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9" r:id="rId4"/>
    <p:sldId id="260" r:id="rId5"/>
    <p:sldId id="259" r:id="rId6"/>
    <p:sldId id="261" r:id="rId7"/>
    <p:sldId id="262" r:id="rId8"/>
    <p:sldId id="263" r:id="rId9"/>
    <p:sldId id="264" r:id="rId10"/>
    <p:sldId id="265" r:id="rId11"/>
    <p:sldId id="266" r:id="rId12"/>
    <p:sldId id="267" r:id="rId13"/>
    <p:sldId id="268" r:id="rId14"/>
    <p:sldId id="270" r:id="rId15"/>
    <p:sldId id="271" r:id="rId16"/>
    <p:sldId id="272" r:id="rId17"/>
    <p:sldId id="276" r:id="rId18"/>
    <p:sldId id="275"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4655"/>
  </p:normalViewPr>
  <p:slideViewPr>
    <p:cSldViewPr snapToGrid="0" snapToObjects="1">
      <p:cViewPr varScale="1">
        <p:scale>
          <a:sx n="126" d="100"/>
          <a:sy n="126"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009AAC-940A-6549-9438-B00C4DDD8CF2}" type="datetimeFigureOut">
              <a:rPr lang="en-US" smtClean="0"/>
              <a:t>9/23/21</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104F77D-DFB0-BF4D-B99C-72A20D980B6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09AAC-940A-6549-9438-B00C4DDD8CF2}" type="datetimeFigureOut">
              <a:rPr lang="en-US" smtClean="0"/>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4F77D-DFB0-BF4D-B99C-72A20D980B6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09AAC-940A-6549-9438-B00C4DDD8CF2}" type="datetimeFigureOut">
              <a:rPr lang="en-US" smtClean="0"/>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4F77D-DFB0-BF4D-B99C-72A20D980B6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09AAC-940A-6549-9438-B00C4DDD8CF2}" type="datetimeFigureOut">
              <a:rPr lang="en-US" smtClean="0"/>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4F77D-DFB0-BF4D-B99C-72A20D980B6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09AAC-940A-6549-9438-B00C4DDD8CF2}" type="datetimeFigureOut">
              <a:rPr lang="en-US" smtClean="0"/>
              <a:t>9/23/21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4F77D-DFB0-BF4D-B99C-72A20D980B6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009AAC-940A-6549-9438-B00C4DDD8CF2}" type="datetimeFigureOut">
              <a:rPr lang="en-US" smtClean="0"/>
              <a:t>9/23/21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4F77D-DFB0-BF4D-B99C-72A20D980B6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009AAC-940A-6549-9438-B00C4DDD8CF2}" type="datetimeFigureOut">
              <a:rPr lang="en-US" smtClean="0"/>
              <a:t>9/23/21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4F77D-DFB0-BF4D-B99C-72A20D980B6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009AAC-940A-6549-9438-B00C4DDD8CF2}" type="datetimeFigureOut">
              <a:rPr lang="en-US" smtClean="0"/>
              <a:t>9/23/21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4F77D-DFB0-BF4D-B99C-72A20D980B6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09AAC-940A-6549-9438-B00C4DDD8CF2}" type="datetimeFigureOut">
              <a:rPr lang="en-US" smtClean="0"/>
              <a:t>9/23/21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4F77D-DFB0-BF4D-B99C-72A20D980B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09AAC-940A-6549-9438-B00C4DDD8CF2}" type="datetimeFigureOut">
              <a:rPr lang="en-US" smtClean="0"/>
              <a:t>9/23/21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4F77D-DFB0-BF4D-B99C-72A20D980B6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4009AAC-940A-6549-9438-B00C4DDD8CF2}" type="datetimeFigureOut">
              <a:rPr lang="en-US" smtClean="0"/>
              <a:t>9/23/21</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104F77D-DFB0-BF4D-B99C-72A20D980B6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009AAC-940A-6549-9438-B00C4DDD8CF2}" type="datetimeFigureOut">
              <a:rPr lang="en-US" smtClean="0"/>
              <a:t>9/23/21</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04F77D-DFB0-BF4D-B99C-72A20D980B6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152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Causes of Irrational Beliefs and Behavior</a:t>
            </a:r>
            <a:endParaRPr lang="en-US" dirty="0"/>
          </a:p>
        </p:txBody>
      </p:sp>
      <p:sp>
        <p:nvSpPr>
          <p:cNvPr id="3" name="Subtitle 2"/>
          <p:cNvSpPr>
            <a:spLocks noGrp="1"/>
          </p:cNvSpPr>
          <p:nvPr>
            <p:ph type="subTitle" idx="1"/>
          </p:nvPr>
        </p:nvSpPr>
        <p:spPr/>
        <p:txBody>
          <a:bodyPr/>
          <a:lstStyle/>
          <a:p>
            <a:r>
              <a:rPr lang="en-US" b="1" dirty="0" smtClean="0"/>
              <a:t>Prof </a:t>
            </a:r>
            <a:r>
              <a:rPr lang="en-US" b="1" dirty="0" err="1" smtClean="0"/>
              <a:t>ravi</a:t>
            </a:r>
            <a:r>
              <a:rPr lang="en-US" b="1" dirty="0" smtClean="0"/>
              <a:t> Kiran</a:t>
            </a:r>
            <a:endParaRPr lang="en-US" b="1" dirty="0"/>
          </a:p>
        </p:txBody>
      </p:sp>
    </p:spTree>
    <p:extLst>
      <p:ext uri="{BB962C8B-B14F-4D97-AF65-F5344CB8AC3E}">
        <p14:creationId xmlns:p14="http://schemas.microsoft.com/office/powerpoint/2010/main" val="105198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44960"/>
            <a:ext cx="9520158" cy="1049235"/>
          </a:xfrm>
        </p:spPr>
        <p:txBody>
          <a:bodyPr/>
          <a:lstStyle/>
          <a:p>
            <a:r>
              <a:rPr lang="en-US" b="1" dirty="0"/>
              <a:t>Threat to self-esteem </a:t>
            </a:r>
            <a:r>
              <a:rPr lang="en-US" dirty="0"/>
              <a:t/>
            </a:r>
            <a:br>
              <a:rPr lang="en-US" dirty="0"/>
            </a:br>
            <a:endParaRPr lang="en-US" dirty="0"/>
          </a:p>
        </p:txBody>
      </p:sp>
      <p:sp>
        <p:nvSpPr>
          <p:cNvPr id="3" name="Content Placeholder 2"/>
          <p:cNvSpPr>
            <a:spLocks noGrp="1"/>
          </p:cNvSpPr>
          <p:nvPr>
            <p:ph idx="1"/>
          </p:nvPr>
        </p:nvSpPr>
        <p:spPr>
          <a:xfrm>
            <a:off x="1405719" y="1294196"/>
            <a:ext cx="10304060" cy="4820002"/>
          </a:xfrm>
        </p:spPr>
        <p:txBody>
          <a:bodyPr>
            <a:normAutofit/>
          </a:bodyPr>
          <a:lstStyle/>
          <a:p>
            <a:pPr algn="just"/>
            <a:r>
              <a:rPr lang="en-US" dirty="0" smtClean="0"/>
              <a:t>There </a:t>
            </a:r>
            <a:r>
              <a:rPr lang="en-US" dirty="0"/>
              <a:t>is considerable evidence </a:t>
            </a:r>
            <a:r>
              <a:rPr lang="en-US" b="1" dirty="0"/>
              <a:t>that concern with self-esteem can affect the quality of decision-making</a:t>
            </a:r>
            <a:r>
              <a:rPr lang="en-US" b="1" dirty="0" smtClean="0"/>
              <a:t>.</a:t>
            </a:r>
          </a:p>
          <a:p>
            <a:pPr algn="just"/>
            <a:r>
              <a:rPr lang="en-US" dirty="0" smtClean="0"/>
              <a:t> </a:t>
            </a:r>
            <a:r>
              <a:rPr lang="en-US" dirty="0"/>
              <a:t>In particular there appears to be a relationship between </a:t>
            </a:r>
            <a:r>
              <a:rPr lang="en-US" b="1" dirty="0"/>
              <a:t>low </a:t>
            </a:r>
            <a:r>
              <a:rPr lang="en-US" b="1" dirty="0" smtClean="0"/>
              <a:t>self-esteem </a:t>
            </a:r>
            <a:r>
              <a:rPr lang="en-US" b="1" dirty="0"/>
              <a:t>and self-defeating behavior such as self-handicapping, binge eating and alcohol abuse. </a:t>
            </a:r>
            <a:endParaRPr lang="en-US" b="1" dirty="0" smtClean="0"/>
          </a:p>
          <a:p>
            <a:pPr algn="just"/>
            <a:r>
              <a:rPr lang="en-US" dirty="0" smtClean="0"/>
              <a:t>People </a:t>
            </a:r>
            <a:r>
              <a:rPr lang="en-US" b="1" dirty="0"/>
              <a:t>with high, but misplaced, self-esteem </a:t>
            </a:r>
            <a:r>
              <a:rPr lang="en-US" dirty="0"/>
              <a:t>may also </a:t>
            </a:r>
            <a:r>
              <a:rPr lang="en-US" b="1" dirty="0"/>
              <a:t>indulge in alcohol and drug abuse,</a:t>
            </a:r>
            <a:r>
              <a:rPr lang="en-US" dirty="0"/>
              <a:t> believing that they are strong enough to withstand the harmful physical effects and the tendency to addiction. </a:t>
            </a:r>
            <a:endParaRPr lang="en-US" dirty="0" smtClean="0"/>
          </a:p>
          <a:p>
            <a:pPr algn="just"/>
            <a:r>
              <a:rPr lang="en-US" dirty="0" smtClean="0"/>
              <a:t>This </a:t>
            </a:r>
            <a:r>
              <a:rPr lang="en-US" dirty="0"/>
              <a:t>can be referred to as the ‘</a:t>
            </a:r>
            <a:r>
              <a:rPr lang="en-US" b="1" dirty="0"/>
              <a:t>peacock’s tail</a:t>
            </a:r>
            <a:r>
              <a:rPr lang="en-US" dirty="0"/>
              <a:t>’ syndrome, after the theory of the evolutionary biologist </a:t>
            </a:r>
            <a:r>
              <a:rPr lang="en-US" dirty="0" err="1"/>
              <a:t>Zahavi</a:t>
            </a:r>
            <a:r>
              <a:rPr lang="en-US" dirty="0"/>
              <a:t> (1975), that the seemingly useless and wasteful peacock’s tail evolved as a sign of health for its owner, who was strong enough to withstand the waste of resources. </a:t>
            </a:r>
          </a:p>
          <a:p>
            <a:endParaRPr lang="en-US" dirty="0"/>
          </a:p>
        </p:txBody>
      </p:sp>
    </p:spTree>
    <p:extLst>
      <p:ext uri="{BB962C8B-B14F-4D97-AF65-F5344CB8AC3E}">
        <p14:creationId xmlns:p14="http://schemas.microsoft.com/office/powerpoint/2010/main" val="137119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49677"/>
            <a:ext cx="9520158" cy="1049235"/>
          </a:xfrm>
        </p:spPr>
        <p:txBody>
          <a:bodyPr/>
          <a:lstStyle/>
          <a:p>
            <a:r>
              <a:rPr lang="en-US" b="1" dirty="0" smtClean="0"/>
              <a:t>F</a:t>
            </a:r>
            <a:r>
              <a:rPr lang="en-US" b="1" dirty="0"/>
              <a:t>ailure of self-regulation </a:t>
            </a:r>
            <a:r>
              <a:rPr lang="en-US" dirty="0"/>
              <a:t/>
            </a:r>
            <a:br>
              <a:rPr lang="en-US" dirty="0"/>
            </a:br>
            <a:endParaRPr lang="en-US" dirty="0"/>
          </a:p>
        </p:txBody>
      </p:sp>
      <p:sp>
        <p:nvSpPr>
          <p:cNvPr id="3" name="Content Placeholder 2"/>
          <p:cNvSpPr>
            <a:spLocks noGrp="1"/>
          </p:cNvSpPr>
          <p:nvPr>
            <p:ph idx="1"/>
          </p:nvPr>
        </p:nvSpPr>
        <p:spPr>
          <a:xfrm>
            <a:off x="1534696" y="1171365"/>
            <a:ext cx="9874832" cy="4137613"/>
          </a:xfrm>
        </p:spPr>
        <p:txBody>
          <a:bodyPr>
            <a:normAutofit lnSpcReduction="10000"/>
          </a:bodyPr>
          <a:lstStyle/>
          <a:p>
            <a:pPr algn="just"/>
            <a:r>
              <a:rPr lang="en-US" sz="2400" b="1" dirty="0" smtClean="0"/>
              <a:t>Self-regulation </a:t>
            </a:r>
            <a:r>
              <a:rPr lang="en-US" sz="2400" dirty="0" smtClean="0"/>
              <a:t>refers </a:t>
            </a:r>
            <a:r>
              <a:rPr lang="en-US" sz="2400" dirty="0"/>
              <a:t>to the need for individuals to reflect on advantages and disadvantages before making decisions rather than acting impulsively. </a:t>
            </a:r>
            <a:endParaRPr lang="en-US" sz="2400" dirty="0" smtClean="0"/>
          </a:p>
          <a:p>
            <a:pPr algn="just"/>
            <a:r>
              <a:rPr lang="en-US" sz="2400" b="1" dirty="0"/>
              <a:t>S</a:t>
            </a:r>
            <a:r>
              <a:rPr lang="en-US" sz="2400" b="1" dirty="0" smtClean="0"/>
              <a:t>elf-regulation</a:t>
            </a:r>
            <a:r>
              <a:rPr lang="en-US" sz="2400" dirty="0" smtClean="0"/>
              <a:t> </a:t>
            </a:r>
            <a:r>
              <a:rPr lang="en-US" sz="2400" dirty="0"/>
              <a:t>involves the weighing of long-run costs against short- run benefits of decisions. </a:t>
            </a:r>
            <a:endParaRPr lang="en-US" sz="2400" dirty="0" smtClean="0"/>
          </a:p>
          <a:p>
            <a:pPr algn="just"/>
            <a:r>
              <a:rPr lang="en-US" sz="2400" dirty="0"/>
              <a:t>The ability for </a:t>
            </a:r>
            <a:r>
              <a:rPr lang="en-US" sz="2400" b="1" dirty="0"/>
              <a:t>self-regulation is obviously a useful adaptation</a:t>
            </a:r>
            <a:r>
              <a:rPr lang="en-US" sz="2400" dirty="0"/>
              <a:t>, enabling </a:t>
            </a:r>
            <a:r>
              <a:rPr lang="en-US" sz="2400" b="1" dirty="0"/>
              <a:t>our ancestors to withstand temptations that would have resulted in early death</a:t>
            </a:r>
            <a:r>
              <a:rPr lang="en-US" sz="2400" dirty="0"/>
              <a:t>, and </a:t>
            </a:r>
            <a:r>
              <a:rPr lang="en-US" sz="2400" b="1" dirty="0"/>
              <a:t>encouraging them to make long-run investments in the health </a:t>
            </a:r>
            <a:r>
              <a:rPr lang="en-US" sz="2400" dirty="0"/>
              <a:t>of themselves and their families. </a:t>
            </a:r>
          </a:p>
          <a:p>
            <a:pPr algn="just"/>
            <a:endParaRPr lang="en-US" sz="2400" dirty="0"/>
          </a:p>
          <a:p>
            <a:pPr algn="just"/>
            <a:endParaRPr lang="en-US" dirty="0"/>
          </a:p>
        </p:txBody>
      </p:sp>
    </p:spTree>
    <p:extLst>
      <p:ext uri="{BB962C8B-B14F-4D97-AF65-F5344CB8AC3E}">
        <p14:creationId xmlns:p14="http://schemas.microsoft.com/office/powerpoint/2010/main" val="52925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67791"/>
            <a:ext cx="9520158" cy="1049235"/>
          </a:xfrm>
        </p:spPr>
        <p:txBody>
          <a:bodyPr/>
          <a:lstStyle/>
          <a:p>
            <a:r>
              <a:rPr lang="en-US" b="1" dirty="0" smtClean="0"/>
              <a:t>Decision Fatigue</a:t>
            </a:r>
            <a:endParaRPr lang="en-US" b="1" dirty="0"/>
          </a:p>
        </p:txBody>
      </p:sp>
      <p:sp>
        <p:nvSpPr>
          <p:cNvPr id="3" name="Content Placeholder 2"/>
          <p:cNvSpPr>
            <a:spLocks noGrp="1"/>
          </p:cNvSpPr>
          <p:nvPr>
            <p:ph idx="1"/>
          </p:nvPr>
        </p:nvSpPr>
        <p:spPr>
          <a:xfrm>
            <a:off x="1534695" y="1692322"/>
            <a:ext cx="9956719" cy="3774023"/>
          </a:xfrm>
        </p:spPr>
        <p:txBody>
          <a:bodyPr/>
          <a:lstStyle/>
          <a:p>
            <a:pPr algn="just"/>
            <a:r>
              <a:rPr lang="en-US" sz="2400" dirty="0"/>
              <a:t>P</a:t>
            </a:r>
            <a:r>
              <a:rPr lang="en-US" sz="2400" dirty="0" smtClean="0"/>
              <a:t>eople </a:t>
            </a:r>
            <a:r>
              <a:rPr lang="en-US" sz="2400" b="1" dirty="0"/>
              <a:t>tire of making decisions</a:t>
            </a:r>
            <a:r>
              <a:rPr lang="en-US" sz="2400" dirty="0"/>
              <a:t>, and when they do so it is possible that any further decisions that are forced on them before they have had time to recover may result in a </a:t>
            </a:r>
            <a:r>
              <a:rPr lang="en-US" sz="2400" b="1" dirty="0"/>
              <a:t>fall in quality. </a:t>
            </a:r>
            <a:endParaRPr lang="en-US" sz="2400" b="1" dirty="0" smtClean="0"/>
          </a:p>
          <a:p>
            <a:pPr algn="just"/>
            <a:r>
              <a:rPr lang="en-US" sz="2400" dirty="0" smtClean="0"/>
              <a:t>Military </a:t>
            </a:r>
            <a:r>
              <a:rPr lang="en-US" sz="2400" dirty="0"/>
              <a:t>psychologists have found a </a:t>
            </a:r>
            <a:r>
              <a:rPr lang="en-US" sz="2400" b="1" dirty="0"/>
              <a:t>similar tendency with commanders in battle</a:t>
            </a:r>
            <a:r>
              <a:rPr lang="en-US" sz="2400" dirty="0"/>
              <a:t> (Dixon, 1976). </a:t>
            </a:r>
          </a:p>
          <a:p>
            <a:pPr algn="just"/>
            <a:endParaRPr lang="en-US" dirty="0"/>
          </a:p>
        </p:txBody>
      </p:sp>
    </p:spTree>
    <p:extLst>
      <p:ext uri="{BB962C8B-B14F-4D97-AF65-F5344CB8AC3E}">
        <p14:creationId xmlns:p14="http://schemas.microsoft.com/office/powerpoint/2010/main" val="184715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5" y="329189"/>
            <a:ext cx="9520158" cy="1049235"/>
          </a:xfrm>
        </p:spPr>
        <p:txBody>
          <a:bodyPr/>
          <a:lstStyle/>
          <a:p>
            <a:r>
              <a:rPr lang="en-US" b="1"/>
              <a:t>Interpersonal </a:t>
            </a:r>
            <a:r>
              <a:rPr lang="en-US" b="1" smtClean="0"/>
              <a:t>Rejection </a:t>
            </a:r>
            <a:r>
              <a:rPr lang="en-US" dirty="0"/>
              <a:t/>
            </a:r>
            <a:br>
              <a:rPr lang="en-US" dirty="0"/>
            </a:br>
            <a:endParaRPr lang="en-US" dirty="0"/>
          </a:p>
        </p:txBody>
      </p:sp>
      <p:sp>
        <p:nvSpPr>
          <p:cNvPr id="3" name="Content Placeholder 2"/>
          <p:cNvSpPr>
            <a:spLocks noGrp="1"/>
          </p:cNvSpPr>
          <p:nvPr>
            <p:ph idx="1"/>
          </p:nvPr>
        </p:nvSpPr>
        <p:spPr>
          <a:xfrm>
            <a:off x="1534695" y="1378424"/>
            <a:ext cx="9833889" cy="4312692"/>
          </a:xfrm>
        </p:spPr>
        <p:txBody>
          <a:bodyPr/>
          <a:lstStyle/>
          <a:p>
            <a:pPr algn="just"/>
            <a:r>
              <a:rPr lang="en-US" dirty="0"/>
              <a:t>Humans have a strong </a:t>
            </a:r>
            <a:r>
              <a:rPr lang="en-US" b="1" dirty="0"/>
              <a:t>innate desire </a:t>
            </a:r>
            <a:r>
              <a:rPr lang="en-US" dirty="0"/>
              <a:t>to belong to a </a:t>
            </a:r>
            <a:r>
              <a:rPr lang="en-US" b="1" dirty="0"/>
              <a:t>social group that is virtually universal.</a:t>
            </a:r>
            <a:r>
              <a:rPr lang="en-US" dirty="0"/>
              <a:t> </a:t>
            </a:r>
            <a:endParaRPr lang="en-US" dirty="0" smtClean="0"/>
          </a:p>
          <a:p>
            <a:pPr algn="just"/>
            <a:r>
              <a:rPr lang="en-US" dirty="0" smtClean="0"/>
              <a:t>The </a:t>
            </a:r>
            <a:r>
              <a:rPr lang="en-US" dirty="0"/>
              <a:t>evolutionary advantages of this are obvious, which is why this desire tends to be even greater and more fundamental than the desire for self-esteem. </a:t>
            </a:r>
            <a:endParaRPr lang="en-US" dirty="0" smtClean="0"/>
          </a:p>
          <a:p>
            <a:pPr algn="just"/>
            <a:r>
              <a:rPr lang="en-US" dirty="0" smtClean="0"/>
              <a:t>However</a:t>
            </a:r>
            <a:r>
              <a:rPr lang="en-US" dirty="0"/>
              <a:t>, if people </a:t>
            </a:r>
            <a:r>
              <a:rPr lang="en-US" b="1" dirty="0"/>
              <a:t>feel rejected socially</a:t>
            </a:r>
            <a:r>
              <a:rPr lang="en-US" dirty="0"/>
              <a:t>, this appears to be such a </a:t>
            </a:r>
            <a:r>
              <a:rPr lang="en-US" b="1" dirty="0" smtClean="0"/>
              <a:t>psychological blow </a:t>
            </a:r>
            <a:r>
              <a:rPr lang="en-US" dirty="0" smtClean="0"/>
              <a:t>that </a:t>
            </a:r>
            <a:r>
              <a:rPr lang="en-US" b="1" dirty="0"/>
              <a:t>they cease to function effectively</a:t>
            </a:r>
            <a:r>
              <a:rPr lang="en-US" dirty="0"/>
              <a:t> in a number of ways</a:t>
            </a:r>
            <a:r>
              <a:rPr lang="en-US" dirty="0" smtClean="0"/>
              <a:t>.</a:t>
            </a:r>
          </a:p>
          <a:p>
            <a:pPr algn="just"/>
            <a:r>
              <a:rPr lang="en-US" dirty="0" smtClean="0"/>
              <a:t> </a:t>
            </a:r>
            <a:r>
              <a:rPr lang="en-US" dirty="0"/>
              <a:t>Experimental research indicates that they </a:t>
            </a:r>
            <a:r>
              <a:rPr lang="en-US" b="1" dirty="0"/>
              <a:t>make poorer decisions</a:t>
            </a:r>
            <a:r>
              <a:rPr lang="en-US" dirty="0"/>
              <a:t>, </a:t>
            </a:r>
            <a:r>
              <a:rPr lang="en-US" b="1" dirty="0"/>
              <a:t>making more unhealthy choices, gambling foolishly, and also becoming more aggressive and less cooperative. </a:t>
            </a:r>
            <a:endParaRPr lang="en-US" b="1" dirty="0" smtClean="0"/>
          </a:p>
          <a:p>
            <a:pPr algn="just"/>
            <a:r>
              <a:rPr lang="en-US" dirty="0" smtClean="0"/>
              <a:t>Even </a:t>
            </a:r>
            <a:r>
              <a:rPr lang="en-US" b="1" dirty="0"/>
              <a:t>performance on intelligence tests is adversely affected. </a:t>
            </a:r>
          </a:p>
          <a:p>
            <a:pPr algn="just"/>
            <a:endParaRPr lang="en-US" dirty="0"/>
          </a:p>
        </p:txBody>
      </p:sp>
    </p:spTree>
    <p:extLst>
      <p:ext uri="{BB962C8B-B14F-4D97-AF65-F5344CB8AC3E}">
        <p14:creationId xmlns:p14="http://schemas.microsoft.com/office/powerpoint/2010/main" val="129874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85904"/>
            <a:ext cx="9520158" cy="1049235"/>
          </a:xfrm>
        </p:spPr>
        <p:txBody>
          <a:bodyPr/>
          <a:lstStyle/>
          <a:p>
            <a:r>
              <a:rPr lang="en-US" b="1" dirty="0"/>
              <a:t>Case 4.1 </a:t>
            </a:r>
            <a:r>
              <a:rPr lang="en-US" dirty="0"/>
              <a:t>Fakes and honesty </a:t>
            </a:r>
            <a:br>
              <a:rPr lang="en-US" dirty="0"/>
            </a:br>
            <a:endParaRPr lang="en-US" dirty="0"/>
          </a:p>
        </p:txBody>
      </p:sp>
      <p:sp>
        <p:nvSpPr>
          <p:cNvPr id="3" name="Content Placeholder 2"/>
          <p:cNvSpPr>
            <a:spLocks noGrp="1"/>
          </p:cNvSpPr>
          <p:nvPr>
            <p:ph idx="1"/>
          </p:nvPr>
        </p:nvSpPr>
        <p:spPr>
          <a:xfrm>
            <a:off x="1405718" y="1119117"/>
            <a:ext cx="10263117" cy="4681182"/>
          </a:xfrm>
        </p:spPr>
        <p:txBody>
          <a:bodyPr>
            <a:normAutofit/>
          </a:bodyPr>
          <a:lstStyle/>
          <a:p>
            <a:pPr algn="just"/>
            <a:r>
              <a:rPr lang="en-US" sz="2400" dirty="0" smtClean="0"/>
              <a:t>Those </a:t>
            </a:r>
            <a:r>
              <a:rPr lang="en-US" sz="2400" dirty="0" smtClean="0"/>
              <a:t>who buy </a:t>
            </a:r>
            <a:r>
              <a:rPr lang="en-US" sz="2400" b="1" dirty="0" smtClean="0"/>
              <a:t>counterfeit designer goods </a:t>
            </a:r>
            <a:r>
              <a:rPr lang="en-US" sz="2400" dirty="0" smtClean="0"/>
              <a:t>project a </a:t>
            </a:r>
            <a:r>
              <a:rPr lang="en-US" sz="2400" b="1" dirty="0" smtClean="0"/>
              <a:t>fashionable image </a:t>
            </a:r>
            <a:r>
              <a:rPr lang="en-US" sz="2400" dirty="0" smtClean="0"/>
              <a:t>at a fraction of the price of the real thing. You might think that would make them feel rather smug about themselves. But an intriguing piece of research published in </a:t>
            </a:r>
            <a:r>
              <a:rPr lang="en-US" sz="2400" i="1" dirty="0" smtClean="0"/>
              <a:t>Psychological Science </a:t>
            </a:r>
            <a:r>
              <a:rPr lang="en-US" sz="2400" dirty="0" smtClean="0"/>
              <a:t>by Francesca Gino of the University of North Carolina, Chapel Hill, suggests the opposite: </a:t>
            </a:r>
          </a:p>
          <a:p>
            <a:pPr algn="just"/>
            <a:r>
              <a:rPr lang="en-US" sz="2400" b="1" dirty="0" smtClean="0"/>
              <a:t>wearing fake goods makes you feel a fake yourself, and causes you to be more dishonest in other matters than you would otherwise be</a:t>
            </a:r>
            <a:r>
              <a:rPr lang="en-US" sz="2400" dirty="0" smtClean="0"/>
              <a:t>. </a:t>
            </a:r>
          </a:p>
          <a:p>
            <a:endParaRPr lang="en-US" dirty="0"/>
          </a:p>
        </p:txBody>
      </p:sp>
    </p:spTree>
    <p:extLst>
      <p:ext uri="{BB962C8B-B14F-4D97-AF65-F5344CB8AC3E}">
        <p14:creationId xmlns:p14="http://schemas.microsoft.com/office/powerpoint/2010/main" val="12523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36030"/>
            <a:ext cx="9520158" cy="1049235"/>
          </a:xfrm>
        </p:spPr>
        <p:txBody>
          <a:bodyPr/>
          <a:lstStyle/>
          <a:p>
            <a:r>
              <a:rPr lang="en-US" b="1" dirty="0"/>
              <a:t>Case 4.1 </a:t>
            </a:r>
            <a:r>
              <a:rPr lang="en-US" dirty="0"/>
              <a:t>Fakes and honesty</a:t>
            </a:r>
          </a:p>
        </p:txBody>
      </p:sp>
      <p:sp>
        <p:nvSpPr>
          <p:cNvPr id="3" name="Content Placeholder 2"/>
          <p:cNvSpPr>
            <a:spLocks noGrp="1"/>
          </p:cNvSpPr>
          <p:nvPr>
            <p:ph idx="1"/>
          </p:nvPr>
        </p:nvSpPr>
        <p:spPr>
          <a:xfrm>
            <a:off x="1534696" y="1651379"/>
            <a:ext cx="9792946" cy="3985145"/>
          </a:xfrm>
        </p:spPr>
        <p:txBody>
          <a:bodyPr/>
          <a:lstStyle/>
          <a:p>
            <a:pPr algn="just"/>
            <a:r>
              <a:rPr lang="en-US" sz="2400" dirty="0" err="1"/>
              <a:t>Dr</a:t>
            </a:r>
            <a:r>
              <a:rPr lang="en-US" sz="2400" dirty="0"/>
              <a:t> Gino and her colleagues provided a </a:t>
            </a:r>
            <a:r>
              <a:rPr lang="en-US" sz="2400" b="1" dirty="0"/>
              <a:t>group of female volunteers with Chloé sunglasses that cost about $300 a pair, supposedly as part of a marketing study. </a:t>
            </a:r>
            <a:r>
              <a:rPr lang="en-US" sz="2400" dirty="0"/>
              <a:t>They told some of the volunteers that the sunglasses were real, and others that they were counterfeit. </a:t>
            </a:r>
            <a:endParaRPr lang="en-US" sz="2400" dirty="0" smtClean="0"/>
          </a:p>
          <a:p>
            <a:pPr algn="just"/>
            <a:r>
              <a:rPr lang="en-US" sz="2400" dirty="0" smtClean="0"/>
              <a:t>They </a:t>
            </a:r>
            <a:r>
              <a:rPr lang="en-US" sz="2400" dirty="0"/>
              <a:t>then asked the volunteers to perform pencil-and-paper mathematical quizzes for which they could earn up to $10, depending on how many questions they got right. </a:t>
            </a:r>
          </a:p>
          <a:p>
            <a:endParaRPr lang="en-US" dirty="0"/>
          </a:p>
        </p:txBody>
      </p:sp>
    </p:spTree>
    <p:extLst>
      <p:ext uri="{BB962C8B-B14F-4D97-AF65-F5344CB8AC3E}">
        <p14:creationId xmlns:p14="http://schemas.microsoft.com/office/powerpoint/2010/main" val="134997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63074"/>
            <a:ext cx="9520158" cy="1049235"/>
          </a:xfrm>
        </p:spPr>
        <p:txBody>
          <a:bodyPr/>
          <a:lstStyle/>
          <a:p>
            <a:r>
              <a:rPr lang="en-US" b="1" dirty="0"/>
              <a:t>Case 4.1 </a:t>
            </a:r>
            <a:r>
              <a:rPr lang="en-US" dirty="0"/>
              <a:t>Fakes and honesty</a:t>
            </a:r>
          </a:p>
        </p:txBody>
      </p:sp>
      <p:sp>
        <p:nvSpPr>
          <p:cNvPr id="3" name="Content Placeholder 2"/>
          <p:cNvSpPr>
            <a:spLocks noGrp="1"/>
          </p:cNvSpPr>
          <p:nvPr>
            <p:ph idx="1"/>
          </p:nvPr>
        </p:nvSpPr>
        <p:spPr>
          <a:xfrm>
            <a:off x="1534696" y="1348787"/>
            <a:ext cx="9956719" cy="4724467"/>
          </a:xfrm>
        </p:spPr>
        <p:txBody>
          <a:bodyPr>
            <a:normAutofit fontScale="55000" lnSpcReduction="20000"/>
          </a:bodyPr>
          <a:lstStyle/>
          <a:p>
            <a:pPr algn="just"/>
            <a:r>
              <a:rPr lang="en-US" sz="5100" dirty="0" smtClean="0"/>
              <a:t>The participants </a:t>
            </a:r>
            <a:r>
              <a:rPr lang="en-US" sz="5100" b="1" dirty="0"/>
              <a:t>were spun a yarn </a:t>
            </a:r>
            <a:r>
              <a:rPr lang="en-US" sz="5100" dirty="0"/>
              <a:t>about how doing these quizzes would allow them to judge the comfort and quality of the glasses. </a:t>
            </a:r>
          </a:p>
          <a:p>
            <a:pPr algn="just"/>
            <a:r>
              <a:rPr lang="en-US" sz="4400" dirty="0"/>
              <a:t>Crucially, the quizzes were presented as ‘</a:t>
            </a:r>
            <a:r>
              <a:rPr lang="en-US" sz="4400" b="1" dirty="0" err="1"/>
              <a:t>honour</a:t>
            </a:r>
            <a:r>
              <a:rPr lang="en-US" sz="4400" b="1" dirty="0"/>
              <a:t> tests</a:t>
            </a:r>
            <a:r>
              <a:rPr lang="en-US" sz="4400" dirty="0"/>
              <a:t>’ that participants would mark themselves, reporting their own scores to the study’s </a:t>
            </a:r>
            <a:r>
              <a:rPr lang="en-US" sz="4400" dirty="0" err="1"/>
              <a:t>organisers</a:t>
            </a:r>
            <a:r>
              <a:rPr lang="en-US" sz="4400" dirty="0"/>
              <a:t>. </a:t>
            </a:r>
            <a:endParaRPr lang="en-US" sz="4400" dirty="0" smtClean="0"/>
          </a:p>
          <a:p>
            <a:pPr algn="just"/>
            <a:r>
              <a:rPr lang="en-US" sz="4400" dirty="0" smtClean="0"/>
              <a:t>The </a:t>
            </a:r>
            <a:r>
              <a:rPr lang="en-US" sz="4400" dirty="0"/>
              <a:t>quiz papers </a:t>
            </a:r>
            <a:r>
              <a:rPr lang="en-US" sz="4400" b="1" dirty="0"/>
              <a:t>were unnumbered and thus appeared to be untraceable,</a:t>
            </a:r>
            <a:r>
              <a:rPr lang="en-US" sz="4400" dirty="0"/>
              <a:t> and were thrown away at the end of the study. In fact, though, each had one unique question on it, meaning that it could be identified—and the papers were recovered and marked again by the researchers after they had been discarded. </a:t>
            </a:r>
          </a:p>
        </p:txBody>
      </p:sp>
    </p:spTree>
    <p:extLst>
      <p:ext uri="{BB962C8B-B14F-4D97-AF65-F5344CB8AC3E}">
        <p14:creationId xmlns:p14="http://schemas.microsoft.com/office/powerpoint/2010/main" val="102682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67791"/>
            <a:ext cx="9520158" cy="1049235"/>
          </a:xfrm>
        </p:spPr>
        <p:txBody>
          <a:bodyPr/>
          <a:lstStyle/>
          <a:p>
            <a:r>
              <a:rPr lang="en-US" b="1" dirty="0"/>
              <a:t>Case 4.1 </a:t>
            </a:r>
            <a:r>
              <a:rPr lang="en-US" dirty="0"/>
              <a:t>Fakes and honesty</a:t>
            </a:r>
          </a:p>
        </p:txBody>
      </p:sp>
      <p:sp>
        <p:nvSpPr>
          <p:cNvPr id="3" name="Content Placeholder 2"/>
          <p:cNvSpPr>
            <a:spLocks noGrp="1"/>
          </p:cNvSpPr>
          <p:nvPr>
            <p:ph idx="1"/>
          </p:nvPr>
        </p:nvSpPr>
        <p:spPr>
          <a:xfrm>
            <a:off x="1534695" y="1417026"/>
            <a:ext cx="10052253" cy="4587989"/>
          </a:xfrm>
        </p:spPr>
        <p:txBody>
          <a:bodyPr>
            <a:normAutofit lnSpcReduction="10000"/>
          </a:bodyPr>
          <a:lstStyle/>
          <a:p>
            <a:pPr algn="just"/>
            <a:r>
              <a:rPr lang="en-US" sz="2400" dirty="0"/>
              <a:t>Of participants told that they were wearing authentic designer sunglasses, </a:t>
            </a:r>
            <a:r>
              <a:rPr lang="en-US" sz="2400" b="1" dirty="0"/>
              <a:t>30% were found to have cheated</a:t>
            </a:r>
            <a:r>
              <a:rPr lang="en-US" sz="2400" dirty="0"/>
              <a:t>, </a:t>
            </a:r>
            <a:r>
              <a:rPr lang="en-US" sz="2400" b="1" dirty="0"/>
              <a:t>reporting that they had solved more problems than was actually the case. </a:t>
            </a:r>
            <a:endParaRPr lang="en-US" sz="2400" b="1" dirty="0" smtClean="0"/>
          </a:p>
          <a:p>
            <a:pPr algn="just"/>
            <a:r>
              <a:rPr lang="en-US" sz="2400" dirty="0" smtClean="0"/>
              <a:t>Of </a:t>
            </a:r>
            <a:r>
              <a:rPr lang="en-US" sz="2400" dirty="0"/>
              <a:t>those who thought they were </a:t>
            </a:r>
            <a:r>
              <a:rPr lang="en-US" sz="2400" b="1" dirty="0"/>
              <a:t>wearing fake sunglasses, by contrast, about 70% cheated. </a:t>
            </a:r>
            <a:endParaRPr lang="en-US" sz="2400" b="1" dirty="0" smtClean="0"/>
          </a:p>
          <a:p>
            <a:pPr algn="just"/>
            <a:r>
              <a:rPr lang="en-US" sz="2400" dirty="0"/>
              <a:t>The results were similar when the </a:t>
            </a:r>
            <a:r>
              <a:rPr lang="en-US" sz="2400" b="1" dirty="0"/>
              <a:t>women completed a computer-based task that involved counting dots on a screen</a:t>
            </a:r>
            <a:r>
              <a:rPr lang="en-US" sz="2400" dirty="0"/>
              <a:t>. </a:t>
            </a:r>
            <a:endParaRPr lang="en-US" sz="2400" dirty="0" smtClean="0"/>
          </a:p>
          <a:p>
            <a:pPr algn="just"/>
            <a:r>
              <a:rPr lang="en-US" sz="2400" dirty="0" smtClean="0"/>
              <a:t>In </a:t>
            </a:r>
            <a:r>
              <a:rPr lang="en-US" sz="2400" dirty="0"/>
              <a:t>this case, the location of the dots determined the financial reward. The women who thought they were wearing counterfeits lied about those locations more often than those who did not. </a:t>
            </a:r>
          </a:p>
          <a:p>
            <a:pPr algn="just"/>
            <a:endParaRPr lang="en-US" sz="2400" dirty="0"/>
          </a:p>
          <a:p>
            <a:pPr algn="just"/>
            <a:endParaRPr lang="en-US" sz="2400" dirty="0"/>
          </a:p>
        </p:txBody>
      </p:sp>
    </p:spTree>
    <p:extLst>
      <p:ext uri="{BB962C8B-B14F-4D97-AF65-F5344CB8AC3E}">
        <p14:creationId xmlns:p14="http://schemas.microsoft.com/office/powerpoint/2010/main" val="151943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31313"/>
            <a:ext cx="9520158" cy="1049235"/>
          </a:xfrm>
        </p:spPr>
        <p:txBody>
          <a:bodyPr/>
          <a:lstStyle/>
          <a:p>
            <a:r>
              <a:rPr lang="en-US" b="1" dirty="0"/>
              <a:t>Case 4.1 </a:t>
            </a:r>
            <a:r>
              <a:rPr lang="en-US" dirty="0"/>
              <a:t>Fakes and honesty</a:t>
            </a:r>
          </a:p>
        </p:txBody>
      </p:sp>
      <p:sp>
        <p:nvSpPr>
          <p:cNvPr id="3" name="Content Placeholder 2"/>
          <p:cNvSpPr>
            <a:spLocks noGrp="1"/>
          </p:cNvSpPr>
          <p:nvPr>
            <p:ph idx="1"/>
          </p:nvPr>
        </p:nvSpPr>
        <p:spPr>
          <a:xfrm>
            <a:off x="1534696" y="1405720"/>
            <a:ext cx="9888480" cy="4844956"/>
          </a:xfrm>
        </p:spPr>
        <p:txBody>
          <a:bodyPr>
            <a:normAutofit fontScale="92500" lnSpcReduction="10000"/>
          </a:bodyPr>
          <a:lstStyle/>
          <a:p>
            <a:pPr algn="just"/>
            <a:r>
              <a:rPr lang="en-US" sz="2400" dirty="0" smtClean="0"/>
              <a:t>In </a:t>
            </a:r>
            <a:r>
              <a:rPr lang="en-US" sz="2400" dirty="0"/>
              <a:t>a third part of the study, the participants were asked questions about the </a:t>
            </a:r>
            <a:r>
              <a:rPr lang="en-US" sz="2400" b="1" dirty="0"/>
              <a:t>honesty and ethics of people they knew and people in general.</a:t>
            </a:r>
            <a:r>
              <a:rPr lang="en-US" sz="2400" dirty="0"/>
              <a:t> Those who thought they had knock-offs were more likely to say that </a:t>
            </a:r>
            <a:r>
              <a:rPr lang="en-US" sz="2400" b="1" dirty="0"/>
              <a:t>people were dishonest and unethical. </a:t>
            </a:r>
            <a:endParaRPr lang="en-US" sz="2400" b="1" dirty="0" smtClean="0"/>
          </a:p>
          <a:p>
            <a:pPr algn="just"/>
            <a:r>
              <a:rPr lang="en-US" sz="2400" dirty="0"/>
              <a:t>It looked, then, </a:t>
            </a:r>
            <a:r>
              <a:rPr lang="en-US" sz="2400" b="1" dirty="0"/>
              <a:t>as if believing they were wearing fakes made people feel like fakes. </a:t>
            </a:r>
            <a:endParaRPr lang="en-US" sz="2400" b="1" dirty="0" smtClean="0"/>
          </a:p>
          <a:p>
            <a:pPr algn="just"/>
            <a:r>
              <a:rPr lang="en-US" sz="2400" dirty="0" smtClean="0"/>
              <a:t>To </a:t>
            </a:r>
            <a:r>
              <a:rPr lang="en-US" sz="2400" dirty="0"/>
              <a:t>test that hypothesis, </a:t>
            </a:r>
            <a:r>
              <a:rPr lang="en-US" sz="2400" dirty="0" err="1"/>
              <a:t>Dr</a:t>
            </a:r>
            <a:r>
              <a:rPr lang="en-US" sz="2400" dirty="0"/>
              <a:t> Gino and her colleagues ran the experiment again, this time including a test meant to detect </a:t>
            </a:r>
            <a:r>
              <a:rPr lang="en-US" sz="2400" b="1" dirty="0"/>
              <a:t>self-alienation</a:t>
            </a:r>
            <a:r>
              <a:rPr lang="en-US" sz="2400" dirty="0"/>
              <a:t>. They asked the participants if they agreed with statements like, “right now, I feel as if I don’t know myself very well”. </a:t>
            </a:r>
            <a:r>
              <a:rPr lang="en-US" sz="2400" b="1" dirty="0"/>
              <a:t>Those who thought they were wearing fakes did indeed feel more alienated from themselves than those who knew they were wearing the real things. </a:t>
            </a:r>
          </a:p>
          <a:p>
            <a:endParaRPr lang="en-US" dirty="0"/>
          </a:p>
          <a:p>
            <a:endParaRPr lang="en-US" dirty="0"/>
          </a:p>
        </p:txBody>
      </p:sp>
    </p:spTree>
    <p:extLst>
      <p:ext uri="{BB962C8B-B14F-4D97-AF65-F5344CB8AC3E}">
        <p14:creationId xmlns:p14="http://schemas.microsoft.com/office/powerpoint/2010/main" val="196614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35779"/>
            <a:ext cx="9520158" cy="1049235"/>
          </a:xfrm>
        </p:spPr>
        <p:txBody>
          <a:bodyPr/>
          <a:lstStyle/>
          <a:p>
            <a:r>
              <a:rPr lang="en-US" b="1" dirty="0"/>
              <a:t>Case 4.1 </a:t>
            </a:r>
            <a:r>
              <a:rPr lang="en-US" dirty="0"/>
              <a:t>Fakes and honesty</a:t>
            </a:r>
          </a:p>
        </p:txBody>
      </p:sp>
      <p:sp>
        <p:nvSpPr>
          <p:cNvPr id="3" name="Content Placeholder 2"/>
          <p:cNvSpPr>
            <a:spLocks noGrp="1"/>
          </p:cNvSpPr>
          <p:nvPr>
            <p:ph idx="1"/>
          </p:nvPr>
        </p:nvSpPr>
        <p:spPr>
          <a:xfrm>
            <a:off x="1534696" y="1378424"/>
            <a:ext cx="9984014" cy="4462818"/>
          </a:xfrm>
        </p:spPr>
        <p:txBody>
          <a:bodyPr>
            <a:normAutofit/>
          </a:bodyPr>
          <a:lstStyle/>
          <a:p>
            <a:pPr algn="just"/>
            <a:r>
              <a:rPr lang="en-US" dirty="0" smtClean="0"/>
              <a:t>It </a:t>
            </a:r>
            <a:r>
              <a:rPr lang="en-US" dirty="0"/>
              <a:t>remained possible, however, that it was the sense of </a:t>
            </a:r>
            <a:r>
              <a:rPr lang="en-US" b="1" dirty="0"/>
              <a:t>self-alienation</a:t>
            </a:r>
            <a:r>
              <a:rPr lang="en-US" dirty="0"/>
              <a:t> which was normal, and that believing you were </a:t>
            </a:r>
            <a:r>
              <a:rPr lang="en-US" b="1" dirty="0"/>
              <a:t>wearing designer glasses </a:t>
            </a:r>
            <a:r>
              <a:rPr lang="en-US" dirty="0"/>
              <a:t>made you more at ease with yourself. To test that, the team ran </a:t>
            </a:r>
            <a:r>
              <a:rPr lang="en-US" b="1" dirty="0"/>
              <a:t>one final set of experiments</a:t>
            </a:r>
            <a:r>
              <a:rPr lang="en-US" dirty="0"/>
              <a:t>, in which some people </a:t>
            </a:r>
            <a:r>
              <a:rPr lang="en-US" b="1" dirty="0"/>
              <a:t>were given sunglasses to wear without any indication of their provenance.</a:t>
            </a:r>
            <a:r>
              <a:rPr lang="en-US" dirty="0"/>
              <a:t> Volunteers in this control group behaved like those who believed the glasses were authentic. </a:t>
            </a:r>
          </a:p>
          <a:p>
            <a:pPr algn="just"/>
            <a:r>
              <a:rPr lang="en-US" dirty="0"/>
              <a:t>The moral, then, </a:t>
            </a:r>
            <a:r>
              <a:rPr lang="en-US" b="1" dirty="0"/>
              <a:t>is that people’s sense of right and wrong influences the way they feel and behave.</a:t>
            </a:r>
            <a:r>
              <a:rPr lang="en-US" dirty="0"/>
              <a:t> Even when it is someone else who has made them behave badly, it can affect their subsequent </a:t>
            </a:r>
            <a:r>
              <a:rPr lang="en-US" dirty="0" err="1"/>
              <a:t>behaviour</a:t>
            </a:r>
            <a:r>
              <a:rPr lang="en-US" dirty="0"/>
              <a:t>. Next time you are offered </a:t>
            </a:r>
            <a:r>
              <a:rPr lang="en-US" b="1" dirty="0"/>
              <a:t>fake accessories, beware: wearing them can make you feel like a bad person, not a better one</a:t>
            </a:r>
            <a:r>
              <a:rPr lang="en-US" dirty="0"/>
              <a:t>. </a:t>
            </a:r>
          </a:p>
          <a:p>
            <a:pPr algn="just"/>
            <a:r>
              <a:rPr lang="en-US" i="1" dirty="0"/>
              <a:t>Source: </a:t>
            </a:r>
            <a:r>
              <a:rPr lang="en-US" dirty="0"/>
              <a:t>The Economist</a:t>
            </a:r>
            <a:r>
              <a:rPr lang="en-US" i="1" dirty="0"/>
              <a:t>, June 24, </a:t>
            </a:r>
            <a:r>
              <a:rPr lang="en-US" i="1" dirty="0" smtClean="0"/>
              <a:t>2010</a:t>
            </a:r>
            <a:endParaRPr lang="en-US" dirty="0"/>
          </a:p>
          <a:p>
            <a:endParaRPr lang="en-US" dirty="0"/>
          </a:p>
        </p:txBody>
      </p:sp>
    </p:spTree>
    <p:extLst>
      <p:ext uri="{BB962C8B-B14F-4D97-AF65-F5344CB8AC3E}">
        <p14:creationId xmlns:p14="http://schemas.microsoft.com/office/powerpoint/2010/main" val="100341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517916"/>
            <a:ext cx="9520158" cy="1049235"/>
          </a:xfrm>
        </p:spPr>
        <p:txBody>
          <a:bodyPr/>
          <a:lstStyle/>
          <a:p>
            <a:r>
              <a:rPr lang="en-US" b="1" dirty="0"/>
              <a:t>Irrational </a:t>
            </a:r>
            <a:r>
              <a:rPr lang="en-US" b="1" dirty="0" smtClean="0"/>
              <a:t>Behavior</a:t>
            </a:r>
            <a:endParaRPr lang="en-US" b="1" dirty="0"/>
          </a:p>
        </p:txBody>
      </p:sp>
      <p:sp>
        <p:nvSpPr>
          <p:cNvPr id="3" name="Content Placeholder 2"/>
          <p:cNvSpPr>
            <a:spLocks noGrp="1"/>
          </p:cNvSpPr>
          <p:nvPr>
            <p:ph idx="1"/>
          </p:nvPr>
        </p:nvSpPr>
        <p:spPr>
          <a:xfrm>
            <a:off x="1534696" y="1774210"/>
            <a:ext cx="9520158" cy="3692136"/>
          </a:xfrm>
        </p:spPr>
        <p:txBody>
          <a:bodyPr>
            <a:normAutofit/>
          </a:bodyPr>
          <a:lstStyle/>
          <a:p>
            <a:pPr algn="just"/>
            <a:r>
              <a:rPr lang="en-US" sz="2400" dirty="0"/>
              <a:t>Irrational behavior arises </a:t>
            </a:r>
            <a:r>
              <a:rPr lang="en-US" sz="2400" b="1" dirty="0"/>
              <a:t>as a consequence of emotional reactions evoked when faced with difficult </a:t>
            </a:r>
            <a:r>
              <a:rPr lang="en-US" sz="2400" b="1" dirty="0" smtClean="0"/>
              <a:t>decisions</a:t>
            </a:r>
            <a:r>
              <a:rPr lang="en-US" sz="2400" dirty="0" smtClean="0"/>
              <a:t>.</a:t>
            </a:r>
          </a:p>
          <a:p>
            <a:pPr algn="just"/>
            <a:r>
              <a:rPr lang="en-US" sz="2400" dirty="0" err="1" smtClean="0"/>
              <a:t>Baumeister</a:t>
            </a:r>
            <a:r>
              <a:rPr lang="en-US" sz="2400" dirty="0" smtClean="0"/>
              <a:t> </a:t>
            </a:r>
            <a:r>
              <a:rPr lang="en-US" sz="2400" dirty="0"/>
              <a:t>(2001) has identified five different causes of irrational, or what he terms self-defeating, behavior. We can really equate self-defeating behavior with behavior </a:t>
            </a:r>
            <a:r>
              <a:rPr lang="en-US" sz="2400" b="1" dirty="0"/>
              <a:t>that is not in a person’s long-run self-interest. </a:t>
            </a:r>
          </a:p>
        </p:txBody>
      </p:sp>
    </p:spTree>
    <p:extLst>
      <p:ext uri="{BB962C8B-B14F-4D97-AF65-F5344CB8AC3E}">
        <p14:creationId xmlns:p14="http://schemas.microsoft.com/office/powerpoint/2010/main" val="96717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 </a:t>
            </a:r>
            <a:r>
              <a:rPr lang="en-US" dirty="0"/>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b="1" dirty="0" smtClean="0"/>
              <a:t>1 </a:t>
            </a:r>
            <a:r>
              <a:rPr lang="en-US" b="1" dirty="0"/>
              <a:t> </a:t>
            </a:r>
            <a:r>
              <a:rPr lang="en-US" dirty="0"/>
              <a:t>What does this case study tell us about self-evaluation bias? </a:t>
            </a:r>
          </a:p>
          <a:p>
            <a:pPr marL="0" indent="0" algn="just">
              <a:buNone/>
            </a:pPr>
            <a:r>
              <a:rPr lang="en-US" b="1" dirty="0"/>
              <a:t>2  </a:t>
            </a:r>
            <a:r>
              <a:rPr lang="en-US" dirty="0"/>
              <a:t>Is the concept of self-alienation consistent with </a:t>
            </a:r>
            <a:r>
              <a:rPr lang="en-US" dirty="0" err="1"/>
              <a:t>Glaeser’s</a:t>
            </a:r>
            <a:r>
              <a:rPr lang="en-US" dirty="0"/>
              <a:t> claim that mistaken beliefs will </a:t>
            </a:r>
            <a:r>
              <a:rPr lang="en-US" dirty="0" smtClean="0"/>
              <a:t>be </a:t>
            </a:r>
            <a:r>
              <a:rPr lang="en-US" dirty="0"/>
              <a:t>more common when errors increase the current flow of utility? </a:t>
            </a:r>
          </a:p>
          <a:p>
            <a:pPr marL="0" indent="0" algn="just">
              <a:buNone/>
            </a:pPr>
            <a:r>
              <a:rPr lang="en-US" b="1" dirty="0"/>
              <a:t>3  </a:t>
            </a:r>
            <a:r>
              <a:rPr lang="en-US" dirty="0"/>
              <a:t>Explain how the situations described in the case study may involve the concept of contagion. </a:t>
            </a:r>
          </a:p>
          <a:p>
            <a:endParaRPr lang="en-US" dirty="0"/>
          </a:p>
        </p:txBody>
      </p:sp>
    </p:spTree>
    <p:extLst>
      <p:ext uri="{BB962C8B-B14F-4D97-AF65-F5344CB8AC3E}">
        <p14:creationId xmlns:p14="http://schemas.microsoft.com/office/powerpoint/2010/main" val="63061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923" y="422382"/>
            <a:ext cx="9520158" cy="1049235"/>
          </a:xfrm>
        </p:spPr>
        <p:txBody>
          <a:bodyPr/>
          <a:lstStyle/>
          <a:p>
            <a:r>
              <a:rPr lang="en-US" b="1" dirty="0" smtClean="0"/>
              <a:t>Causes </a:t>
            </a:r>
            <a:r>
              <a:rPr lang="en-US" b="1" dirty="0"/>
              <a:t>of </a:t>
            </a:r>
            <a:r>
              <a:rPr lang="en-US" b="1" dirty="0" smtClean="0"/>
              <a:t>Irrational Beliefs </a:t>
            </a:r>
            <a:r>
              <a:rPr lang="en-US" b="1" dirty="0"/>
              <a:t>and </a:t>
            </a:r>
            <a:r>
              <a:rPr lang="en-US" b="1" dirty="0" smtClean="0"/>
              <a:t>Behavior</a:t>
            </a:r>
            <a:endParaRPr lang="en-US" b="1" dirty="0"/>
          </a:p>
        </p:txBody>
      </p:sp>
      <p:sp>
        <p:nvSpPr>
          <p:cNvPr id="3" name="Content Placeholder 2"/>
          <p:cNvSpPr>
            <a:spLocks noGrp="1"/>
          </p:cNvSpPr>
          <p:nvPr>
            <p:ph idx="1"/>
          </p:nvPr>
        </p:nvSpPr>
        <p:spPr>
          <a:xfrm>
            <a:off x="1555016" y="1471617"/>
            <a:ext cx="9712424" cy="4634543"/>
          </a:xfrm>
        </p:spPr>
        <p:txBody>
          <a:bodyPr>
            <a:noAutofit/>
          </a:bodyPr>
          <a:lstStyle/>
          <a:p>
            <a:pPr marL="0" indent="0">
              <a:buNone/>
            </a:pPr>
            <a:r>
              <a:rPr lang="en-US" sz="2400" dirty="0"/>
              <a:t>There are </a:t>
            </a:r>
            <a:r>
              <a:rPr lang="en-US" sz="2400" b="1" dirty="0"/>
              <a:t>many causes of irrational beliefs and behavior</a:t>
            </a:r>
            <a:r>
              <a:rPr lang="en-US" sz="2400" dirty="0"/>
              <a:t>: </a:t>
            </a:r>
            <a:endParaRPr lang="en-US" sz="2400" dirty="0" smtClean="0"/>
          </a:p>
          <a:p>
            <a:pPr marL="457200" indent="-457200">
              <a:buFont typeface="+mj-lt"/>
              <a:buAutoNum type="arabicPeriod"/>
            </a:pPr>
            <a:r>
              <a:rPr lang="en-US" sz="2400" dirty="0" smtClean="0"/>
              <a:t>emotional </a:t>
            </a:r>
            <a:r>
              <a:rPr lang="en-US" sz="2400" dirty="0" smtClean="0"/>
              <a:t>distress</a:t>
            </a:r>
            <a:endParaRPr lang="en-US" sz="2400" dirty="0" smtClean="0"/>
          </a:p>
          <a:p>
            <a:pPr marL="457200" indent="-457200">
              <a:buFont typeface="+mj-lt"/>
              <a:buAutoNum type="arabicPeriod"/>
            </a:pPr>
            <a:r>
              <a:rPr lang="en-US" sz="2400" dirty="0" smtClean="0"/>
              <a:t>memory </a:t>
            </a:r>
          </a:p>
          <a:p>
            <a:pPr marL="457200" indent="-457200">
              <a:buFont typeface="+mj-lt"/>
              <a:buAutoNum type="arabicPeriod"/>
            </a:pPr>
            <a:r>
              <a:rPr lang="en-US" sz="2400" dirty="0" smtClean="0"/>
              <a:t>cognitive dissonance </a:t>
            </a:r>
            <a:endParaRPr lang="en-US" sz="2400" dirty="0" smtClean="0"/>
          </a:p>
          <a:p>
            <a:pPr marL="457200" indent="-457200">
              <a:buFont typeface="+mj-lt"/>
              <a:buAutoNum type="arabicPeriod"/>
            </a:pPr>
            <a:r>
              <a:rPr lang="en-US" sz="2400" dirty="0" smtClean="0"/>
              <a:t>threat </a:t>
            </a:r>
            <a:r>
              <a:rPr lang="en-US" sz="2400" dirty="0"/>
              <a:t>to </a:t>
            </a:r>
            <a:r>
              <a:rPr lang="en-US" sz="2400" dirty="0" smtClean="0"/>
              <a:t>self-esteem</a:t>
            </a:r>
            <a:endParaRPr lang="en-US" sz="2400" dirty="0" smtClean="0"/>
          </a:p>
          <a:p>
            <a:pPr marL="457200" indent="-457200">
              <a:buFont typeface="+mj-lt"/>
              <a:buAutoNum type="arabicPeriod"/>
            </a:pPr>
            <a:r>
              <a:rPr lang="en-US" sz="2400" dirty="0" smtClean="0"/>
              <a:t>failure </a:t>
            </a:r>
            <a:r>
              <a:rPr lang="en-US" sz="2400" dirty="0"/>
              <a:t>of </a:t>
            </a:r>
            <a:r>
              <a:rPr lang="en-US" sz="2400" dirty="0" smtClean="0"/>
              <a:t>self-regulation </a:t>
            </a:r>
            <a:endParaRPr lang="en-US" sz="2400" dirty="0"/>
          </a:p>
          <a:p>
            <a:pPr marL="457200" indent="-457200">
              <a:buFont typeface="+mj-lt"/>
              <a:buAutoNum type="arabicPeriod"/>
            </a:pPr>
            <a:r>
              <a:rPr lang="en-US" sz="2400" dirty="0"/>
              <a:t>decision </a:t>
            </a:r>
            <a:r>
              <a:rPr lang="en-US" sz="2400" dirty="0" smtClean="0"/>
              <a:t>fatigue</a:t>
            </a:r>
            <a:endParaRPr lang="en-US" sz="2400" dirty="0" smtClean="0"/>
          </a:p>
          <a:p>
            <a:pPr marL="457200" indent="-457200">
              <a:buFont typeface="+mj-lt"/>
              <a:buAutoNum type="arabicPeriod"/>
            </a:pPr>
            <a:r>
              <a:rPr lang="en-US" sz="2400" dirty="0" smtClean="0"/>
              <a:t>Interpersonal </a:t>
            </a:r>
            <a:r>
              <a:rPr lang="en-US" sz="2400" dirty="0" smtClean="0"/>
              <a:t>rejection</a:t>
            </a:r>
            <a:endParaRPr lang="en-US" sz="2400" dirty="0"/>
          </a:p>
          <a:p>
            <a:endParaRPr lang="en-US" sz="2400" dirty="0"/>
          </a:p>
        </p:txBody>
      </p:sp>
    </p:spTree>
    <p:extLst>
      <p:ext uri="{BB962C8B-B14F-4D97-AF65-F5344CB8AC3E}">
        <p14:creationId xmlns:p14="http://schemas.microsoft.com/office/powerpoint/2010/main" val="211679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36029"/>
            <a:ext cx="9520158" cy="1049235"/>
          </a:xfrm>
        </p:spPr>
        <p:txBody>
          <a:bodyPr/>
          <a:lstStyle/>
          <a:p>
            <a:r>
              <a:rPr lang="en-US" b="1" dirty="0"/>
              <a:t>Emotional </a:t>
            </a:r>
            <a:r>
              <a:rPr lang="en-US" b="1" dirty="0" smtClean="0"/>
              <a:t>Distress</a:t>
            </a:r>
            <a:endParaRPr lang="en-US" b="1" dirty="0"/>
          </a:p>
        </p:txBody>
      </p:sp>
      <p:sp>
        <p:nvSpPr>
          <p:cNvPr id="3" name="Content Placeholder 2"/>
          <p:cNvSpPr>
            <a:spLocks noGrp="1"/>
          </p:cNvSpPr>
          <p:nvPr>
            <p:ph idx="1"/>
          </p:nvPr>
        </p:nvSpPr>
        <p:spPr>
          <a:xfrm>
            <a:off x="1323833" y="1665028"/>
            <a:ext cx="9962866" cy="4162566"/>
          </a:xfrm>
        </p:spPr>
        <p:txBody>
          <a:bodyPr/>
          <a:lstStyle/>
          <a:p>
            <a:pPr algn="just"/>
            <a:r>
              <a:rPr lang="en-US" sz="2400" dirty="0"/>
              <a:t>Emotional distress is </a:t>
            </a:r>
            <a:r>
              <a:rPr lang="en-US" sz="2400" b="1" dirty="0"/>
              <a:t>a state of mental anguish</a:t>
            </a:r>
            <a:r>
              <a:rPr lang="en-US" sz="2400" dirty="0"/>
              <a:t> that can take a wide variety of forms. </a:t>
            </a:r>
            <a:endParaRPr lang="en-US" sz="2400" dirty="0" smtClean="0"/>
          </a:p>
          <a:p>
            <a:pPr algn="just"/>
            <a:r>
              <a:rPr lang="en-US" sz="2400" dirty="0" smtClean="0"/>
              <a:t>It </a:t>
            </a:r>
            <a:r>
              <a:rPr lang="en-US" sz="2400" dirty="0"/>
              <a:t>may </a:t>
            </a:r>
            <a:r>
              <a:rPr lang="en-US" sz="2400" b="1" dirty="0"/>
              <a:t>result from a mental health issue</a:t>
            </a:r>
            <a:r>
              <a:rPr lang="en-US" sz="2400" dirty="0"/>
              <a:t> or particular circumstances, such as </a:t>
            </a:r>
            <a:r>
              <a:rPr lang="en-US" sz="2400" b="1" dirty="0"/>
              <a:t>relationship difficulties or financial strain</a:t>
            </a:r>
            <a:r>
              <a:rPr lang="en-US" sz="2400" dirty="0" smtClean="0"/>
              <a:t>.</a:t>
            </a:r>
          </a:p>
          <a:p>
            <a:pPr algn="just"/>
            <a:r>
              <a:rPr lang="en-US" sz="2400" dirty="0"/>
              <a:t>Leith and </a:t>
            </a:r>
            <a:r>
              <a:rPr lang="en-US" sz="2400" dirty="0" err="1"/>
              <a:t>Baumeister</a:t>
            </a:r>
            <a:r>
              <a:rPr lang="en-US" sz="2400" dirty="0"/>
              <a:t> (1996) found that people who were upset were more inclined to take </a:t>
            </a:r>
            <a:r>
              <a:rPr lang="en-US" sz="2400" b="1" dirty="0"/>
              <a:t>foolish risks</a:t>
            </a:r>
            <a:r>
              <a:rPr lang="en-US" sz="2400" dirty="0"/>
              <a:t>, like </a:t>
            </a:r>
            <a:r>
              <a:rPr lang="en-US" sz="2400" b="1" dirty="0"/>
              <a:t>betting on long shots in a lottery. </a:t>
            </a:r>
          </a:p>
          <a:p>
            <a:pPr algn="just"/>
            <a:endParaRPr lang="en-US" dirty="0"/>
          </a:p>
        </p:txBody>
      </p:sp>
    </p:spTree>
    <p:extLst>
      <p:ext uri="{BB962C8B-B14F-4D97-AF65-F5344CB8AC3E}">
        <p14:creationId xmlns:p14="http://schemas.microsoft.com/office/powerpoint/2010/main" val="2845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17665"/>
            <a:ext cx="9520158" cy="1049235"/>
          </a:xfrm>
        </p:spPr>
        <p:txBody>
          <a:bodyPr/>
          <a:lstStyle/>
          <a:p>
            <a:r>
              <a:rPr lang="en-US" b="1" dirty="0"/>
              <a:t>Emotional Distress</a:t>
            </a:r>
            <a:endParaRPr lang="en-US" dirty="0"/>
          </a:p>
        </p:txBody>
      </p:sp>
      <p:sp>
        <p:nvSpPr>
          <p:cNvPr id="3" name="Content Placeholder 2"/>
          <p:cNvSpPr>
            <a:spLocks noGrp="1"/>
          </p:cNvSpPr>
          <p:nvPr>
            <p:ph idx="1"/>
          </p:nvPr>
        </p:nvSpPr>
        <p:spPr>
          <a:xfrm>
            <a:off x="1534696" y="1266900"/>
            <a:ext cx="10106844" cy="4478807"/>
          </a:xfrm>
        </p:spPr>
        <p:txBody>
          <a:bodyPr>
            <a:normAutofit/>
          </a:bodyPr>
          <a:lstStyle/>
          <a:p>
            <a:pPr algn="just"/>
            <a:r>
              <a:rPr lang="en-US" sz="2400" b="1" dirty="0"/>
              <a:t>Emotional distress </a:t>
            </a:r>
            <a:r>
              <a:rPr lang="en-US" sz="2400" dirty="0"/>
              <a:t>can lead to </a:t>
            </a:r>
            <a:r>
              <a:rPr lang="en-US" sz="2400" b="1" dirty="0"/>
              <a:t>irrational decisions or self- defeating</a:t>
            </a:r>
            <a:r>
              <a:rPr lang="en-US" sz="2400" dirty="0"/>
              <a:t>. At the same time </a:t>
            </a:r>
            <a:r>
              <a:rPr lang="en-US" sz="2400" dirty="0" smtClean="0"/>
              <a:t>it is also indicated </a:t>
            </a:r>
            <a:r>
              <a:rPr lang="en-US" sz="2400" dirty="0"/>
              <a:t>that </a:t>
            </a:r>
            <a:r>
              <a:rPr lang="en-US" sz="2400" b="1" dirty="0"/>
              <a:t>our emotions may be an aid to good decision-making. </a:t>
            </a:r>
            <a:endParaRPr lang="en-US" sz="2400" b="1" dirty="0" smtClean="0"/>
          </a:p>
          <a:p>
            <a:pPr algn="just"/>
            <a:r>
              <a:rPr lang="en-US" sz="2400" dirty="0"/>
              <a:t>Pinker (1997) has gone a step further, showing how </a:t>
            </a:r>
            <a:r>
              <a:rPr lang="en-US" sz="2400" b="1" dirty="0"/>
              <a:t>our emotions can backfire on us</a:t>
            </a:r>
            <a:r>
              <a:rPr lang="en-US" sz="2400" dirty="0"/>
              <a:t>, referring to them as ‘</a:t>
            </a:r>
            <a:r>
              <a:rPr lang="en-US" sz="2400" b="1" dirty="0"/>
              <a:t>doomsday devices</a:t>
            </a:r>
            <a:r>
              <a:rPr lang="en-US" sz="2400" dirty="0"/>
              <a:t>’, after the movie </a:t>
            </a:r>
            <a:r>
              <a:rPr lang="en-US" sz="2400" i="1" dirty="0"/>
              <a:t>Dr. Strangelove</a:t>
            </a:r>
            <a:r>
              <a:rPr lang="en-US" sz="2400" dirty="0"/>
              <a:t>. </a:t>
            </a:r>
            <a:endParaRPr lang="en-US" sz="2400" dirty="0" smtClean="0"/>
          </a:p>
          <a:p>
            <a:pPr algn="just"/>
            <a:r>
              <a:rPr lang="en-US" sz="2400" dirty="0" smtClean="0"/>
              <a:t>The </a:t>
            </a:r>
            <a:r>
              <a:rPr lang="en-US" sz="2400" dirty="0"/>
              <a:t>problem with </a:t>
            </a:r>
            <a:r>
              <a:rPr lang="en-US" sz="2400" b="1" dirty="0"/>
              <a:t>doomsday devices </a:t>
            </a:r>
            <a:r>
              <a:rPr lang="en-US" sz="2400" dirty="0"/>
              <a:t>is that </a:t>
            </a:r>
            <a:r>
              <a:rPr lang="en-US" sz="2400" b="1" dirty="0"/>
              <a:t>they cannot be disarmed</a:t>
            </a:r>
            <a:r>
              <a:rPr lang="en-US" sz="2400" dirty="0"/>
              <a:t>, even if they </a:t>
            </a:r>
            <a:r>
              <a:rPr lang="en-US" sz="2400" b="1" dirty="0"/>
              <a:t>are activated by mistake</a:t>
            </a:r>
            <a:r>
              <a:rPr lang="en-US" sz="2400" dirty="0"/>
              <a:t>, and </a:t>
            </a:r>
            <a:r>
              <a:rPr lang="en-US" sz="2400" b="1" dirty="0"/>
              <a:t>will explode </a:t>
            </a:r>
            <a:r>
              <a:rPr lang="en-US" sz="2400" dirty="0"/>
              <a:t>regardless of the consequences. </a:t>
            </a:r>
          </a:p>
          <a:p>
            <a:pPr algn="just"/>
            <a:endParaRPr lang="en-US" sz="2400" dirty="0"/>
          </a:p>
          <a:p>
            <a:endParaRPr lang="en-US" dirty="0"/>
          </a:p>
        </p:txBody>
      </p:sp>
    </p:spTree>
    <p:extLst>
      <p:ext uri="{BB962C8B-B14F-4D97-AF65-F5344CB8AC3E}">
        <p14:creationId xmlns:p14="http://schemas.microsoft.com/office/powerpoint/2010/main" val="30338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49677"/>
            <a:ext cx="9520158" cy="1049235"/>
          </a:xfrm>
        </p:spPr>
        <p:txBody>
          <a:bodyPr/>
          <a:lstStyle/>
          <a:p>
            <a:r>
              <a:rPr lang="en-US" b="1" dirty="0"/>
              <a:t>Memory </a:t>
            </a:r>
            <a:r>
              <a:rPr lang="en-US" dirty="0"/>
              <a:t/>
            </a:r>
            <a:br>
              <a:rPr lang="en-US" dirty="0"/>
            </a:br>
            <a:endParaRPr lang="en-US" dirty="0"/>
          </a:p>
        </p:txBody>
      </p:sp>
      <p:sp>
        <p:nvSpPr>
          <p:cNvPr id="3" name="Content Placeholder 2"/>
          <p:cNvSpPr>
            <a:spLocks noGrp="1"/>
          </p:cNvSpPr>
          <p:nvPr>
            <p:ph idx="1"/>
          </p:nvPr>
        </p:nvSpPr>
        <p:spPr>
          <a:xfrm>
            <a:off x="1534695" y="1241946"/>
            <a:ext cx="9956719" cy="4203511"/>
          </a:xfrm>
        </p:spPr>
        <p:txBody>
          <a:bodyPr>
            <a:normAutofit/>
          </a:bodyPr>
          <a:lstStyle/>
          <a:p>
            <a:pPr marL="0" indent="0" algn="just">
              <a:buNone/>
            </a:pPr>
            <a:r>
              <a:rPr lang="en-US" sz="2400" dirty="0" smtClean="0"/>
              <a:t>As </a:t>
            </a:r>
            <a:r>
              <a:rPr lang="en-US" sz="2400" dirty="0"/>
              <a:t>far as our </a:t>
            </a:r>
            <a:r>
              <a:rPr lang="en-US" sz="2400" b="1" dirty="0"/>
              <a:t>emotional states </a:t>
            </a:r>
            <a:r>
              <a:rPr lang="en-US" sz="2400" dirty="0"/>
              <a:t>over time are concerned there are two important factors that need to be discussed, in terms of both their causes and their implications: </a:t>
            </a:r>
          </a:p>
          <a:p>
            <a:pPr marL="0" indent="0" algn="just">
              <a:buNone/>
            </a:pPr>
            <a:r>
              <a:rPr lang="en-US" sz="2400" b="1" dirty="0"/>
              <a:t>1  </a:t>
            </a:r>
            <a:r>
              <a:rPr lang="en-US" sz="2400" dirty="0"/>
              <a:t>People tend to revert to a </a:t>
            </a:r>
            <a:r>
              <a:rPr lang="en-US" sz="2400" b="1" dirty="0"/>
              <a:t>‘normal emotional state</a:t>
            </a:r>
            <a:r>
              <a:rPr lang="en-US" sz="2400" dirty="0"/>
              <a:t>’ after any kind of </a:t>
            </a:r>
            <a:r>
              <a:rPr lang="en-US" sz="2400" b="1" dirty="0"/>
              <a:t>emotional experience, whether it be pleasant or unpleasant</a:t>
            </a:r>
            <a:r>
              <a:rPr lang="en-US" sz="2400" dirty="0"/>
              <a:t>. </a:t>
            </a:r>
          </a:p>
          <a:p>
            <a:pPr marL="0" indent="0" algn="just">
              <a:buNone/>
            </a:pPr>
            <a:r>
              <a:rPr lang="en-US" sz="2400" b="1" dirty="0"/>
              <a:t>2  </a:t>
            </a:r>
            <a:r>
              <a:rPr lang="en-US" sz="2400" dirty="0"/>
              <a:t>People tend to </a:t>
            </a:r>
            <a:r>
              <a:rPr lang="en-US" sz="2400" b="1" dirty="0"/>
              <a:t>overestimate the length of time that it will take to revert to this normal state. </a:t>
            </a:r>
          </a:p>
          <a:p>
            <a:pPr algn="just"/>
            <a:endParaRPr lang="en-US" sz="2400" dirty="0"/>
          </a:p>
        </p:txBody>
      </p:sp>
    </p:spTree>
    <p:extLst>
      <p:ext uri="{BB962C8B-B14F-4D97-AF65-F5344CB8AC3E}">
        <p14:creationId xmlns:p14="http://schemas.microsoft.com/office/powerpoint/2010/main" val="72091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95086"/>
            <a:ext cx="9520158" cy="1049235"/>
          </a:xfrm>
        </p:spPr>
        <p:txBody>
          <a:bodyPr/>
          <a:lstStyle/>
          <a:p>
            <a:r>
              <a:rPr lang="en-US" b="1" dirty="0" smtClean="0"/>
              <a:t>Memory</a:t>
            </a:r>
            <a:endParaRPr lang="en-US" b="1" dirty="0"/>
          </a:p>
        </p:txBody>
      </p:sp>
      <p:sp>
        <p:nvSpPr>
          <p:cNvPr id="3" name="Content Placeholder 2"/>
          <p:cNvSpPr>
            <a:spLocks noGrp="1"/>
          </p:cNvSpPr>
          <p:nvPr>
            <p:ph idx="1"/>
          </p:nvPr>
        </p:nvSpPr>
        <p:spPr>
          <a:xfrm>
            <a:off x="1534696" y="1662685"/>
            <a:ext cx="9779298" cy="4110317"/>
          </a:xfrm>
        </p:spPr>
        <p:txBody>
          <a:bodyPr/>
          <a:lstStyle/>
          <a:p>
            <a:pPr algn="just"/>
            <a:r>
              <a:rPr lang="en-US" sz="2200" dirty="0"/>
              <a:t>When people </a:t>
            </a:r>
            <a:r>
              <a:rPr lang="en-US" sz="2200" b="1" dirty="0"/>
              <a:t>win large amounts of money in a lottery</a:t>
            </a:r>
            <a:r>
              <a:rPr lang="en-US" sz="2200" dirty="0"/>
              <a:t>, they do not remain </a:t>
            </a:r>
            <a:r>
              <a:rPr lang="en-US" sz="2200" b="1" dirty="0"/>
              <a:t>happy for very long </a:t>
            </a:r>
            <a:r>
              <a:rPr lang="en-US" sz="2200" dirty="0"/>
              <a:t>(Brickman, Coates and </a:t>
            </a:r>
            <a:r>
              <a:rPr lang="en-US" sz="2200" dirty="0" err="1"/>
              <a:t>Janoff</a:t>
            </a:r>
            <a:r>
              <a:rPr lang="en-US" sz="2200" dirty="0"/>
              <a:t>- Bulman, 1978; Kaplan, 1978</a:t>
            </a:r>
            <a:r>
              <a:rPr lang="en-US" sz="2200" dirty="0" smtClean="0"/>
              <a:t>).</a:t>
            </a:r>
          </a:p>
          <a:p>
            <a:pPr algn="just"/>
            <a:r>
              <a:rPr lang="en-US" sz="2200" dirty="0" smtClean="0"/>
              <a:t> </a:t>
            </a:r>
            <a:r>
              <a:rPr lang="en-US" sz="2200" dirty="0"/>
              <a:t>In the </a:t>
            </a:r>
            <a:r>
              <a:rPr lang="en-US" sz="2200" b="1" dirty="0"/>
              <a:t>opposite direction, the majority of bereaved spouses </a:t>
            </a:r>
            <a:r>
              <a:rPr lang="en-US" sz="2200" dirty="0"/>
              <a:t>reported themselves </a:t>
            </a:r>
            <a:r>
              <a:rPr lang="en-US" sz="2200" b="1" dirty="0"/>
              <a:t>to be doing well two years after the death </a:t>
            </a:r>
            <a:r>
              <a:rPr lang="en-US" sz="2200" dirty="0"/>
              <a:t>(Lund, Caserta and Diamond, 1989; </a:t>
            </a:r>
            <a:r>
              <a:rPr lang="en-US" sz="2200" dirty="0" err="1"/>
              <a:t>Wortman</a:t>
            </a:r>
            <a:r>
              <a:rPr lang="en-US" sz="2200" dirty="0"/>
              <a:t>, Silver and Kessler, 1993). </a:t>
            </a:r>
            <a:endParaRPr lang="en-US" sz="2200" dirty="0" smtClean="0"/>
          </a:p>
          <a:p>
            <a:pPr algn="just"/>
            <a:r>
              <a:rPr lang="en-US" sz="2200" dirty="0" smtClean="0"/>
              <a:t>Similarly</a:t>
            </a:r>
            <a:r>
              <a:rPr lang="en-US" sz="2200" dirty="0"/>
              <a:t>, </a:t>
            </a:r>
            <a:r>
              <a:rPr lang="en-US" sz="2200" b="1" dirty="0"/>
              <a:t>people who have suffered serious injury </a:t>
            </a:r>
            <a:r>
              <a:rPr lang="en-US" sz="2200" dirty="0"/>
              <a:t>confining them to a wheelchair have </a:t>
            </a:r>
            <a:r>
              <a:rPr lang="en-US" sz="2200" b="1" dirty="0"/>
              <a:t>recovered equanimity within a period of a year. </a:t>
            </a:r>
          </a:p>
          <a:p>
            <a:endParaRPr lang="en-US" dirty="0"/>
          </a:p>
        </p:txBody>
      </p:sp>
    </p:spTree>
    <p:extLst>
      <p:ext uri="{BB962C8B-B14F-4D97-AF65-F5344CB8AC3E}">
        <p14:creationId xmlns:p14="http://schemas.microsoft.com/office/powerpoint/2010/main" val="46829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85905"/>
            <a:ext cx="9520158" cy="1049235"/>
          </a:xfrm>
        </p:spPr>
        <p:txBody>
          <a:bodyPr/>
          <a:lstStyle/>
          <a:p>
            <a:r>
              <a:rPr lang="en-US" b="1" dirty="0" smtClean="0"/>
              <a:t>Memory </a:t>
            </a:r>
            <a:endParaRPr lang="en-US" b="1" dirty="0"/>
          </a:p>
        </p:txBody>
      </p:sp>
      <p:sp>
        <p:nvSpPr>
          <p:cNvPr id="3" name="Content Placeholder 2"/>
          <p:cNvSpPr>
            <a:spLocks noGrp="1"/>
          </p:cNvSpPr>
          <p:nvPr>
            <p:ph idx="1"/>
          </p:nvPr>
        </p:nvSpPr>
        <p:spPr>
          <a:xfrm>
            <a:off x="1534696" y="1528549"/>
            <a:ext cx="9888480" cy="4026089"/>
          </a:xfrm>
        </p:spPr>
        <p:txBody>
          <a:bodyPr/>
          <a:lstStyle/>
          <a:p>
            <a:pPr algn="just"/>
            <a:r>
              <a:rPr lang="en-US" sz="2400" b="1" dirty="0"/>
              <a:t>E</a:t>
            </a:r>
            <a:r>
              <a:rPr lang="en-US" sz="2400" b="1" dirty="0" smtClean="0"/>
              <a:t>xperiments </a:t>
            </a:r>
            <a:r>
              <a:rPr lang="en-US" sz="2400" b="1" dirty="0"/>
              <a:t>have been performed </a:t>
            </a:r>
            <a:r>
              <a:rPr lang="en-US" sz="2400" dirty="0"/>
              <a:t>that measure </a:t>
            </a:r>
            <a:r>
              <a:rPr lang="en-US" sz="2400" dirty="0" smtClean="0"/>
              <a:t>people’s forecast of emotional </a:t>
            </a:r>
            <a:r>
              <a:rPr lang="en-US" sz="2400" dirty="0"/>
              <a:t>events and compare these with their </a:t>
            </a:r>
            <a:r>
              <a:rPr lang="en-US" sz="2400" b="1" dirty="0"/>
              <a:t>actual duration</a:t>
            </a:r>
            <a:r>
              <a:rPr lang="en-US" sz="2400" dirty="0"/>
              <a:t>, and there is evidence of a consistent </a:t>
            </a:r>
            <a:r>
              <a:rPr lang="en-US" sz="2400" b="1" dirty="0"/>
              <a:t>durability bias </a:t>
            </a:r>
            <a:r>
              <a:rPr lang="en-US" sz="2400" dirty="0"/>
              <a:t>in both directions. </a:t>
            </a:r>
            <a:endParaRPr lang="en-US" sz="2400" dirty="0" smtClean="0"/>
          </a:p>
          <a:p>
            <a:pPr algn="just"/>
            <a:r>
              <a:rPr lang="en-US" sz="2400" dirty="0" smtClean="0"/>
              <a:t>Thus </a:t>
            </a:r>
            <a:r>
              <a:rPr lang="en-US" sz="2400" dirty="0"/>
              <a:t>there is a </a:t>
            </a:r>
            <a:r>
              <a:rPr lang="en-US" sz="2400" b="1" dirty="0"/>
              <a:t>tendency for people to overestimate the duration of their reactions to both positive and negative emotional events </a:t>
            </a:r>
            <a:r>
              <a:rPr lang="en-US" sz="2400" dirty="0"/>
              <a:t>(Gilbert </a:t>
            </a:r>
            <a:r>
              <a:rPr lang="en-US" sz="2400" i="1" dirty="0"/>
              <a:t>et al.</a:t>
            </a:r>
            <a:r>
              <a:rPr lang="en-US" sz="2400" dirty="0"/>
              <a:t>, 1998; Wilson, Lindsay and Schooler, 2000). </a:t>
            </a:r>
          </a:p>
          <a:p>
            <a:pPr algn="just"/>
            <a:endParaRPr lang="en-US" dirty="0"/>
          </a:p>
        </p:txBody>
      </p:sp>
    </p:spTree>
    <p:extLst>
      <p:ext uri="{BB962C8B-B14F-4D97-AF65-F5344CB8AC3E}">
        <p14:creationId xmlns:p14="http://schemas.microsoft.com/office/powerpoint/2010/main" val="168500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49678"/>
            <a:ext cx="9520158" cy="1049235"/>
          </a:xfrm>
        </p:spPr>
        <p:txBody>
          <a:bodyPr/>
          <a:lstStyle/>
          <a:p>
            <a:r>
              <a:rPr lang="en-US" b="1"/>
              <a:t>Cognitive </a:t>
            </a:r>
            <a:r>
              <a:rPr lang="en-US" b="1" smtClean="0"/>
              <a:t>Dissonance </a:t>
            </a:r>
            <a:r>
              <a:rPr lang="en-US" dirty="0"/>
              <a:t/>
            </a:r>
            <a:br>
              <a:rPr lang="en-US" dirty="0"/>
            </a:br>
            <a:endParaRPr lang="en-US" dirty="0"/>
          </a:p>
        </p:txBody>
      </p:sp>
      <p:sp>
        <p:nvSpPr>
          <p:cNvPr id="3" name="Content Placeholder 2"/>
          <p:cNvSpPr>
            <a:spLocks noGrp="1"/>
          </p:cNvSpPr>
          <p:nvPr>
            <p:ph idx="1"/>
          </p:nvPr>
        </p:nvSpPr>
        <p:spPr>
          <a:xfrm>
            <a:off x="1534695" y="1498914"/>
            <a:ext cx="9752003" cy="4083020"/>
          </a:xfrm>
        </p:spPr>
        <p:txBody>
          <a:bodyPr>
            <a:normAutofit/>
          </a:bodyPr>
          <a:lstStyle/>
          <a:p>
            <a:pPr algn="just"/>
            <a:r>
              <a:rPr lang="en-US" b="1" dirty="0" smtClean="0"/>
              <a:t>Self-deception</a:t>
            </a:r>
            <a:r>
              <a:rPr lang="en-US" dirty="0" smtClean="0"/>
              <a:t> </a:t>
            </a:r>
            <a:r>
              <a:rPr lang="en-US" dirty="0"/>
              <a:t>is an important category of irrational </a:t>
            </a:r>
            <a:r>
              <a:rPr lang="en-US" dirty="0" smtClean="0"/>
              <a:t>behavior.</a:t>
            </a:r>
          </a:p>
          <a:p>
            <a:pPr algn="just"/>
            <a:r>
              <a:rPr lang="en-US" dirty="0" smtClean="0"/>
              <a:t> </a:t>
            </a:r>
            <a:r>
              <a:rPr lang="en-US" dirty="0"/>
              <a:t>It can be the result of a type of </a:t>
            </a:r>
            <a:r>
              <a:rPr lang="en-US" b="1" dirty="0"/>
              <a:t>emotional </a:t>
            </a:r>
            <a:r>
              <a:rPr lang="en-US" b="1" dirty="0" smtClean="0"/>
              <a:t>distress</a:t>
            </a:r>
            <a:r>
              <a:rPr lang="en-US" dirty="0" smtClean="0"/>
              <a:t>. </a:t>
            </a:r>
            <a:r>
              <a:rPr lang="en-US" dirty="0"/>
              <a:t>The most important psychological theory that is relevant here is that of </a:t>
            </a:r>
            <a:r>
              <a:rPr lang="en-US" b="1" dirty="0"/>
              <a:t>cognitive dissonance</a:t>
            </a:r>
            <a:r>
              <a:rPr lang="en-US" dirty="0"/>
              <a:t>, originated by </a:t>
            </a:r>
            <a:r>
              <a:rPr lang="en-US" b="1" dirty="0" err="1"/>
              <a:t>Festinger</a:t>
            </a:r>
            <a:r>
              <a:rPr lang="en-US" b="1" dirty="0"/>
              <a:t> (1957).</a:t>
            </a:r>
            <a:r>
              <a:rPr lang="en-US" dirty="0"/>
              <a:t> </a:t>
            </a:r>
            <a:endParaRPr lang="en-US" dirty="0" smtClean="0"/>
          </a:p>
          <a:p>
            <a:pPr algn="just"/>
            <a:r>
              <a:rPr lang="en-US" dirty="0" smtClean="0"/>
              <a:t>This </a:t>
            </a:r>
            <a:r>
              <a:rPr lang="en-US" dirty="0"/>
              <a:t>theory states that </a:t>
            </a:r>
            <a:r>
              <a:rPr lang="en-US" b="1" dirty="0"/>
              <a:t>people are motivated to avoid having their attitudes and beliefs in a dissonant or conflicting relationship, and they feel uncomfortable when dissonance occurs. </a:t>
            </a:r>
            <a:endParaRPr lang="en-US" b="1" dirty="0" smtClean="0"/>
          </a:p>
          <a:p>
            <a:pPr algn="just"/>
            <a:r>
              <a:rPr lang="en-US" dirty="0" smtClean="0"/>
              <a:t>This </a:t>
            </a:r>
            <a:r>
              <a:rPr lang="en-US" dirty="0"/>
              <a:t>discomfort can cause people to do many things that could be classed as irrational. </a:t>
            </a:r>
          </a:p>
        </p:txBody>
      </p:sp>
    </p:spTree>
    <p:extLst>
      <p:ext uri="{BB962C8B-B14F-4D97-AF65-F5344CB8AC3E}">
        <p14:creationId xmlns:p14="http://schemas.microsoft.com/office/powerpoint/2010/main" val="13775705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304</TotalTime>
  <Words>1507</Words>
  <Application>Microsoft Macintosh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Palatino Linotype</vt:lpstr>
      <vt:lpstr>Arial</vt:lpstr>
      <vt:lpstr>Gallery</vt:lpstr>
      <vt:lpstr>Causes of Irrational Beliefs and Behavior</vt:lpstr>
      <vt:lpstr>Irrational Behavior</vt:lpstr>
      <vt:lpstr>Causes of Irrational Beliefs and Behavior</vt:lpstr>
      <vt:lpstr>Emotional Distress</vt:lpstr>
      <vt:lpstr>Emotional Distress</vt:lpstr>
      <vt:lpstr>Memory  </vt:lpstr>
      <vt:lpstr>Memory</vt:lpstr>
      <vt:lpstr>Memory </vt:lpstr>
      <vt:lpstr>Cognitive Dissonance  </vt:lpstr>
      <vt:lpstr>Threat to self-esteem  </vt:lpstr>
      <vt:lpstr>Failure of self-regulation  </vt:lpstr>
      <vt:lpstr>Decision Fatigue</vt:lpstr>
      <vt:lpstr>Interpersonal Rejection  </vt:lpstr>
      <vt:lpstr>Case 4.1 Fakes and honesty  </vt:lpstr>
      <vt:lpstr>Case 4.1 Fakes and honesty</vt:lpstr>
      <vt:lpstr>Case 4.1 Fakes and honesty</vt:lpstr>
      <vt:lpstr>Case 4.1 Fakes and honesty</vt:lpstr>
      <vt:lpstr>Case 4.1 Fakes and honesty</vt:lpstr>
      <vt:lpstr>Case 4.1 Fakes and honesty</vt:lpstr>
      <vt:lpstr>Questions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Irrationality</dc:title>
  <dc:creator>rkiran</dc:creator>
  <cp:lastModifiedBy>rkiran</cp:lastModifiedBy>
  <cp:revision>14</cp:revision>
  <dcterms:created xsi:type="dcterms:W3CDTF">2021-09-12T07:44:45Z</dcterms:created>
  <dcterms:modified xsi:type="dcterms:W3CDTF">2021-09-23T05:40:53Z</dcterms:modified>
</cp:coreProperties>
</file>