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64" r:id="rId3"/>
    <p:sldId id="265" r:id="rId4"/>
    <p:sldId id="267" r:id="rId5"/>
    <p:sldId id="268" r:id="rId6"/>
    <p:sldId id="269" r:id="rId7"/>
    <p:sldId id="257" r:id="rId8"/>
    <p:sldId id="270" r:id="rId9"/>
    <p:sldId id="259" r:id="rId10"/>
    <p:sldId id="260" r:id="rId11"/>
    <p:sldId id="262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8"/>
    <p:restoredTop sz="94646"/>
  </p:normalViewPr>
  <p:slideViewPr>
    <p:cSldViewPr snapToGrid="0" snapToObjects="1">
      <p:cViewPr>
        <p:scale>
          <a:sx n="112" d="100"/>
          <a:sy n="11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9DFC0-D0D0-2F44-B786-59F94627967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749B6-8C8E-BF45-9015-F3A92F4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2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7B10-8BFA-BA45-960B-EE7BDBE5D513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5E48C0-5044-1D48-B2D0-0334983514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7B10-8BFA-BA45-960B-EE7BDBE5D513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48C0-5044-1D48-B2D0-0334983514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7B10-8BFA-BA45-960B-EE7BDBE5D513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48C0-5044-1D48-B2D0-0334983514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7B10-8BFA-BA45-960B-EE7BDBE5D513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48C0-5044-1D48-B2D0-0334983514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7B10-8BFA-BA45-960B-EE7BDBE5D513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48C0-5044-1D48-B2D0-0334983514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7B10-8BFA-BA45-960B-EE7BDBE5D513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48C0-5044-1D48-B2D0-0334983514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7B10-8BFA-BA45-960B-EE7BDBE5D513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48C0-5044-1D48-B2D0-03349835148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7B10-8BFA-BA45-960B-EE7BDBE5D513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48C0-5044-1D48-B2D0-03349835148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7B10-8BFA-BA45-960B-EE7BDBE5D513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48C0-5044-1D48-B2D0-033498351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7B10-8BFA-BA45-960B-EE7BDBE5D513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48C0-5044-1D48-B2D0-0334983514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818B7B10-8BFA-BA45-960B-EE7BDBE5D513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48C0-5044-1D48-B2D0-0334983514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B7B10-8BFA-BA45-960B-EE7BDBE5D513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5E48C0-5044-1D48-B2D0-03349835148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5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 smtClean="0"/>
              <a:t>theory and Its Applications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Ravi Kiran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8171"/>
              </p:ext>
            </p:extLst>
          </p:nvPr>
        </p:nvGraphicFramePr>
        <p:xfrm>
          <a:off x="279519" y="241916"/>
          <a:ext cx="5084052" cy="4041843"/>
        </p:xfrm>
        <a:graphic>
          <a:graphicData uri="http://schemas.openxmlformats.org/drawingml/2006/table">
            <a:tbl>
              <a:tblPr/>
              <a:tblGrid>
                <a:gridCol w="1098905"/>
                <a:gridCol w="1443121"/>
                <a:gridCol w="1271013"/>
                <a:gridCol w="1271013"/>
              </a:tblGrid>
              <a:tr h="860628">
                <a:tc gridSpan="4"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The prisoner’s</a:t>
                      </a:r>
                      <a:r>
                        <a:rPr lang="en-US" b="1" baseline="0" dirty="0" smtClean="0">
                          <a:effectLst/>
                        </a:rPr>
                        <a:t>  Dilemma Payoff Matrix </a:t>
                      </a:r>
                      <a:endParaRPr lang="en-US" b="1" baseline="0" dirty="0" smtClean="0">
                        <a:effectLst/>
                      </a:endParaRPr>
                    </a:p>
                    <a:p>
                      <a:pPr algn="ctr"/>
                      <a:r>
                        <a:rPr lang="en-US" b="1" baseline="0" dirty="0" smtClean="0">
                          <a:effectLst/>
                        </a:rPr>
                        <a:t>Du </a:t>
                      </a:r>
                      <a:r>
                        <a:rPr lang="en-US" b="1" baseline="0" dirty="0" smtClean="0">
                          <a:effectLst/>
                        </a:rPr>
                        <a:t>Pont’s Payoff 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sk-S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</a:tr>
              <a:tr h="86062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effectLst/>
                          <a:latin typeface="Cabin-semi-bold" charset="0"/>
                        </a:rPr>
                        <a:t>Cournot</a:t>
                      </a:r>
                      <a:r>
                        <a:rPr lang="en-US" b="1" dirty="0">
                          <a:effectLst/>
                          <a:latin typeface="Cabin-semi-bold" charset="0"/>
                        </a:rPr>
                        <a:t> Payoff Matrix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  <a:latin typeface="Cabin-semi-bold" charset="0"/>
                        </a:rPr>
                        <a:t>PH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PL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</a:tr>
              <a:tr h="491787">
                <a:tc>
                  <a:txBody>
                    <a:bodyPr/>
                    <a:lstStyle/>
                    <a:p>
                      <a:pPr algn="l"/>
                      <a:r>
                        <a:rPr lang="sk-SK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Cabin-semi-bold" charset="0"/>
                        </a:rPr>
                        <a:t>Cooperate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Cabin-semi-bold" charset="0"/>
                        </a:rPr>
                        <a:t>Defect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628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effectLst/>
                        </a:rPr>
                        <a:t>Ethly</a:t>
                      </a:r>
                      <a:r>
                        <a:rPr lang="en-US" baseline="0" dirty="0" err="1" smtClean="0">
                          <a:effectLst/>
                        </a:rPr>
                        <a:t>’s</a:t>
                      </a:r>
                      <a:r>
                        <a:rPr lang="en-US" baseline="0" dirty="0" smtClean="0">
                          <a:effectLst/>
                        </a:rPr>
                        <a:t> Price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  <a:latin typeface="Cabin-semi-bold" charset="0"/>
                        </a:rPr>
                        <a:t>PH</a:t>
                      </a:r>
                      <a:r>
                        <a:rPr lang="en-US" b="1" baseline="0" dirty="0" smtClean="0">
                          <a:effectLst/>
                          <a:latin typeface="Cabin-semi-bold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b="1" baseline="0" dirty="0" smtClean="0">
                          <a:effectLst/>
                          <a:latin typeface="Cabin-semi-bold" charset="0"/>
                        </a:rPr>
                        <a:t>(Cooperation)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effectLst/>
                        </a:rPr>
                        <a:t> 100      100</a:t>
                      </a:r>
                      <a:endParaRPr lang="mr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effectLst/>
                        </a:rPr>
                        <a:t>-10       </a:t>
                      </a:r>
                      <a:r>
                        <a:rPr lang="en-US" dirty="0" smtClean="0">
                          <a:effectLst/>
                        </a:rPr>
                        <a:t>140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endParaRPr lang="mr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</a:tr>
              <a:tr h="860628">
                <a:tc>
                  <a:txBody>
                    <a:bodyPr/>
                    <a:lstStyle/>
                    <a:p>
                      <a:pPr algn="l"/>
                      <a:r>
                        <a:rPr lang="sk-SK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PL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</a:p>
                    <a:p>
                      <a:pPr algn="l"/>
                      <a:r>
                        <a:rPr lang="en-US" b="1" baseline="0" dirty="0" smtClean="0">
                          <a:effectLst/>
                        </a:rPr>
                        <a:t>(Defection)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140</a:t>
                      </a:r>
                      <a:r>
                        <a:rPr lang="en-US" baseline="0" dirty="0" smtClean="0">
                          <a:effectLst/>
                        </a:rPr>
                        <a:t>       -10</a:t>
                      </a:r>
                      <a:endParaRPr lang="mr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70          70</a:t>
                      </a:r>
                      <a:endParaRPr lang="mr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50674" y="241916"/>
            <a:ext cx="55409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Each Firm can assume that its rival will either co-operate or defect.</a:t>
            </a:r>
          </a:p>
          <a:p>
            <a:pPr algn="just"/>
            <a:r>
              <a:rPr lang="en-US" sz="2400" dirty="0" smtClean="0"/>
              <a:t>If ethyl assumes that DuPont will cooperate by charging high </a:t>
            </a:r>
            <a:r>
              <a:rPr lang="en-US" sz="2400" dirty="0" smtClean="0"/>
              <a:t>price, </a:t>
            </a:r>
            <a:r>
              <a:rPr lang="en-US" sz="2400" dirty="0" smtClean="0"/>
              <a:t>Ethyl’s best strategy is to defect to Pl as at PL its payoff will be 140, while in co-operation it is 100. Hence Ethyl would defect.  Similar would be the case with DuPont.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4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3372"/>
              </p:ext>
            </p:extLst>
          </p:nvPr>
        </p:nvGraphicFramePr>
        <p:xfrm>
          <a:off x="279519" y="241916"/>
          <a:ext cx="5084052" cy="4041843"/>
        </p:xfrm>
        <a:graphic>
          <a:graphicData uri="http://schemas.openxmlformats.org/drawingml/2006/table">
            <a:tbl>
              <a:tblPr/>
              <a:tblGrid>
                <a:gridCol w="1098905"/>
                <a:gridCol w="1443121"/>
                <a:gridCol w="1271013"/>
                <a:gridCol w="1271013"/>
              </a:tblGrid>
              <a:tr h="860628">
                <a:tc gridSpan="4"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Pure Tacit Coordination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sk-S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</a:tr>
              <a:tr h="86062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effectLst/>
                          <a:latin typeface="Cabin-semi-bold" charset="0"/>
                        </a:rPr>
                        <a:t>Cournot</a:t>
                      </a:r>
                      <a:r>
                        <a:rPr lang="en-US" b="1" dirty="0">
                          <a:effectLst/>
                          <a:latin typeface="Cabin-semi-bold" charset="0"/>
                        </a:rPr>
                        <a:t> Payoff Matrix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  <a:latin typeface="Cabin-semi-bold" charset="0"/>
                        </a:rPr>
                        <a:t>PH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PL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</a:tr>
              <a:tr h="491787">
                <a:tc>
                  <a:txBody>
                    <a:bodyPr/>
                    <a:lstStyle/>
                    <a:p>
                      <a:pPr algn="l"/>
                      <a:r>
                        <a:rPr lang="sk-SK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Cabin-semi-bold" charset="0"/>
                        </a:rPr>
                        <a:t>Cooperate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Cabin-semi-bold" charset="0"/>
                        </a:rPr>
                        <a:t>Defect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628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effectLst/>
                        </a:rPr>
                        <a:t>Ethly</a:t>
                      </a:r>
                      <a:r>
                        <a:rPr lang="en-US" baseline="0" dirty="0" err="1" smtClean="0">
                          <a:effectLst/>
                        </a:rPr>
                        <a:t>’s</a:t>
                      </a:r>
                      <a:r>
                        <a:rPr lang="en-US" baseline="0" dirty="0" smtClean="0">
                          <a:effectLst/>
                        </a:rPr>
                        <a:t> Price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  <a:latin typeface="Cabin-semi-bold" charset="0"/>
                        </a:rPr>
                        <a:t>PH</a:t>
                      </a:r>
                      <a:r>
                        <a:rPr lang="en-US" b="1" baseline="0" dirty="0" smtClean="0">
                          <a:effectLst/>
                          <a:latin typeface="Cabin-semi-bold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b="1" baseline="0" dirty="0" smtClean="0">
                          <a:effectLst/>
                          <a:latin typeface="Cabin-semi-bold" charset="0"/>
                        </a:rPr>
                        <a:t>(Cooperation)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effectLst/>
                        </a:rPr>
                        <a:t> 100      100</a:t>
                      </a:r>
                      <a:endParaRPr lang="mr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effectLst/>
                        </a:rPr>
                        <a:t>-10       9</a:t>
                      </a:r>
                      <a:r>
                        <a:rPr lang="en-US" dirty="0" smtClean="0">
                          <a:effectLst/>
                        </a:rPr>
                        <a:t>0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endParaRPr lang="mr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</a:tr>
              <a:tr h="860628">
                <a:tc>
                  <a:txBody>
                    <a:bodyPr/>
                    <a:lstStyle/>
                    <a:p>
                      <a:pPr algn="l"/>
                      <a:r>
                        <a:rPr lang="sk-SK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PL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</a:p>
                    <a:p>
                      <a:pPr algn="l"/>
                      <a:r>
                        <a:rPr lang="en-US" b="1" baseline="0" dirty="0" smtClean="0">
                          <a:effectLst/>
                        </a:rPr>
                        <a:t>(Defection)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effectLst/>
                        </a:rPr>
                        <a:t>90       -10</a:t>
                      </a:r>
                      <a:endParaRPr lang="mr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70          70</a:t>
                      </a:r>
                      <a:endParaRPr lang="mr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32560" y="354841"/>
            <a:ext cx="50769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Games tend to be repeated rather than being played once. In this case Tacitly collusive behavior is often logical  for oligopolists. </a:t>
            </a:r>
          </a:p>
          <a:p>
            <a:pPr algn="just"/>
            <a:r>
              <a:rPr lang="en-US" b="1" dirty="0" smtClean="0"/>
              <a:t>Tacit Collusion is attractive if rewards for defection are small. 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The payoff of defection are reduced. In this case. Once PH is reached by both Ethyl and DuPont, defection would reduce their pay off to 90 from 100. </a:t>
            </a:r>
            <a:endParaRPr lang="en-US" b="1" dirty="0" smtClean="0"/>
          </a:p>
          <a:p>
            <a:pPr algn="just"/>
            <a:r>
              <a:rPr lang="en-US" b="1" dirty="0" smtClean="0"/>
              <a:t>Hence </a:t>
            </a:r>
            <a:r>
              <a:rPr lang="en-US" b="1" dirty="0" smtClean="0"/>
              <a:t>PH for each is stable equilibrium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 smtClean="0"/>
              <a:t> </a:t>
            </a:r>
            <a:r>
              <a:rPr lang="en-US" b="1" dirty="0" smtClean="0"/>
              <a:t>Once there neither has a n incentive to change strategy. </a:t>
            </a:r>
            <a:endParaRPr lang="en-US" b="1" dirty="0" smtClean="0"/>
          </a:p>
          <a:p>
            <a:pPr algn="just"/>
            <a:r>
              <a:rPr lang="en-US" b="1" dirty="0" smtClean="0"/>
              <a:t>Such </a:t>
            </a:r>
            <a:r>
              <a:rPr lang="en-US" b="1" dirty="0" smtClean="0"/>
              <a:t>a stable solution is Nash equilibrium.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04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6115" y="986320"/>
            <a:ext cx="19109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ENTRANT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678148" y="1355652"/>
            <a:ext cx="1654139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07613" y="18082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32287" y="1355652"/>
            <a:ext cx="3287731" cy="368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21002" y="199291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5123" y="3163770"/>
            <a:ext cx="19109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INCUMBENT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15956" y="3533102"/>
            <a:ext cx="1792841" cy="153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49722" y="3533102"/>
            <a:ext cx="1176393" cy="161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4111" y="5052467"/>
            <a:ext cx="25274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Incumbent Payoff :100</a:t>
            </a:r>
          </a:p>
          <a:p>
            <a:r>
              <a:rPr lang="en-US" dirty="0" smtClean="0"/>
              <a:t>Entrant Payoff : 100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73328" y="4037744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SHARE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70619" y="403774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FIGHT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65444" y="5147353"/>
            <a:ext cx="255555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Incumbent Payoff :-10</a:t>
            </a:r>
          </a:p>
          <a:p>
            <a:r>
              <a:rPr lang="en-US" dirty="0" smtClean="0"/>
              <a:t>Entrant Payoff : -10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52534" y="5044074"/>
            <a:ext cx="25274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Incumbent Payoff :300</a:t>
            </a:r>
          </a:p>
          <a:p>
            <a:r>
              <a:rPr lang="en-US" dirty="0" smtClean="0"/>
              <a:t>Entrant Payoff :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05217" y="123895"/>
            <a:ext cx="134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Game Tree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Game has two Possible Nash Equilibria: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incumbent threatens to Fight in the event of entry, so the potential entrant stays out.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potential entrant  goes in so the </a:t>
            </a:r>
            <a:r>
              <a:rPr lang="en-US" dirty="0"/>
              <a:t>incumbent </a:t>
            </a:r>
            <a:r>
              <a:rPr lang="en-US" dirty="0" smtClean="0"/>
              <a:t>chooses to share.</a:t>
            </a:r>
          </a:p>
          <a:p>
            <a:pPr marL="0" indent="0">
              <a:buNone/>
            </a:pPr>
            <a:r>
              <a:rPr lang="en-US" dirty="0" smtClean="0"/>
              <a:t>In each case the firm holds to its strategy given the strategy of other. </a:t>
            </a:r>
          </a:p>
          <a:p>
            <a:pPr marL="0" indent="0">
              <a:buNone/>
            </a:pPr>
            <a:r>
              <a:rPr lang="en-US" dirty="0" smtClean="0"/>
              <a:t>The second one will be chosen, as the threat may be an empty threat.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0350" y="1410580"/>
            <a:ext cx="19109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ENTRANT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09276" y="1786899"/>
            <a:ext cx="962211" cy="113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39295" y="219492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80747" y="1786899"/>
            <a:ext cx="1474729" cy="318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03946" y="238952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9932" y="2917249"/>
            <a:ext cx="19109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INCUMBENT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25445" y="3298808"/>
            <a:ext cx="1792841" cy="153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02264" y="3289354"/>
            <a:ext cx="1176393" cy="161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861" y="4898692"/>
            <a:ext cx="154236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Incumbent </a:t>
            </a:r>
          </a:p>
          <a:p>
            <a:r>
              <a:rPr lang="en-US" dirty="0" smtClean="0"/>
              <a:t>Payoff :100</a:t>
            </a:r>
          </a:p>
          <a:p>
            <a:r>
              <a:rPr lang="en-US" dirty="0" smtClean="0"/>
              <a:t>Entrant </a:t>
            </a:r>
          </a:p>
          <a:p>
            <a:r>
              <a:rPr lang="en-US" dirty="0" smtClean="0"/>
              <a:t>Payoff : 100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74606" y="3830644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SHARE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70278" y="395790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FIGHT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10019" y="4968469"/>
            <a:ext cx="144853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Incumbent </a:t>
            </a:r>
          </a:p>
          <a:p>
            <a:r>
              <a:rPr lang="en-US" dirty="0" smtClean="0"/>
              <a:t>Payoff :-10</a:t>
            </a:r>
          </a:p>
          <a:p>
            <a:r>
              <a:rPr lang="en-US" dirty="0" smtClean="0"/>
              <a:t>Entrant </a:t>
            </a:r>
          </a:p>
          <a:p>
            <a:r>
              <a:rPr lang="en-US" dirty="0" smtClean="0"/>
              <a:t>Payoff : -10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00989" y="4913059"/>
            <a:ext cx="142932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Incumbent</a:t>
            </a:r>
          </a:p>
          <a:p>
            <a:r>
              <a:rPr lang="en-US" dirty="0" smtClean="0"/>
              <a:t> Payoff :300</a:t>
            </a:r>
          </a:p>
          <a:p>
            <a:r>
              <a:rPr lang="en-US" dirty="0" smtClean="0"/>
              <a:t>Entrant </a:t>
            </a:r>
          </a:p>
          <a:p>
            <a:r>
              <a:rPr lang="en-US" dirty="0" smtClean="0"/>
              <a:t>Payoff : 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38139" y="174661"/>
            <a:ext cx="16321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INCUMBENT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4" idx="0"/>
          </p:cNvCxnSpPr>
          <p:nvPr/>
        </p:nvCxnSpPr>
        <p:spPr>
          <a:xfrm flipH="1">
            <a:off x="3825846" y="608838"/>
            <a:ext cx="1126088" cy="80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33947" y="742456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PASSIVE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71175" y="1377304"/>
            <a:ext cx="19109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ENTRANT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552683" y="608838"/>
            <a:ext cx="1217987" cy="70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52287" y="648568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COMMITTED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855071" y="1765346"/>
            <a:ext cx="343201" cy="97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15865" y="2752803"/>
            <a:ext cx="16770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INCUMBENT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31310" y="212812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198272" y="1786899"/>
            <a:ext cx="4230531" cy="298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276305" y="4791899"/>
            <a:ext cx="174660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Incumbent </a:t>
            </a:r>
          </a:p>
          <a:p>
            <a:r>
              <a:rPr lang="en-US" dirty="0" smtClean="0"/>
              <a:t>Payoff :300-C</a:t>
            </a:r>
          </a:p>
          <a:p>
            <a:r>
              <a:rPr lang="en-US" dirty="0" smtClean="0"/>
              <a:t>Entrant </a:t>
            </a:r>
          </a:p>
          <a:p>
            <a:r>
              <a:rPr lang="en-US" dirty="0" smtClean="0"/>
              <a:t>Payoff : 0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073890" y="3182405"/>
            <a:ext cx="822501" cy="166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904973" y="3119691"/>
            <a:ext cx="1600700" cy="180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15809" y="4913059"/>
            <a:ext cx="167428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Incumbent </a:t>
            </a:r>
          </a:p>
          <a:p>
            <a:r>
              <a:rPr lang="en-US" dirty="0" smtClean="0"/>
              <a:t>Payoff :100-C</a:t>
            </a:r>
          </a:p>
          <a:p>
            <a:r>
              <a:rPr lang="en-US" dirty="0" smtClean="0"/>
              <a:t>Entrant </a:t>
            </a:r>
          </a:p>
          <a:p>
            <a:r>
              <a:rPr lang="en-US" dirty="0" smtClean="0"/>
              <a:t>Payoff : 100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037247" y="4913058"/>
            <a:ext cx="144853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Incumbent </a:t>
            </a:r>
          </a:p>
          <a:p>
            <a:r>
              <a:rPr lang="en-US" dirty="0" smtClean="0"/>
              <a:t>Payoff :-10</a:t>
            </a:r>
          </a:p>
          <a:p>
            <a:r>
              <a:rPr lang="en-US" dirty="0" smtClean="0"/>
              <a:t>Entrant </a:t>
            </a:r>
          </a:p>
          <a:p>
            <a:r>
              <a:rPr lang="en-US" dirty="0" smtClean="0"/>
              <a:t>Payoff : -10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57967" y="381603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SHARE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490099" y="391181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FIGHT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93433" y="256425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incumbent can take a committed stance. It can make a strategic move by investing  resources worth cost “C” that would only be useful in the event of fight after an attempted entry.</a:t>
            </a:r>
          </a:p>
          <a:p>
            <a:r>
              <a:rPr lang="en-US" dirty="0" smtClean="0"/>
              <a:t>If incumbent commits C its payoffs are reduced to (300-C) in the event of continued monopoly or to  (100-C) in the event of sharing and its payoff remains at -10 if there is fight.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game has three stages;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incumbent decides whether to invest or not to invest 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potential entrant decides whether to enter or not to enter.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incumbent decides whether </a:t>
            </a:r>
            <a:r>
              <a:rPr lang="en-US" dirty="0" smtClean="0"/>
              <a:t>to share or fight.</a:t>
            </a:r>
          </a:p>
          <a:p>
            <a:pPr marL="0" indent="0">
              <a:buNone/>
            </a:pPr>
            <a:r>
              <a:rPr lang="en-US" dirty="0" smtClean="0"/>
              <a:t>The first option not to invest gives the same option as discussed earlier.</a:t>
            </a:r>
          </a:p>
          <a:p>
            <a:pPr marL="0" indent="0">
              <a:buNone/>
            </a:pPr>
            <a:r>
              <a:rPr lang="en-US" dirty="0" smtClean="0"/>
              <a:t>The committed option holds more promise.</a:t>
            </a:r>
          </a:p>
          <a:p>
            <a:pPr marL="0" indent="0">
              <a:buNone/>
            </a:pPr>
            <a:r>
              <a:rPr lang="en-US" dirty="0" smtClean="0"/>
              <a:t>The incumbent will chose to fight as long as (-10) is greater than (100-C).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commitment of 130  (100-130) would be worse than fight. (-10) . </a:t>
            </a:r>
            <a:r>
              <a:rPr lang="en-US" dirty="0" err="1" smtClean="0"/>
              <a:t>Realising</a:t>
            </a:r>
            <a:r>
              <a:rPr lang="en-US" dirty="0" smtClean="0"/>
              <a:t> this the incumbent would fight.</a:t>
            </a:r>
          </a:p>
          <a:p>
            <a:r>
              <a:rPr lang="en-US" dirty="0" smtClean="0"/>
              <a:t>With potential entrant out his commitment is rewarded with 300-130 (170). </a:t>
            </a:r>
          </a:p>
          <a:p>
            <a:r>
              <a:rPr lang="en-US" dirty="0" smtClean="0"/>
              <a:t>Thus 170 is greater than share pay off (100-C)or (-30). </a:t>
            </a:r>
          </a:p>
          <a:p>
            <a:r>
              <a:rPr lang="en-US" dirty="0" smtClean="0"/>
              <a:t>The entry deterring strategy is Nash Equilibria.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Deterring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Product Proliferation : Filling the market with your Product so that new entrants would find no demand unmet (e.g. </a:t>
            </a:r>
            <a:r>
              <a:rPr lang="en-US" dirty="0" err="1" smtClean="0"/>
              <a:t>Kellogs</a:t>
            </a:r>
            <a:r>
              <a:rPr lang="en-US" dirty="0" smtClean="0"/>
              <a:t>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Intense advertising :  Creating brand loyalty to discourage entrants (e.g. Kodak in batteries).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Limit Pricing : Setting a lower price than would otherwise be profitable for new entrant.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Excess capacity : Building excess capacity to meet all expected demand, thus reducing the attractiveness for entrant.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Patenting : Acquiring patent to block alternate innovation.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8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Game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15732"/>
            <a:ext cx="10442864" cy="4000604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One fascinating and unexpected application of game theory in general, and </a:t>
            </a:r>
            <a:r>
              <a:rPr lang="en-US" dirty="0" smtClean="0"/>
              <a:t>Prisoner’s Dilemma (PD) </a:t>
            </a:r>
            <a:r>
              <a:rPr lang="en-US" dirty="0"/>
              <a:t>in particular, occurs in biology.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two males confront each other, whether competing for a mate or for some disputed territory, they can behave either like “hawks”—fighting until one is maimed, killed, or </a:t>
            </a:r>
            <a:r>
              <a:rPr lang="en-US" dirty="0" smtClean="0"/>
              <a:t>flee—or </a:t>
            </a:r>
            <a:r>
              <a:rPr lang="en-US" dirty="0"/>
              <a:t>like “doves”—posturing a </a:t>
            </a:r>
            <a:r>
              <a:rPr lang="en-US" dirty="0" smtClean="0"/>
              <a:t>bit, </a:t>
            </a:r>
            <a:r>
              <a:rPr lang="en-US" dirty="0"/>
              <a:t>but leaving before any serious harm is done.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effect, the doves cooperate while the hawks do not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Neither type of </a:t>
            </a:r>
            <a:r>
              <a:rPr lang="en-US" dirty="0" smtClean="0"/>
              <a:t>behavior</a:t>
            </a:r>
            <a:r>
              <a:rPr lang="en-US" dirty="0"/>
              <a:t>, </a:t>
            </a:r>
            <a:r>
              <a:rPr lang="en-US" dirty="0" smtClean="0"/>
              <a:t>is </a:t>
            </a:r>
            <a:r>
              <a:rPr lang="en-US" dirty="0"/>
              <a:t>ideal for survival: a species containing only hawks would have a high casualty rate; a species containing only doves would be vulnerable to an invasion by hawks or a mutation that produces hawks, because the population growth rate of the competitive hawks would be much higher initially than that of the doves.</a:t>
            </a:r>
          </a:p>
        </p:txBody>
      </p:sp>
    </p:spTree>
    <p:extLst>
      <p:ext uri="{BB962C8B-B14F-4D97-AF65-F5344CB8AC3E}">
        <p14:creationId xmlns:p14="http://schemas.microsoft.com/office/powerpoint/2010/main" val="11893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Game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674410" cy="370697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Thus, a species with males consisting exclusively of either hawks or doves is vulnerable.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English biologist John Maynard Smith showed that a third type of male </a:t>
            </a:r>
            <a:r>
              <a:rPr lang="en-US" dirty="0" smtClean="0"/>
              <a:t>behavior</a:t>
            </a:r>
            <a:r>
              <a:rPr lang="en-US" dirty="0"/>
              <a:t>, which he called “</a:t>
            </a:r>
            <a:r>
              <a:rPr lang="en-US" b="1" dirty="0"/>
              <a:t>bourgeois</a:t>
            </a:r>
            <a:r>
              <a:rPr lang="en-US" dirty="0"/>
              <a:t>,” would be more stable than that of either pure hawks or pure doves.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bourgeois may act </a:t>
            </a:r>
            <a:r>
              <a:rPr lang="en-US" b="1" dirty="0"/>
              <a:t>like either a hawk or a dove</a:t>
            </a:r>
            <a:r>
              <a:rPr lang="en-US" dirty="0"/>
              <a:t>, depending on some external cues; for example, it may </a:t>
            </a:r>
            <a:r>
              <a:rPr lang="en-US" b="1" dirty="0"/>
              <a:t>fight tenaciously when it meets a rival in its own territory but yield when it meets the same rival elsewhere. </a:t>
            </a:r>
            <a:endParaRPr lang="en-US" b="1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effect, bourgeois animals submit their conflict to external arbitration to avoid a prolonged and mutually destructive struggle.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elements of any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following are the </a:t>
            </a:r>
            <a:r>
              <a:rPr lang="en-US" b="1" dirty="0"/>
              <a:t>key elements of any game</a:t>
            </a:r>
            <a:r>
              <a:rPr lang="en-US" dirty="0"/>
              <a:t>: </a:t>
            </a:r>
          </a:p>
          <a:p>
            <a:pPr algn="just"/>
            <a:r>
              <a:rPr lang="en-US" b="1" dirty="0"/>
              <a:t>1  Players</a:t>
            </a:r>
            <a:r>
              <a:rPr lang="en-US" i="1" dirty="0"/>
              <a:t> </a:t>
            </a:r>
            <a:r>
              <a:rPr lang="en-US" dirty="0"/>
              <a:t>– these are the relevant </a:t>
            </a:r>
            <a:r>
              <a:rPr lang="en-US" b="1" dirty="0"/>
              <a:t>decision-making identities</a:t>
            </a:r>
            <a:r>
              <a:rPr lang="en-US" dirty="0"/>
              <a:t>, whose </a:t>
            </a:r>
            <a:r>
              <a:rPr lang="en-US" b="1" dirty="0"/>
              <a:t>utilities are interdependent.</a:t>
            </a:r>
            <a:r>
              <a:rPr lang="en-US" dirty="0"/>
              <a:t> They may be individuals, firms, teams, social organizations, political parties or governments. </a:t>
            </a:r>
          </a:p>
          <a:p>
            <a:pPr algn="just"/>
            <a:r>
              <a:rPr lang="en-US" b="1" dirty="0"/>
              <a:t>2  Strategies </a:t>
            </a:r>
            <a:r>
              <a:rPr lang="en-US" dirty="0" smtClean="0"/>
              <a:t>–Strategy </a:t>
            </a:r>
            <a:r>
              <a:rPr lang="en-US" dirty="0"/>
              <a:t>refers to a complete plan of action for playing a game. In other cases a strategy simply involves the choice of a single action, like ‘confessing’ in a PD game. It is important to understand that in many games there may be many actions involved. A complete plan means that every possible contingency must be allowed for.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of any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keeping with common convention, we will use the term ‘rule’ for a complete plan of action, and reserve the term ‘</a:t>
            </a:r>
            <a:r>
              <a:rPr lang="en-US" b="1" dirty="0"/>
              <a:t>strategy’ for a specific action or move.</a:t>
            </a:r>
            <a:r>
              <a:rPr lang="en-US" dirty="0"/>
              <a:t> Strategies often involve either ‘</a:t>
            </a:r>
            <a:r>
              <a:rPr lang="en-US" b="1" dirty="0"/>
              <a:t>cooperating</a:t>
            </a:r>
            <a:r>
              <a:rPr lang="en-US" dirty="0"/>
              <a:t>’ or ‘</a:t>
            </a:r>
            <a:r>
              <a:rPr lang="en-US" b="1" dirty="0"/>
              <a:t>defecting</a:t>
            </a:r>
            <a:r>
              <a:rPr lang="en-US" dirty="0" smtClean="0"/>
              <a:t>’.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In the game theory context, ‘</a:t>
            </a:r>
            <a:r>
              <a:rPr lang="en-US" b="1" dirty="0"/>
              <a:t>defection’ refers to a strategy where one player chooses an action that increases their own payoff at the expense of the other player(s</a:t>
            </a:r>
            <a:r>
              <a:rPr lang="en-US" dirty="0"/>
              <a:t>). </a:t>
            </a:r>
            <a:endParaRPr lang="en-US" dirty="0" smtClean="0"/>
          </a:p>
          <a:p>
            <a:pPr algn="just"/>
            <a:r>
              <a:rPr lang="en-US" b="1" dirty="0" smtClean="0"/>
              <a:t>Cooperation</a:t>
            </a:r>
            <a:r>
              <a:rPr lang="en-US" dirty="0" smtClean="0"/>
              <a:t> </a:t>
            </a:r>
            <a:r>
              <a:rPr lang="en-US" dirty="0"/>
              <a:t>involves making a risky move </a:t>
            </a:r>
            <a:r>
              <a:rPr lang="en-US" b="1" dirty="0"/>
              <a:t>where the opponent(s) may take advantage of you and reduce your payoff, </a:t>
            </a:r>
            <a:r>
              <a:rPr lang="en-US" dirty="0"/>
              <a:t>in the hope that if they return the favor both or all of you may be made better off as a result.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of any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2015732"/>
            <a:ext cx="10038605" cy="3579850"/>
          </a:xfrm>
        </p:spPr>
        <p:txBody>
          <a:bodyPr/>
          <a:lstStyle/>
          <a:p>
            <a:pPr algn="just"/>
            <a:r>
              <a:rPr lang="en-US" b="1" dirty="0"/>
              <a:t>3 Payoffs </a:t>
            </a:r>
            <a:r>
              <a:rPr lang="en-US" dirty="0"/>
              <a:t>– these represent changes in </a:t>
            </a:r>
            <a:r>
              <a:rPr lang="en-US" b="1" dirty="0"/>
              <a:t>welfare or utility at the end of the game</a:t>
            </a:r>
            <a:r>
              <a:rPr lang="en-US" dirty="0"/>
              <a:t>, and are determined by the choice of strategy by </a:t>
            </a:r>
            <a:r>
              <a:rPr lang="en-US" i="1" dirty="0"/>
              <a:t>each </a:t>
            </a:r>
            <a:r>
              <a:rPr lang="en-US" dirty="0"/>
              <a:t>player.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normally assumed that </a:t>
            </a:r>
            <a:r>
              <a:rPr lang="en-US" b="1" dirty="0"/>
              <a:t>players are rational </a:t>
            </a:r>
            <a:r>
              <a:rPr lang="en-US" dirty="0"/>
              <a:t>and have the </a:t>
            </a:r>
            <a:r>
              <a:rPr lang="en-US" b="1" dirty="0"/>
              <a:t>objective of maximizing these utilities or expected utilities.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smtClean="0"/>
              <a:t>W</a:t>
            </a:r>
            <a:r>
              <a:rPr lang="en-US" dirty="0" smtClean="0"/>
              <a:t>hat </a:t>
            </a:r>
            <a:r>
              <a:rPr lang="en-US" dirty="0"/>
              <a:t>distinguishes </a:t>
            </a:r>
            <a:r>
              <a:rPr lang="en-US" b="1" dirty="0"/>
              <a:t>game theory from decision theory </a:t>
            </a:r>
            <a:r>
              <a:rPr lang="en-US" dirty="0"/>
              <a:t>is that in the latter </a:t>
            </a:r>
            <a:r>
              <a:rPr lang="en-US" b="1" dirty="0"/>
              <a:t>outcomes only depend on the decisions of a single decision-maker. </a:t>
            </a:r>
          </a:p>
        </p:txBody>
      </p:sp>
    </p:spTree>
    <p:extLst>
      <p:ext uri="{BB962C8B-B14F-4D97-AF65-F5344CB8AC3E}">
        <p14:creationId xmlns:p14="http://schemas.microsoft.com/office/powerpoint/2010/main" val="19569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8249761"/>
              </p:ext>
            </p:extLst>
          </p:nvPr>
        </p:nvGraphicFramePr>
        <p:xfrm>
          <a:off x="1009933" y="1214649"/>
          <a:ext cx="10290412" cy="4204328"/>
        </p:xfrm>
        <a:graphic>
          <a:graphicData uri="http://schemas.openxmlformats.org/drawingml/2006/table">
            <a:tbl>
              <a:tblPr/>
              <a:tblGrid>
                <a:gridCol w="2572603"/>
                <a:gridCol w="1938154"/>
                <a:gridCol w="3207052"/>
                <a:gridCol w="2572603"/>
              </a:tblGrid>
              <a:tr h="850853">
                <a:tc gridSpan="4"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The prisoner’s</a:t>
                      </a:r>
                      <a:r>
                        <a:rPr lang="en-US" b="1" baseline="0" dirty="0" smtClean="0">
                          <a:effectLst/>
                        </a:rPr>
                        <a:t>  Dilemma Payoff Matrix </a:t>
                      </a:r>
                      <a:r>
                        <a:rPr lang="en-US" b="1" baseline="0" dirty="0" smtClean="0">
                          <a:effectLst/>
                        </a:rPr>
                        <a:t>(Ethyl and Du Pont )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sk-S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</a:tr>
              <a:tr h="850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effectLst/>
                          <a:latin typeface="Cabin-semi-bold" charset="0"/>
                        </a:rPr>
                        <a:t>Cournot</a:t>
                      </a:r>
                      <a:r>
                        <a:rPr lang="en-US" b="1" dirty="0" smtClean="0">
                          <a:effectLst/>
                          <a:latin typeface="Cabin-semi-bold" charset="0"/>
                        </a:rPr>
                        <a:t> Payoff Matrix</a:t>
                      </a:r>
                      <a:endParaRPr lang="en-US" dirty="0" smtClean="0">
                        <a:effectLst/>
                      </a:endParaRPr>
                    </a:p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sk-S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effectLst/>
                        </a:rPr>
                        <a:t>Du Pont’s Price</a:t>
                      </a:r>
                      <a:endParaRPr lang="en-US" b="1" dirty="0" smtClean="0">
                        <a:effectLst/>
                      </a:endParaRPr>
                    </a:p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</a:tr>
              <a:tr h="525488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  <a:latin typeface="Cabin-semi-bold" charset="0"/>
                        </a:rPr>
                        <a:t>PH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PL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</a:tr>
              <a:tr h="486201">
                <a:tc>
                  <a:txBody>
                    <a:bodyPr/>
                    <a:lstStyle/>
                    <a:p>
                      <a:pPr algn="l"/>
                      <a:r>
                        <a:rPr lang="sk-SK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Cabin-semi-bold" charset="0"/>
                        </a:rPr>
                        <a:t>Cooperate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Cabin-semi-bold" charset="0"/>
                        </a:rPr>
                        <a:t>Defect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214">
                <a:tc rowSpan="2"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effectLst/>
                        </a:rPr>
                        <a:t>Ethly</a:t>
                      </a:r>
                      <a:r>
                        <a:rPr lang="en-US" b="1" baseline="0" dirty="0" err="1" smtClean="0">
                          <a:effectLst/>
                        </a:rPr>
                        <a:t>’s</a:t>
                      </a:r>
                      <a:r>
                        <a:rPr lang="en-US" b="1" baseline="0" dirty="0" smtClean="0">
                          <a:effectLst/>
                        </a:rPr>
                        <a:t> Price</a:t>
                      </a:r>
                      <a:endParaRPr lang="en-US" b="1" dirty="0">
                        <a:effectLst/>
                      </a:endParaRPr>
                    </a:p>
                    <a:p>
                      <a:pPr algn="l"/>
                      <a:r>
                        <a:rPr lang="sk-SK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  <a:latin typeface="Cabin-semi-bold" charset="0"/>
                        </a:rPr>
                        <a:t>PH</a:t>
                      </a:r>
                      <a:r>
                        <a:rPr lang="en-US" b="1" baseline="0" dirty="0" smtClean="0">
                          <a:effectLst/>
                          <a:latin typeface="Cabin-semi-bold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b="1" baseline="0" dirty="0" smtClean="0">
                          <a:effectLst/>
                          <a:latin typeface="Cabin-semi-bold" charset="0"/>
                        </a:rPr>
                        <a:t>(Cooperation)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effectLst/>
                        </a:rPr>
                        <a:t> 100      100</a:t>
                      </a:r>
                      <a:endParaRPr lang="mr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effectLst/>
                        </a:rPr>
                        <a:t>-10         </a:t>
                      </a:r>
                      <a:r>
                        <a:rPr lang="en-US" dirty="0" smtClean="0">
                          <a:effectLst/>
                        </a:rPr>
                        <a:t>140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endParaRPr lang="mr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</a:tr>
              <a:tr h="850853">
                <a:tc vMerge="1">
                  <a:txBody>
                    <a:bodyPr/>
                    <a:lstStyle/>
                    <a:p>
                      <a:pPr algn="l"/>
                      <a:endParaRPr lang="sk-S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PL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</a:p>
                    <a:p>
                      <a:pPr algn="l"/>
                      <a:r>
                        <a:rPr lang="en-US" b="1" baseline="0" dirty="0" smtClean="0">
                          <a:effectLst/>
                        </a:rPr>
                        <a:t>(Defection)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140</a:t>
                      </a:r>
                      <a:r>
                        <a:rPr lang="en-US" baseline="0" dirty="0" smtClean="0">
                          <a:effectLst/>
                        </a:rPr>
                        <a:t>       -10</a:t>
                      </a:r>
                      <a:endParaRPr lang="mr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70          70</a:t>
                      </a:r>
                      <a:endParaRPr lang="mr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390446"/>
              </p:ext>
            </p:extLst>
          </p:nvPr>
        </p:nvGraphicFramePr>
        <p:xfrm>
          <a:off x="1051030" y="823747"/>
          <a:ext cx="4846336" cy="4682355"/>
        </p:xfrm>
        <a:graphic>
          <a:graphicData uri="http://schemas.openxmlformats.org/drawingml/2006/table">
            <a:tbl>
              <a:tblPr/>
              <a:tblGrid>
                <a:gridCol w="1211584"/>
                <a:gridCol w="1211584"/>
                <a:gridCol w="1211584"/>
                <a:gridCol w="1211584"/>
              </a:tblGrid>
              <a:tr h="760536">
                <a:tc gridSpan="4"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The prisoner’s</a:t>
                      </a:r>
                      <a:r>
                        <a:rPr lang="en-US" b="1" baseline="0" dirty="0" smtClean="0">
                          <a:effectLst/>
                        </a:rPr>
                        <a:t>  Dilemma Payoff Matrix ( Ethyl </a:t>
                      </a:r>
                      <a:r>
                        <a:rPr lang="en-US" b="1" baseline="0" dirty="0" smtClean="0">
                          <a:effectLst/>
                        </a:rPr>
                        <a:t>and Du Pont )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sk-S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</a:tr>
              <a:tr h="760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effectLst/>
                          <a:latin typeface="Cabin-semi-bold" charset="0"/>
                        </a:rPr>
                        <a:t>Cournot</a:t>
                      </a:r>
                      <a:r>
                        <a:rPr lang="en-US" b="1" dirty="0" smtClean="0">
                          <a:effectLst/>
                          <a:latin typeface="Cabin-semi-bold" charset="0"/>
                        </a:rPr>
                        <a:t> Payoff Matrix</a:t>
                      </a:r>
                      <a:endParaRPr lang="en-US" dirty="0" smtClean="0">
                        <a:effectLst/>
                      </a:endParaRPr>
                    </a:p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sk-S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effectLst/>
                        </a:rPr>
                        <a:t>Du Pont’s Price</a:t>
                      </a:r>
                      <a:endParaRPr lang="en-US" b="1" dirty="0" smtClean="0">
                        <a:effectLst/>
                      </a:endParaRPr>
                    </a:p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</a:tr>
              <a:tr h="469708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  <a:latin typeface="Cabin-semi-bold" charset="0"/>
                        </a:rPr>
                        <a:t>PH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PL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</a:tr>
              <a:tr h="434591">
                <a:tc>
                  <a:txBody>
                    <a:bodyPr/>
                    <a:lstStyle/>
                    <a:p>
                      <a:pPr algn="l"/>
                      <a:r>
                        <a:rPr lang="sk-SK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Cabin-semi-bold" charset="0"/>
                        </a:rPr>
                        <a:t>Cooperate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Cabin-semi-bold" charset="0"/>
                        </a:rPr>
                        <a:t>Defect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136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effectLst/>
                        </a:rPr>
                        <a:t>Ethly</a:t>
                      </a:r>
                      <a:r>
                        <a:rPr lang="en-US" b="1" baseline="0" dirty="0" err="1" smtClean="0">
                          <a:effectLst/>
                        </a:rPr>
                        <a:t>’s</a:t>
                      </a:r>
                      <a:r>
                        <a:rPr lang="en-US" b="1" baseline="0" dirty="0" smtClean="0">
                          <a:effectLst/>
                        </a:rPr>
                        <a:t> Price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  <a:latin typeface="Cabin-semi-bold" charset="0"/>
                        </a:rPr>
                        <a:t>PH</a:t>
                      </a:r>
                      <a:r>
                        <a:rPr lang="en-US" b="1" baseline="0" dirty="0" smtClean="0">
                          <a:effectLst/>
                          <a:latin typeface="Cabin-semi-bold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b="1" baseline="0" dirty="0" smtClean="0">
                          <a:effectLst/>
                          <a:latin typeface="Cabin-semi-bold" charset="0"/>
                        </a:rPr>
                        <a:t>(Cooperation)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effectLst/>
                        </a:rPr>
                        <a:t> 100      100</a:t>
                      </a:r>
                      <a:endParaRPr lang="mr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effectLst/>
                        </a:rPr>
                        <a:t>-10         </a:t>
                      </a:r>
                      <a:r>
                        <a:rPr lang="en-US" dirty="0" smtClean="0">
                          <a:effectLst/>
                        </a:rPr>
                        <a:t>140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endParaRPr lang="mr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</a:tr>
              <a:tr h="760536">
                <a:tc>
                  <a:txBody>
                    <a:bodyPr/>
                    <a:lstStyle/>
                    <a:p>
                      <a:pPr algn="l"/>
                      <a:r>
                        <a:rPr lang="sk-SK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PL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</a:p>
                    <a:p>
                      <a:pPr algn="l"/>
                      <a:r>
                        <a:rPr lang="en-US" b="1" baseline="0" dirty="0" smtClean="0">
                          <a:effectLst/>
                        </a:rPr>
                        <a:t>(Defection)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140</a:t>
                      </a:r>
                      <a:r>
                        <a:rPr lang="en-US" baseline="0" dirty="0" smtClean="0">
                          <a:effectLst/>
                        </a:rPr>
                        <a:t>       -10</a:t>
                      </a:r>
                      <a:endParaRPr lang="mr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70          70</a:t>
                      </a:r>
                      <a:endParaRPr lang="mr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587404" y="856600"/>
            <a:ext cx="47511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US" sz="2400" dirty="0"/>
              <a:t>If Ethyl and Du Pont were to confront each other once and operate independently, there would be </a:t>
            </a:r>
            <a:r>
              <a:rPr lang="en-US" sz="2400" b="1" dirty="0"/>
              <a:t>strong incentive for both to defect</a:t>
            </a:r>
            <a:r>
              <a:rPr lang="en-US" sz="2400" dirty="0"/>
              <a:t>, resulting in a competitive payoff of only 70 for each.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400" b="1" dirty="0"/>
              <a:t>Mutual co-operation </a:t>
            </a:r>
            <a:r>
              <a:rPr lang="en-US" sz="2400" dirty="0"/>
              <a:t>for each is more profitable with pay off of 100 for each</a:t>
            </a:r>
          </a:p>
        </p:txBody>
      </p:sp>
    </p:spTree>
    <p:extLst>
      <p:ext uri="{BB962C8B-B14F-4D97-AF65-F5344CB8AC3E}">
        <p14:creationId xmlns:p14="http://schemas.microsoft.com/office/powerpoint/2010/main" val="545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8505"/>
              </p:ext>
            </p:extLst>
          </p:nvPr>
        </p:nvGraphicFramePr>
        <p:xfrm>
          <a:off x="279519" y="241916"/>
          <a:ext cx="5084052" cy="4041843"/>
        </p:xfrm>
        <a:graphic>
          <a:graphicData uri="http://schemas.openxmlformats.org/drawingml/2006/table">
            <a:tbl>
              <a:tblPr/>
              <a:tblGrid>
                <a:gridCol w="1098905"/>
                <a:gridCol w="1443121"/>
                <a:gridCol w="1271013"/>
                <a:gridCol w="1271013"/>
              </a:tblGrid>
              <a:tr h="860628">
                <a:tc gridSpan="4"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The prisoner’s</a:t>
                      </a:r>
                      <a:r>
                        <a:rPr lang="en-US" b="1" baseline="0" dirty="0" smtClean="0">
                          <a:effectLst/>
                        </a:rPr>
                        <a:t>  Dilemma Payoff Matrix </a:t>
                      </a:r>
                      <a:endParaRPr lang="en-US" b="1" baseline="0" dirty="0" smtClean="0">
                        <a:effectLst/>
                      </a:endParaRPr>
                    </a:p>
                    <a:p>
                      <a:pPr algn="ctr"/>
                      <a:r>
                        <a:rPr lang="en-US" b="1" baseline="0" dirty="0" smtClean="0">
                          <a:effectLst/>
                        </a:rPr>
                        <a:t>Du </a:t>
                      </a:r>
                      <a:r>
                        <a:rPr lang="en-US" b="1" baseline="0" dirty="0" smtClean="0">
                          <a:effectLst/>
                        </a:rPr>
                        <a:t>Pont’s Payoff 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sk-S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</a:tr>
              <a:tr h="86062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effectLst/>
                          <a:latin typeface="Cabin-semi-bold" charset="0"/>
                        </a:rPr>
                        <a:t>Cournot</a:t>
                      </a:r>
                      <a:r>
                        <a:rPr lang="en-US" b="1" dirty="0">
                          <a:effectLst/>
                          <a:latin typeface="Cabin-semi-bold" charset="0"/>
                        </a:rPr>
                        <a:t> Payoff Matrix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  <a:latin typeface="Cabin-semi-bold" charset="0"/>
                        </a:rPr>
                        <a:t>PH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PL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</a:tr>
              <a:tr h="491787">
                <a:tc>
                  <a:txBody>
                    <a:bodyPr/>
                    <a:lstStyle/>
                    <a:p>
                      <a:pPr algn="l"/>
                      <a:r>
                        <a:rPr lang="sk-SK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Cabin-semi-bold" charset="0"/>
                        </a:rPr>
                        <a:t>Cooperate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Cabin-semi-bold" charset="0"/>
                        </a:rPr>
                        <a:t>Defect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628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effectLst/>
                        </a:rPr>
                        <a:t>Ethly</a:t>
                      </a:r>
                      <a:r>
                        <a:rPr lang="en-US" baseline="0" dirty="0" err="1" smtClean="0">
                          <a:effectLst/>
                        </a:rPr>
                        <a:t>’s</a:t>
                      </a:r>
                      <a:r>
                        <a:rPr lang="en-US" baseline="0" dirty="0" smtClean="0">
                          <a:effectLst/>
                        </a:rPr>
                        <a:t> Price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  <a:latin typeface="Cabin-semi-bold" charset="0"/>
                        </a:rPr>
                        <a:t>PH</a:t>
                      </a:r>
                      <a:r>
                        <a:rPr lang="en-US" b="1" baseline="0" dirty="0" smtClean="0">
                          <a:effectLst/>
                          <a:latin typeface="Cabin-semi-bold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b="1" baseline="0" dirty="0" smtClean="0">
                          <a:effectLst/>
                          <a:latin typeface="Cabin-semi-bold" charset="0"/>
                        </a:rPr>
                        <a:t>(Cooperation)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effectLst/>
                        </a:rPr>
                        <a:t> 100      100</a:t>
                      </a:r>
                      <a:endParaRPr lang="mr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effectLst/>
                        </a:rPr>
                        <a:t>-10       </a:t>
                      </a:r>
                      <a:r>
                        <a:rPr lang="en-US" dirty="0" smtClean="0">
                          <a:effectLst/>
                        </a:rPr>
                        <a:t>140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endParaRPr lang="mr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6"/>
                    </a:solidFill>
                  </a:tcPr>
                </a:tc>
              </a:tr>
              <a:tr h="860628">
                <a:tc>
                  <a:txBody>
                    <a:bodyPr/>
                    <a:lstStyle/>
                    <a:p>
                      <a:pPr algn="l"/>
                      <a:r>
                        <a:rPr lang="sk-SK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PL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</a:p>
                    <a:p>
                      <a:pPr algn="l"/>
                      <a:r>
                        <a:rPr lang="en-US" b="1" baseline="0" dirty="0" smtClean="0">
                          <a:effectLst/>
                        </a:rPr>
                        <a:t>(Defection)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140</a:t>
                      </a:r>
                      <a:r>
                        <a:rPr lang="en-US" baseline="0" dirty="0" smtClean="0">
                          <a:effectLst/>
                        </a:rPr>
                        <a:t>       -10</a:t>
                      </a:r>
                      <a:endParaRPr lang="mr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70          70</a:t>
                      </a:r>
                      <a:endParaRPr lang="mr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95833" y="354843"/>
            <a:ext cx="59777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The combined pay off for mutual cooperation is </a:t>
            </a:r>
            <a:r>
              <a:rPr lang="en-US" sz="2400" b="1" dirty="0" smtClean="0"/>
              <a:t>100+100 </a:t>
            </a:r>
            <a:r>
              <a:rPr lang="en-US" sz="2400" b="1" dirty="0" smtClean="0"/>
              <a:t>=200 is obviously better than combined total under defection (70+70= 140), and also better than combined total of other options </a:t>
            </a:r>
          </a:p>
          <a:p>
            <a:pPr algn="just"/>
            <a:r>
              <a:rPr lang="en-US" sz="2400" b="1" dirty="0" smtClean="0"/>
              <a:t>( 140- 10 =130 or -10 +140=130 ).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42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1419</TotalTime>
  <Words>1407</Words>
  <Application>Microsoft Macintosh PowerPoint</Application>
  <PresentationFormat>Widescreen</PresentationFormat>
  <Paragraphs>212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Cabin-semi-bold</vt:lpstr>
      <vt:lpstr>Calibri</vt:lpstr>
      <vt:lpstr>Mangal</vt:lpstr>
      <vt:lpstr>Palatino Linotype</vt:lpstr>
      <vt:lpstr>Arial</vt:lpstr>
      <vt:lpstr>Gallery</vt:lpstr>
      <vt:lpstr>Game theory and Its Applications </vt:lpstr>
      <vt:lpstr>Applications of Game Theory</vt:lpstr>
      <vt:lpstr>Applications of Game Theory</vt:lpstr>
      <vt:lpstr>Key elements of any game</vt:lpstr>
      <vt:lpstr>Key elements of any game</vt:lpstr>
      <vt:lpstr>Key elements of any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Entry Deterring Strategies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 </dc:title>
  <dc:creator>Microsoft Office User</dc:creator>
  <cp:lastModifiedBy>Microsoft Office User</cp:lastModifiedBy>
  <cp:revision>21</cp:revision>
  <dcterms:created xsi:type="dcterms:W3CDTF">2021-11-17T16:25:35Z</dcterms:created>
  <dcterms:modified xsi:type="dcterms:W3CDTF">2021-11-18T16:09:37Z</dcterms:modified>
</cp:coreProperties>
</file>