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5" r:id="rId2"/>
    <p:sldId id="279" r:id="rId3"/>
    <p:sldId id="280" r:id="rId4"/>
    <p:sldId id="281" r:id="rId5"/>
    <p:sldId id="282" r:id="rId6"/>
    <p:sldId id="283" r:id="rId7"/>
    <p:sldId id="28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47" autoAdjust="0"/>
  </p:normalViewPr>
  <p:slideViewPr>
    <p:cSldViewPr>
      <p:cViewPr varScale="1">
        <p:scale>
          <a:sx n="81" d="100"/>
          <a:sy n="81" d="100"/>
        </p:scale>
        <p:origin x="150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9DE8F-FE80-4F87-9E8F-5D89D92E550A}" type="datetimeFigureOut">
              <a:rPr lang="en-US" smtClean="0"/>
              <a:pPr/>
              <a:t>9/22/2022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370DC-179F-4FF3-B541-39226FBA30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1D99DA-4174-4BE7-8EF1-5D7DF6C05955}"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D99DA-4174-4BE7-8EF1-5D7DF6C05955}"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D99DA-4174-4BE7-8EF1-5D7DF6C05955}"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D99DA-4174-4BE7-8EF1-5D7DF6C05955}"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1D99DA-4174-4BE7-8EF1-5D7DF6C05955}"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1D99DA-4174-4BE7-8EF1-5D7DF6C05955}"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1D99DA-4174-4BE7-8EF1-5D7DF6C05955}" type="datetimeFigureOut">
              <a:rPr lang="en-US" smtClean="0"/>
              <a:pPr/>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1D99DA-4174-4BE7-8EF1-5D7DF6C05955}" type="datetimeFigureOut">
              <a:rPr lang="en-US" smtClean="0"/>
              <a:pPr/>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D99DA-4174-4BE7-8EF1-5D7DF6C05955}"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D99DA-4174-4BE7-8EF1-5D7DF6C05955}"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D99DA-4174-4BE7-8EF1-5D7DF6C05955}"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39722-7E29-41E7-9AE5-2931272073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D99DA-4174-4BE7-8EF1-5D7DF6C05955}" type="datetimeFigureOut">
              <a:rPr lang="en-US" smtClean="0"/>
              <a:pPr/>
              <a:t>9/22/2022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39722-7E29-41E7-9AE5-2931272073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5400" b="1" dirty="0"/>
              <a:t>Choice Theory</a:t>
            </a:r>
            <a:endParaRPr lang="en-US" sz="5400" b="1" dirty="0"/>
          </a:p>
        </p:txBody>
      </p:sp>
      <p:sp>
        <p:nvSpPr>
          <p:cNvPr id="5" name="Subtitle 4"/>
          <p:cNvSpPr>
            <a:spLocks noGrp="1"/>
          </p:cNvSpPr>
          <p:nvPr>
            <p:ph type="subTitle" idx="1"/>
          </p:nvPr>
        </p:nvSpPr>
        <p:spPr/>
        <p:txBody>
          <a:bodyPr>
            <a:normAutofit/>
          </a:bodyPr>
          <a:lstStyle/>
          <a:p>
            <a:r>
              <a:rPr lang="en-IN" sz="4400" b="1" dirty="0">
                <a:solidFill>
                  <a:schemeClr val="tx1"/>
                </a:solidFill>
              </a:rPr>
              <a:t>Law of </a:t>
            </a:r>
            <a:r>
              <a:rPr lang="en-IN" sz="4400" b="1" dirty="0" err="1">
                <a:solidFill>
                  <a:schemeClr val="tx1"/>
                </a:solidFill>
              </a:rPr>
              <a:t>Equi</a:t>
            </a:r>
            <a:r>
              <a:rPr lang="en-IN" sz="4400" b="1" dirty="0">
                <a:solidFill>
                  <a:schemeClr val="tx1"/>
                </a:solidFill>
              </a:rPr>
              <a:t>-Marginal Utility</a:t>
            </a:r>
            <a:endParaRPr lang="en-US" sz="4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a:latin typeface="Times New Roman" pitchFamily="18" charset="0"/>
                <a:cs typeface="Times New Roman" pitchFamily="18" charset="0"/>
              </a:rPr>
              <a:t>Law of </a:t>
            </a:r>
            <a:r>
              <a:rPr lang="en-US" b="1" dirty="0" err="1">
                <a:latin typeface="Times New Roman" pitchFamily="18" charset="0"/>
                <a:cs typeface="Times New Roman" pitchFamily="18" charset="0"/>
              </a:rPr>
              <a:t>Equi</a:t>
            </a:r>
            <a:r>
              <a:rPr lang="en-US" b="1" dirty="0">
                <a:latin typeface="Times New Roman" pitchFamily="18" charset="0"/>
                <a:cs typeface="Times New Roman" pitchFamily="18" charset="0"/>
              </a:rPr>
              <a:t>-Marginal Utility</a:t>
            </a:r>
          </a:p>
        </p:txBody>
      </p:sp>
      <p:sp>
        <p:nvSpPr>
          <p:cNvPr id="49155" name="Rectangle 3"/>
          <p:cNvSpPr>
            <a:spLocks noGrp="1" noChangeArrowheads="1"/>
          </p:cNvSpPr>
          <p:nvPr>
            <p:ph idx="1"/>
          </p:nvPr>
        </p:nvSpPr>
        <p:spPr>
          <a:xfrm>
            <a:off x="1066800" y="1295400"/>
            <a:ext cx="7620000" cy="5105400"/>
          </a:xfrm>
        </p:spPr>
        <p:txBody>
          <a:bodyPr>
            <a:normAutofit fontScale="92500"/>
          </a:bodyPr>
          <a:lstStyle/>
          <a:p>
            <a:pPr eaLnBrk="1" hangingPunct="1">
              <a:defRPr/>
            </a:pPr>
            <a:r>
              <a:rPr lang="en-US" dirty="0">
                <a:highlight>
                  <a:srgbClr val="FFFF00"/>
                </a:highlight>
                <a:latin typeface="Times New Roman" pitchFamily="18" charset="0"/>
                <a:cs typeface="Times New Roman" pitchFamily="18" charset="0"/>
              </a:rPr>
              <a:t>This law states that the consumer maximizing his total utility will allocate his income among various commodities in such a way that his marginal utility of the last rupee spent on each commodity is equal.</a:t>
            </a:r>
          </a:p>
          <a:p>
            <a:pPr algn="ctr" eaLnBrk="1" hangingPunct="1">
              <a:buFontTx/>
              <a:buNone/>
              <a:defRPr/>
            </a:pPr>
            <a:r>
              <a:rPr lang="en-US" dirty="0">
                <a:highlight>
                  <a:srgbClr val="FFFF00"/>
                </a:highlight>
                <a:latin typeface="Times New Roman" pitchFamily="18" charset="0"/>
                <a:cs typeface="Times New Roman" pitchFamily="18" charset="0"/>
              </a:rPr>
              <a:t>Or</a:t>
            </a:r>
          </a:p>
          <a:p>
            <a:pPr eaLnBrk="1" hangingPunct="1">
              <a:defRPr/>
            </a:pPr>
            <a:r>
              <a:rPr lang="en-US" dirty="0">
                <a:highlight>
                  <a:srgbClr val="FFFF00"/>
                </a:highlight>
                <a:latin typeface="Times New Roman" pitchFamily="18" charset="0"/>
                <a:cs typeface="Times New Roman" pitchFamily="18" charset="0"/>
              </a:rPr>
              <a:t>The consumer will spend his money income on different goods in such a way that marginal utility of each good is proportional to its price</a:t>
            </a:r>
          </a:p>
          <a:p>
            <a:pPr algn="ctr" eaLnBrk="1" hangingPunct="1">
              <a:buFontTx/>
              <a:buNone/>
              <a:defRPr/>
            </a:pPr>
            <a:endParaRPr lang="en-US" dirty="0">
              <a:highlight>
                <a:srgbClr val="FFFF00"/>
              </a:highlight>
            </a:endParaRPr>
          </a:p>
          <a:p>
            <a:pPr eaLnBrk="1" hangingPunct="1">
              <a:buFontTx/>
              <a:buNone/>
              <a:defRPr/>
            </a:pPr>
            <a:endParaRPr lang="en-US" dirty="0">
              <a:effectLst>
                <a:outerShdw blurRad="38100" dist="38100" dir="2700000" algn="tl">
                  <a:srgbClr val="FFFFFF"/>
                </a:outerShdw>
              </a:effectLst>
            </a:endParaRPr>
          </a:p>
          <a:p>
            <a:pPr eaLnBrk="1" hangingPunct="1">
              <a:buFontTx/>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anim calcmode="lin" valueType="num">
                                      <p:cBhvr>
                                        <p:cTn id="8"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91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nodeType="clickEffect">
                                  <p:stCondLst>
                                    <p:cond delay="0"/>
                                  </p:stCondLst>
                                  <p:iterate type="lt">
                                    <p:tmPct val="10000"/>
                                  </p:iterate>
                                  <p:childTnLst>
                                    <p:set>
                                      <p:cBhvr>
                                        <p:cTn id="13" dur="1" fill="hold">
                                          <p:stCondLst>
                                            <p:cond delay="0"/>
                                          </p:stCondLst>
                                        </p:cTn>
                                        <p:tgtEl>
                                          <p:spTgt spid="49155">
                                            <p:txEl>
                                              <p:pRg st="1" end="1"/>
                                            </p:txEl>
                                          </p:spTgt>
                                        </p:tgtEl>
                                        <p:attrNameLst>
                                          <p:attrName>style.visibility</p:attrName>
                                        </p:attrNameLst>
                                      </p:cBhvr>
                                      <p:to>
                                        <p:strVal val="visible"/>
                                      </p:to>
                                    </p:set>
                                    <p:anim by="(-#ppt_w*2)" calcmode="lin" valueType="num">
                                      <p:cBhvr rctx="PPT">
                                        <p:cTn id="14" dur="250" autoRev="1" fill="hold">
                                          <p:stCondLst>
                                            <p:cond delay="0"/>
                                          </p:stCondLst>
                                        </p:cTn>
                                        <p:tgtEl>
                                          <p:spTgt spid="49155">
                                            <p:txEl>
                                              <p:pRg st="1" end="1"/>
                                            </p:txEl>
                                          </p:spTgt>
                                        </p:tgtEl>
                                        <p:attrNameLst>
                                          <p:attrName>ppt_w</p:attrName>
                                        </p:attrNameLst>
                                      </p:cBhvr>
                                    </p:anim>
                                    <p:anim by="(#ppt_w*0.50)" calcmode="lin" valueType="num">
                                      <p:cBhvr>
                                        <p:cTn id="15" dur="250" decel="50000" autoRev="1" fill="hold">
                                          <p:stCondLst>
                                            <p:cond delay="0"/>
                                          </p:stCondLst>
                                        </p:cTn>
                                        <p:tgtEl>
                                          <p:spTgt spid="49155">
                                            <p:txEl>
                                              <p:pRg st="1" end="1"/>
                                            </p:txEl>
                                          </p:spTgt>
                                        </p:tgtEl>
                                        <p:attrNameLst>
                                          <p:attrName>ppt_x</p:attrName>
                                        </p:attrNameLst>
                                      </p:cBhvr>
                                    </p:anim>
                                    <p:anim from="(-#ppt_h/2)" to="(#ppt_y)" calcmode="lin" valueType="num">
                                      <p:cBhvr>
                                        <p:cTn id="16" dur="500" fill="hold">
                                          <p:stCondLst>
                                            <p:cond delay="0"/>
                                          </p:stCondLst>
                                        </p:cTn>
                                        <p:tgtEl>
                                          <p:spTgt spid="49155">
                                            <p:txEl>
                                              <p:pRg st="1" end="1"/>
                                            </p:txEl>
                                          </p:spTgt>
                                        </p:tgtEl>
                                        <p:attrNameLst>
                                          <p:attrName>ppt_y</p:attrName>
                                        </p:attrNameLst>
                                      </p:cBhvr>
                                    </p:anim>
                                    <p:animRot by="21600000">
                                      <p:cBhvr>
                                        <p:cTn id="17" dur="500" fill="hold">
                                          <p:stCondLst>
                                            <p:cond delay="0"/>
                                          </p:stCondLst>
                                        </p:cTn>
                                        <p:tgtEl>
                                          <p:spTgt spid="49155">
                                            <p:txEl>
                                              <p:pRg st="1" end="1"/>
                                            </p:txEl>
                                          </p:spTgt>
                                        </p:tgtEl>
                                        <p:attrNameLst>
                                          <p:attrName>r</p:attrName>
                                        </p:attrNameLst>
                                      </p:cBhvr>
                                    </p:animRot>
                                  </p:childTnLst>
                                </p:cTn>
                              </p:par>
                              <p:par>
                                <p:cTn id="18" presetID="56" presetClass="entr" presetSubtype="0" fill="hold" nodeType="withEffect">
                                  <p:stCondLst>
                                    <p:cond delay="0"/>
                                  </p:stCondLst>
                                  <p:iterate type="lt">
                                    <p:tmPct val="10000"/>
                                  </p:iterate>
                                  <p:childTnLst>
                                    <p:set>
                                      <p:cBhvr>
                                        <p:cTn id="19" dur="1" fill="hold">
                                          <p:stCondLst>
                                            <p:cond delay="0"/>
                                          </p:stCondLst>
                                        </p:cTn>
                                        <p:tgtEl>
                                          <p:spTgt spid="49155">
                                            <p:txEl>
                                              <p:pRg st="2" end="2"/>
                                            </p:txEl>
                                          </p:spTgt>
                                        </p:tgtEl>
                                        <p:attrNameLst>
                                          <p:attrName>style.visibility</p:attrName>
                                        </p:attrNameLst>
                                      </p:cBhvr>
                                      <p:to>
                                        <p:strVal val="visible"/>
                                      </p:to>
                                    </p:set>
                                    <p:anim by="(-#ppt_w*2)" calcmode="lin" valueType="num">
                                      <p:cBhvr rctx="PPT">
                                        <p:cTn id="20" dur="250" autoRev="1" fill="hold">
                                          <p:stCondLst>
                                            <p:cond delay="0"/>
                                          </p:stCondLst>
                                        </p:cTn>
                                        <p:tgtEl>
                                          <p:spTgt spid="49155">
                                            <p:txEl>
                                              <p:pRg st="2" end="2"/>
                                            </p:txEl>
                                          </p:spTgt>
                                        </p:tgtEl>
                                        <p:attrNameLst>
                                          <p:attrName>ppt_w</p:attrName>
                                        </p:attrNameLst>
                                      </p:cBhvr>
                                    </p:anim>
                                    <p:anim by="(#ppt_w*0.50)" calcmode="lin" valueType="num">
                                      <p:cBhvr>
                                        <p:cTn id="21" dur="250" decel="50000" autoRev="1" fill="hold">
                                          <p:stCondLst>
                                            <p:cond delay="0"/>
                                          </p:stCondLst>
                                        </p:cTn>
                                        <p:tgtEl>
                                          <p:spTgt spid="49155">
                                            <p:txEl>
                                              <p:pRg st="2" end="2"/>
                                            </p:txEl>
                                          </p:spTgt>
                                        </p:tgtEl>
                                        <p:attrNameLst>
                                          <p:attrName>ppt_x</p:attrName>
                                        </p:attrNameLst>
                                      </p:cBhvr>
                                    </p:anim>
                                    <p:anim from="(-#ppt_h/2)" to="(#ppt_y)" calcmode="lin" valueType="num">
                                      <p:cBhvr>
                                        <p:cTn id="22" dur="500" fill="hold">
                                          <p:stCondLst>
                                            <p:cond delay="0"/>
                                          </p:stCondLst>
                                        </p:cTn>
                                        <p:tgtEl>
                                          <p:spTgt spid="49155">
                                            <p:txEl>
                                              <p:pRg st="2" end="2"/>
                                            </p:txEl>
                                          </p:spTgt>
                                        </p:tgtEl>
                                        <p:attrNameLst>
                                          <p:attrName>ppt_y</p:attrName>
                                        </p:attrNameLst>
                                      </p:cBhvr>
                                    </p:anim>
                                    <p:animRot by="21600000">
                                      <p:cBhvr>
                                        <p:cTn id="23" dur="500" fill="hold">
                                          <p:stCondLst>
                                            <p:cond delay="0"/>
                                          </p:stCondLst>
                                        </p:cTn>
                                        <p:tgtEl>
                                          <p:spTgt spid="4915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dirty="0">
                <a:latin typeface="Times New Roman" pitchFamily="18" charset="0"/>
                <a:cs typeface="Times New Roman" pitchFamily="18" charset="0"/>
              </a:rPr>
              <a:t>Law of Substitution</a:t>
            </a:r>
          </a:p>
        </p:txBody>
      </p:sp>
      <p:sp>
        <p:nvSpPr>
          <p:cNvPr id="16387" name="Rectangle 3"/>
          <p:cNvSpPr>
            <a:spLocks noGrp="1" noChangeArrowheads="1"/>
          </p:cNvSpPr>
          <p:nvPr>
            <p:ph type="body" idx="4294967295"/>
          </p:nvPr>
        </p:nvSpPr>
        <p:spPr>
          <a:xfrm>
            <a:off x="990600" y="1295400"/>
            <a:ext cx="7467600" cy="5410200"/>
          </a:xfrm>
        </p:spPr>
        <p:txBody>
          <a:bodyPr>
            <a:normAutofit fontScale="92500" lnSpcReduction="20000"/>
          </a:bodyPr>
          <a:lstStyle/>
          <a:p>
            <a:pPr eaLnBrk="1" hangingPunct="1">
              <a:buFontTx/>
              <a:buNone/>
            </a:pPr>
            <a:r>
              <a:rPr lang="en-US" sz="2400" b="0" dirty="0">
                <a:latin typeface="Times New Roman" pitchFamily="18" charset="0"/>
                <a:cs typeface="Times New Roman" pitchFamily="18" charset="0"/>
              </a:rPr>
              <a:t>A consumer will go on substituting the good yielding higher marginal utility for the good yielding lower marginal utility till such time as the marginal utility of both the goods becomes equal.</a:t>
            </a:r>
          </a:p>
          <a:p>
            <a:pPr eaLnBrk="1" hangingPunct="1">
              <a:buFontTx/>
              <a:buNone/>
            </a:pPr>
            <a:r>
              <a:rPr lang="en-US" b="0" dirty="0">
                <a:latin typeface="Times New Roman" pitchFamily="18" charset="0"/>
                <a:cs typeface="Times New Roman" pitchFamily="18" charset="0"/>
              </a:rPr>
              <a:t>Example: Suppose the income is Rs.24 and can spend on X and Y</a:t>
            </a:r>
          </a:p>
          <a:p>
            <a:pPr eaLnBrk="1" hangingPunct="1">
              <a:buFontTx/>
              <a:buNone/>
            </a:pPr>
            <a:r>
              <a:rPr lang="en-US" sz="2400" b="0" dirty="0">
                <a:latin typeface="Times New Roman" pitchFamily="18" charset="0"/>
                <a:cs typeface="Times New Roman" pitchFamily="18" charset="0"/>
              </a:rPr>
              <a:t>Commodities. Price of X and Y be Rs 2 and 3 resp.</a:t>
            </a:r>
          </a:p>
          <a:p>
            <a:pPr eaLnBrk="1" hangingPunct="1">
              <a:buFontTx/>
              <a:buNone/>
            </a:pPr>
            <a:r>
              <a:rPr lang="en-US" sz="2400" b="0" dirty="0">
                <a:latin typeface="Times New Roman" pitchFamily="18" charset="0"/>
                <a:cs typeface="Times New Roman" pitchFamily="18" charset="0"/>
              </a:rPr>
              <a:t>		</a:t>
            </a:r>
            <a:r>
              <a:rPr lang="en-US" sz="2400" b="0" u="sng" dirty="0">
                <a:latin typeface="Times New Roman" pitchFamily="18" charset="0"/>
                <a:cs typeface="Times New Roman" pitchFamily="18" charset="0"/>
              </a:rPr>
              <a:t>Units</a:t>
            </a:r>
            <a:r>
              <a:rPr lang="en-US" sz="2400" b="0" dirty="0">
                <a:latin typeface="Times New Roman" pitchFamily="18" charset="0"/>
                <a:cs typeface="Times New Roman" pitchFamily="18" charset="0"/>
              </a:rPr>
              <a:t>		</a:t>
            </a:r>
            <a:r>
              <a:rPr lang="en-US" sz="2400" b="0" u="sng" dirty="0">
                <a:latin typeface="Times New Roman" pitchFamily="18" charset="0"/>
                <a:cs typeface="Times New Roman" pitchFamily="18" charset="0"/>
              </a:rPr>
              <a:t>MU of X</a:t>
            </a:r>
            <a:r>
              <a:rPr lang="en-US" sz="2400" b="0" dirty="0">
                <a:latin typeface="Times New Roman" pitchFamily="18" charset="0"/>
                <a:cs typeface="Times New Roman" pitchFamily="18" charset="0"/>
              </a:rPr>
              <a:t>		</a:t>
            </a:r>
            <a:r>
              <a:rPr lang="en-US" sz="2400" b="0" u="sng" dirty="0">
                <a:latin typeface="Times New Roman" pitchFamily="18" charset="0"/>
                <a:cs typeface="Times New Roman" pitchFamily="18" charset="0"/>
              </a:rPr>
              <a:t>MU of Y</a:t>
            </a:r>
          </a:p>
          <a:p>
            <a:pPr eaLnBrk="1" hangingPunct="1">
              <a:buFontTx/>
              <a:buNone/>
            </a:pPr>
            <a:r>
              <a:rPr lang="en-US" sz="2400" b="0" dirty="0">
                <a:latin typeface="Times New Roman" pitchFamily="18" charset="0"/>
                <a:cs typeface="Times New Roman" pitchFamily="18" charset="0"/>
              </a:rPr>
              <a:t>		1		10			8</a:t>
            </a:r>
          </a:p>
          <a:p>
            <a:pPr eaLnBrk="1" hangingPunct="1">
              <a:buFontTx/>
              <a:buNone/>
            </a:pPr>
            <a:r>
              <a:rPr lang="en-US" sz="2400" b="0" dirty="0">
                <a:latin typeface="Times New Roman" pitchFamily="18" charset="0"/>
                <a:cs typeface="Times New Roman" pitchFamily="18" charset="0"/>
              </a:rPr>
              <a:t>		2		9			7</a:t>
            </a:r>
          </a:p>
          <a:p>
            <a:pPr eaLnBrk="1" hangingPunct="1">
              <a:buFontTx/>
              <a:buNone/>
            </a:pPr>
            <a:r>
              <a:rPr lang="en-US" sz="2400" b="0" dirty="0">
                <a:latin typeface="Times New Roman" pitchFamily="18" charset="0"/>
                <a:cs typeface="Times New Roman" pitchFamily="18" charset="0"/>
              </a:rPr>
              <a:t>		3		8			6</a:t>
            </a:r>
          </a:p>
          <a:p>
            <a:pPr eaLnBrk="1" hangingPunct="1">
              <a:buFontTx/>
              <a:buNone/>
            </a:pPr>
            <a:r>
              <a:rPr lang="en-US" sz="2400" b="0" dirty="0">
                <a:latin typeface="Times New Roman" pitchFamily="18" charset="0"/>
                <a:cs typeface="Times New Roman" pitchFamily="18" charset="0"/>
              </a:rPr>
              <a:t>		4		7			</a:t>
            </a:r>
            <a:r>
              <a:rPr lang="en-US" sz="2400" b="0" u="sng" dirty="0">
                <a:latin typeface="Times New Roman" pitchFamily="18" charset="0"/>
                <a:cs typeface="Times New Roman" pitchFamily="18" charset="0"/>
              </a:rPr>
              <a:t>5</a:t>
            </a:r>
          </a:p>
          <a:p>
            <a:pPr eaLnBrk="1" hangingPunct="1">
              <a:buFontTx/>
              <a:buNone/>
            </a:pPr>
            <a:r>
              <a:rPr lang="en-US" sz="2400" b="0" dirty="0">
                <a:latin typeface="Times New Roman" pitchFamily="18" charset="0"/>
                <a:cs typeface="Times New Roman" pitchFamily="18" charset="0"/>
              </a:rPr>
              <a:t>		5		6			3</a:t>
            </a:r>
          </a:p>
          <a:p>
            <a:pPr eaLnBrk="1" hangingPunct="1">
              <a:buFontTx/>
              <a:buNone/>
            </a:pPr>
            <a:r>
              <a:rPr lang="en-US" sz="2400" b="0" dirty="0">
                <a:latin typeface="Times New Roman" pitchFamily="18" charset="0"/>
                <a:cs typeface="Times New Roman" pitchFamily="18" charset="0"/>
              </a:rPr>
              <a:t>		6		</a:t>
            </a:r>
            <a:r>
              <a:rPr lang="en-US" sz="2400" b="0" u="sng" dirty="0">
                <a:latin typeface="Times New Roman" pitchFamily="18" charset="0"/>
                <a:cs typeface="Times New Roman" pitchFamily="18" charset="0"/>
              </a:rPr>
              <a:t>5</a:t>
            </a:r>
            <a:r>
              <a:rPr lang="en-US" sz="2400" b="0" dirty="0">
                <a:latin typeface="Times New Roman" pitchFamily="18" charset="0"/>
                <a:cs typeface="Times New Roman" pitchFamily="18" charset="0"/>
              </a:rPr>
              <a:t>			1	</a:t>
            </a:r>
            <a:r>
              <a:rPr lang="en-US" sz="2400" dirty="0">
                <a:latin typeface="Times New Roman" pitchFamily="18" charset="0"/>
                <a:cs typeface="Times New Roman" pitchFamily="18" charset="0"/>
              </a:rPr>
              <a:t>		</a:t>
            </a:r>
          </a:p>
          <a:p>
            <a:pPr eaLnBrk="1" hangingPunct="1">
              <a:buFontTx/>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b="1" dirty="0">
                <a:latin typeface="Times New Roman" pitchFamily="18" charset="0"/>
                <a:cs typeface="Times New Roman" pitchFamily="18" charset="0"/>
              </a:rPr>
              <a:t>Limitations of Law of </a:t>
            </a:r>
            <a:r>
              <a:rPr lang="en-US" b="1" dirty="0" err="1">
                <a:latin typeface="Times New Roman" pitchFamily="18" charset="0"/>
                <a:cs typeface="Times New Roman" pitchFamily="18" charset="0"/>
              </a:rPr>
              <a:t>Equi</a:t>
            </a:r>
            <a:r>
              <a:rPr lang="en-US" b="1" dirty="0">
                <a:latin typeface="Times New Roman" pitchFamily="18" charset="0"/>
                <a:cs typeface="Times New Roman" pitchFamily="18" charset="0"/>
              </a:rPr>
              <a:t>-Marginal Utility</a:t>
            </a:r>
          </a:p>
        </p:txBody>
      </p:sp>
      <p:sp>
        <p:nvSpPr>
          <p:cNvPr id="50179" name="Rectangle 3"/>
          <p:cNvSpPr>
            <a:spLocks noGrp="1" noChangeArrowheads="1"/>
          </p:cNvSpPr>
          <p:nvPr>
            <p:ph idx="1"/>
          </p:nvPr>
        </p:nvSpPr>
        <p:spPr>
          <a:xfrm>
            <a:off x="1066800" y="1676400"/>
            <a:ext cx="7620000" cy="4648200"/>
          </a:xfrm>
        </p:spPr>
        <p:txBody>
          <a:bodyPr>
            <a:normAutofit fontScale="70000" lnSpcReduction="20000"/>
          </a:bodyPr>
          <a:lstStyle/>
          <a:p>
            <a:pPr algn="just" eaLnBrk="1" hangingPunct="1">
              <a:lnSpc>
                <a:spcPct val="170000"/>
              </a:lnSpc>
              <a:buFontTx/>
              <a:buNone/>
              <a:defRPr/>
            </a:pPr>
            <a:r>
              <a:rPr lang="en-US" sz="3800" dirty="0">
                <a:effectLst>
                  <a:outerShdw blurRad="38100" dist="38100" dir="2700000" algn="tl">
                    <a:srgbClr val="FFFFFF"/>
                  </a:outerShdw>
                </a:effectLst>
                <a:latin typeface="Times New Roman" pitchFamily="18" charset="0"/>
                <a:cs typeface="Times New Roman" pitchFamily="18" charset="0"/>
              </a:rPr>
              <a:t>#	</a:t>
            </a:r>
            <a:r>
              <a:rPr lang="en-US" sz="3800" b="0" dirty="0">
                <a:latin typeface="Times New Roman" pitchFamily="18" charset="0"/>
                <a:cs typeface="Times New Roman" pitchFamily="18" charset="0"/>
              </a:rPr>
              <a:t>It is difficult for the consumer to know the marginal utilities from different commodities because </a:t>
            </a:r>
            <a:r>
              <a:rPr lang="en-US" sz="3800" b="0" dirty="0">
                <a:highlight>
                  <a:srgbClr val="FFFF00"/>
                </a:highlight>
                <a:latin typeface="Times New Roman" pitchFamily="18" charset="0"/>
                <a:cs typeface="Times New Roman" pitchFamily="18" charset="0"/>
              </a:rPr>
              <a:t>utility cannot be measured.</a:t>
            </a:r>
          </a:p>
          <a:p>
            <a:pPr algn="just" eaLnBrk="1" hangingPunct="1">
              <a:lnSpc>
                <a:spcPct val="170000"/>
              </a:lnSpc>
              <a:buFontTx/>
              <a:buNone/>
              <a:defRPr/>
            </a:pPr>
            <a:r>
              <a:rPr lang="en-US" sz="3800" b="0" dirty="0">
                <a:latin typeface="Times New Roman" pitchFamily="18" charset="0"/>
                <a:cs typeface="Times New Roman" pitchFamily="18" charset="0"/>
              </a:rPr>
              <a:t>#	</a:t>
            </a:r>
            <a:r>
              <a:rPr lang="en-US" sz="3800" b="0" dirty="0">
                <a:highlight>
                  <a:srgbClr val="FFFF00"/>
                </a:highlight>
                <a:latin typeface="Times New Roman" pitchFamily="18" charset="0"/>
                <a:cs typeface="Times New Roman" pitchFamily="18" charset="0"/>
              </a:rPr>
              <a:t>Consumer are ignorant</a:t>
            </a:r>
            <a:r>
              <a:rPr lang="en-US" sz="3800" b="0" dirty="0">
                <a:latin typeface="Times New Roman" pitchFamily="18" charset="0"/>
                <a:cs typeface="Times New Roman" pitchFamily="18" charset="0"/>
              </a:rPr>
              <a:t> and therefore are not in a position to arrive at an equilibrium.</a:t>
            </a:r>
          </a:p>
          <a:p>
            <a:pPr algn="just" eaLnBrk="1" hangingPunct="1">
              <a:lnSpc>
                <a:spcPct val="170000"/>
              </a:lnSpc>
              <a:buFontTx/>
              <a:buNone/>
              <a:defRPr/>
            </a:pPr>
            <a:r>
              <a:rPr lang="en-US" sz="3800" b="0" dirty="0">
                <a:latin typeface="Times New Roman" pitchFamily="18" charset="0"/>
                <a:cs typeface="Times New Roman" pitchFamily="18" charset="0"/>
              </a:rPr>
              <a:t>#	It </a:t>
            </a:r>
            <a:r>
              <a:rPr lang="en-US" sz="3800" b="0" dirty="0">
                <a:highlight>
                  <a:srgbClr val="FFFF00"/>
                </a:highlight>
                <a:latin typeface="Times New Roman" pitchFamily="18" charset="0"/>
                <a:cs typeface="Times New Roman" pitchFamily="18" charset="0"/>
              </a:rPr>
              <a:t>does not apply to indivisible and inexpensive commodity.</a:t>
            </a:r>
          </a:p>
          <a:p>
            <a:pPr algn="ctr" eaLnBrk="1" hangingPunct="1">
              <a:buFontTx/>
              <a:buNone/>
              <a:defRPr/>
            </a:pPr>
            <a:endParaRPr lang="en-US" b="0" dirty="0"/>
          </a:p>
          <a:p>
            <a:pPr eaLnBrk="1" hangingPunct="1">
              <a:buFontTx/>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p:cTn id="7" dur="2500" decel="50000" fill="hold">
                                          <p:stCondLst>
                                            <p:cond delay="0"/>
                                          </p:stCondLst>
                                        </p:cTn>
                                        <p:tgtEl>
                                          <p:spTgt spid="50179">
                                            <p:txEl>
                                              <p:pRg st="0" end="0"/>
                                            </p:txEl>
                                          </p:spTgt>
                                        </p:tgtEl>
                                        <p:attrNameLst>
                                          <p:attrName>style.rotation</p:attrName>
                                        </p:attrNameLst>
                                      </p:cBhvr>
                                      <p:tavLst>
                                        <p:tav tm="0">
                                          <p:val>
                                            <p:fltVal val="-90"/>
                                          </p:val>
                                        </p:tav>
                                        <p:tav tm="100000">
                                          <p:val>
                                            <p:fltVal val="0"/>
                                          </p:val>
                                        </p:tav>
                                      </p:tavLst>
                                    </p:anim>
                                    <p:anim calcmode="lin" valueType="num">
                                      <p:cBhvr>
                                        <p:cTn id="8" dur="2500" decel="50000" fill="hold">
                                          <p:stCondLst>
                                            <p:cond delay="0"/>
                                          </p:stCondLst>
                                        </p:cTn>
                                        <p:tgtEl>
                                          <p:spTgt spid="50179">
                                            <p:txEl>
                                              <p:pRg st="0" end="0"/>
                                            </p:txEl>
                                          </p:spTgt>
                                        </p:tgtEl>
                                        <p:attrNameLst>
                                          <p:attrName>ppt_w</p:attrName>
                                        </p:attrNameLst>
                                      </p:cBhvr>
                                      <p:tavLst>
                                        <p:tav tm="0">
                                          <p:val>
                                            <p:strVal val="#ppt_w"/>
                                          </p:val>
                                        </p:tav>
                                        <p:tav tm="100000">
                                          <p:val>
                                            <p:strVal val="#ppt_w*.05"/>
                                          </p:val>
                                        </p:tav>
                                      </p:tavLst>
                                    </p:anim>
                                    <p:anim calcmode="lin" valueType="num">
                                      <p:cBhvr>
                                        <p:cTn id="9" dur="2500" accel="50000" fill="hold">
                                          <p:stCondLst>
                                            <p:cond delay="2500"/>
                                          </p:stCondLst>
                                        </p:cTn>
                                        <p:tgtEl>
                                          <p:spTgt spid="50179">
                                            <p:txEl>
                                              <p:pRg st="0" end="0"/>
                                            </p:txEl>
                                          </p:spTgt>
                                        </p:tgtEl>
                                        <p:attrNameLst>
                                          <p:attrName>ppt_w</p:attrName>
                                        </p:attrNameLst>
                                      </p:cBhvr>
                                      <p:tavLst>
                                        <p:tav tm="0">
                                          <p:val>
                                            <p:strVal val="#ppt_w*.05"/>
                                          </p:val>
                                        </p:tav>
                                        <p:tav tm="100000">
                                          <p:val>
                                            <p:strVal val="#ppt_w"/>
                                          </p:val>
                                        </p:tav>
                                      </p:tavLst>
                                    </p:anim>
                                    <p:anim calcmode="lin" valueType="num">
                                      <p:cBhvr>
                                        <p:cTn id="10" dur="5000" fill="hold"/>
                                        <p:tgtEl>
                                          <p:spTgt spid="50179">
                                            <p:txEl>
                                              <p:pRg st="0" end="0"/>
                                            </p:txEl>
                                          </p:spTgt>
                                        </p:tgtEl>
                                        <p:attrNameLst>
                                          <p:attrName>ppt_h</p:attrName>
                                        </p:attrNameLst>
                                      </p:cBhvr>
                                      <p:tavLst>
                                        <p:tav tm="0">
                                          <p:val>
                                            <p:strVal val="#ppt_h"/>
                                          </p:val>
                                        </p:tav>
                                        <p:tav tm="100000">
                                          <p:val>
                                            <p:strVal val="#ppt_h"/>
                                          </p:val>
                                        </p:tav>
                                      </p:tavLst>
                                    </p:anim>
                                    <p:anim calcmode="lin" valueType="num">
                                      <p:cBhvr>
                                        <p:cTn id="11" dur="2500" decel="50000" fill="hold">
                                          <p:stCondLst>
                                            <p:cond delay="0"/>
                                          </p:stCondLst>
                                        </p:cTn>
                                        <p:tgtEl>
                                          <p:spTgt spid="50179">
                                            <p:txEl>
                                              <p:pRg st="0" end="0"/>
                                            </p:txEl>
                                          </p:spTgt>
                                        </p:tgtEl>
                                        <p:attrNameLst>
                                          <p:attrName>ppt_x</p:attrName>
                                        </p:attrNameLst>
                                      </p:cBhvr>
                                      <p:tavLst>
                                        <p:tav tm="0">
                                          <p:val>
                                            <p:strVal val="#ppt_x+.4"/>
                                          </p:val>
                                        </p:tav>
                                        <p:tav tm="100000">
                                          <p:val>
                                            <p:strVal val="#ppt_x"/>
                                          </p:val>
                                        </p:tav>
                                      </p:tavLst>
                                    </p:anim>
                                    <p:anim calcmode="lin" valueType="num">
                                      <p:cBhvr>
                                        <p:cTn id="12" dur="2500" decel="50000" fill="hold">
                                          <p:stCondLst>
                                            <p:cond delay="0"/>
                                          </p:stCondLst>
                                        </p:cTn>
                                        <p:tgtEl>
                                          <p:spTgt spid="50179">
                                            <p:txEl>
                                              <p:pRg st="0" end="0"/>
                                            </p:txEl>
                                          </p:spTgt>
                                        </p:tgtEl>
                                        <p:attrNameLst>
                                          <p:attrName>ppt_y</p:attrName>
                                        </p:attrNameLst>
                                      </p:cBhvr>
                                      <p:tavLst>
                                        <p:tav tm="0">
                                          <p:val>
                                            <p:strVal val="#ppt_y-.2"/>
                                          </p:val>
                                        </p:tav>
                                        <p:tav tm="100000">
                                          <p:val>
                                            <p:strVal val="#ppt_y+.1"/>
                                          </p:val>
                                        </p:tav>
                                      </p:tavLst>
                                    </p:anim>
                                    <p:anim calcmode="lin" valueType="num">
                                      <p:cBhvr>
                                        <p:cTn id="13" dur="2500" accel="50000" fill="hold">
                                          <p:stCondLst>
                                            <p:cond delay="2500"/>
                                          </p:stCondLst>
                                        </p:cTn>
                                        <p:tgtEl>
                                          <p:spTgt spid="50179">
                                            <p:txEl>
                                              <p:pRg st="0" end="0"/>
                                            </p:txEl>
                                          </p:spTgt>
                                        </p:tgtEl>
                                        <p:attrNameLst>
                                          <p:attrName>ppt_y</p:attrName>
                                        </p:attrNameLst>
                                      </p:cBhvr>
                                      <p:tavLst>
                                        <p:tav tm="0">
                                          <p:val>
                                            <p:strVal val="#ppt_y+.1"/>
                                          </p:val>
                                        </p:tav>
                                        <p:tav tm="100000">
                                          <p:val>
                                            <p:strVal val="#ppt_y"/>
                                          </p:val>
                                        </p:tav>
                                      </p:tavLst>
                                    </p:anim>
                                    <p:animEffect transition="in" filter="fade">
                                      <p:cBhvr>
                                        <p:cTn id="14" dur="5000" decel="50000">
                                          <p:stCondLst>
                                            <p:cond delay="0"/>
                                          </p:stCondLst>
                                        </p:cTn>
                                        <p:tgtEl>
                                          <p:spTgt spid="5017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50179">
                                            <p:txEl>
                                              <p:pRg st="1" end="1"/>
                                            </p:txEl>
                                          </p:spTgt>
                                        </p:tgtEl>
                                        <p:attrNameLst>
                                          <p:attrName>style.visibility</p:attrName>
                                        </p:attrNameLst>
                                      </p:cBhvr>
                                      <p:to>
                                        <p:strVal val="visible"/>
                                      </p:to>
                                    </p:set>
                                    <p:anim calcmode="lin" valueType="num">
                                      <p:cBhvr>
                                        <p:cTn id="19" dur="3000" fill="hold"/>
                                        <p:tgtEl>
                                          <p:spTgt spid="50179">
                                            <p:txEl>
                                              <p:pRg st="1" end="1"/>
                                            </p:txEl>
                                          </p:spTgt>
                                        </p:tgtEl>
                                        <p:attrNameLst>
                                          <p:attrName>ppt_x</p:attrName>
                                        </p:attrNameLst>
                                      </p:cBhvr>
                                      <p:tavLst>
                                        <p:tav tm="0">
                                          <p:val>
                                            <p:strVal val="#ppt_x-.2"/>
                                          </p:val>
                                        </p:tav>
                                        <p:tav tm="100000">
                                          <p:val>
                                            <p:strVal val="#ppt_x"/>
                                          </p:val>
                                        </p:tav>
                                      </p:tavLst>
                                    </p:anim>
                                    <p:anim calcmode="lin" valueType="num">
                                      <p:cBhvr>
                                        <p:cTn id="20" dur="3000" fill="hold"/>
                                        <p:tgtEl>
                                          <p:spTgt spid="5017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3000"/>
                                        <p:tgtEl>
                                          <p:spTgt spid="5017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50179">
                                            <p:txEl>
                                              <p:pRg st="2" end="2"/>
                                            </p:txEl>
                                          </p:spTgt>
                                        </p:tgtEl>
                                        <p:attrNameLst>
                                          <p:attrName>style.visibility</p:attrName>
                                        </p:attrNameLst>
                                      </p:cBhvr>
                                      <p:to>
                                        <p:strVal val="visible"/>
                                      </p:to>
                                    </p:set>
                                    <p:anim to="" calcmode="lin" valueType="num">
                                      <p:cBhvr>
                                        <p:cTn id="26" dur="1" fill="hold"/>
                                        <p:tgtEl>
                                          <p:spTgt spid="50179">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0"/>
            <a:ext cx="7620000" cy="838200"/>
          </a:xfrm>
        </p:spPr>
        <p:txBody>
          <a:bodyPr/>
          <a:lstStyle/>
          <a:p>
            <a:pPr eaLnBrk="1" hangingPunct="1"/>
            <a:r>
              <a:rPr lang="en-US" b="1" dirty="0">
                <a:latin typeface="Times New Roman" pitchFamily="18" charset="0"/>
                <a:cs typeface="Times New Roman" pitchFamily="18" charset="0"/>
              </a:rPr>
              <a:t>Consumer’s Equilibrium</a:t>
            </a:r>
          </a:p>
        </p:txBody>
      </p:sp>
      <p:sp>
        <p:nvSpPr>
          <p:cNvPr id="86019" name="Rectangle 3"/>
          <p:cNvSpPr>
            <a:spLocks noGrp="1" noChangeArrowheads="1"/>
          </p:cNvSpPr>
          <p:nvPr>
            <p:ph idx="1"/>
          </p:nvPr>
        </p:nvSpPr>
        <p:spPr>
          <a:xfrm>
            <a:off x="304800" y="609600"/>
            <a:ext cx="8382000" cy="6019800"/>
          </a:xfrm>
        </p:spPr>
        <p:txBody>
          <a:bodyPr>
            <a:noAutofit/>
          </a:bodyPr>
          <a:lstStyle/>
          <a:p>
            <a:pPr algn="just" eaLnBrk="1" hangingPunct="1">
              <a:lnSpc>
                <a:spcPct val="170000"/>
              </a:lnSpc>
              <a:buFontTx/>
              <a:buNone/>
            </a:pPr>
            <a:r>
              <a:rPr lang="en-US" sz="2000" b="0" dirty="0">
                <a:highlight>
                  <a:srgbClr val="FFFF00"/>
                </a:highlight>
                <a:latin typeface="Times New Roman" pitchFamily="18" charset="0"/>
                <a:cs typeface="Times New Roman" pitchFamily="18" charset="0"/>
              </a:rPr>
              <a:t>It refers to a situation wherein a consumer gets maximum satisfaction out of limited income and he has no tendency to make any change in his existing expenditure.</a:t>
            </a:r>
          </a:p>
          <a:p>
            <a:pPr algn="just" eaLnBrk="1" hangingPunct="1">
              <a:lnSpc>
                <a:spcPct val="170000"/>
              </a:lnSpc>
              <a:buFontTx/>
              <a:buNone/>
            </a:pPr>
            <a:r>
              <a:rPr lang="en-US" sz="2000" b="0" dirty="0">
                <a:latin typeface="Times New Roman" pitchFamily="18" charset="0"/>
                <a:cs typeface="Times New Roman" pitchFamily="18" charset="0"/>
              </a:rPr>
              <a:t>Consumer will attain its equilibrium (maximum satisfaction) at the point, where </a:t>
            </a:r>
            <a:r>
              <a:rPr lang="en-US" sz="2000" b="0" dirty="0">
                <a:highlight>
                  <a:srgbClr val="FFFF00"/>
                </a:highlight>
                <a:latin typeface="Times New Roman" pitchFamily="18" charset="0"/>
                <a:cs typeface="Times New Roman" pitchFamily="18" charset="0"/>
              </a:rPr>
              <a:t>marginal utility of a product divided by the marginal utility of a rupee, is equal to the price.</a:t>
            </a:r>
          </a:p>
          <a:p>
            <a:pPr algn="just" eaLnBrk="1" hangingPunct="1">
              <a:lnSpc>
                <a:spcPct val="170000"/>
              </a:lnSpc>
              <a:buFontTx/>
              <a:buNone/>
            </a:pPr>
            <a:r>
              <a:rPr lang="en-US" sz="2000" b="0" u="sng" dirty="0">
                <a:latin typeface="Times New Roman" pitchFamily="18" charset="0"/>
                <a:cs typeface="Times New Roman" pitchFamily="18" charset="0"/>
              </a:rPr>
              <a:t>Assumptions:</a:t>
            </a:r>
          </a:p>
          <a:p>
            <a:pPr algn="just" eaLnBrk="1" hangingPunct="1">
              <a:lnSpc>
                <a:spcPct val="170000"/>
              </a:lnSpc>
            </a:pPr>
            <a:r>
              <a:rPr lang="en-US" sz="2000" b="0" dirty="0">
                <a:latin typeface="Times New Roman" pitchFamily="18" charset="0"/>
                <a:cs typeface="Times New Roman" pitchFamily="18" charset="0"/>
              </a:rPr>
              <a:t>Consumer </a:t>
            </a:r>
            <a:r>
              <a:rPr lang="en-US" sz="2000" b="0" dirty="0" err="1">
                <a:latin typeface="Times New Roman" pitchFamily="18" charset="0"/>
                <a:cs typeface="Times New Roman" pitchFamily="18" charset="0"/>
              </a:rPr>
              <a:t>behaviour</a:t>
            </a:r>
            <a:r>
              <a:rPr lang="en-US" sz="2000" b="0" dirty="0">
                <a:latin typeface="Times New Roman" pitchFamily="18" charset="0"/>
                <a:cs typeface="Times New Roman" pitchFamily="18" charset="0"/>
              </a:rPr>
              <a:t> is rational.</a:t>
            </a:r>
          </a:p>
          <a:p>
            <a:pPr algn="just" eaLnBrk="1" hangingPunct="1">
              <a:lnSpc>
                <a:spcPct val="170000"/>
              </a:lnSpc>
            </a:pPr>
            <a:r>
              <a:rPr lang="en-US" sz="2000" b="0" dirty="0">
                <a:latin typeface="Times New Roman" pitchFamily="18" charset="0"/>
                <a:cs typeface="Times New Roman" pitchFamily="18" charset="0"/>
              </a:rPr>
              <a:t>Consumer </a:t>
            </a:r>
            <a:r>
              <a:rPr lang="en-US" sz="2000" b="0" dirty="0" err="1">
                <a:latin typeface="Times New Roman" pitchFamily="18" charset="0"/>
                <a:cs typeface="Times New Roman" pitchFamily="18" charset="0"/>
              </a:rPr>
              <a:t>behaviour</a:t>
            </a:r>
            <a:r>
              <a:rPr lang="en-US" sz="2000" b="0" dirty="0">
                <a:latin typeface="Times New Roman" pitchFamily="18" charset="0"/>
                <a:cs typeface="Times New Roman" pitchFamily="18" charset="0"/>
              </a:rPr>
              <a:t> is consistent.</a:t>
            </a:r>
          </a:p>
          <a:p>
            <a:pPr algn="just" eaLnBrk="1" hangingPunct="1">
              <a:lnSpc>
                <a:spcPct val="170000"/>
              </a:lnSpc>
            </a:pPr>
            <a:r>
              <a:rPr lang="en-US" sz="2000" b="0" dirty="0">
                <a:latin typeface="Times New Roman" pitchFamily="18" charset="0"/>
                <a:cs typeface="Times New Roman" pitchFamily="18" charset="0"/>
              </a:rPr>
              <a:t>There are two commodities in consideration.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p:cTn id="7" dur="500" decel="50000" fill="hold">
                                          <p:stCondLst>
                                            <p:cond delay="0"/>
                                          </p:stCondLst>
                                        </p:cTn>
                                        <p:tgtEl>
                                          <p:spTgt spid="8601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601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601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601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601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601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601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601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86019">
                                            <p:txEl>
                                              <p:pRg st="1" end="1"/>
                                            </p:txEl>
                                          </p:spTgt>
                                        </p:tgtEl>
                                        <p:attrNameLst>
                                          <p:attrName>style.visibility</p:attrName>
                                        </p:attrNameLst>
                                      </p:cBhvr>
                                      <p:to>
                                        <p:strVal val="visible"/>
                                      </p:to>
                                    </p:set>
                                    <p:anim calcmode="lin" valueType="num">
                                      <p:cBhvr>
                                        <p:cTn id="19" dur="500" decel="50000" fill="hold">
                                          <p:stCondLst>
                                            <p:cond delay="0"/>
                                          </p:stCondLst>
                                        </p:cTn>
                                        <p:tgtEl>
                                          <p:spTgt spid="86019">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6019">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6019">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6019">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6019">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6019">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6019">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601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86019">
                                            <p:txEl>
                                              <p:pRg st="2" end="2"/>
                                            </p:txEl>
                                          </p:spTgt>
                                        </p:tgtEl>
                                        <p:attrNameLst>
                                          <p:attrName>style.visibility</p:attrName>
                                        </p:attrNameLst>
                                      </p:cBhvr>
                                      <p:to>
                                        <p:strVal val="visible"/>
                                      </p:to>
                                    </p:set>
                                    <p:anim calcmode="lin" valueType="num">
                                      <p:cBhvr>
                                        <p:cTn id="31" dur="500" decel="50000" fill="hold">
                                          <p:stCondLst>
                                            <p:cond delay="0"/>
                                          </p:stCondLst>
                                        </p:cTn>
                                        <p:tgtEl>
                                          <p:spTgt spid="86019">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6019">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6019">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6019">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6019">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6019">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6019">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601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86019">
                                            <p:txEl>
                                              <p:pRg st="3" end="3"/>
                                            </p:txEl>
                                          </p:spTgt>
                                        </p:tgtEl>
                                        <p:attrNameLst>
                                          <p:attrName>style.visibility</p:attrName>
                                        </p:attrNameLst>
                                      </p:cBhvr>
                                      <p:to>
                                        <p:strVal val="visible"/>
                                      </p:to>
                                    </p:set>
                                    <p:anim calcmode="lin" valueType="num">
                                      <p:cBhvr>
                                        <p:cTn id="43" dur="500" decel="50000" fill="hold">
                                          <p:stCondLst>
                                            <p:cond delay="0"/>
                                          </p:stCondLst>
                                        </p:cTn>
                                        <p:tgtEl>
                                          <p:spTgt spid="86019">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6019">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6019">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6019">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6019">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6019">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6019">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601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86019">
                                            <p:txEl>
                                              <p:pRg st="4" end="4"/>
                                            </p:txEl>
                                          </p:spTgt>
                                        </p:tgtEl>
                                        <p:attrNameLst>
                                          <p:attrName>style.visibility</p:attrName>
                                        </p:attrNameLst>
                                      </p:cBhvr>
                                      <p:to>
                                        <p:strVal val="visible"/>
                                      </p:to>
                                    </p:set>
                                    <p:anim calcmode="lin" valueType="num">
                                      <p:cBhvr>
                                        <p:cTn id="55" dur="500" decel="50000" fill="hold">
                                          <p:stCondLst>
                                            <p:cond delay="0"/>
                                          </p:stCondLst>
                                        </p:cTn>
                                        <p:tgtEl>
                                          <p:spTgt spid="86019">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6019">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6019">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86019">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6019">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6019">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6019">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601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childTnLst>
                                    <p:set>
                                      <p:cBhvr>
                                        <p:cTn id="66" dur="1" fill="hold">
                                          <p:stCondLst>
                                            <p:cond delay="0"/>
                                          </p:stCondLst>
                                        </p:cTn>
                                        <p:tgtEl>
                                          <p:spTgt spid="86019">
                                            <p:txEl>
                                              <p:pRg st="5" end="5"/>
                                            </p:txEl>
                                          </p:spTgt>
                                        </p:tgtEl>
                                        <p:attrNameLst>
                                          <p:attrName>style.visibility</p:attrName>
                                        </p:attrNameLst>
                                      </p:cBhvr>
                                      <p:to>
                                        <p:strVal val="visible"/>
                                      </p:to>
                                    </p:set>
                                    <p:anim calcmode="lin" valueType="num">
                                      <p:cBhvr>
                                        <p:cTn id="67" dur="500" decel="50000" fill="hold">
                                          <p:stCondLst>
                                            <p:cond delay="0"/>
                                          </p:stCondLst>
                                        </p:cTn>
                                        <p:tgtEl>
                                          <p:spTgt spid="86019">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6019">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6019">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86019">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6019">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6019">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6019">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6019">
                                            <p:txEl>
                                              <p:pRg st="5" end="5"/>
                                            </p:txEl>
                                          </p:spTgt>
                                        </p:tgtEl>
                                      </p:cBhvr>
                                    </p:animEffect>
                                  </p:childTnLst>
                                </p:cTn>
                              </p:par>
                              <p:par>
                                <p:cTn id="75" presetID="25" presetClass="entr" presetSubtype="0" fill="hold" nodeType="withEffect">
                                  <p:stCondLst>
                                    <p:cond delay="0"/>
                                  </p:stCondLst>
                                  <p:childTnLst>
                                    <p:set>
                                      <p:cBhvr>
                                        <p:cTn id="76" dur="1" fill="hold">
                                          <p:stCondLst>
                                            <p:cond delay="0"/>
                                          </p:stCondLst>
                                        </p:cTn>
                                        <p:tgtEl>
                                          <p:spTgt spid="86019">
                                            <p:txEl>
                                              <p:pRg st="2" end="2"/>
                                            </p:txEl>
                                          </p:spTgt>
                                        </p:tgtEl>
                                        <p:attrNameLst>
                                          <p:attrName>style.visibility</p:attrName>
                                        </p:attrNameLst>
                                      </p:cBhvr>
                                      <p:to>
                                        <p:strVal val="visible"/>
                                      </p:to>
                                    </p:set>
                                    <p:anim calcmode="lin" valueType="num">
                                      <p:cBhvr>
                                        <p:cTn id="77" dur="500" decel="50000" fill="hold">
                                          <p:stCondLst>
                                            <p:cond delay="0"/>
                                          </p:stCondLst>
                                        </p:cTn>
                                        <p:tgtEl>
                                          <p:spTgt spid="86019">
                                            <p:txEl>
                                              <p:pRg st="2" end="2"/>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86019">
                                            <p:txEl>
                                              <p:pRg st="2" end="2"/>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86019">
                                            <p:txEl>
                                              <p:pRg st="2" end="2"/>
                                            </p:txEl>
                                          </p:spTgt>
                                        </p:tgtEl>
                                        <p:attrNameLst>
                                          <p:attrName>ppt_w</p:attrName>
                                        </p:attrNameLst>
                                      </p:cBhvr>
                                      <p:tavLst>
                                        <p:tav tm="0">
                                          <p:val>
                                            <p:strVal val="#ppt_w*.05"/>
                                          </p:val>
                                        </p:tav>
                                        <p:tav tm="100000">
                                          <p:val>
                                            <p:strVal val="#ppt_w"/>
                                          </p:val>
                                        </p:tav>
                                      </p:tavLst>
                                    </p:anim>
                                    <p:anim calcmode="lin" valueType="num">
                                      <p:cBhvr>
                                        <p:cTn id="80" dur="1000" fill="hold"/>
                                        <p:tgtEl>
                                          <p:spTgt spid="86019">
                                            <p:txEl>
                                              <p:pRg st="2" end="2"/>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86019">
                                            <p:txEl>
                                              <p:pRg st="2" end="2"/>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86019">
                                            <p:txEl>
                                              <p:pRg st="2" end="2"/>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86019">
                                            <p:txEl>
                                              <p:pRg st="2" end="2"/>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86019">
                                            <p:txEl>
                                              <p:pRg st="2" end="2"/>
                                            </p:txEl>
                                          </p:spTgt>
                                        </p:tgtEl>
                                      </p:cBhvr>
                                    </p:animEffect>
                                  </p:childTnLst>
                                </p:cTn>
                              </p:par>
                              <p:par>
                                <p:cTn id="85" presetID="25" presetClass="entr" presetSubtype="0" fill="hold" nodeType="withEffect">
                                  <p:stCondLst>
                                    <p:cond delay="0"/>
                                  </p:stCondLst>
                                  <p:childTnLst>
                                    <p:set>
                                      <p:cBhvr>
                                        <p:cTn id="86" dur="1" fill="hold">
                                          <p:stCondLst>
                                            <p:cond delay="0"/>
                                          </p:stCondLst>
                                        </p:cTn>
                                        <p:tgtEl>
                                          <p:spTgt spid="86019">
                                            <p:txEl>
                                              <p:pRg st="3" end="3"/>
                                            </p:txEl>
                                          </p:spTgt>
                                        </p:tgtEl>
                                        <p:attrNameLst>
                                          <p:attrName>style.visibility</p:attrName>
                                        </p:attrNameLst>
                                      </p:cBhvr>
                                      <p:to>
                                        <p:strVal val="visible"/>
                                      </p:to>
                                    </p:set>
                                    <p:anim calcmode="lin" valueType="num">
                                      <p:cBhvr>
                                        <p:cTn id="87" dur="500" decel="50000" fill="hold">
                                          <p:stCondLst>
                                            <p:cond delay="0"/>
                                          </p:stCondLst>
                                        </p:cTn>
                                        <p:tgtEl>
                                          <p:spTgt spid="86019">
                                            <p:txEl>
                                              <p:pRg st="3" end="3"/>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86019">
                                            <p:txEl>
                                              <p:pRg st="3" end="3"/>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86019">
                                            <p:txEl>
                                              <p:pRg st="3" end="3"/>
                                            </p:txEl>
                                          </p:spTgt>
                                        </p:tgtEl>
                                        <p:attrNameLst>
                                          <p:attrName>ppt_w</p:attrName>
                                        </p:attrNameLst>
                                      </p:cBhvr>
                                      <p:tavLst>
                                        <p:tav tm="0">
                                          <p:val>
                                            <p:strVal val="#ppt_w*.05"/>
                                          </p:val>
                                        </p:tav>
                                        <p:tav tm="100000">
                                          <p:val>
                                            <p:strVal val="#ppt_w"/>
                                          </p:val>
                                        </p:tav>
                                      </p:tavLst>
                                    </p:anim>
                                    <p:anim calcmode="lin" valueType="num">
                                      <p:cBhvr>
                                        <p:cTn id="90" dur="1000" fill="hold"/>
                                        <p:tgtEl>
                                          <p:spTgt spid="86019">
                                            <p:txEl>
                                              <p:pRg st="3" end="3"/>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86019">
                                            <p:txEl>
                                              <p:pRg st="3" end="3"/>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86019">
                                            <p:txEl>
                                              <p:pRg st="3" end="3"/>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86019">
                                            <p:txEl>
                                              <p:pRg st="3" end="3"/>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86019">
                                            <p:txEl>
                                              <p:pRg st="3" end="3"/>
                                            </p:txEl>
                                          </p:spTgt>
                                        </p:tgtEl>
                                      </p:cBhvr>
                                    </p:animEffect>
                                  </p:childTnLst>
                                </p:cTn>
                              </p:par>
                              <p:par>
                                <p:cTn id="95" presetID="25" presetClass="entr" presetSubtype="0" fill="hold" nodeType="withEffect">
                                  <p:stCondLst>
                                    <p:cond delay="0"/>
                                  </p:stCondLst>
                                  <p:childTnLst>
                                    <p:set>
                                      <p:cBhvr>
                                        <p:cTn id="96" dur="1" fill="hold">
                                          <p:stCondLst>
                                            <p:cond delay="0"/>
                                          </p:stCondLst>
                                        </p:cTn>
                                        <p:tgtEl>
                                          <p:spTgt spid="86019">
                                            <p:txEl>
                                              <p:pRg st="4" end="4"/>
                                            </p:txEl>
                                          </p:spTgt>
                                        </p:tgtEl>
                                        <p:attrNameLst>
                                          <p:attrName>style.visibility</p:attrName>
                                        </p:attrNameLst>
                                      </p:cBhvr>
                                      <p:to>
                                        <p:strVal val="visible"/>
                                      </p:to>
                                    </p:set>
                                    <p:anim calcmode="lin" valueType="num">
                                      <p:cBhvr>
                                        <p:cTn id="97" dur="500" decel="50000" fill="hold">
                                          <p:stCondLst>
                                            <p:cond delay="0"/>
                                          </p:stCondLst>
                                        </p:cTn>
                                        <p:tgtEl>
                                          <p:spTgt spid="86019">
                                            <p:txEl>
                                              <p:pRg st="4" end="4"/>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86019">
                                            <p:txEl>
                                              <p:pRg st="4" end="4"/>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86019">
                                            <p:txEl>
                                              <p:pRg st="4" end="4"/>
                                            </p:txEl>
                                          </p:spTgt>
                                        </p:tgtEl>
                                        <p:attrNameLst>
                                          <p:attrName>ppt_w</p:attrName>
                                        </p:attrNameLst>
                                      </p:cBhvr>
                                      <p:tavLst>
                                        <p:tav tm="0">
                                          <p:val>
                                            <p:strVal val="#ppt_w*.05"/>
                                          </p:val>
                                        </p:tav>
                                        <p:tav tm="100000">
                                          <p:val>
                                            <p:strVal val="#ppt_w"/>
                                          </p:val>
                                        </p:tav>
                                      </p:tavLst>
                                    </p:anim>
                                    <p:anim calcmode="lin" valueType="num">
                                      <p:cBhvr>
                                        <p:cTn id="100" dur="1000" fill="hold"/>
                                        <p:tgtEl>
                                          <p:spTgt spid="86019">
                                            <p:txEl>
                                              <p:pRg st="4" end="4"/>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86019">
                                            <p:txEl>
                                              <p:pRg st="4" end="4"/>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86019">
                                            <p:txEl>
                                              <p:pRg st="4" end="4"/>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86019">
                                            <p:txEl>
                                              <p:pRg st="4" end="4"/>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86019">
                                            <p:txEl>
                                              <p:pRg st="4" end="4"/>
                                            </p:txEl>
                                          </p:spTgt>
                                        </p:tgtEl>
                                      </p:cBhvr>
                                    </p:animEffect>
                                  </p:childTnLst>
                                </p:cTn>
                              </p:par>
                              <p:par>
                                <p:cTn id="105" presetID="25" presetClass="entr" presetSubtype="0" fill="hold" nodeType="withEffect">
                                  <p:stCondLst>
                                    <p:cond delay="0"/>
                                  </p:stCondLst>
                                  <p:childTnLst>
                                    <p:set>
                                      <p:cBhvr>
                                        <p:cTn id="106" dur="1" fill="hold">
                                          <p:stCondLst>
                                            <p:cond delay="0"/>
                                          </p:stCondLst>
                                        </p:cTn>
                                        <p:tgtEl>
                                          <p:spTgt spid="86019">
                                            <p:txEl>
                                              <p:pRg st="5" end="5"/>
                                            </p:txEl>
                                          </p:spTgt>
                                        </p:tgtEl>
                                        <p:attrNameLst>
                                          <p:attrName>style.visibility</p:attrName>
                                        </p:attrNameLst>
                                      </p:cBhvr>
                                      <p:to>
                                        <p:strVal val="visible"/>
                                      </p:to>
                                    </p:set>
                                    <p:anim calcmode="lin" valueType="num">
                                      <p:cBhvr>
                                        <p:cTn id="107" dur="500" decel="50000" fill="hold">
                                          <p:stCondLst>
                                            <p:cond delay="0"/>
                                          </p:stCondLst>
                                        </p:cTn>
                                        <p:tgtEl>
                                          <p:spTgt spid="86019">
                                            <p:txEl>
                                              <p:pRg st="5" end="5"/>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86019">
                                            <p:txEl>
                                              <p:pRg st="5" end="5"/>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86019">
                                            <p:txEl>
                                              <p:pRg st="5" end="5"/>
                                            </p:txEl>
                                          </p:spTgt>
                                        </p:tgtEl>
                                        <p:attrNameLst>
                                          <p:attrName>ppt_w</p:attrName>
                                        </p:attrNameLst>
                                      </p:cBhvr>
                                      <p:tavLst>
                                        <p:tav tm="0">
                                          <p:val>
                                            <p:strVal val="#ppt_w*.05"/>
                                          </p:val>
                                        </p:tav>
                                        <p:tav tm="100000">
                                          <p:val>
                                            <p:strVal val="#ppt_w"/>
                                          </p:val>
                                        </p:tav>
                                      </p:tavLst>
                                    </p:anim>
                                    <p:anim calcmode="lin" valueType="num">
                                      <p:cBhvr>
                                        <p:cTn id="110" dur="1000" fill="hold"/>
                                        <p:tgtEl>
                                          <p:spTgt spid="86019">
                                            <p:txEl>
                                              <p:pRg st="5" end="5"/>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86019">
                                            <p:txEl>
                                              <p:pRg st="5" end="5"/>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86019">
                                            <p:txEl>
                                              <p:pRg st="5" end="5"/>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86019">
                                            <p:txEl>
                                              <p:pRg st="5" end="5"/>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86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381000"/>
            <a:ext cx="7620000" cy="533400"/>
          </a:xfrm>
        </p:spPr>
        <p:txBody>
          <a:bodyPr>
            <a:normAutofit fontScale="90000"/>
          </a:bodyPr>
          <a:lstStyle/>
          <a:p>
            <a:pPr eaLnBrk="1" hangingPunct="1"/>
            <a:r>
              <a:rPr lang="en-US" b="1" dirty="0">
                <a:latin typeface="Times New Roman" pitchFamily="18" charset="0"/>
                <a:cs typeface="Times New Roman" pitchFamily="18" charset="0"/>
              </a:rPr>
              <a:t>Consumer Surplus</a:t>
            </a:r>
          </a:p>
        </p:txBody>
      </p:sp>
      <p:sp>
        <p:nvSpPr>
          <p:cNvPr id="52227" name="Rectangle 3"/>
          <p:cNvSpPr>
            <a:spLocks noGrp="1" noChangeArrowheads="1"/>
          </p:cNvSpPr>
          <p:nvPr>
            <p:ph idx="1"/>
          </p:nvPr>
        </p:nvSpPr>
        <p:spPr>
          <a:xfrm>
            <a:off x="0" y="1143000"/>
            <a:ext cx="9144000" cy="4038600"/>
          </a:xfrm>
        </p:spPr>
        <p:txBody>
          <a:bodyPr>
            <a:normAutofit fontScale="25000" lnSpcReduction="20000"/>
          </a:bodyPr>
          <a:lstStyle/>
          <a:p>
            <a:pPr algn="just" eaLnBrk="1" hangingPunct="1">
              <a:lnSpc>
                <a:spcPct val="170000"/>
              </a:lnSpc>
              <a:buFontTx/>
              <a:buNone/>
            </a:pPr>
            <a:endParaRPr lang="en-US" sz="8000" b="0" u="sng" dirty="0">
              <a:latin typeface="Times New Roman" pitchFamily="18" charset="0"/>
              <a:cs typeface="Times New Roman" pitchFamily="18" charset="0"/>
            </a:endParaRPr>
          </a:p>
          <a:p>
            <a:pPr algn="just" eaLnBrk="1" hangingPunct="1">
              <a:lnSpc>
                <a:spcPct val="170000"/>
              </a:lnSpc>
              <a:buFontTx/>
              <a:buNone/>
            </a:pPr>
            <a:r>
              <a:rPr lang="en-US" sz="9600" b="0" dirty="0">
                <a:latin typeface="Times New Roman" pitchFamily="18" charset="0"/>
                <a:cs typeface="Times New Roman" pitchFamily="18" charset="0"/>
              </a:rPr>
              <a:t>According to Marshall: Consumer Surplus is defined as “</a:t>
            </a:r>
            <a:r>
              <a:rPr lang="en-US" sz="9600" b="0" dirty="0">
                <a:highlight>
                  <a:srgbClr val="FFFF00"/>
                </a:highlight>
                <a:latin typeface="Times New Roman" pitchFamily="18" charset="0"/>
                <a:cs typeface="Times New Roman" pitchFamily="18" charset="0"/>
              </a:rPr>
              <a:t>the excess of the price which a person would be willing  to pay rather than go without the thing over that which he actually does have to pay.</a:t>
            </a:r>
            <a:r>
              <a:rPr lang="en-US" sz="9600" b="0" dirty="0">
                <a:latin typeface="Times New Roman" pitchFamily="18" charset="0"/>
                <a:cs typeface="Times New Roman" pitchFamily="18" charset="0"/>
              </a:rPr>
              <a:t>”</a:t>
            </a:r>
          </a:p>
          <a:p>
            <a:pPr algn="just" eaLnBrk="1" hangingPunct="1">
              <a:lnSpc>
                <a:spcPct val="170000"/>
              </a:lnSpc>
              <a:buFontTx/>
              <a:buNone/>
            </a:pPr>
            <a:r>
              <a:rPr lang="en-US" sz="9600" b="0" dirty="0">
                <a:latin typeface="Times New Roman" pitchFamily="18" charset="0"/>
                <a:cs typeface="Times New Roman" pitchFamily="18" charset="0"/>
              </a:rPr>
              <a:t>This excess of satisfaction is called </a:t>
            </a:r>
            <a:r>
              <a:rPr lang="en-US" sz="9600" b="0" dirty="0">
                <a:highlight>
                  <a:srgbClr val="FFFF00"/>
                </a:highlight>
                <a:latin typeface="Times New Roman" pitchFamily="18" charset="0"/>
                <a:cs typeface="Times New Roman" pitchFamily="18" charset="0"/>
              </a:rPr>
              <a:t>Consumer satisfaction </a:t>
            </a:r>
            <a:r>
              <a:rPr lang="en-US" sz="9600" b="0" dirty="0">
                <a:latin typeface="Times New Roman" pitchFamily="18" charset="0"/>
                <a:cs typeface="Times New Roman" pitchFamily="18" charset="0"/>
              </a:rPr>
              <a:t>and hence Consumer Surplus.</a:t>
            </a:r>
          </a:p>
          <a:p>
            <a:pPr algn="just" eaLnBrk="1" hangingPunct="1">
              <a:lnSpc>
                <a:spcPct val="170000"/>
              </a:lnSpc>
              <a:buFontTx/>
              <a:buNone/>
            </a:pPr>
            <a:r>
              <a:rPr lang="en-US" sz="9600" b="0" dirty="0">
                <a:latin typeface="Times New Roman" pitchFamily="18" charset="0"/>
                <a:cs typeface="Times New Roman" pitchFamily="18" charset="0"/>
              </a:rPr>
              <a:t>Consumer Surplus  = Total Utility – (Mkt. Price * No. of 			     units consumed)</a:t>
            </a:r>
          </a:p>
          <a:p>
            <a:pPr algn="just" eaLnBrk="1" hangingPunct="1">
              <a:lnSpc>
                <a:spcPct val="170000"/>
              </a:lnSpc>
              <a:buFontTx/>
              <a:buNone/>
            </a:pPr>
            <a:r>
              <a:rPr lang="en-US" sz="9600" b="0" dirty="0">
                <a:latin typeface="Times New Roman" pitchFamily="18" charset="0"/>
                <a:cs typeface="Times New Roman" pitchFamily="18" charset="0"/>
              </a:rPr>
              <a:t>			     = </a:t>
            </a:r>
            <a:r>
              <a:rPr lang="en-US" sz="9600" b="0" dirty="0">
                <a:highlight>
                  <a:srgbClr val="FFFF00"/>
                </a:highlight>
                <a:latin typeface="Times New Roman" pitchFamily="18" charset="0"/>
                <a:cs typeface="Times New Roman" pitchFamily="18" charset="0"/>
              </a:rPr>
              <a:t>T.U – ( P * N)</a:t>
            </a:r>
          </a:p>
          <a:p>
            <a:pPr eaLnBrk="1" hangingPunct="1">
              <a:lnSpc>
                <a:spcPct val="90000"/>
              </a:lnSpc>
            </a:pPr>
            <a:endParaRPr lang="en-US" dirty="0"/>
          </a:p>
          <a:p>
            <a:pPr eaLnBrk="1" hangingPunct="1">
              <a:lnSpc>
                <a:spcPct val="90000"/>
              </a:lnSpc>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fade">
                                      <p:cBhvr>
                                        <p:cTn id="7" dur="1155" decel="100000"/>
                                        <p:tgtEl>
                                          <p:spTgt spid="52227">
                                            <p:txEl>
                                              <p:pRg st="1" end="1"/>
                                            </p:txEl>
                                          </p:spTgt>
                                        </p:tgtEl>
                                      </p:cBhvr>
                                    </p:animEffect>
                                    <p:animScale>
                                      <p:cBhvr>
                                        <p:cTn id="8" dur="1155" decel="100000"/>
                                        <p:tgtEl>
                                          <p:spTgt spid="52227">
                                            <p:txEl>
                                              <p:pRg st="1" end="1"/>
                                            </p:txEl>
                                          </p:spTgt>
                                        </p:tgtEl>
                                      </p:cBhvr>
                                      <p:from x="10000" y="10000"/>
                                      <p:to x="200000" y="450000"/>
                                    </p:animScale>
                                    <p:animScale>
                                      <p:cBhvr>
                                        <p:cTn id="9" dur="1845" accel="100000" fill="hold">
                                          <p:stCondLst>
                                            <p:cond delay="1155"/>
                                          </p:stCondLst>
                                        </p:cTn>
                                        <p:tgtEl>
                                          <p:spTgt spid="52227">
                                            <p:txEl>
                                              <p:pRg st="1" end="1"/>
                                            </p:txEl>
                                          </p:spTgt>
                                        </p:tgtEl>
                                      </p:cBhvr>
                                      <p:from x="200000" y="450000"/>
                                      <p:to x="100000" y="100000"/>
                                    </p:animScale>
                                    <p:set>
                                      <p:cBhvr>
                                        <p:cTn id="10" dur="1155" fill="hold"/>
                                        <p:tgtEl>
                                          <p:spTgt spid="52227">
                                            <p:txEl>
                                              <p:pRg st="1" end="1"/>
                                            </p:txEl>
                                          </p:spTgt>
                                        </p:tgtEl>
                                        <p:attrNameLst>
                                          <p:attrName>ppt_x</p:attrName>
                                        </p:attrNameLst>
                                      </p:cBhvr>
                                      <p:to>
                                        <p:strVal val="(0.5)"/>
                                      </p:to>
                                    </p:set>
                                    <p:anim from="(0.5)" to="(#ppt_x)" calcmode="lin" valueType="num">
                                      <p:cBhvr>
                                        <p:cTn id="11" dur="1845" accel="100000" fill="hold">
                                          <p:stCondLst>
                                            <p:cond delay="1155"/>
                                          </p:stCondLst>
                                        </p:cTn>
                                        <p:tgtEl>
                                          <p:spTgt spid="52227">
                                            <p:txEl>
                                              <p:pRg st="1" end="1"/>
                                            </p:txEl>
                                          </p:spTgt>
                                        </p:tgtEl>
                                        <p:attrNameLst>
                                          <p:attrName>ppt_x</p:attrName>
                                        </p:attrNameLst>
                                      </p:cBhvr>
                                    </p:anim>
                                    <p:set>
                                      <p:cBhvr>
                                        <p:cTn id="12" dur="1155" fill="hold"/>
                                        <p:tgtEl>
                                          <p:spTgt spid="52227">
                                            <p:txEl>
                                              <p:pRg st="1" end="1"/>
                                            </p:txEl>
                                          </p:spTgt>
                                        </p:tgtEl>
                                        <p:attrNameLst>
                                          <p:attrName>ppt_y</p:attrName>
                                        </p:attrNameLst>
                                      </p:cBhvr>
                                      <p:to>
                                        <p:strVal val="(#ppt_y+0.4)"/>
                                      </p:to>
                                    </p:set>
                                    <p:anim from="(#ppt_y+0.4)" to="(#ppt_y)" calcmode="lin" valueType="num">
                                      <p:cBhvr>
                                        <p:cTn id="13" dur="1845" accel="100000" fill="hold">
                                          <p:stCondLst>
                                            <p:cond delay="1155"/>
                                          </p:stCondLst>
                                        </p:cTn>
                                        <p:tgtEl>
                                          <p:spTgt spid="52227">
                                            <p:txEl>
                                              <p:pRg st="1" end="1"/>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52227">
                                            <p:txEl>
                                              <p:pRg st="2" end="2"/>
                                            </p:txEl>
                                          </p:spTgt>
                                        </p:tgtEl>
                                        <p:attrNameLst>
                                          <p:attrName>style.visibility</p:attrName>
                                        </p:attrNameLst>
                                      </p:cBhvr>
                                      <p:to>
                                        <p:strVal val="visible"/>
                                      </p:to>
                                    </p:set>
                                    <p:animEffect transition="in" filter="fade">
                                      <p:cBhvr>
                                        <p:cTn id="16" dur="1155" decel="100000"/>
                                        <p:tgtEl>
                                          <p:spTgt spid="52227">
                                            <p:txEl>
                                              <p:pRg st="2" end="2"/>
                                            </p:txEl>
                                          </p:spTgt>
                                        </p:tgtEl>
                                      </p:cBhvr>
                                    </p:animEffect>
                                    <p:animScale>
                                      <p:cBhvr>
                                        <p:cTn id="17" dur="1155" decel="100000"/>
                                        <p:tgtEl>
                                          <p:spTgt spid="52227">
                                            <p:txEl>
                                              <p:pRg st="2" end="2"/>
                                            </p:txEl>
                                          </p:spTgt>
                                        </p:tgtEl>
                                      </p:cBhvr>
                                      <p:from x="10000" y="10000"/>
                                      <p:to x="200000" y="450000"/>
                                    </p:animScale>
                                    <p:animScale>
                                      <p:cBhvr>
                                        <p:cTn id="18" dur="1845" accel="100000" fill="hold">
                                          <p:stCondLst>
                                            <p:cond delay="1155"/>
                                          </p:stCondLst>
                                        </p:cTn>
                                        <p:tgtEl>
                                          <p:spTgt spid="52227">
                                            <p:txEl>
                                              <p:pRg st="2" end="2"/>
                                            </p:txEl>
                                          </p:spTgt>
                                        </p:tgtEl>
                                      </p:cBhvr>
                                      <p:from x="200000" y="450000"/>
                                      <p:to x="100000" y="100000"/>
                                    </p:animScale>
                                    <p:set>
                                      <p:cBhvr>
                                        <p:cTn id="19" dur="1155" fill="hold"/>
                                        <p:tgtEl>
                                          <p:spTgt spid="52227">
                                            <p:txEl>
                                              <p:pRg st="2" end="2"/>
                                            </p:txEl>
                                          </p:spTgt>
                                        </p:tgtEl>
                                        <p:attrNameLst>
                                          <p:attrName>ppt_x</p:attrName>
                                        </p:attrNameLst>
                                      </p:cBhvr>
                                      <p:to>
                                        <p:strVal val="(0.5)"/>
                                      </p:to>
                                    </p:set>
                                    <p:anim from="(0.5)" to="(#ppt_x)" calcmode="lin" valueType="num">
                                      <p:cBhvr>
                                        <p:cTn id="20" dur="1845" accel="100000" fill="hold">
                                          <p:stCondLst>
                                            <p:cond delay="1155"/>
                                          </p:stCondLst>
                                        </p:cTn>
                                        <p:tgtEl>
                                          <p:spTgt spid="52227">
                                            <p:txEl>
                                              <p:pRg st="2" end="2"/>
                                            </p:txEl>
                                          </p:spTgt>
                                        </p:tgtEl>
                                        <p:attrNameLst>
                                          <p:attrName>ppt_x</p:attrName>
                                        </p:attrNameLst>
                                      </p:cBhvr>
                                    </p:anim>
                                    <p:set>
                                      <p:cBhvr>
                                        <p:cTn id="21" dur="1155" fill="hold"/>
                                        <p:tgtEl>
                                          <p:spTgt spid="52227">
                                            <p:txEl>
                                              <p:pRg st="2" end="2"/>
                                            </p:txEl>
                                          </p:spTgt>
                                        </p:tgtEl>
                                        <p:attrNameLst>
                                          <p:attrName>ppt_y</p:attrName>
                                        </p:attrNameLst>
                                      </p:cBhvr>
                                      <p:to>
                                        <p:strVal val="(#ppt_y+0.4)"/>
                                      </p:to>
                                    </p:set>
                                    <p:anim from="(#ppt_y+0.4)" to="(#ppt_y)" calcmode="lin" valueType="num">
                                      <p:cBhvr>
                                        <p:cTn id="22" dur="1845" accel="100000" fill="hold">
                                          <p:stCondLst>
                                            <p:cond delay="1155"/>
                                          </p:stCondLst>
                                        </p:cTn>
                                        <p:tgtEl>
                                          <p:spTgt spid="52227">
                                            <p:txEl>
                                              <p:pRg st="2" end="2"/>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Effect transition="in" filter="fade">
                                      <p:cBhvr>
                                        <p:cTn id="25" dur="1155" decel="100000"/>
                                        <p:tgtEl>
                                          <p:spTgt spid="52227">
                                            <p:txEl>
                                              <p:pRg st="3" end="3"/>
                                            </p:txEl>
                                          </p:spTgt>
                                        </p:tgtEl>
                                      </p:cBhvr>
                                    </p:animEffect>
                                    <p:animScale>
                                      <p:cBhvr>
                                        <p:cTn id="26" dur="1155" decel="100000"/>
                                        <p:tgtEl>
                                          <p:spTgt spid="52227">
                                            <p:txEl>
                                              <p:pRg st="3" end="3"/>
                                            </p:txEl>
                                          </p:spTgt>
                                        </p:tgtEl>
                                      </p:cBhvr>
                                      <p:from x="10000" y="10000"/>
                                      <p:to x="200000" y="450000"/>
                                    </p:animScale>
                                    <p:animScale>
                                      <p:cBhvr>
                                        <p:cTn id="27" dur="1845" accel="100000" fill="hold">
                                          <p:stCondLst>
                                            <p:cond delay="1155"/>
                                          </p:stCondLst>
                                        </p:cTn>
                                        <p:tgtEl>
                                          <p:spTgt spid="52227">
                                            <p:txEl>
                                              <p:pRg st="3" end="3"/>
                                            </p:txEl>
                                          </p:spTgt>
                                        </p:tgtEl>
                                      </p:cBhvr>
                                      <p:from x="200000" y="450000"/>
                                      <p:to x="100000" y="100000"/>
                                    </p:animScale>
                                    <p:set>
                                      <p:cBhvr>
                                        <p:cTn id="28" dur="1155" fill="hold"/>
                                        <p:tgtEl>
                                          <p:spTgt spid="52227">
                                            <p:txEl>
                                              <p:pRg st="3" end="3"/>
                                            </p:txEl>
                                          </p:spTgt>
                                        </p:tgtEl>
                                        <p:attrNameLst>
                                          <p:attrName>ppt_x</p:attrName>
                                        </p:attrNameLst>
                                      </p:cBhvr>
                                      <p:to>
                                        <p:strVal val="(0.5)"/>
                                      </p:to>
                                    </p:set>
                                    <p:anim from="(0.5)" to="(#ppt_x)" calcmode="lin" valueType="num">
                                      <p:cBhvr>
                                        <p:cTn id="29" dur="1845" accel="100000" fill="hold">
                                          <p:stCondLst>
                                            <p:cond delay="1155"/>
                                          </p:stCondLst>
                                        </p:cTn>
                                        <p:tgtEl>
                                          <p:spTgt spid="52227">
                                            <p:txEl>
                                              <p:pRg st="3" end="3"/>
                                            </p:txEl>
                                          </p:spTgt>
                                        </p:tgtEl>
                                        <p:attrNameLst>
                                          <p:attrName>ppt_x</p:attrName>
                                        </p:attrNameLst>
                                      </p:cBhvr>
                                    </p:anim>
                                    <p:set>
                                      <p:cBhvr>
                                        <p:cTn id="30" dur="1155" fill="hold"/>
                                        <p:tgtEl>
                                          <p:spTgt spid="52227">
                                            <p:txEl>
                                              <p:pRg st="3" end="3"/>
                                            </p:txEl>
                                          </p:spTgt>
                                        </p:tgtEl>
                                        <p:attrNameLst>
                                          <p:attrName>ppt_y</p:attrName>
                                        </p:attrNameLst>
                                      </p:cBhvr>
                                      <p:to>
                                        <p:strVal val="(#ppt_y+0.4)"/>
                                      </p:to>
                                    </p:set>
                                    <p:anim from="(#ppt_y+0.4)" to="(#ppt_y)" calcmode="lin" valueType="num">
                                      <p:cBhvr>
                                        <p:cTn id="31" dur="1845" accel="100000" fill="hold">
                                          <p:stCondLst>
                                            <p:cond delay="1155"/>
                                          </p:stCondLst>
                                        </p:cTn>
                                        <p:tgtEl>
                                          <p:spTgt spid="52227">
                                            <p:txEl>
                                              <p:pRg st="3" end="3"/>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52227">
                                            <p:txEl>
                                              <p:pRg st="4" end="4"/>
                                            </p:txEl>
                                          </p:spTgt>
                                        </p:tgtEl>
                                        <p:attrNameLst>
                                          <p:attrName>style.visibility</p:attrName>
                                        </p:attrNameLst>
                                      </p:cBhvr>
                                      <p:to>
                                        <p:strVal val="visible"/>
                                      </p:to>
                                    </p:set>
                                    <p:animEffect transition="in" filter="fade">
                                      <p:cBhvr>
                                        <p:cTn id="34" dur="1155" decel="100000"/>
                                        <p:tgtEl>
                                          <p:spTgt spid="52227">
                                            <p:txEl>
                                              <p:pRg st="4" end="4"/>
                                            </p:txEl>
                                          </p:spTgt>
                                        </p:tgtEl>
                                      </p:cBhvr>
                                    </p:animEffect>
                                    <p:animScale>
                                      <p:cBhvr>
                                        <p:cTn id="35" dur="1155" decel="100000"/>
                                        <p:tgtEl>
                                          <p:spTgt spid="52227">
                                            <p:txEl>
                                              <p:pRg st="4" end="4"/>
                                            </p:txEl>
                                          </p:spTgt>
                                        </p:tgtEl>
                                      </p:cBhvr>
                                      <p:from x="10000" y="10000"/>
                                      <p:to x="200000" y="450000"/>
                                    </p:animScale>
                                    <p:animScale>
                                      <p:cBhvr>
                                        <p:cTn id="36" dur="1845" accel="100000" fill="hold">
                                          <p:stCondLst>
                                            <p:cond delay="1155"/>
                                          </p:stCondLst>
                                        </p:cTn>
                                        <p:tgtEl>
                                          <p:spTgt spid="52227">
                                            <p:txEl>
                                              <p:pRg st="4" end="4"/>
                                            </p:txEl>
                                          </p:spTgt>
                                        </p:tgtEl>
                                      </p:cBhvr>
                                      <p:from x="200000" y="450000"/>
                                      <p:to x="100000" y="100000"/>
                                    </p:animScale>
                                    <p:set>
                                      <p:cBhvr>
                                        <p:cTn id="37" dur="1155" fill="hold"/>
                                        <p:tgtEl>
                                          <p:spTgt spid="52227">
                                            <p:txEl>
                                              <p:pRg st="4" end="4"/>
                                            </p:txEl>
                                          </p:spTgt>
                                        </p:tgtEl>
                                        <p:attrNameLst>
                                          <p:attrName>ppt_x</p:attrName>
                                        </p:attrNameLst>
                                      </p:cBhvr>
                                      <p:to>
                                        <p:strVal val="(0.5)"/>
                                      </p:to>
                                    </p:set>
                                    <p:anim from="(0.5)" to="(#ppt_x)" calcmode="lin" valueType="num">
                                      <p:cBhvr>
                                        <p:cTn id="38" dur="1845" accel="100000" fill="hold">
                                          <p:stCondLst>
                                            <p:cond delay="1155"/>
                                          </p:stCondLst>
                                        </p:cTn>
                                        <p:tgtEl>
                                          <p:spTgt spid="52227">
                                            <p:txEl>
                                              <p:pRg st="4" end="4"/>
                                            </p:txEl>
                                          </p:spTgt>
                                        </p:tgtEl>
                                        <p:attrNameLst>
                                          <p:attrName>ppt_x</p:attrName>
                                        </p:attrNameLst>
                                      </p:cBhvr>
                                    </p:anim>
                                    <p:set>
                                      <p:cBhvr>
                                        <p:cTn id="39" dur="1155" fill="hold"/>
                                        <p:tgtEl>
                                          <p:spTgt spid="52227">
                                            <p:txEl>
                                              <p:pRg st="4" end="4"/>
                                            </p:txEl>
                                          </p:spTgt>
                                        </p:tgtEl>
                                        <p:attrNameLst>
                                          <p:attrName>ppt_y</p:attrName>
                                        </p:attrNameLst>
                                      </p:cBhvr>
                                      <p:to>
                                        <p:strVal val="(#ppt_y+0.4)"/>
                                      </p:to>
                                    </p:set>
                                    <p:anim from="(#ppt_y+0.4)" to="(#ppt_y)" calcmode="lin" valueType="num">
                                      <p:cBhvr>
                                        <p:cTn id="40" dur="1845" accel="100000" fill="hold">
                                          <p:stCondLst>
                                            <p:cond delay="1155"/>
                                          </p:stCondLst>
                                        </p:cTn>
                                        <p:tgtEl>
                                          <p:spTgt spid="52227">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Consumer Surplus</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70000"/>
              </a:lnSpc>
              <a:buNone/>
            </a:pPr>
            <a:r>
              <a:rPr lang="en-US" b="0" u="sng" dirty="0">
                <a:latin typeface="Times New Roman" pitchFamily="18" charset="0"/>
                <a:cs typeface="Times New Roman" pitchFamily="18" charset="0"/>
              </a:rPr>
              <a:t>Criticisms:</a:t>
            </a:r>
          </a:p>
          <a:p>
            <a:pPr algn="just">
              <a:lnSpc>
                <a:spcPct val="170000"/>
              </a:lnSpc>
            </a:pPr>
            <a:r>
              <a:rPr lang="en-US" b="0" dirty="0">
                <a:latin typeface="Times New Roman" pitchFamily="18" charset="0"/>
                <a:cs typeface="Times New Roman" pitchFamily="18" charset="0"/>
              </a:rPr>
              <a:t>A Vague Idea</a:t>
            </a:r>
          </a:p>
          <a:p>
            <a:pPr algn="just">
              <a:lnSpc>
                <a:spcPct val="170000"/>
              </a:lnSpc>
            </a:pPr>
            <a:r>
              <a:rPr lang="en-US" b="0" dirty="0">
                <a:latin typeface="Times New Roman" pitchFamily="18" charset="0"/>
                <a:cs typeface="Times New Roman" pitchFamily="18" charset="0"/>
              </a:rPr>
              <a:t>Too many assumptions</a:t>
            </a:r>
          </a:p>
          <a:p>
            <a:pPr algn="just">
              <a:lnSpc>
                <a:spcPct val="170000"/>
              </a:lnSpc>
            </a:pPr>
            <a:r>
              <a:rPr lang="en-US" b="0" dirty="0">
                <a:latin typeface="Times New Roman" pitchFamily="18" charset="0"/>
                <a:cs typeface="Times New Roman" pitchFamily="18" charset="0"/>
              </a:rPr>
              <a:t>Applicable to a small number of cases only</a:t>
            </a:r>
          </a:p>
          <a:p>
            <a:pPr algn="just">
              <a:lnSpc>
                <a:spcPct val="170000"/>
              </a:lnSpc>
            </a:pPr>
            <a:r>
              <a:rPr lang="en-US" b="0" dirty="0">
                <a:latin typeface="Times New Roman" pitchFamily="18" charset="0"/>
                <a:cs typeface="Times New Roman" pitchFamily="18" charset="0"/>
              </a:rPr>
              <a:t>Neglects the income effect of the price change. </a:t>
            </a:r>
          </a:p>
          <a:p>
            <a:pPr algn="just">
              <a:lnSpc>
                <a:spcPct val="170000"/>
              </a:lnSpc>
            </a:pPr>
            <a:r>
              <a:rPr lang="en-US" b="0" dirty="0">
                <a:latin typeface="Times New Roman" pitchFamily="18" charset="0"/>
                <a:cs typeface="Times New Roman" pitchFamily="18" charset="0"/>
              </a:rPr>
              <a:t>Not applicable to highly superior &amp; </a:t>
            </a:r>
            <a:r>
              <a:rPr lang="en-US" b="0" dirty="0" err="1">
                <a:latin typeface="Times New Roman" pitchFamily="18" charset="0"/>
                <a:cs typeface="Times New Roman" pitchFamily="18" charset="0"/>
              </a:rPr>
              <a:t>Giffen</a:t>
            </a:r>
            <a:r>
              <a:rPr lang="en-US" b="0" dirty="0">
                <a:latin typeface="Times New Roman" pitchFamily="18" charset="0"/>
                <a:cs typeface="Times New Roman" pitchFamily="18" charset="0"/>
              </a:rPr>
              <a:t> goods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484</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Choice Theory</vt:lpstr>
      <vt:lpstr>Law of Equi-Marginal Utility</vt:lpstr>
      <vt:lpstr>Law of Substitution</vt:lpstr>
      <vt:lpstr>Limitations of Law of Equi-Marginal Utility</vt:lpstr>
      <vt:lpstr>Consumer’s Equilibrium</vt:lpstr>
      <vt:lpstr>Consumer Surplus</vt:lpstr>
      <vt:lpstr>Consumer Surplus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 Theory</dc:title>
  <dc:creator>Windows User</dc:creator>
  <cp:lastModifiedBy>divija arora</cp:lastModifiedBy>
  <cp:revision>2</cp:revision>
  <dcterms:created xsi:type="dcterms:W3CDTF">2021-09-06T05:44:49Z</dcterms:created>
  <dcterms:modified xsi:type="dcterms:W3CDTF">2022-09-21T19:26:51Z</dcterms:modified>
</cp:coreProperties>
</file>