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6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4966-A49C-4958-8EB6-7C995A6FD0F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A911-F974-4064-9AF5-E15522F63F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The Choice Theory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Model of rational decision m</a:t>
            </a:r>
            <a:r>
              <a:rPr lang="en-IN" dirty="0"/>
              <a:t>aking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Interpreting the problem -Therefore, this stage </a:t>
            </a:r>
            <a:r>
              <a:rPr lang="en-US" dirty="0">
                <a:highlight>
                  <a:srgbClr val="FFFF00"/>
                </a:highlight>
              </a:rPr>
              <a:t>is referred to as “interpretation</a:t>
            </a:r>
            <a:r>
              <a:rPr lang="en-US" dirty="0"/>
              <a:t>” because the problem solver has to go through a process of </a:t>
            </a:r>
            <a:r>
              <a:rPr lang="en-US" dirty="0">
                <a:highlight>
                  <a:srgbClr val="FFFF00"/>
                </a:highlight>
              </a:rPr>
              <a:t>explaining and interpreting the available information a</a:t>
            </a:r>
            <a:r>
              <a:rPr lang="en-US" dirty="0"/>
              <a:t>bout the problem situation before gaining a complete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Constructing courses of action - is </a:t>
            </a:r>
            <a:r>
              <a:rPr lang="en-US" dirty="0">
                <a:highlight>
                  <a:srgbClr val="FFFF00"/>
                </a:highlight>
              </a:rPr>
              <a:t>a creative process</a:t>
            </a:r>
            <a:r>
              <a:rPr lang="en-US" dirty="0"/>
              <a:t> which includes collecting ideas, generating ideas.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stage is one that </a:t>
            </a:r>
            <a:r>
              <a:rPr lang="en-US" dirty="0">
                <a:highlight>
                  <a:srgbClr val="FFFF00"/>
                </a:highlight>
              </a:rPr>
              <a:t>problem solvers tend to jump into right away.</a:t>
            </a:r>
            <a:r>
              <a:rPr lang="en-US" dirty="0"/>
              <a:t> Because of this they often fail to solve the problem because they have not taken proper care to define or diagnose the problem.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Decision-making –</a:t>
            </a:r>
            <a:r>
              <a:rPr lang="en-US" dirty="0"/>
              <a:t> Involves </a:t>
            </a:r>
            <a:r>
              <a:rPr lang="en-US" dirty="0">
                <a:highlight>
                  <a:srgbClr val="FFFF00"/>
                </a:highlight>
              </a:rPr>
              <a:t>some risk taking </a:t>
            </a:r>
            <a:r>
              <a:rPr lang="en-US" dirty="0"/>
              <a:t>because of the </a:t>
            </a:r>
            <a:r>
              <a:rPr lang="en-US" dirty="0">
                <a:highlight>
                  <a:srgbClr val="FFFF00"/>
                </a:highlight>
              </a:rPr>
              <a:t>uncertainty of the outcome </a:t>
            </a:r>
            <a:r>
              <a:rPr lang="en-US" dirty="0"/>
              <a:t>of events based on one’s judgment to implement.- Part of decision-making is coming to terms with the fact that we have to act on our judgments.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Implementation – making a decision to act is not Implementation. </a:t>
            </a:r>
            <a:r>
              <a:rPr lang="en-US" dirty="0">
                <a:highlight>
                  <a:srgbClr val="FFFF00"/>
                </a:highlight>
              </a:rPr>
              <a:t>Implementation requires a plan of action based on our cumulative work of the earlier stages.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Criticism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People rarely have full (or perfect) information.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Individual rationality is limited by their ability to conduct analysis and think through competing alternatives.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Rather than always seeking to optimize benefits while minimizing costs, people are often willing to choose an acceptable option rather than the optimal one.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964488" cy="43204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Times New Roman" pitchFamily="18" charset="0"/>
              </a:rPr>
              <a:t>Alternative Theories of Decision-Making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892480" cy="61206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cs typeface="Times New Roman" pitchFamily="18" charset="0"/>
              </a:rPr>
              <a:t>Prospect theory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cs typeface="Times New Roman" pitchFamily="18" charset="0"/>
              </a:rPr>
              <a:t>	Amos </a:t>
            </a:r>
            <a:r>
              <a:rPr lang="en-US" sz="2400" dirty="0" err="1">
                <a:cs typeface="Times New Roman" pitchFamily="18" charset="0"/>
              </a:rPr>
              <a:t>Tversky’s</a:t>
            </a:r>
            <a:r>
              <a:rPr lang="en-US" sz="2400" dirty="0">
                <a:cs typeface="Times New Roman" pitchFamily="18" charset="0"/>
              </a:rPr>
              <a:t> and Daniel </a:t>
            </a:r>
            <a:r>
              <a:rPr lang="en-US" sz="2400" dirty="0" err="1">
                <a:cs typeface="Times New Roman" pitchFamily="18" charset="0"/>
              </a:rPr>
              <a:t>Kahneman</a:t>
            </a:r>
            <a:r>
              <a:rPr lang="en-US" sz="2400" dirty="0">
                <a:cs typeface="Times New Roman" pitchFamily="18" charset="0"/>
              </a:rPr>
              <a:t> have developed prospect theory. It</a:t>
            </a:r>
            <a:r>
              <a:rPr lang="en-US" sz="2400" i="1" dirty="0">
                <a:cs typeface="Times New Roman" pitchFamily="18" charset="0"/>
              </a:rPr>
              <a:t> </a:t>
            </a:r>
            <a:r>
              <a:rPr lang="en-US" sz="2400" dirty="0">
                <a:cs typeface="Times New Roman" pitchFamily="18" charset="0"/>
              </a:rPr>
              <a:t>reflects the empirical finding that, contrary to rational choice theory, </a:t>
            </a:r>
            <a:r>
              <a:rPr lang="en-US" sz="2400" dirty="0">
                <a:highlight>
                  <a:srgbClr val="FFFF00"/>
                </a:highlight>
                <a:cs typeface="Times New Roman" pitchFamily="18" charset="0"/>
              </a:rPr>
              <a:t>people fear losses more than they value gains</a:t>
            </a:r>
            <a:r>
              <a:rPr lang="en-US" sz="2400" dirty="0">
                <a:cs typeface="Times New Roman" pitchFamily="18" charset="0"/>
              </a:rPr>
              <a:t>. </a:t>
            </a:r>
            <a:endParaRPr lang="en-IN" sz="24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>
                <a:cs typeface="Times New Roman" pitchFamily="18" charset="0"/>
              </a:rPr>
              <a:t>Bounded rationality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cs typeface="Times New Roman" pitchFamily="18" charset="0"/>
              </a:rPr>
              <a:t>      The theory of </a:t>
            </a:r>
            <a:r>
              <a:rPr lang="en-US" sz="2400" i="1" dirty="0">
                <a:cs typeface="Times New Roman" pitchFamily="18" charset="0"/>
              </a:rPr>
              <a:t>bounded rationality </a:t>
            </a:r>
            <a:r>
              <a:rPr lang="en-US" sz="2400" dirty="0">
                <a:cs typeface="Times New Roman" pitchFamily="18" charset="0"/>
              </a:rPr>
              <a:t>holds that an individual’s </a:t>
            </a:r>
            <a:r>
              <a:rPr lang="en-US" sz="2400" dirty="0">
                <a:highlight>
                  <a:srgbClr val="FFFF00"/>
                </a:highlight>
                <a:cs typeface="Times New Roman" pitchFamily="18" charset="0"/>
              </a:rPr>
              <a:t>rationality is limited by the information</a:t>
            </a:r>
            <a:r>
              <a:rPr lang="en-US" sz="2400" dirty="0">
                <a:cs typeface="Times New Roman" pitchFamily="18" charset="0"/>
              </a:rPr>
              <a:t> they have, the cognitive limitations of their minds, and the finite amount of time they have to make a decision. This theory was proposed by Herbert A. Simon. Bounded rationality shares the view that decision-making is a fully rational process.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Rational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optimizing decision maker is rational.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final (decision-making step before</a:t>
            </a:r>
            <a:br>
              <a:rPr lang="en-US" dirty="0"/>
            </a:br>
            <a:r>
              <a:rPr lang="en-US" dirty="0"/>
              <a:t>implementation) requires computing the optimal</a:t>
            </a:r>
            <a:br>
              <a:rPr lang="en-US" dirty="0"/>
            </a:br>
            <a:r>
              <a:rPr lang="en-US" dirty="0"/>
              <a:t>decision based on an evaluation of the</a:t>
            </a:r>
            <a:br>
              <a:rPr lang="en-US" dirty="0"/>
            </a:br>
            <a:r>
              <a:rPr lang="en-US" dirty="0"/>
              <a:t>alternatives.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algn="just" fontAlgn="base">
              <a:lnSpc>
                <a:spcPct val="170000"/>
              </a:lnSpc>
            </a:pPr>
            <a:r>
              <a:rPr lang="en-US" sz="9600" dirty="0"/>
              <a:t>The rational model of decision making assumes that people will </a:t>
            </a:r>
            <a:r>
              <a:rPr lang="en-US" sz="9600" dirty="0">
                <a:highlight>
                  <a:srgbClr val="FFFF00"/>
                </a:highlight>
              </a:rPr>
              <a:t>make choices that maximize benefits </a:t>
            </a:r>
            <a:r>
              <a:rPr lang="en-US" sz="9600" dirty="0"/>
              <a:t>and minimize any costs. The idea of rational choice is easy to see in economic theory. </a:t>
            </a:r>
          </a:p>
          <a:p>
            <a:pPr algn="just" fontAlgn="base">
              <a:lnSpc>
                <a:spcPct val="170000"/>
              </a:lnSpc>
            </a:pPr>
            <a:r>
              <a:rPr lang="en-US" sz="9600" dirty="0"/>
              <a:t>An individual has </a:t>
            </a:r>
            <a:r>
              <a:rPr lang="en-US" sz="9600" dirty="0">
                <a:highlight>
                  <a:srgbClr val="FFFF00"/>
                </a:highlight>
              </a:rPr>
              <a:t>full and perfect information </a:t>
            </a:r>
            <a:r>
              <a:rPr lang="en-US" sz="9600" dirty="0"/>
              <a:t>on which to base a choice.</a:t>
            </a:r>
          </a:p>
          <a:p>
            <a:pPr algn="just" fontAlgn="base">
              <a:lnSpc>
                <a:spcPct val="170000"/>
              </a:lnSpc>
            </a:pPr>
            <a:r>
              <a:rPr lang="en-US" sz="9600" dirty="0">
                <a:highlight>
                  <a:srgbClr val="FFFF00"/>
                </a:highlight>
              </a:rPr>
              <a:t>Measurable criteria exist </a:t>
            </a:r>
            <a:r>
              <a:rPr lang="en-US" sz="9600" dirty="0"/>
              <a:t>for which data can be collected and analyzed.</a:t>
            </a:r>
          </a:p>
          <a:p>
            <a:pPr algn="just" fontAlgn="base">
              <a:lnSpc>
                <a:spcPct val="170000"/>
              </a:lnSpc>
            </a:pPr>
            <a:r>
              <a:rPr lang="en-US" sz="9600" dirty="0"/>
              <a:t>An individual has </a:t>
            </a:r>
            <a:r>
              <a:rPr lang="en-US" sz="9600" dirty="0">
                <a:highlight>
                  <a:srgbClr val="FFFF00"/>
                </a:highlight>
              </a:rPr>
              <a:t>the cognitive ability, time, and resources </a:t>
            </a:r>
            <a:r>
              <a:rPr lang="en-US" sz="9600" dirty="0"/>
              <a:t>to evaluate each alternative against the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Rational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Methodical Approach</a:t>
            </a:r>
          </a:p>
          <a:p>
            <a:pPr>
              <a:buNone/>
            </a:pPr>
            <a:r>
              <a:rPr lang="en-US" dirty="0"/>
              <a:t>     Or</a:t>
            </a:r>
          </a:p>
          <a:p>
            <a:r>
              <a:rPr lang="en-US" dirty="0"/>
              <a:t>Traditional Problem Solving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Process of Rational Decision Making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approach follows a </a:t>
            </a:r>
            <a:r>
              <a:rPr lang="en-US" dirty="0">
                <a:highlight>
                  <a:srgbClr val="FFFF00"/>
                </a:highlight>
              </a:rPr>
              <a:t>sequential and formal path of activities. </a:t>
            </a:r>
            <a:r>
              <a:rPr lang="en-US" dirty="0"/>
              <a:t>This path includes:</a:t>
            </a:r>
          </a:p>
          <a:p>
            <a:pPr fontAlgn="base"/>
            <a:r>
              <a:rPr lang="en-US" dirty="0"/>
              <a:t>Formulating a goal(s)/problem</a:t>
            </a:r>
          </a:p>
          <a:p>
            <a:pPr fontAlgn="base"/>
            <a:r>
              <a:rPr lang="en-US" dirty="0"/>
              <a:t>Identifying the criteria for making the decision</a:t>
            </a:r>
          </a:p>
          <a:p>
            <a:pPr fontAlgn="base"/>
            <a:r>
              <a:rPr lang="en-US" dirty="0"/>
              <a:t>Identifying alternatives</a:t>
            </a:r>
          </a:p>
          <a:p>
            <a:pPr fontAlgn="base"/>
            <a:r>
              <a:rPr lang="en-US" dirty="0"/>
              <a:t>Performing analysis</a:t>
            </a:r>
          </a:p>
          <a:p>
            <a:pPr fontAlgn="base"/>
            <a:r>
              <a:rPr lang="en-US" dirty="0"/>
              <a:t>Making a final decision.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91" y="260648"/>
            <a:ext cx="8759381" cy="6264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Expansion of the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Formulating the problem - the way a </a:t>
            </a:r>
            <a:r>
              <a:rPr lang="en-US" dirty="0">
                <a:highlight>
                  <a:srgbClr val="FFFF00"/>
                </a:highlight>
              </a:rPr>
              <a:t>problem is identified and defined will determine the actions </a:t>
            </a:r>
            <a:r>
              <a:rPr lang="en-US" dirty="0"/>
              <a:t>that we decide to take to solve a problem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Interpreting the problem - the </a:t>
            </a:r>
            <a:r>
              <a:rPr lang="en-US" dirty="0">
                <a:highlight>
                  <a:srgbClr val="FFFF00"/>
                </a:highlight>
              </a:rPr>
              <a:t>opportunity to find an effective solution </a:t>
            </a:r>
            <a:r>
              <a:rPr lang="en-US" dirty="0"/>
              <a:t>to a problem is highest when we develop a thorough </a:t>
            </a:r>
            <a:r>
              <a:rPr lang="en-US" dirty="0">
                <a:highlight>
                  <a:srgbClr val="FFFF00"/>
                </a:highlight>
              </a:rPr>
              <a:t>understanding of the problem.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Interpreting the problem -a). </a:t>
            </a:r>
            <a:r>
              <a:rPr lang="en-US" dirty="0">
                <a:highlight>
                  <a:srgbClr val="FFFF00"/>
                </a:highlight>
              </a:rPr>
              <a:t>Understand the facts and place </a:t>
            </a:r>
            <a:r>
              <a:rPr lang="en-US" dirty="0"/>
              <a:t>the facts into proper relationship with each </a:t>
            </a:r>
            <a:r>
              <a:rPr lang="en-US" dirty="0" err="1"/>
              <a:t>other.b</a:t>
            </a:r>
            <a:r>
              <a:rPr lang="en-US" dirty="0"/>
              <a:t>). </a:t>
            </a:r>
            <a:r>
              <a:rPr lang="en-US" dirty="0">
                <a:highlight>
                  <a:srgbClr val="FFFF00"/>
                </a:highlight>
              </a:rPr>
              <a:t>Analytical thinking may be required </a:t>
            </a:r>
            <a:r>
              <a:rPr lang="en-US" dirty="0"/>
              <a:t>to identify the essential facts and analyze the relationship between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620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The Choice Theory</vt:lpstr>
      <vt:lpstr>The Rational Decision Process</vt:lpstr>
      <vt:lpstr>Assumptions</vt:lpstr>
      <vt:lpstr>The Rational Decision Process</vt:lpstr>
      <vt:lpstr>The Process of Rational Decision Making </vt:lpstr>
      <vt:lpstr>PowerPoint Presentation</vt:lpstr>
      <vt:lpstr>Expansion of the model</vt:lpstr>
      <vt:lpstr>Continued…</vt:lpstr>
      <vt:lpstr>Continued…</vt:lpstr>
      <vt:lpstr>Continued…</vt:lpstr>
      <vt:lpstr>Continued…</vt:lpstr>
      <vt:lpstr>Continued…</vt:lpstr>
      <vt:lpstr>Continued…</vt:lpstr>
      <vt:lpstr>Criticism </vt:lpstr>
      <vt:lpstr>Alternative Theories of Decision-Making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divija arora</cp:lastModifiedBy>
  <cp:revision>19</cp:revision>
  <dcterms:created xsi:type="dcterms:W3CDTF">2021-09-03T07:25:36Z</dcterms:created>
  <dcterms:modified xsi:type="dcterms:W3CDTF">2022-09-21T20:45:10Z</dcterms:modified>
</cp:coreProperties>
</file>