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1"/>
  </p:notesMasterIdLst>
  <p:sldIdLst>
    <p:sldId id="342" r:id="rId2"/>
    <p:sldId id="264" r:id="rId3"/>
    <p:sldId id="343" r:id="rId4"/>
    <p:sldId id="268" r:id="rId5"/>
    <p:sldId id="344" r:id="rId6"/>
    <p:sldId id="347" r:id="rId7"/>
    <p:sldId id="348" r:id="rId8"/>
    <p:sldId id="349" r:id="rId9"/>
    <p:sldId id="267" r:id="rId10"/>
    <p:sldId id="350" r:id="rId11"/>
    <p:sldId id="351" r:id="rId12"/>
    <p:sldId id="273" r:id="rId13"/>
    <p:sldId id="276" r:id="rId14"/>
    <p:sldId id="292" r:id="rId15"/>
    <p:sldId id="279" r:id="rId16"/>
    <p:sldId id="293" r:id="rId17"/>
    <p:sldId id="296" r:id="rId18"/>
    <p:sldId id="295" r:id="rId19"/>
    <p:sldId id="277" r:id="rId20"/>
    <p:sldId id="297" r:id="rId21"/>
    <p:sldId id="282" r:id="rId22"/>
    <p:sldId id="283" r:id="rId23"/>
    <p:sldId id="284" r:id="rId24"/>
    <p:sldId id="285" r:id="rId25"/>
    <p:sldId id="352" r:id="rId26"/>
    <p:sldId id="288" r:id="rId27"/>
    <p:sldId id="289" r:id="rId28"/>
    <p:sldId id="291" r:id="rId29"/>
    <p:sldId id="356" r:id="rId30"/>
    <p:sldId id="357" r:id="rId31"/>
    <p:sldId id="358" r:id="rId32"/>
    <p:sldId id="359" r:id="rId33"/>
    <p:sldId id="360" r:id="rId34"/>
    <p:sldId id="361" r:id="rId35"/>
    <p:sldId id="329" r:id="rId36"/>
    <p:sldId id="320" r:id="rId37"/>
    <p:sldId id="353" r:id="rId38"/>
    <p:sldId id="321" r:id="rId39"/>
    <p:sldId id="327" r:id="rId40"/>
    <p:sldId id="322" r:id="rId41"/>
    <p:sldId id="323" r:id="rId42"/>
    <p:sldId id="324" r:id="rId43"/>
    <p:sldId id="330" r:id="rId44"/>
    <p:sldId id="362" r:id="rId45"/>
    <p:sldId id="325" r:id="rId46"/>
    <p:sldId id="326" r:id="rId47"/>
    <p:sldId id="298" r:id="rId48"/>
    <p:sldId id="354" r:id="rId49"/>
    <p:sldId id="355" r:id="rId50"/>
    <p:sldId id="300" r:id="rId51"/>
    <p:sldId id="313" r:id="rId52"/>
    <p:sldId id="315" r:id="rId53"/>
    <p:sldId id="299" r:id="rId54"/>
    <p:sldId id="368" r:id="rId55"/>
    <p:sldId id="301" r:id="rId56"/>
    <p:sldId id="304" r:id="rId57"/>
    <p:sldId id="305" r:id="rId58"/>
    <p:sldId id="306" r:id="rId59"/>
    <p:sldId id="310" r:id="rId60"/>
    <p:sldId id="307" r:id="rId61"/>
    <p:sldId id="311" r:id="rId62"/>
    <p:sldId id="308" r:id="rId63"/>
    <p:sldId id="369" r:id="rId64"/>
    <p:sldId id="317" r:id="rId65"/>
    <p:sldId id="366" r:id="rId66"/>
    <p:sldId id="336" r:id="rId67"/>
    <p:sldId id="337" r:id="rId68"/>
    <p:sldId id="338" r:id="rId69"/>
    <p:sldId id="339" r:id="rId70"/>
  </p:sldIdLst>
  <p:sldSz cx="9144000" cy="6858000" type="screen4x3"/>
  <p:notesSz cx="6858000" cy="9144000"/>
  <p:custDataLst>
    <p:tags r:id="rId7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4624" autoAdjust="0"/>
  </p:normalViewPr>
  <p:slideViewPr>
    <p:cSldViewPr>
      <p:cViewPr varScale="1">
        <p:scale>
          <a:sx n="80" d="100"/>
          <a:sy n="80" d="100"/>
        </p:scale>
        <p:origin x="146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19998B-419F-451C-81EA-9B659E9B48F4}" type="datetimeFigureOut">
              <a:rPr lang="en-US" smtClean="0"/>
              <a:pPr/>
              <a:t>9/30/2022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03B39F-7794-4A55-A433-C2B4A41DB79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watch?v=O-4ithG_07Q"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dirty="0"/>
              <a:t>Facilitator Guide</a:t>
            </a:r>
          </a:p>
          <a:p>
            <a:endParaRPr lang="en-US" b="1" baseline="0" dirty="0"/>
          </a:p>
          <a:p>
            <a:r>
              <a:rPr lang="en-US" b="1" baseline="0" dirty="0"/>
              <a:t>Type of Screen :  Lecture and Activity</a:t>
            </a:r>
          </a:p>
          <a:p>
            <a:endParaRPr lang="en-US" b="1" baseline="0" dirty="0"/>
          </a:p>
          <a:p>
            <a:r>
              <a:rPr lang="en-US" b="1" baseline="0" dirty="0"/>
              <a:t>Recommended Duration: 60 minutes</a:t>
            </a:r>
          </a:p>
          <a:p>
            <a:endParaRPr lang="en-US" b="1" baseline="0" dirty="0"/>
          </a:p>
          <a:p>
            <a:r>
              <a:rPr lang="en-US" b="1" baseline="0" dirty="0"/>
              <a:t>Aim and objective of this screen : To help students understand with an example how SWOT analysis can help them balance with Threats and Opportunities</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Say:</a:t>
            </a:r>
            <a:r>
              <a:rPr lang="en-US" b="1" baseline="0" dirty="0"/>
              <a:t> </a:t>
            </a:r>
            <a:r>
              <a:rPr lang="en-IN" sz="1200" kern="1200" dirty="0">
                <a:solidFill>
                  <a:schemeClr val="tx1"/>
                </a:solidFill>
                <a:effectLst/>
                <a:latin typeface="+mn-lt"/>
                <a:ea typeface="+mn-ea"/>
                <a:cs typeface="+mn-cs"/>
              </a:rPr>
              <a:t>TOWS and SWOT are two different arrangements of the words Strengths, Weaknesses, Opportunities and Threats.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Say: </a:t>
            </a:r>
            <a:r>
              <a:rPr lang="en-IN" sz="1200" kern="1200" dirty="0">
                <a:solidFill>
                  <a:schemeClr val="tx1"/>
                </a:solidFill>
                <a:effectLst/>
                <a:latin typeface="+mn-lt"/>
                <a:ea typeface="+mn-ea"/>
                <a:cs typeface="+mn-cs"/>
              </a:rPr>
              <a:t>Threats and opportunities belong to the </a:t>
            </a:r>
            <a:r>
              <a:rPr lang="en-IN" sz="1200" b="1" kern="1200" dirty="0">
                <a:solidFill>
                  <a:schemeClr val="tx1"/>
                </a:solidFill>
                <a:effectLst/>
                <a:latin typeface="+mn-lt"/>
                <a:ea typeface="+mn-ea"/>
                <a:cs typeface="+mn-cs"/>
              </a:rPr>
              <a:t>external environment.</a:t>
            </a:r>
            <a:r>
              <a:rPr lang="en-IN" sz="1200" kern="1200" dirty="0">
                <a:solidFill>
                  <a:schemeClr val="tx1"/>
                </a:solidFill>
                <a:effectLst/>
                <a:latin typeface="+mn-lt"/>
                <a:ea typeface="+mn-ea"/>
                <a:cs typeface="+mn-cs"/>
              </a:rPr>
              <a:t> Weaknesses and strengths are a part of the </a:t>
            </a:r>
            <a:r>
              <a:rPr lang="en-IN" sz="1200" b="1" kern="1200" dirty="0">
                <a:solidFill>
                  <a:schemeClr val="tx1"/>
                </a:solidFill>
                <a:effectLst/>
                <a:latin typeface="+mn-lt"/>
                <a:ea typeface="+mn-ea"/>
                <a:cs typeface="+mn-cs"/>
              </a:rPr>
              <a:t>internal environment.</a:t>
            </a: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Say : </a:t>
            </a:r>
            <a:r>
              <a:rPr lang="en-IN" sz="1200" kern="1200" dirty="0">
                <a:solidFill>
                  <a:schemeClr val="tx1"/>
                </a:solidFill>
                <a:effectLst/>
                <a:latin typeface="+mn-lt"/>
                <a:ea typeface="+mn-ea"/>
                <a:cs typeface="+mn-cs"/>
              </a:rPr>
              <a:t>TOWS  appears to be just the reverse  order of SWOT but it helps in generating strategic options. When we use it, we are trying to visualise how best we  can get the  advantage of the opportunities (O) open to us. At the same time, if our focus is on the threats (T) then we would be able to reduce the impact of weaknesses and protect ourselves against the threats.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tx1"/>
                </a:solidFill>
                <a:effectLst/>
                <a:latin typeface="+mn-lt"/>
                <a:ea typeface="+mn-ea"/>
                <a:cs typeface="+mn-cs"/>
              </a:rPr>
              <a:t>Say</a:t>
            </a:r>
            <a:r>
              <a:rPr lang="en-IN" sz="1200" b="1" kern="1200" baseline="0" dirty="0">
                <a:solidFill>
                  <a:schemeClr val="tx1"/>
                </a:solidFill>
                <a:effectLst/>
                <a:latin typeface="+mn-lt"/>
                <a:ea typeface="+mn-ea"/>
                <a:cs typeface="+mn-cs"/>
              </a:rPr>
              <a:t> : </a:t>
            </a:r>
            <a:r>
              <a:rPr lang="en-IN" sz="1200" kern="1200" dirty="0">
                <a:solidFill>
                  <a:schemeClr val="tx1"/>
                </a:solidFill>
                <a:effectLst/>
                <a:latin typeface="+mn-lt"/>
                <a:ea typeface="+mn-ea"/>
                <a:cs typeface="+mn-cs"/>
              </a:rPr>
              <a:t>A detailed analysis of SWOT will help you to strategically  use the external environment to your advantage and also identify some suitable options available.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tx1"/>
                </a:solidFill>
                <a:effectLst/>
                <a:latin typeface="+mn-lt"/>
                <a:ea typeface="+mn-ea"/>
                <a:cs typeface="+mn-cs"/>
              </a:rPr>
              <a:t>Do</a:t>
            </a:r>
            <a:r>
              <a:rPr lang="en-IN" sz="1200" kern="1200" dirty="0">
                <a:solidFill>
                  <a:schemeClr val="tx1"/>
                </a:solidFill>
                <a:effectLst/>
                <a:latin typeface="+mn-lt"/>
                <a:ea typeface="+mn-ea"/>
                <a:cs typeface="+mn-cs"/>
              </a:rPr>
              <a:t>: Students</a:t>
            </a:r>
            <a:r>
              <a:rPr lang="en-IN" sz="1200" kern="1200" baseline="0" dirty="0">
                <a:solidFill>
                  <a:schemeClr val="tx1"/>
                </a:solidFill>
                <a:effectLst/>
                <a:latin typeface="+mn-lt"/>
                <a:ea typeface="+mn-ea"/>
                <a:cs typeface="+mn-cs"/>
              </a:rPr>
              <a:t> will get a research time of 15 minutes to find out how successful people and organisations have strategized to survive successfully.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baseline="0" dirty="0">
                <a:solidFill>
                  <a:schemeClr val="tx1"/>
                </a:solidFill>
                <a:effectLst/>
                <a:latin typeface="+mn-lt"/>
                <a:ea typeface="+mn-ea"/>
                <a:cs typeface="+mn-cs"/>
              </a:rPr>
              <a:t>Do:</a:t>
            </a:r>
            <a:r>
              <a:rPr lang="en-IN" sz="1200" kern="1200" baseline="0" dirty="0">
                <a:solidFill>
                  <a:schemeClr val="tx1"/>
                </a:solidFill>
                <a:effectLst/>
                <a:latin typeface="+mn-lt"/>
                <a:ea typeface="+mn-ea"/>
                <a:cs typeface="+mn-cs"/>
              </a:rPr>
              <a:t> Open house for students and lecturer to discuss their findings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CB0C528-5E8D-4F0E-96FF-15C477770E7F}" type="slidenum">
              <a:rPr lang="en-US" smtClean="0"/>
              <a:pPr/>
              <a:t>29</a:t>
            </a:fld>
            <a:endParaRPr lang="en-US"/>
          </a:p>
        </p:txBody>
      </p:sp>
    </p:spTree>
    <p:extLst>
      <p:ext uri="{BB962C8B-B14F-4D97-AF65-F5344CB8AC3E}">
        <p14:creationId xmlns:p14="http://schemas.microsoft.com/office/powerpoint/2010/main" val="3640700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a:r>
              <a:rPr lang="en-US" sz="1000" i="1"/>
              <a:t>11</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39942" name="Rectangle 6"/>
          <p:cNvSpPr>
            <a:spLocks noGrp="1" noChangeArrowheads="1"/>
          </p:cNvSpPr>
          <p:nvPr>
            <p:ph type="body" idx="1"/>
          </p:nvPr>
        </p:nvSpPr>
        <p:spPr>
          <a:noFill/>
          <a:ln w="9525"/>
        </p:spPr>
        <p:txBody>
          <a:bodyPr/>
          <a:lstStyle/>
          <a:p>
            <a:endParaRPr lang="en-US"/>
          </a:p>
        </p:txBody>
      </p:sp>
      <p:sp>
        <p:nvSpPr>
          <p:cNvPr id="39943" name="Rectangle 7"/>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a:r>
              <a:rPr lang="en-US" sz="1000" i="1"/>
              <a:t>11</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39942" name="Rectangle 6"/>
          <p:cNvSpPr>
            <a:spLocks noGrp="1" noChangeArrowheads="1"/>
          </p:cNvSpPr>
          <p:nvPr>
            <p:ph type="body" idx="1"/>
          </p:nvPr>
        </p:nvSpPr>
        <p:spPr>
          <a:noFill/>
          <a:ln w="9525"/>
        </p:spPr>
        <p:txBody>
          <a:bodyPr/>
          <a:lstStyle/>
          <a:p>
            <a:endParaRPr lang="en-US"/>
          </a:p>
        </p:txBody>
      </p:sp>
      <p:sp>
        <p:nvSpPr>
          <p:cNvPr id="39943" name="Rectangle 7"/>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dirty="0"/>
              <a:t>Facilitator Guide</a:t>
            </a:r>
          </a:p>
          <a:p>
            <a:endParaRPr lang="en-US" b="1" baseline="0" dirty="0"/>
          </a:p>
          <a:p>
            <a:r>
              <a:rPr lang="en-US" b="1" baseline="0" dirty="0"/>
              <a:t>Type of Screen :  Lecture and Activity</a:t>
            </a:r>
          </a:p>
          <a:p>
            <a:endParaRPr lang="en-US" b="1" baseline="0" dirty="0"/>
          </a:p>
          <a:p>
            <a:r>
              <a:rPr lang="en-US" b="1" baseline="0" dirty="0"/>
              <a:t>Recommended Duration: 5 minutes</a:t>
            </a:r>
          </a:p>
          <a:p>
            <a:endParaRPr lang="en-US" b="1" baseline="0" dirty="0"/>
          </a:p>
          <a:p>
            <a:r>
              <a:rPr lang="en-US" b="1" baseline="0" dirty="0"/>
              <a:t>Aim and objective of this screen : Understand the concept of Motivation.</a:t>
            </a:r>
            <a:endParaRPr lang="en-IN" sz="1200" b="1" dirty="0"/>
          </a:p>
          <a:p>
            <a:pPr marL="0" indent="0">
              <a:buNone/>
            </a:pPr>
            <a:endParaRPr lang="en-IN" sz="1200" b="1" dirty="0"/>
          </a:p>
          <a:p>
            <a:pPr marL="0" indent="0">
              <a:buNone/>
            </a:pPr>
            <a:r>
              <a:rPr lang="en-IN" sz="1200" b="1" dirty="0"/>
              <a:t>Say: </a:t>
            </a:r>
            <a:r>
              <a:rPr lang="en-IN" dirty="0"/>
              <a:t> </a:t>
            </a:r>
            <a:r>
              <a:rPr lang="en-IN" sz="1200" dirty="0"/>
              <a:t>It is easy to get motivated but it is difficult to stay motivated for a long time. </a:t>
            </a:r>
          </a:p>
          <a:p>
            <a:r>
              <a:rPr lang="en-IN" sz="1200" b="1" dirty="0"/>
              <a:t>Ask: </a:t>
            </a:r>
            <a:r>
              <a:rPr lang="en-IN" sz="1200" b="0" dirty="0"/>
              <a:t>What do you think about this saying</a:t>
            </a:r>
            <a:r>
              <a:rPr lang="en-IN" sz="1200" b="0" baseline="0" dirty="0"/>
              <a:t> ?</a:t>
            </a:r>
            <a:r>
              <a:rPr lang="en-IN" sz="1200" b="0" dirty="0"/>
              <a:t> </a:t>
            </a:r>
          </a:p>
          <a:p>
            <a:r>
              <a:rPr lang="en-IN" sz="1200" b="1" dirty="0"/>
              <a:t>Do: </a:t>
            </a:r>
            <a:r>
              <a:rPr lang="en-IN" sz="1200" b="0" dirty="0"/>
              <a:t>Involve the students and get their response.</a:t>
            </a:r>
          </a:p>
        </p:txBody>
      </p:sp>
      <p:sp>
        <p:nvSpPr>
          <p:cNvPr id="4" name="Slide Number Placeholder 3"/>
          <p:cNvSpPr>
            <a:spLocks noGrp="1"/>
          </p:cNvSpPr>
          <p:nvPr>
            <p:ph type="sldNum" sz="quarter" idx="10"/>
          </p:nvPr>
        </p:nvSpPr>
        <p:spPr/>
        <p:txBody>
          <a:bodyPr/>
          <a:lstStyle/>
          <a:p>
            <a:fld id="{DCB0C528-5E8D-4F0E-96FF-15C477770E7F}" type="slidenum">
              <a:rPr lang="en-US" smtClean="0"/>
              <a:pPr/>
              <a:t>66</a:t>
            </a:fld>
            <a:endParaRPr lang="en-US"/>
          </a:p>
        </p:txBody>
      </p:sp>
    </p:spTree>
    <p:extLst>
      <p:ext uri="{BB962C8B-B14F-4D97-AF65-F5344CB8AC3E}">
        <p14:creationId xmlns:p14="http://schemas.microsoft.com/office/powerpoint/2010/main" val="908094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dirty="0"/>
              <a:t>Facilitator Guide</a:t>
            </a:r>
          </a:p>
          <a:p>
            <a:endParaRPr lang="en-US" b="1" baseline="0" dirty="0"/>
          </a:p>
          <a:p>
            <a:r>
              <a:rPr lang="en-US" b="1" baseline="0" dirty="0"/>
              <a:t>Type of Screen :  Lecture and discussion</a:t>
            </a:r>
          </a:p>
          <a:p>
            <a:endParaRPr lang="en-US" b="1" baseline="0" dirty="0"/>
          </a:p>
          <a:p>
            <a:r>
              <a:rPr lang="en-US" b="1" baseline="0" dirty="0"/>
              <a:t>Recommended Duration: 10 minutes</a:t>
            </a:r>
          </a:p>
          <a:p>
            <a:endParaRPr lang="en-US" b="1" baseline="0" dirty="0"/>
          </a:p>
          <a:p>
            <a:r>
              <a:rPr lang="en-US" b="1" baseline="0" dirty="0"/>
              <a:t>Aim and objective of this screen : Understand the concept of Motivation.</a:t>
            </a:r>
            <a:endParaRPr lang="en-IN" sz="1200" b="1" dirty="0"/>
          </a:p>
          <a:p>
            <a:pPr marL="0" indent="0">
              <a:buNone/>
            </a:pPr>
            <a:endParaRPr lang="en-IN" sz="1200" b="1" dirty="0"/>
          </a:p>
          <a:p>
            <a:pPr marL="0" indent="0">
              <a:buNone/>
            </a:pPr>
            <a:r>
              <a:rPr lang="en-IN" sz="1200" b="1" dirty="0"/>
              <a:t>Ask:</a:t>
            </a:r>
            <a:r>
              <a:rPr lang="en-IN" sz="1200" b="1" baseline="0" dirty="0"/>
              <a:t> </a:t>
            </a:r>
            <a:r>
              <a:rPr lang="en-IN" sz="1200" b="0" baseline="0" dirty="0"/>
              <a:t>There are many people who can never manage to begin a fitness regime, weight loss programme, learn a new language/ technology,/ skill ? Or have you started and then discontinued ?</a:t>
            </a:r>
          </a:p>
          <a:p>
            <a:pPr marL="0" indent="0">
              <a:buNone/>
            </a:pPr>
            <a:r>
              <a:rPr lang="en-IN" sz="1200" b="1" dirty="0"/>
              <a:t>Do: </a:t>
            </a:r>
            <a:r>
              <a:rPr lang="en-IN" sz="1200" b="0" dirty="0"/>
              <a:t>Involve the students and get their response. </a:t>
            </a:r>
          </a:p>
          <a:p>
            <a:r>
              <a:rPr lang="en-IN" sz="1200" b="1" dirty="0"/>
              <a:t>Ask: </a:t>
            </a:r>
            <a:r>
              <a:rPr lang="en-IN" sz="1200" b="0" dirty="0"/>
              <a:t>Is</a:t>
            </a:r>
            <a:r>
              <a:rPr lang="en-IN" sz="1200" b="0" baseline="0" dirty="0"/>
              <a:t> there any instance where you began doing something apart from your regular course/ work and continued without giving up ? </a:t>
            </a:r>
          </a:p>
          <a:p>
            <a:r>
              <a:rPr lang="en-IN" sz="1200" b="0" baseline="0" dirty="0"/>
              <a:t> </a:t>
            </a:r>
            <a:r>
              <a:rPr lang="en-IN" sz="1200" b="1" baseline="0" dirty="0"/>
              <a:t>Do:</a:t>
            </a:r>
            <a:r>
              <a:rPr lang="en-IN" sz="1200" b="0" baseline="0" dirty="0"/>
              <a:t> Involve the students and get their response.</a:t>
            </a:r>
            <a:r>
              <a:rPr lang="en-IN" sz="1200" b="0" dirty="0"/>
              <a:t> </a:t>
            </a:r>
          </a:p>
          <a:p>
            <a:endParaRPr lang="en-IN" sz="1200" b="0" dirty="0"/>
          </a:p>
        </p:txBody>
      </p:sp>
      <p:sp>
        <p:nvSpPr>
          <p:cNvPr id="4" name="Slide Number Placeholder 3"/>
          <p:cNvSpPr>
            <a:spLocks noGrp="1"/>
          </p:cNvSpPr>
          <p:nvPr>
            <p:ph type="sldNum" sz="quarter" idx="10"/>
          </p:nvPr>
        </p:nvSpPr>
        <p:spPr/>
        <p:txBody>
          <a:bodyPr/>
          <a:lstStyle/>
          <a:p>
            <a:fld id="{DCB0C528-5E8D-4F0E-96FF-15C477770E7F}" type="slidenum">
              <a:rPr lang="en-US" smtClean="0"/>
              <a:pPr/>
              <a:t>67</a:t>
            </a:fld>
            <a:endParaRPr lang="en-US"/>
          </a:p>
        </p:txBody>
      </p:sp>
    </p:spTree>
    <p:extLst>
      <p:ext uri="{BB962C8B-B14F-4D97-AF65-F5344CB8AC3E}">
        <p14:creationId xmlns:p14="http://schemas.microsoft.com/office/powerpoint/2010/main" val="766860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dirty="0"/>
              <a:t>Facilitator Guide</a:t>
            </a:r>
          </a:p>
          <a:p>
            <a:endParaRPr lang="en-US" b="1" baseline="0" dirty="0"/>
          </a:p>
          <a:p>
            <a:r>
              <a:rPr lang="en-US" b="1" baseline="0" dirty="0"/>
              <a:t>Type of Screen :  Lecture and Discussion</a:t>
            </a:r>
          </a:p>
          <a:p>
            <a:endParaRPr lang="en-US" b="1" baseline="0" dirty="0"/>
          </a:p>
          <a:p>
            <a:r>
              <a:rPr lang="en-US" b="1" baseline="0" dirty="0"/>
              <a:t>Recommended Duration: 7 minutes</a:t>
            </a:r>
          </a:p>
          <a:p>
            <a:endParaRPr lang="en-US" b="1" baseline="0" dirty="0"/>
          </a:p>
          <a:p>
            <a:r>
              <a:rPr lang="en-US" b="1" baseline="0" dirty="0"/>
              <a:t>Aim and objective of this screen : Understand the concept of Motivation</a:t>
            </a:r>
            <a:endParaRPr lang="en-IN" sz="1200" b="1" dirty="0"/>
          </a:p>
          <a:p>
            <a:pPr marL="0" indent="0">
              <a:buNone/>
            </a:pPr>
            <a:endParaRPr lang="en-IN" sz="1200" b="1" dirty="0"/>
          </a:p>
          <a:p>
            <a:pPr marL="0" indent="0">
              <a:buNone/>
            </a:pPr>
            <a:r>
              <a:rPr lang="en-IN" sz="1200" b="1" dirty="0"/>
              <a:t>Ask: </a:t>
            </a:r>
            <a:r>
              <a:rPr lang="en-IN" sz="1200" b="0" dirty="0"/>
              <a:t>Let us find out how to</a:t>
            </a:r>
            <a:r>
              <a:rPr lang="en-IN" sz="1200" b="0" baseline="0" dirty="0"/>
              <a:t> stay motivated consistently ? Are there any way of staying motivated throughout ?</a:t>
            </a:r>
          </a:p>
          <a:p>
            <a:pPr marL="0" indent="0">
              <a:buNone/>
            </a:pPr>
            <a:r>
              <a:rPr lang="en-IN" sz="1200" b="1" dirty="0"/>
              <a:t>Do: </a:t>
            </a:r>
            <a:r>
              <a:rPr lang="en-IN" sz="1200" b="0" dirty="0"/>
              <a:t>Involve the students and get their response. </a:t>
            </a:r>
          </a:p>
          <a:p>
            <a:r>
              <a:rPr lang="en-IN" sz="1200" b="1" dirty="0"/>
              <a:t>Ask: </a:t>
            </a:r>
            <a:r>
              <a:rPr lang="en-IN" sz="1200" b="0" dirty="0"/>
              <a:t>Is</a:t>
            </a:r>
            <a:r>
              <a:rPr lang="en-IN" sz="1200" b="0" baseline="0" dirty="0"/>
              <a:t> there any instance where you began doing something besides your regular course/ work and continued without giving up ? </a:t>
            </a:r>
          </a:p>
          <a:p>
            <a:r>
              <a:rPr lang="en-IN" sz="1200" b="0" baseline="0" dirty="0"/>
              <a:t> </a:t>
            </a:r>
            <a:r>
              <a:rPr lang="en-IN" sz="1200" b="1" baseline="0" dirty="0"/>
              <a:t>Do:</a:t>
            </a:r>
            <a:r>
              <a:rPr lang="en-IN" sz="1200" b="0" baseline="0" dirty="0"/>
              <a:t> Involve the students and get their response.</a:t>
            </a:r>
            <a:r>
              <a:rPr lang="en-IN" sz="1200" b="0" dirty="0"/>
              <a:t> </a:t>
            </a:r>
          </a:p>
          <a:p>
            <a:endParaRPr lang="en-IN" sz="1200" b="0" dirty="0"/>
          </a:p>
        </p:txBody>
      </p:sp>
      <p:sp>
        <p:nvSpPr>
          <p:cNvPr id="4" name="Slide Number Placeholder 3"/>
          <p:cNvSpPr>
            <a:spLocks noGrp="1"/>
          </p:cNvSpPr>
          <p:nvPr>
            <p:ph type="sldNum" sz="quarter" idx="10"/>
          </p:nvPr>
        </p:nvSpPr>
        <p:spPr/>
        <p:txBody>
          <a:bodyPr/>
          <a:lstStyle/>
          <a:p>
            <a:fld id="{DCB0C528-5E8D-4F0E-96FF-15C477770E7F}" type="slidenum">
              <a:rPr lang="en-US" smtClean="0"/>
              <a:pPr/>
              <a:t>68</a:t>
            </a:fld>
            <a:endParaRPr lang="en-US"/>
          </a:p>
        </p:txBody>
      </p:sp>
    </p:spTree>
    <p:extLst>
      <p:ext uri="{BB962C8B-B14F-4D97-AF65-F5344CB8AC3E}">
        <p14:creationId xmlns:p14="http://schemas.microsoft.com/office/powerpoint/2010/main" val="2625139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dirty="0"/>
              <a:t>Facilitator Guide</a:t>
            </a:r>
          </a:p>
          <a:p>
            <a:endParaRPr lang="en-US" b="1" baseline="0" dirty="0"/>
          </a:p>
          <a:p>
            <a:r>
              <a:rPr lang="en-US" b="1" baseline="0" dirty="0"/>
              <a:t>Type of Screen :  Lecture and Discussion</a:t>
            </a:r>
          </a:p>
          <a:p>
            <a:r>
              <a:rPr lang="en-US" b="1" baseline="0" dirty="0"/>
              <a:t>Recommended Duration: 7 minutes</a:t>
            </a:r>
          </a:p>
          <a:p>
            <a:endParaRPr lang="en-US" b="1" baseline="0" dirty="0"/>
          </a:p>
          <a:p>
            <a:r>
              <a:rPr lang="en-US" b="1" baseline="0" dirty="0"/>
              <a:t>Aim and objective of this screen : Understand the concept of Motivation</a:t>
            </a:r>
            <a:endParaRPr lang="en-IN" sz="1200" b="1" dirty="0"/>
          </a:p>
          <a:p>
            <a:pPr marL="0" indent="0">
              <a:buNone/>
            </a:pPr>
            <a:endParaRPr lang="en-IN" sz="1200" b="1" dirty="0"/>
          </a:p>
          <a:p>
            <a:pPr marL="0" indent="0">
              <a:buNone/>
            </a:pPr>
            <a:r>
              <a:rPr lang="en-IN" sz="1200" b="1" dirty="0"/>
              <a:t>Ask: </a:t>
            </a:r>
            <a:r>
              <a:rPr lang="en-IN" sz="1200" b="0" baseline="0" dirty="0"/>
              <a:t>Together </a:t>
            </a:r>
            <a:r>
              <a:rPr lang="en-US" sz="1200" b="0" baseline="0" dirty="0"/>
              <a:t>l</a:t>
            </a:r>
            <a:r>
              <a:rPr lang="en-US" b="0" dirty="0"/>
              <a:t>et us explore  ways to remain motivated throughout.</a:t>
            </a:r>
            <a:r>
              <a:rPr lang="en-IN" sz="1200" b="1" dirty="0"/>
              <a:t> </a:t>
            </a:r>
          </a:p>
          <a:p>
            <a:pPr marL="0" indent="0">
              <a:buNone/>
            </a:pPr>
            <a:r>
              <a:rPr lang="en-IN" sz="1200" b="1" dirty="0"/>
              <a:t>Do: </a:t>
            </a:r>
            <a:r>
              <a:rPr lang="en-IN" sz="1200" b="0" dirty="0"/>
              <a:t>Ask the students to read</a:t>
            </a:r>
            <a:r>
              <a:rPr lang="en-IN" sz="1200" b="0" baseline="0" dirty="0"/>
              <a:t> the contents of the slides as you navigate.</a:t>
            </a:r>
            <a:endParaRPr lang="en-IN" sz="1200" b="0" dirty="0"/>
          </a:p>
          <a:p>
            <a:pPr marL="0" indent="0">
              <a:buNone/>
            </a:pPr>
            <a:r>
              <a:rPr lang="en-IN" sz="1200" b="1" dirty="0"/>
              <a:t>Say: </a:t>
            </a:r>
            <a:r>
              <a:rPr lang="en-IN" sz="1200" b="0" baseline="0" dirty="0"/>
              <a:t>Often we discontinue  because we set huge goals and think of a prolonged time.  For example, I want to lose 10 Kgs. This kills motivation. It can be in one week I will lose 500 grams. Keep a daily tab on diet and workout.  Check your weight on a daily basis, once you achieve that record your achievement and then move on to the next bit of the goal.</a:t>
            </a:r>
          </a:p>
          <a:p>
            <a:pPr marL="0" indent="0">
              <a:buNone/>
            </a:pPr>
            <a:r>
              <a:rPr lang="en-IN" sz="1200" b="1" baseline="0" dirty="0"/>
              <a:t>Do</a:t>
            </a:r>
            <a:r>
              <a:rPr lang="en-IN" sz="1200" b="0" baseline="0" dirty="0"/>
              <a:t>: Ask the students if they have ever done this. Share experiences</a:t>
            </a:r>
            <a:r>
              <a:rPr lang="en-IN" sz="1200" b="1" baseline="0" dirty="0"/>
              <a:t>.</a:t>
            </a:r>
            <a:endParaRPr lang="en-IN" sz="1200" b="0" dirty="0"/>
          </a:p>
          <a:p>
            <a:pPr marL="0" indent="0">
              <a:buNone/>
            </a:pPr>
            <a:endParaRPr lang="en-IN" sz="1200" b="1" dirty="0"/>
          </a:p>
        </p:txBody>
      </p:sp>
      <p:sp>
        <p:nvSpPr>
          <p:cNvPr id="4" name="Slide Number Placeholder 3"/>
          <p:cNvSpPr>
            <a:spLocks noGrp="1"/>
          </p:cNvSpPr>
          <p:nvPr>
            <p:ph type="sldNum" sz="quarter" idx="10"/>
          </p:nvPr>
        </p:nvSpPr>
        <p:spPr/>
        <p:txBody>
          <a:bodyPr/>
          <a:lstStyle/>
          <a:p>
            <a:fld id="{DCB0C528-5E8D-4F0E-96FF-15C477770E7F}" type="slidenum">
              <a:rPr lang="en-US" smtClean="0"/>
              <a:pPr/>
              <a:t>69</a:t>
            </a:fld>
            <a:endParaRPr lang="en-US"/>
          </a:p>
        </p:txBody>
      </p:sp>
    </p:spTree>
    <p:extLst>
      <p:ext uri="{BB962C8B-B14F-4D97-AF65-F5344CB8AC3E}">
        <p14:creationId xmlns:p14="http://schemas.microsoft.com/office/powerpoint/2010/main" val="4032880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dirty="0"/>
              <a:t>Facilitator Guide</a:t>
            </a:r>
          </a:p>
          <a:p>
            <a:pPr rtl="0"/>
            <a:endParaRPr lang="en-IN" sz="1200" b="1" dirty="0"/>
          </a:p>
          <a:p>
            <a:r>
              <a:rPr lang="en-US" b="1" baseline="0" dirty="0"/>
              <a:t>Type of Screen :  Lecture</a:t>
            </a:r>
          </a:p>
          <a:p>
            <a:endParaRPr lang="en-US" b="1" baseline="0" dirty="0"/>
          </a:p>
          <a:p>
            <a:r>
              <a:rPr lang="en-US" b="1" baseline="0" dirty="0"/>
              <a:t>Recommended Duration: 15 minutes</a:t>
            </a:r>
          </a:p>
          <a:p>
            <a:endParaRPr lang="en-US" b="1" baseline="0" dirty="0"/>
          </a:p>
          <a:p>
            <a:r>
              <a:rPr lang="en-US" b="1" baseline="0" dirty="0"/>
              <a:t>Aim and objective of this screen : Discuss the Topic.</a:t>
            </a:r>
          </a:p>
          <a:p>
            <a:endParaRPr lang="en-US" sz="1200" b="1"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baseline="0" dirty="0"/>
              <a:t>Say: In the last class, I told you the story of </a:t>
            </a:r>
            <a:r>
              <a:rPr lang="en-IN" sz="1200" dirty="0"/>
              <a:t>Colonel Harland Sanders and all of you</a:t>
            </a:r>
            <a:r>
              <a:rPr lang="en-IN" sz="1200" baseline="0" dirty="0"/>
              <a:t> presented the topic of Motivation through various interesting modes of communication. </a:t>
            </a:r>
            <a:endParaRPr lang="en-IN" sz="1200" dirty="0"/>
          </a:p>
          <a:p>
            <a:r>
              <a:rPr lang="en-IN" sz="1200" b="1" dirty="0"/>
              <a:t>Say: </a:t>
            </a:r>
            <a:r>
              <a:rPr lang="en-IN" sz="1200" b="0" dirty="0"/>
              <a:t>On the slide you can see few definitions of Motivation.</a:t>
            </a:r>
          </a:p>
          <a:p>
            <a:r>
              <a:rPr lang="en-IN" sz="1200" b="1" dirty="0"/>
              <a:t>Do</a:t>
            </a:r>
            <a:r>
              <a:rPr lang="en-IN" sz="1200" b="0" dirty="0"/>
              <a:t>: Ask </a:t>
            </a:r>
            <a:r>
              <a:rPr lang="en-IN" sz="1200" b="0" baseline="0" dirty="0"/>
              <a:t> three students to read the definitions loudly.</a:t>
            </a:r>
          </a:p>
          <a:p>
            <a:pPr rtl="0"/>
            <a:endParaRPr lang="en-IN" sz="1200" b="1" i="0" u="none" strike="noStrike" kern="1200" baseline="0" dirty="0">
              <a:solidFill>
                <a:schemeClr val="tx1"/>
              </a:solidFill>
              <a:latin typeface="+mn-lt"/>
              <a:ea typeface="+mn-ea"/>
              <a:cs typeface="+mn-cs"/>
            </a:endParaRPr>
          </a:p>
          <a:p>
            <a:pPr rtl="0"/>
            <a:r>
              <a:rPr lang="en-IN" sz="1200" b="1" i="0" u="none" strike="noStrike" kern="1200" baseline="0" dirty="0">
                <a:solidFill>
                  <a:schemeClr val="tx1"/>
                </a:solidFill>
                <a:latin typeface="+mn-lt"/>
                <a:ea typeface="+mn-ea"/>
                <a:cs typeface="+mn-cs"/>
              </a:rPr>
              <a:t>Elicit responses</a:t>
            </a:r>
          </a:p>
          <a:p>
            <a:pPr rtl="0"/>
            <a:endParaRPr lang="en-IN" sz="1200" b="1" i="0" u="none" strike="noStrike" kern="1200" baseline="0" dirty="0">
              <a:solidFill>
                <a:schemeClr val="tx1"/>
              </a:solidFill>
              <a:latin typeface="+mn-lt"/>
              <a:ea typeface="+mn-ea"/>
              <a:cs typeface="+mn-cs"/>
            </a:endParaRPr>
          </a:p>
          <a:p>
            <a:pPr rtl="0"/>
            <a:r>
              <a:rPr lang="en-IN" sz="1200" b="1" i="0" u="none" strike="noStrike" kern="1200" baseline="0" dirty="0">
                <a:solidFill>
                  <a:schemeClr val="tx1"/>
                </a:solidFill>
                <a:latin typeface="+mn-lt"/>
                <a:ea typeface="+mn-ea"/>
                <a:cs typeface="+mn-cs"/>
              </a:rPr>
              <a:t>Say: </a:t>
            </a:r>
            <a:r>
              <a:rPr lang="en-IN" sz="1200" b="0" i="0" u="none" strike="noStrike" kern="1200" baseline="0" dirty="0">
                <a:solidFill>
                  <a:schemeClr val="tx1"/>
                </a:solidFill>
                <a:latin typeface="+mn-lt"/>
                <a:ea typeface="+mn-ea"/>
                <a:cs typeface="+mn-cs"/>
              </a:rPr>
              <a:t>Scientists define motivation as your general willingness to do something. It is the set of psychological forces that compel you to take action.</a:t>
            </a:r>
          </a:p>
          <a:p>
            <a:pPr rtl="0"/>
            <a:endParaRPr lang="en-IN" sz="1200" b="0" i="0" u="none" strike="noStrike" kern="1200" baseline="0" dirty="0">
              <a:solidFill>
                <a:schemeClr val="tx1"/>
              </a:solidFill>
              <a:latin typeface="+mn-lt"/>
              <a:ea typeface="+mn-ea"/>
              <a:cs typeface="+mn-cs"/>
            </a:endParaRPr>
          </a:p>
          <a:p>
            <a:pPr marL="0" indent="0">
              <a:buNone/>
            </a:pPr>
            <a:r>
              <a:rPr lang="en-IN" sz="1200" b="1" baseline="0" dirty="0"/>
              <a:t>Do</a:t>
            </a:r>
            <a:r>
              <a:rPr lang="en-IN" sz="1200" baseline="0" dirty="0"/>
              <a:t>: Play a 2minute 47 seconds video on Maslow’s Hierarchy of Needs. </a:t>
            </a:r>
            <a:r>
              <a:rPr lang="en-IN" dirty="0">
                <a:hlinkClick r:id="rId3"/>
              </a:rPr>
              <a:t>https://www.youtube.com/watch?v=O-4ithG_07Q</a:t>
            </a:r>
            <a:r>
              <a:rPr lang="en-IN" dirty="0"/>
              <a:t>. </a:t>
            </a:r>
          </a:p>
          <a:p>
            <a:pPr marL="0" indent="0">
              <a:buNone/>
            </a:pPr>
            <a:r>
              <a:rPr lang="en-IN" sz="1200" b="1" dirty="0"/>
              <a:t>Ask</a:t>
            </a:r>
            <a:r>
              <a:rPr lang="en-IN" sz="1200" dirty="0"/>
              <a:t>:</a:t>
            </a:r>
            <a:r>
              <a:rPr lang="en-IN" sz="1200" baseline="0" dirty="0"/>
              <a:t> How do you relate the needs in relation to  your life ?</a:t>
            </a:r>
            <a:endParaRPr lang="en-IN" sz="1200" dirty="0"/>
          </a:p>
          <a:p>
            <a:endParaRPr lang="en-IN" sz="1200" b="1" baseline="0" dirty="0"/>
          </a:p>
          <a:p>
            <a:r>
              <a:rPr lang="en-IN" sz="1200" b="1" baseline="0" dirty="0"/>
              <a:t>Say:</a:t>
            </a:r>
            <a:r>
              <a:rPr lang="en-IN" sz="1200" b="0" baseline="0" dirty="0"/>
              <a:t> These are age old definitions which are accepted by everyone but let me also ask you</a:t>
            </a:r>
            <a:endParaRPr lang="en-IN" sz="1200" b="0" dirty="0"/>
          </a:p>
          <a:p>
            <a:pPr rtl="0"/>
            <a:r>
              <a:rPr lang="en-IN" sz="1200" b="1" baseline="0" dirty="0"/>
              <a:t> </a:t>
            </a:r>
            <a:r>
              <a:rPr lang="en-IN" sz="1200" b="0" i="0" u="none" strike="noStrike" kern="1200" baseline="0" dirty="0">
                <a:solidFill>
                  <a:schemeClr val="tx1"/>
                </a:solidFill>
                <a:latin typeface="+mn-lt"/>
                <a:ea typeface="+mn-ea"/>
                <a:cs typeface="+mn-cs"/>
              </a:rPr>
              <a:t>What is motivation according to you ?</a:t>
            </a:r>
          </a:p>
          <a:p>
            <a:pPr rtl="0"/>
            <a:r>
              <a:rPr lang="en-IN" sz="1200" b="0" i="0" u="none" strike="noStrike" kern="1200" baseline="0" dirty="0">
                <a:solidFill>
                  <a:schemeClr val="tx1"/>
                </a:solidFill>
                <a:latin typeface="+mn-lt"/>
                <a:ea typeface="+mn-ea"/>
                <a:cs typeface="+mn-cs"/>
              </a:rPr>
              <a:t>When do you feel motivated ?</a:t>
            </a:r>
          </a:p>
          <a:p>
            <a:pPr rtl="0"/>
            <a:r>
              <a:rPr lang="en-IN" sz="1200" b="0" i="0" u="none" strike="noStrike" kern="1200" baseline="0" dirty="0">
                <a:solidFill>
                  <a:schemeClr val="tx1"/>
                </a:solidFill>
                <a:latin typeface="+mn-lt"/>
                <a:ea typeface="+mn-ea"/>
                <a:cs typeface="+mn-cs"/>
              </a:rPr>
              <a:t>How do you stay motivated ?</a:t>
            </a:r>
          </a:p>
          <a:p>
            <a:pPr rtl="0"/>
            <a:r>
              <a:rPr lang="en-IN" sz="1200" b="0" i="0" u="none" strike="noStrike" kern="1200" baseline="0" dirty="0">
                <a:solidFill>
                  <a:schemeClr val="tx1"/>
                </a:solidFill>
                <a:latin typeface="+mn-lt"/>
                <a:ea typeface="+mn-ea"/>
                <a:cs typeface="+mn-cs"/>
              </a:rPr>
              <a:t>Do you always feel equally motivated ?</a:t>
            </a:r>
          </a:p>
          <a:p>
            <a:endParaRPr lang="en-IN" sz="1200" b="1" dirty="0"/>
          </a:p>
          <a:p>
            <a:pPr rtl="0"/>
            <a:r>
              <a:rPr lang="en-IN" sz="1200" b="0" i="0" u="none" strike="noStrike" kern="1200" baseline="0" dirty="0">
                <a:solidFill>
                  <a:schemeClr val="tx1"/>
                </a:solidFill>
                <a:latin typeface="+mn-lt"/>
                <a:ea typeface="+mn-ea"/>
                <a:cs typeface="+mn-cs"/>
              </a:rPr>
              <a:t> </a:t>
            </a:r>
            <a:endParaRPr lang="en-IN" sz="1200" b="1" dirty="0"/>
          </a:p>
        </p:txBody>
      </p:sp>
      <p:sp>
        <p:nvSpPr>
          <p:cNvPr id="4" name="Slide Number Placeholder 3"/>
          <p:cNvSpPr>
            <a:spLocks noGrp="1"/>
          </p:cNvSpPr>
          <p:nvPr>
            <p:ph type="sldNum" sz="quarter" idx="10"/>
          </p:nvPr>
        </p:nvSpPr>
        <p:spPr/>
        <p:txBody>
          <a:bodyPr/>
          <a:lstStyle/>
          <a:p>
            <a:fld id="{DCB0C528-5E8D-4F0E-96FF-15C477770E7F}" type="slidenum">
              <a:rPr lang="en-US" smtClean="0"/>
              <a:pPr/>
              <a:t>48</a:t>
            </a:fld>
            <a:endParaRPr lang="en-US"/>
          </a:p>
        </p:txBody>
      </p:sp>
    </p:spTree>
    <p:extLst>
      <p:ext uri="{BB962C8B-B14F-4D97-AF65-F5344CB8AC3E}">
        <p14:creationId xmlns:p14="http://schemas.microsoft.com/office/powerpoint/2010/main" val="99403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dirty="0"/>
              <a:t>Facilitator Guide</a:t>
            </a:r>
          </a:p>
          <a:p>
            <a:endParaRPr lang="en-US" b="1" baseline="0" dirty="0"/>
          </a:p>
          <a:p>
            <a:r>
              <a:rPr lang="en-US" b="1" baseline="0" dirty="0"/>
              <a:t>Type of Screen :   Activity</a:t>
            </a:r>
          </a:p>
          <a:p>
            <a:endParaRPr lang="en-US" b="1" baseline="0" dirty="0"/>
          </a:p>
          <a:p>
            <a:r>
              <a:rPr lang="en-US" b="1" baseline="0" dirty="0"/>
              <a:t>Recommended Duration: 10 minutes</a:t>
            </a:r>
          </a:p>
          <a:p>
            <a:endParaRPr lang="en-US" b="1" baseline="0" dirty="0"/>
          </a:p>
          <a:p>
            <a:r>
              <a:rPr lang="en-US" b="1" baseline="0" dirty="0"/>
              <a:t>Aim and objective of this screen : Introduce the activity.</a:t>
            </a:r>
            <a:endParaRPr lang="en-IN" sz="1200" b="1" dirty="0"/>
          </a:p>
          <a:p>
            <a:endParaRPr lang="en-IN" sz="1200" b="1" dirty="0"/>
          </a:p>
          <a:p>
            <a:r>
              <a:rPr lang="en-IN" sz="1200" b="1" dirty="0"/>
              <a:t>Say: </a:t>
            </a:r>
            <a:r>
              <a:rPr lang="en-IN" sz="1200" b="0" dirty="0"/>
              <a:t>All the definitions are nice</a:t>
            </a:r>
            <a:r>
              <a:rPr lang="en-IN" sz="1200" b="0" baseline="0" dirty="0"/>
              <a:t> but now let me throw a challenge to you. In ten minutes time come up with a different definition of motivation  in not more than twelve words</a:t>
            </a:r>
            <a:r>
              <a:rPr lang="en-IN" sz="1200" b="1" baseline="0" dirty="0"/>
              <a:t>. </a:t>
            </a:r>
          </a:p>
          <a:p>
            <a:r>
              <a:rPr lang="en-IN" sz="1200" b="1" baseline="0" dirty="0"/>
              <a:t>Say: </a:t>
            </a:r>
            <a:r>
              <a:rPr lang="en-IN" sz="1200" b="0" baseline="0" dirty="0"/>
              <a:t>After ten minutes you will write the definition you have created on a piece of paper and paste it on the soft board/ chart paper. Mention your name.</a:t>
            </a:r>
            <a:endParaRPr lang="en-IN" sz="1200" b="0" dirty="0"/>
          </a:p>
        </p:txBody>
      </p:sp>
      <p:sp>
        <p:nvSpPr>
          <p:cNvPr id="4" name="Slide Number Placeholder 3"/>
          <p:cNvSpPr>
            <a:spLocks noGrp="1"/>
          </p:cNvSpPr>
          <p:nvPr>
            <p:ph type="sldNum" sz="quarter" idx="10"/>
          </p:nvPr>
        </p:nvSpPr>
        <p:spPr/>
        <p:txBody>
          <a:bodyPr/>
          <a:lstStyle/>
          <a:p>
            <a:fld id="{DCB0C528-5E8D-4F0E-96FF-15C477770E7F}" type="slidenum">
              <a:rPr lang="en-US" smtClean="0"/>
              <a:pPr/>
              <a:t>49</a:t>
            </a:fld>
            <a:endParaRPr lang="en-US"/>
          </a:p>
        </p:txBody>
      </p:sp>
    </p:spTree>
    <p:extLst>
      <p:ext uri="{BB962C8B-B14F-4D97-AF65-F5344CB8AC3E}">
        <p14:creationId xmlns:p14="http://schemas.microsoft.com/office/powerpoint/2010/main" val="1669376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33795"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a:r>
              <a:rPr lang="en-US" sz="1000" i="1"/>
              <a:t>5</a:t>
            </a:r>
          </a:p>
        </p:txBody>
      </p:sp>
      <p:sp>
        <p:nvSpPr>
          <p:cNvPr id="33796"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33797"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33798" name="Rectangle 6"/>
          <p:cNvSpPr>
            <a:spLocks noGrp="1" noChangeArrowheads="1"/>
          </p:cNvSpPr>
          <p:nvPr>
            <p:ph type="body" idx="1"/>
          </p:nvPr>
        </p:nvSpPr>
        <p:spPr>
          <a:noFill/>
          <a:ln w="9525"/>
        </p:spPr>
        <p:txBody>
          <a:bodyPr/>
          <a:lstStyle/>
          <a:p>
            <a:endParaRPr lang="en-US"/>
          </a:p>
        </p:txBody>
      </p:sp>
      <p:sp>
        <p:nvSpPr>
          <p:cNvPr id="33799" name="Rectangle 7"/>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ln w="9525"/>
        </p:spPr>
        <p:txBody>
          <a:bodyPr/>
          <a:lstStyle/>
          <a:p>
            <a:endParaRPr lang="en-US"/>
          </a:p>
        </p:txBody>
      </p:sp>
      <p:sp>
        <p:nvSpPr>
          <p:cNvPr id="348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35843"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a:r>
              <a:rPr lang="en-US" sz="1000" i="1"/>
              <a:t>7</a:t>
            </a:r>
          </a:p>
        </p:txBody>
      </p:sp>
      <p:sp>
        <p:nvSpPr>
          <p:cNvPr id="35844"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35845"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35846" name="Rectangle 6"/>
          <p:cNvSpPr>
            <a:spLocks noGrp="1" noChangeArrowheads="1"/>
          </p:cNvSpPr>
          <p:nvPr>
            <p:ph type="body" idx="1"/>
          </p:nvPr>
        </p:nvSpPr>
        <p:spPr>
          <a:noFill/>
          <a:ln w="9525"/>
        </p:spPr>
        <p:txBody>
          <a:bodyPr/>
          <a:lstStyle/>
          <a:p>
            <a:endParaRPr lang="en-US"/>
          </a:p>
        </p:txBody>
      </p:sp>
      <p:sp>
        <p:nvSpPr>
          <p:cNvPr id="35847" name="Rectangle 7"/>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36867"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a:r>
              <a:rPr lang="en-US" sz="1000" i="1"/>
              <a:t>8</a:t>
            </a:r>
          </a:p>
        </p:txBody>
      </p:sp>
      <p:sp>
        <p:nvSpPr>
          <p:cNvPr id="36868"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36869"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36870" name="Rectangle 6"/>
          <p:cNvSpPr>
            <a:spLocks noGrp="1" noChangeArrowheads="1"/>
          </p:cNvSpPr>
          <p:nvPr>
            <p:ph type="body" idx="1"/>
          </p:nvPr>
        </p:nvSpPr>
        <p:spPr>
          <a:noFill/>
          <a:ln w="9525"/>
        </p:spPr>
        <p:txBody>
          <a:bodyPr/>
          <a:lstStyle/>
          <a:p>
            <a:endParaRPr lang="en-US"/>
          </a:p>
        </p:txBody>
      </p:sp>
      <p:sp>
        <p:nvSpPr>
          <p:cNvPr id="36871" name="Rectangle 7"/>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37891"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a:r>
              <a:rPr lang="en-US" sz="1000" i="1"/>
              <a:t>9</a:t>
            </a:r>
          </a:p>
        </p:txBody>
      </p:sp>
      <p:sp>
        <p:nvSpPr>
          <p:cNvPr id="37892"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37893"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37894" name="Rectangle 6"/>
          <p:cNvSpPr>
            <a:spLocks noGrp="1" noChangeArrowheads="1"/>
          </p:cNvSpPr>
          <p:nvPr>
            <p:ph type="body" idx="1"/>
          </p:nvPr>
        </p:nvSpPr>
        <p:spPr>
          <a:noFill/>
          <a:ln w="9525"/>
        </p:spPr>
        <p:txBody>
          <a:bodyPr/>
          <a:lstStyle/>
          <a:p>
            <a:endParaRPr lang="en-US"/>
          </a:p>
        </p:txBody>
      </p:sp>
      <p:sp>
        <p:nvSpPr>
          <p:cNvPr id="37895" name="Rectangle 7"/>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38915"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a:r>
              <a:rPr lang="en-US" sz="1000" i="1"/>
              <a:t>10</a:t>
            </a:r>
          </a:p>
        </p:txBody>
      </p:sp>
      <p:sp>
        <p:nvSpPr>
          <p:cNvPr id="38916"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38917"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38918" name="Rectangle 6"/>
          <p:cNvSpPr>
            <a:spLocks noGrp="1" noChangeArrowheads="1"/>
          </p:cNvSpPr>
          <p:nvPr>
            <p:ph type="body" idx="1"/>
          </p:nvPr>
        </p:nvSpPr>
        <p:spPr>
          <a:noFill/>
          <a:ln w="9525"/>
        </p:spPr>
        <p:txBody>
          <a:bodyPr/>
          <a:lstStyle/>
          <a:p>
            <a:endParaRPr lang="en-US"/>
          </a:p>
        </p:txBody>
      </p:sp>
      <p:sp>
        <p:nvSpPr>
          <p:cNvPr id="38919" name="Rectangle 7"/>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469A505-8F76-4A97-9F50-D76DE6571DCF}" type="datetimeFigureOut">
              <a:rPr lang="en-US" smtClean="0"/>
              <a:pPr/>
              <a:t>9/30/2022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1DFADFD8-5CAE-4117-B056-1E684F764DD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469A505-8F76-4A97-9F50-D76DE6571DCF}" type="datetimeFigureOut">
              <a:rPr lang="en-US" smtClean="0"/>
              <a:pPr/>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ADFD8-5CAE-4117-B056-1E684F764D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F469A505-8F76-4A97-9F50-D76DE6571DCF}" type="datetimeFigureOut">
              <a:rPr lang="en-US" smtClean="0"/>
              <a:pPr/>
              <a:t>9/30/2022</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1DFADFD8-5CAE-4117-B056-1E684F764D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469A505-8F76-4A97-9F50-D76DE6571DCF}" type="datetimeFigureOut">
              <a:rPr lang="en-US" smtClean="0"/>
              <a:pPr/>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ADFD8-5CAE-4117-B056-1E684F764D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469A505-8F76-4A97-9F50-D76DE6571DCF}" type="datetimeFigureOut">
              <a:rPr lang="en-US" smtClean="0"/>
              <a:pPr/>
              <a:t>9/30/2022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1DFADFD8-5CAE-4117-B056-1E684F764DD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469A505-8F76-4A97-9F50-D76DE6571DCF}" type="datetimeFigureOut">
              <a:rPr lang="en-US" smtClean="0"/>
              <a:pPr/>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ADFD8-5CAE-4117-B056-1E684F764D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469A505-8F76-4A97-9F50-D76DE6571DCF}" type="datetimeFigureOut">
              <a:rPr lang="en-US" smtClean="0"/>
              <a:pPr/>
              <a:t>9/30/2022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ADFD8-5CAE-4117-B056-1E684F764D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469A505-8F76-4A97-9F50-D76DE6571DCF}" type="datetimeFigureOut">
              <a:rPr lang="en-US" smtClean="0"/>
              <a:pPr/>
              <a:t>9/30/2022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ADFD8-5CAE-4117-B056-1E684F764D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469A505-8F76-4A97-9F50-D76DE6571DCF}" type="datetimeFigureOut">
              <a:rPr lang="en-US" smtClean="0"/>
              <a:pPr/>
              <a:t>9/30/2022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1DFADFD8-5CAE-4117-B056-1E684F764D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469A505-8F76-4A97-9F50-D76DE6571DCF}" type="datetimeFigureOut">
              <a:rPr lang="en-US" smtClean="0"/>
              <a:pPr/>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ADFD8-5CAE-4117-B056-1E684F764D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F469A505-8F76-4A97-9F50-D76DE6571DCF}" type="datetimeFigureOut">
              <a:rPr lang="en-US" smtClean="0"/>
              <a:pPr/>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ADFD8-5CAE-4117-B056-1E684F764DD3}"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469A505-8F76-4A97-9F50-D76DE6571DCF}" type="datetimeFigureOut">
              <a:rPr lang="en-US" smtClean="0"/>
              <a:pPr/>
              <a:t>9/30/2022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DFADFD8-5CAE-4117-B056-1E684F764DD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i="0" u="none"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brainyquote.com/authors/michael-porter-quote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1.wmf"/></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hyperlink" Target="https://www.youtube.com/watch?v=O-4ithG_07Q"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3.wmf"/></Relationships>
</file>

<file path=ppt/slides/_rels/slide6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4612" y="0"/>
            <a:ext cx="6429388" cy="5857892"/>
          </a:xfrm>
        </p:spPr>
        <p:txBody>
          <a:bodyPr/>
          <a:lstStyle/>
          <a:p>
            <a:pPr algn="ctr"/>
            <a:r>
              <a:rPr lang="en-US" sz="5400" dirty="0"/>
              <a:t>Self-analysis techniques </a:t>
            </a:r>
            <a:br>
              <a:rPr lang="en-US" sz="5400" dirty="0"/>
            </a:br>
            <a:r>
              <a:rPr lang="en-US" sz="5400" dirty="0"/>
              <a:t>(SWOT &amp; TOWS)</a:t>
            </a:r>
            <a:br>
              <a:rPr lang="en-US" sz="5400" dirty="0"/>
            </a:br>
            <a:endParaRPr lang="en-US"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14678" y="428604"/>
            <a:ext cx="4929222" cy="6524863"/>
          </a:xfrm>
          <a:prstGeom prst="rect">
            <a:avLst/>
          </a:prstGeom>
        </p:spPr>
        <p:txBody>
          <a:bodyPr wrap="square">
            <a:spAutoFit/>
          </a:bodyPr>
          <a:lstStyle/>
          <a:p>
            <a:endParaRPr lang="en-US" dirty="0"/>
          </a:p>
          <a:p>
            <a:pPr>
              <a:buFont typeface="Arial" pitchFamily="34" charset="0"/>
              <a:buChar char="•"/>
            </a:pPr>
            <a:r>
              <a:rPr lang="en-US" sz="2000" dirty="0"/>
              <a:t>To help decision makers share and compare ideas.</a:t>
            </a:r>
          </a:p>
          <a:p>
            <a:endParaRPr lang="en-IN" sz="2000" dirty="0"/>
          </a:p>
          <a:p>
            <a:endParaRPr lang="en-US" sz="2000" dirty="0"/>
          </a:p>
          <a:p>
            <a:endParaRPr lang="en-US" sz="2000" dirty="0"/>
          </a:p>
          <a:p>
            <a:r>
              <a:rPr lang="en-US" sz="2000" dirty="0"/>
              <a:t>•To bring a clearer common purpose and understanding of factors for success.</a:t>
            </a:r>
          </a:p>
          <a:p>
            <a:endParaRPr lang="en-IN" sz="2000" dirty="0"/>
          </a:p>
          <a:p>
            <a:endParaRPr lang="en-US" sz="2000" dirty="0"/>
          </a:p>
          <a:p>
            <a:pPr>
              <a:buFont typeface="Arial" charset="0"/>
              <a:buChar char="•"/>
            </a:pPr>
            <a:r>
              <a:rPr lang="en-US" sz="2000" dirty="0"/>
              <a:t>To organize the important factors linked to success and failure in the business world.</a:t>
            </a:r>
          </a:p>
          <a:p>
            <a:pPr>
              <a:buFont typeface="Arial" charset="0"/>
              <a:buChar char="•"/>
            </a:pPr>
            <a:endParaRPr lang="en-IN" sz="2000" dirty="0"/>
          </a:p>
          <a:p>
            <a:pPr>
              <a:buFont typeface="Arial" charset="0"/>
              <a:buChar char="•"/>
            </a:pPr>
            <a:endParaRPr lang="en-US" sz="2000" dirty="0"/>
          </a:p>
          <a:p>
            <a:pPr>
              <a:buFont typeface="Arial" charset="0"/>
              <a:buChar char="•"/>
            </a:pPr>
            <a:r>
              <a:rPr lang="en-US" sz="2000" dirty="0"/>
              <a:t>To help individual or organization to understand their strengths and weaknesses. </a:t>
            </a:r>
          </a:p>
          <a:p>
            <a:pPr>
              <a:buFont typeface="Arial" charset="0"/>
              <a:buChar char="•"/>
            </a:pPr>
            <a:endParaRPr lang="en-IN" sz="2000" dirty="0"/>
          </a:p>
          <a:p>
            <a:pPr>
              <a:buFont typeface="Arial" charset="0"/>
              <a:buChar char="•"/>
            </a:pPr>
            <a:endParaRPr lang="en-US" sz="2000" dirty="0"/>
          </a:p>
          <a:p>
            <a:r>
              <a:rPr lang="en-US" sz="2000" dirty="0"/>
              <a:t>•It promotes strategic thinking</a:t>
            </a:r>
          </a:p>
        </p:txBody>
      </p:sp>
      <p:pic>
        <p:nvPicPr>
          <p:cNvPr id="69635" name="Picture 3"/>
          <p:cNvPicPr>
            <a:picLocks noChangeAspect="1" noChangeArrowheads="1"/>
          </p:cNvPicPr>
          <p:nvPr/>
        </p:nvPicPr>
        <p:blipFill>
          <a:blip r:embed="rId2"/>
          <a:srcRect/>
          <a:stretch>
            <a:fillRect/>
          </a:stretch>
        </p:blipFill>
        <p:spPr bwMode="auto">
          <a:xfrm>
            <a:off x="0" y="1357298"/>
            <a:ext cx="3214678" cy="435771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20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20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animEffect transition="in" filter="fade">
                                      <p:cBhvr>
                                        <p:cTn id="17" dur="2000"/>
                                        <p:tgtEl>
                                          <p:spTgt spid="4">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1" end="11"/>
                                            </p:txEl>
                                          </p:spTgt>
                                        </p:tgtEl>
                                        <p:attrNameLst>
                                          <p:attrName>style.visibility</p:attrName>
                                        </p:attrNameLst>
                                      </p:cBhvr>
                                      <p:to>
                                        <p:strVal val="visible"/>
                                      </p:to>
                                    </p:set>
                                    <p:animEffect transition="in" filter="fade">
                                      <p:cBhvr>
                                        <p:cTn id="22" dur="2000"/>
                                        <p:tgtEl>
                                          <p:spTgt spid="4">
                                            <p:txEl>
                                              <p:pRg st="11" end="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14" end="14"/>
                                            </p:txEl>
                                          </p:spTgt>
                                        </p:tgtEl>
                                        <p:attrNameLst>
                                          <p:attrName>style.visibility</p:attrName>
                                        </p:attrNameLst>
                                      </p:cBhvr>
                                      <p:to>
                                        <p:strVal val="visible"/>
                                      </p:to>
                                    </p:set>
                                    <p:animEffect transition="in" filter="fade">
                                      <p:cBhvr>
                                        <p:cTn id="27" dur="20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needs SWOT Analysis?</a:t>
            </a:r>
          </a:p>
        </p:txBody>
      </p:sp>
      <p:sp>
        <p:nvSpPr>
          <p:cNvPr id="3" name="Content Placeholder 2"/>
          <p:cNvSpPr>
            <a:spLocks noGrp="1"/>
          </p:cNvSpPr>
          <p:nvPr>
            <p:ph idx="1"/>
          </p:nvPr>
        </p:nvSpPr>
        <p:spPr/>
        <p:txBody>
          <a:bodyPr>
            <a:normAutofit fontScale="92500" lnSpcReduction="10000"/>
          </a:bodyPr>
          <a:lstStyle/>
          <a:p>
            <a:r>
              <a:rPr lang="en-US" b="1" dirty="0"/>
              <a:t>SWOT Analysis is required for / during...</a:t>
            </a:r>
          </a:p>
          <a:p>
            <a:pPr>
              <a:buNone/>
            </a:pPr>
            <a:endParaRPr lang="en-US" b="1" dirty="0"/>
          </a:p>
          <a:p>
            <a:pPr>
              <a:lnSpc>
                <a:spcPct val="110000"/>
              </a:lnSpc>
              <a:buNone/>
            </a:pPr>
            <a:r>
              <a:rPr lang="en-IN" b="1" dirty="0"/>
              <a:t>- </a:t>
            </a:r>
            <a:r>
              <a:rPr lang="en-US" b="1" dirty="0"/>
              <a:t>Decision Making</a:t>
            </a:r>
          </a:p>
          <a:p>
            <a:pPr>
              <a:lnSpc>
                <a:spcPct val="110000"/>
              </a:lnSpc>
              <a:buNone/>
            </a:pPr>
            <a:r>
              <a:rPr lang="en-US" b="1" dirty="0"/>
              <a:t>-Product Launch</a:t>
            </a:r>
          </a:p>
          <a:p>
            <a:pPr>
              <a:lnSpc>
                <a:spcPct val="110000"/>
              </a:lnSpc>
              <a:buNone/>
            </a:pPr>
            <a:r>
              <a:rPr lang="en-IN" b="1" dirty="0"/>
              <a:t>-</a:t>
            </a:r>
            <a:r>
              <a:rPr lang="en-US" b="1" dirty="0"/>
              <a:t>Product Evaluation</a:t>
            </a:r>
          </a:p>
          <a:p>
            <a:pPr>
              <a:lnSpc>
                <a:spcPct val="110000"/>
              </a:lnSpc>
              <a:buNone/>
            </a:pPr>
            <a:r>
              <a:rPr lang="en-IN" b="1" dirty="0"/>
              <a:t>-</a:t>
            </a:r>
            <a:r>
              <a:rPr lang="en-US" b="1" dirty="0"/>
              <a:t>Competitor Evaluation</a:t>
            </a:r>
          </a:p>
          <a:p>
            <a:pPr>
              <a:lnSpc>
                <a:spcPct val="110000"/>
              </a:lnSpc>
              <a:buNone/>
            </a:pPr>
            <a:r>
              <a:rPr lang="en-IN" b="1" dirty="0"/>
              <a:t>-</a:t>
            </a:r>
            <a:r>
              <a:rPr lang="en-US" b="1" dirty="0"/>
              <a:t>Problem solving</a:t>
            </a:r>
          </a:p>
          <a:p>
            <a:pPr>
              <a:lnSpc>
                <a:spcPct val="110000"/>
              </a:lnSpc>
              <a:buNone/>
            </a:pPr>
            <a:r>
              <a:rPr lang="en-IN" b="1" dirty="0"/>
              <a:t>-</a:t>
            </a:r>
            <a:r>
              <a:rPr lang="en-US" b="1" dirty="0"/>
              <a:t>Strategic Planning</a:t>
            </a:r>
          </a:p>
          <a:p>
            <a:pPr>
              <a:lnSpc>
                <a:spcPct val="110000"/>
              </a:lnSpc>
              <a:buNone/>
            </a:pPr>
            <a:r>
              <a:rPr lang="en-IN" b="1" dirty="0"/>
              <a:t>-</a:t>
            </a:r>
            <a:r>
              <a:rPr lang="en-US" b="1" dirty="0"/>
              <a:t>Personal Development Planning</a:t>
            </a:r>
          </a:p>
          <a:p>
            <a:pPr>
              <a:lnSpc>
                <a:spcPct val="110000"/>
              </a:lnSpc>
              <a:buNone/>
            </a:pPr>
            <a:r>
              <a:rPr lang="en-IN" b="1" dirty="0"/>
              <a:t>-</a:t>
            </a:r>
            <a:r>
              <a:rPr lang="en-US" b="1" dirty="0"/>
              <a:t>Workshop Sessions</a:t>
            </a:r>
          </a:p>
          <a:p>
            <a:pPr>
              <a:lnSpc>
                <a:spcPct val="110000"/>
              </a:lnSpc>
              <a:buNone/>
            </a:pPr>
            <a:r>
              <a:rPr lang="en-IN" b="1" dirty="0"/>
              <a:t>-</a:t>
            </a:r>
            <a:r>
              <a:rPr lang="en-US" b="1" dirty="0"/>
              <a:t>Changing Jobs</a:t>
            </a:r>
          </a:p>
          <a:p>
            <a:pPr>
              <a:buNone/>
            </a:pPr>
            <a:endParaRPr lang="en-US" dirty="0"/>
          </a:p>
        </p:txBody>
      </p:sp>
      <p:pic>
        <p:nvPicPr>
          <p:cNvPr id="70659" name="Picture 3"/>
          <p:cNvPicPr>
            <a:picLocks noChangeAspect="1" noChangeArrowheads="1"/>
          </p:cNvPicPr>
          <p:nvPr/>
        </p:nvPicPr>
        <p:blipFill>
          <a:blip r:embed="rId2"/>
          <a:srcRect/>
          <a:stretch>
            <a:fillRect/>
          </a:stretch>
        </p:blipFill>
        <p:spPr bwMode="auto">
          <a:xfrm>
            <a:off x="5715008" y="2143116"/>
            <a:ext cx="2400300" cy="407196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2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20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357166"/>
            <a:ext cx="7143800" cy="3785652"/>
          </a:xfrm>
          <a:prstGeom prst="rect">
            <a:avLst/>
          </a:prstGeom>
        </p:spPr>
        <p:txBody>
          <a:bodyPr wrap="square">
            <a:spAutoFit/>
          </a:bodyPr>
          <a:lstStyle/>
          <a:p>
            <a:pPr algn="just"/>
            <a:r>
              <a:rPr lang="en-US" sz="4000" dirty="0"/>
              <a:t>If all you're trying to do is essentially the same thing as your rivals, then it's unlikely that you'll be very successful.</a:t>
            </a:r>
          </a:p>
          <a:p>
            <a:pPr algn="just"/>
            <a:endParaRPr lang="en-US" sz="4000" dirty="0"/>
          </a:p>
          <a:p>
            <a:pPr algn="just"/>
            <a:r>
              <a:rPr lang="en-US" sz="4000" b="1" dirty="0">
                <a:solidFill>
                  <a:schemeClr val="tx2">
                    <a:lumMod val="50000"/>
                  </a:schemeClr>
                </a:solidFill>
                <a:hlinkClick r:id="rId2"/>
              </a:rPr>
              <a:t>Michael Porter</a:t>
            </a:r>
            <a:endParaRPr lang="en-US" sz="4000" b="1" dirty="0">
              <a:solidFill>
                <a:schemeClr val="tx2">
                  <a:lumMod val="50000"/>
                </a:schemeClr>
              </a:solidFill>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SWOT Vs Tows</a:t>
            </a:r>
            <a:endParaRPr lang="en-US" dirty="0"/>
          </a:p>
        </p:txBody>
      </p:sp>
      <p:sp>
        <p:nvSpPr>
          <p:cNvPr id="3" name="Content Placeholder 2"/>
          <p:cNvSpPr>
            <a:spLocks noGrp="1"/>
          </p:cNvSpPr>
          <p:nvPr>
            <p:ph idx="1"/>
          </p:nvPr>
        </p:nvSpPr>
        <p:spPr/>
        <p:txBody>
          <a:bodyPr/>
          <a:lstStyle/>
          <a:p>
            <a:pPr algn="just"/>
            <a:r>
              <a:rPr lang="en-US" dirty="0"/>
              <a:t> A SWOT analysis helps in summarizing critical data by categorizing – Strengths, Weaknesses, Opportunities and threats</a:t>
            </a:r>
          </a:p>
          <a:p>
            <a:pPr algn="just"/>
            <a:endParaRPr lang="en-US" dirty="0"/>
          </a:p>
          <a:p>
            <a:pPr algn="just"/>
            <a:r>
              <a:rPr lang="en-US" dirty="0"/>
              <a:t>SWOT analyses can be interesting, but what should you do with the resulting information? </a:t>
            </a:r>
          </a:p>
          <a:p>
            <a:pPr algn="just">
              <a:buNone/>
            </a:pPr>
            <a:endParaRPr lang="en-US" dirty="0"/>
          </a:p>
          <a:p>
            <a:pPr algn="just"/>
            <a:r>
              <a:rPr lang="en-US" dirty="0"/>
              <a:t>SWOT doesn’t show the relationships between the different factors and categories.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Tows analysis</a:t>
            </a:r>
            <a:endParaRPr lang="en-US" dirty="0"/>
          </a:p>
        </p:txBody>
      </p:sp>
      <p:sp>
        <p:nvSpPr>
          <p:cNvPr id="3" name="Content Placeholder 2"/>
          <p:cNvSpPr>
            <a:spLocks noGrp="1"/>
          </p:cNvSpPr>
          <p:nvPr>
            <p:ph idx="1"/>
          </p:nvPr>
        </p:nvSpPr>
        <p:spPr/>
        <p:txBody>
          <a:bodyPr/>
          <a:lstStyle/>
          <a:p>
            <a:endParaRPr lang="en-US" dirty="0"/>
          </a:p>
          <a:p>
            <a:pPr algn="just"/>
            <a:r>
              <a:rPr lang="en-US" dirty="0"/>
              <a:t>TOWS is extension of SWOT</a:t>
            </a:r>
          </a:p>
          <a:p>
            <a:pPr algn="just"/>
            <a:endParaRPr lang="en-IN" dirty="0"/>
          </a:p>
          <a:p>
            <a:pPr algn="just"/>
            <a:r>
              <a:rPr lang="en-IN" dirty="0"/>
              <a:t>Understanding a strategic planning process</a:t>
            </a:r>
            <a:endParaRPr lang="en-US" dirty="0"/>
          </a:p>
          <a:p>
            <a:pPr algn="just"/>
            <a:endParaRPr lang="en-US" dirty="0"/>
          </a:p>
          <a:p>
            <a:pPr algn="just"/>
            <a:r>
              <a:rPr lang="en-US" dirty="0"/>
              <a:t>TOWS is </a:t>
            </a:r>
            <a:r>
              <a:rPr lang="en-US" dirty="0">
                <a:highlight>
                  <a:srgbClr val="FFFF00"/>
                </a:highlight>
              </a:rPr>
              <a:t>effective way to brainstorm specific strategies to address the results of your initial SWOT investigation.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2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4294967295"/>
          </p:nvPr>
        </p:nvPicPr>
        <p:blipFill>
          <a:blip r:embed="rId2"/>
          <a:srcRect/>
          <a:stretch>
            <a:fillRect/>
          </a:stretch>
        </p:blipFill>
        <p:spPr bwMode="auto">
          <a:xfrm>
            <a:off x="251520" y="980728"/>
            <a:ext cx="7643813" cy="52419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Strategic planning process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IN" dirty="0"/>
              <a:t>Changing how things work is central to it</a:t>
            </a:r>
          </a:p>
          <a:p>
            <a:pPr algn="just"/>
            <a:endParaRPr lang="en-IN" dirty="0"/>
          </a:p>
          <a:p>
            <a:pPr algn="just"/>
            <a:r>
              <a:rPr lang="en-IN" dirty="0"/>
              <a:t>Identifying ‘</a:t>
            </a:r>
            <a:r>
              <a:rPr lang="en-IN" dirty="0" err="1"/>
              <a:t>hows</a:t>
            </a:r>
            <a:r>
              <a:rPr lang="en-IN" dirty="0"/>
              <a:t>’ but for that identifying ‘</a:t>
            </a:r>
            <a:r>
              <a:rPr lang="en-IN" dirty="0" err="1"/>
              <a:t>whats</a:t>
            </a:r>
            <a:r>
              <a:rPr lang="en-IN" dirty="0"/>
              <a:t>’ is critical</a:t>
            </a:r>
          </a:p>
          <a:p>
            <a:pPr algn="just"/>
            <a:endParaRPr lang="en-IN" dirty="0"/>
          </a:p>
          <a:p>
            <a:pPr algn="just"/>
            <a:r>
              <a:rPr lang="en-US" dirty="0"/>
              <a:t>A SWOT analysis helps in summarizing critical data by categorizing – Strengths, Weaknesses, Opportunities and threats</a:t>
            </a:r>
          </a:p>
          <a:p>
            <a:pPr algn="just"/>
            <a:endParaRPr lang="en-IN" dirty="0"/>
          </a:p>
          <a:p>
            <a:pPr algn="just"/>
            <a:endParaRPr lang="en-IN" dirty="0"/>
          </a:p>
          <a:p>
            <a:pPr algn="just"/>
            <a:r>
              <a:rPr lang="en-IN" dirty="0"/>
              <a:t>A TOWS analysis helps us devise strategies from a SWOT. </a:t>
            </a:r>
          </a:p>
          <a:p>
            <a:endParaRPr lang="en-IN"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is tows carried out?</a:t>
            </a:r>
            <a:endParaRPr lang="en-US" dirty="0"/>
          </a:p>
        </p:txBody>
      </p:sp>
      <p:sp>
        <p:nvSpPr>
          <p:cNvPr id="3" name="Content Placeholder 2"/>
          <p:cNvSpPr>
            <a:spLocks noGrp="1"/>
          </p:cNvSpPr>
          <p:nvPr>
            <p:ph idx="1"/>
          </p:nvPr>
        </p:nvSpPr>
        <p:spPr/>
        <p:txBody>
          <a:bodyPr/>
          <a:lstStyle/>
          <a:p>
            <a:r>
              <a:rPr lang="en-IN" dirty="0"/>
              <a:t>Run SWOT analysis</a:t>
            </a:r>
          </a:p>
          <a:p>
            <a:endParaRPr lang="en-IN" dirty="0"/>
          </a:p>
          <a:p>
            <a:endParaRPr lang="en-IN" dirty="0"/>
          </a:p>
          <a:p>
            <a:r>
              <a:rPr lang="en-IN" dirty="0"/>
              <a:t>Collect Information</a:t>
            </a:r>
          </a:p>
          <a:p>
            <a:endParaRPr lang="en-IN" dirty="0"/>
          </a:p>
          <a:p>
            <a:endParaRPr lang="en-IN" dirty="0"/>
          </a:p>
          <a:p>
            <a:r>
              <a:rPr lang="en-IN" dirty="0"/>
              <a:t>Lay out the TOWS grid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08630"/>
          </a:xfrm>
        </p:spPr>
        <p:txBody>
          <a:bodyPr/>
          <a:lstStyle/>
          <a:p>
            <a:r>
              <a:rPr lang="en-IN" dirty="0"/>
              <a:t>Tows analysis</a:t>
            </a:r>
            <a:endParaRPr lang="en-US" dirty="0"/>
          </a:p>
        </p:txBody>
      </p:sp>
      <p:sp>
        <p:nvSpPr>
          <p:cNvPr id="5" name="Content Placeholder 4"/>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357158" y="1285859"/>
            <a:ext cx="7643866" cy="5572141"/>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00034" y="214290"/>
            <a:ext cx="7239000" cy="6203642"/>
          </a:xfrm>
        </p:spPr>
        <p:txBody>
          <a:bodyPr>
            <a:normAutofit/>
          </a:bodyPr>
          <a:lstStyle/>
          <a:p>
            <a:pPr algn="ctr">
              <a:buNone/>
            </a:pPr>
            <a:r>
              <a:rPr lang="en-US" sz="2000" dirty="0"/>
              <a:t>Create a chart where your internal pieces (Strengths and Weaknesses) intersect with the external aspects (Opportunities and Threats). </a:t>
            </a:r>
          </a:p>
        </p:txBody>
      </p:sp>
      <p:pic>
        <p:nvPicPr>
          <p:cNvPr id="1026" name="Picture 2" descr="https://i1.wp.com/www.business-to-you.com/wp-content/uploads/2020/02/TOWS-Matrix.png?ssl=1"/>
          <p:cNvPicPr>
            <a:picLocks noChangeAspect="1" noChangeArrowheads="1"/>
          </p:cNvPicPr>
          <p:nvPr/>
        </p:nvPicPr>
        <p:blipFill>
          <a:blip r:embed="rId2"/>
          <a:srcRect/>
          <a:stretch>
            <a:fillRect/>
          </a:stretch>
        </p:blipFill>
        <p:spPr bwMode="auto">
          <a:xfrm>
            <a:off x="357158" y="1428736"/>
            <a:ext cx="7500990" cy="507209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Self-analysis techniques:</a:t>
            </a:r>
          </a:p>
        </p:txBody>
      </p:sp>
      <p:pic>
        <p:nvPicPr>
          <p:cNvPr id="1027" name="Picture 3" descr="C:\Users\LENOVO\Desktop\iStock-1134293632.jpg"/>
          <p:cNvPicPr>
            <a:picLocks noGrp="1" noChangeAspect="1" noChangeArrowheads="1"/>
          </p:cNvPicPr>
          <p:nvPr>
            <p:ph idx="1"/>
          </p:nvPr>
        </p:nvPicPr>
        <p:blipFill>
          <a:blip r:embed="rId2"/>
          <a:srcRect/>
          <a:stretch>
            <a:fillRect/>
          </a:stretch>
        </p:blipFill>
        <p:spPr bwMode="auto">
          <a:xfrm>
            <a:off x="1857356" y="1928802"/>
            <a:ext cx="4500593" cy="4143403"/>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strategic options identified</a:t>
            </a:r>
            <a:endParaRPr lang="en-US" dirty="0"/>
          </a:p>
        </p:txBody>
      </p:sp>
      <p:sp>
        <p:nvSpPr>
          <p:cNvPr id="3" name="Content Placeholder 2"/>
          <p:cNvSpPr>
            <a:spLocks noGrp="1"/>
          </p:cNvSpPr>
          <p:nvPr>
            <p:ph idx="1"/>
          </p:nvPr>
        </p:nvSpPr>
        <p:spPr/>
        <p:txBody>
          <a:bodyPr>
            <a:normAutofit lnSpcReduction="10000"/>
          </a:bodyPr>
          <a:lstStyle/>
          <a:p>
            <a:pPr algn="just"/>
            <a:r>
              <a:rPr lang="en-IN" dirty="0"/>
              <a:t>Maxi – maxi strategies – Use strengths to exploit opportunities</a:t>
            </a:r>
          </a:p>
          <a:p>
            <a:pPr algn="just"/>
            <a:endParaRPr lang="en-IN" dirty="0"/>
          </a:p>
          <a:p>
            <a:pPr algn="just"/>
            <a:r>
              <a:rPr lang="en-IN" dirty="0"/>
              <a:t>Maxi – mini strategies – Use strengths to reduce the impact of threats</a:t>
            </a:r>
          </a:p>
          <a:p>
            <a:pPr algn="just"/>
            <a:endParaRPr lang="en-IN" dirty="0"/>
          </a:p>
          <a:p>
            <a:pPr algn="just"/>
            <a:r>
              <a:rPr lang="en-IN" dirty="0"/>
              <a:t>Mini – maxi strategies – Use opportunities to overcome weaknesses</a:t>
            </a:r>
          </a:p>
          <a:p>
            <a:pPr algn="just"/>
            <a:endParaRPr lang="en-IN" dirty="0"/>
          </a:p>
          <a:p>
            <a:pPr algn="just"/>
            <a:r>
              <a:rPr lang="en-IN" dirty="0"/>
              <a:t>Mini –Mini strategies – minimise weaknesses and avoid threats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t aims to minimize both weaknesses and &#10;threats and may be called the Mini-Mini &#10;Strategy. &#10;Eg. Joint ventures, retrench ..."/>
          <p:cNvPicPr>
            <a:picLocks noChangeAspect="1" noChangeArrowheads="1"/>
          </p:cNvPicPr>
          <p:nvPr/>
        </p:nvPicPr>
        <p:blipFill>
          <a:blip r:embed="rId2"/>
          <a:srcRect/>
          <a:stretch>
            <a:fillRect/>
          </a:stretch>
        </p:blipFill>
        <p:spPr bwMode="auto">
          <a:xfrm>
            <a:off x="285720" y="1071546"/>
            <a:ext cx="7858180" cy="535785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Attempts to minimize the weaknesses and &#10;maximize the opportunities. &#10; "/>
          <p:cNvPicPr>
            <a:picLocks noChangeAspect="1" noChangeArrowheads="1"/>
          </p:cNvPicPr>
          <p:nvPr/>
        </p:nvPicPr>
        <p:blipFill>
          <a:blip r:embed="rId2"/>
          <a:srcRect/>
          <a:stretch>
            <a:fillRect/>
          </a:stretch>
        </p:blipFill>
        <p:spPr bwMode="auto">
          <a:xfrm>
            <a:off x="285720" y="1214422"/>
            <a:ext cx="7715304" cy="4562476"/>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It is based on using organization’s &#10;strengths to deal with threats in the &#10;environment. &#10;The aim is to maximize the for..."/>
          <p:cNvPicPr>
            <a:picLocks noChangeAspect="1" noChangeArrowheads="1"/>
          </p:cNvPicPr>
          <p:nvPr/>
        </p:nvPicPr>
        <p:blipFill>
          <a:blip r:embed="rId2"/>
          <a:srcRect/>
          <a:stretch>
            <a:fillRect/>
          </a:stretch>
        </p:blipFill>
        <p:spPr bwMode="auto">
          <a:xfrm>
            <a:off x="214282" y="1142984"/>
            <a:ext cx="7858180" cy="4562476"/>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It capitalizes on a company’s strengths to &#10;take advantage of opportunities. &#10;•If a company have weaknesses, they will &#10;s..."/>
          <p:cNvPicPr>
            <a:picLocks noChangeAspect="1" noChangeArrowheads="1"/>
          </p:cNvPicPr>
          <p:nvPr/>
        </p:nvPicPr>
        <p:blipFill>
          <a:blip r:embed="rId2"/>
          <a:srcRect/>
          <a:stretch>
            <a:fillRect/>
          </a:stretch>
        </p:blipFill>
        <p:spPr bwMode="auto">
          <a:xfrm>
            <a:off x="357158" y="1142984"/>
            <a:ext cx="7215238" cy="4562476"/>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Outcomes of Tows Analysis</a:t>
            </a:r>
            <a:endParaRPr lang="en-US" dirty="0"/>
          </a:p>
        </p:txBody>
      </p:sp>
      <p:sp>
        <p:nvSpPr>
          <p:cNvPr id="3" name="Content Placeholder 2"/>
          <p:cNvSpPr>
            <a:spLocks noGrp="1"/>
          </p:cNvSpPr>
          <p:nvPr>
            <p:ph idx="1"/>
          </p:nvPr>
        </p:nvSpPr>
        <p:spPr/>
        <p:txBody>
          <a:bodyPr>
            <a:noAutofit/>
          </a:bodyPr>
          <a:lstStyle/>
          <a:p>
            <a:pPr algn="just"/>
            <a:r>
              <a:rPr lang="en-IN" sz="2800" dirty="0"/>
              <a:t>Reduce any identified Threats</a:t>
            </a:r>
          </a:p>
          <a:p>
            <a:pPr algn="just"/>
            <a:endParaRPr lang="en-IN" sz="2800" dirty="0"/>
          </a:p>
          <a:p>
            <a:pPr algn="just"/>
            <a:r>
              <a:rPr lang="en-US" sz="2800" dirty="0"/>
              <a:t>Capitalize and take advantage of Opportunities</a:t>
            </a:r>
          </a:p>
          <a:p>
            <a:pPr algn="just">
              <a:buNone/>
            </a:pPr>
            <a:endParaRPr lang="en-US" sz="2800" dirty="0"/>
          </a:p>
          <a:p>
            <a:pPr algn="just"/>
            <a:endParaRPr lang="en-IN" sz="2800" dirty="0"/>
          </a:p>
          <a:p>
            <a:pPr algn="just"/>
            <a:r>
              <a:rPr lang="en-IN" sz="2800" dirty="0"/>
              <a:t>Work around and overcome Weaknesses</a:t>
            </a:r>
          </a:p>
          <a:p>
            <a:pPr algn="just">
              <a:buNone/>
            </a:pPr>
            <a:r>
              <a:rPr lang="en-IN" sz="2800" dirty="0"/>
              <a:t>   </a:t>
            </a:r>
          </a:p>
          <a:p>
            <a:pPr algn="just"/>
            <a:endParaRPr lang="en-IN" sz="2800" dirty="0"/>
          </a:p>
          <a:p>
            <a:pPr algn="just"/>
            <a:r>
              <a:rPr lang="en-IN" sz="2800" dirty="0"/>
              <a:t>Make the most and exploit Strengths</a:t>
            </a:r>
          </a:p>
          <a:p>
            <a:pPr>
              <a:buNone/>
            </a:pPr>
            <a:r>
              <a:rPr lang="en-IN" sz="28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20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20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457200" y="571480"/>
            <a:ext cx="3520440" cy="6000792"/>
          </a:xfrm>
        </p:spPr>
        <p:txBody>
          <a:bodyPr>
            <a:normAutofit fontScale="92500" lnSpcReduction="20000"/>
          </a:bodyPr>
          <a:lstStyle/>
          <a:p>
            <a:pPr algn="ctr">
              <a:buNone/>
            </a:pPr>
            <a:r>
              <a:rPr lang="en-IN" b="1" dirty="0"/>
              <a:t>ADVANTAGES</a:t>
            </a:r>
          </a:p>
          <a:p>
            <a:pPr algn="ctr">
              <a:buNone/>
            </a:pPr>
            <a:endParaRPr lang="en-IN" b="1" dirty="0"/>
          </a:p>
          <a:p>
            <a:pPr algn="just"/>
            <a:r>
              <a:rPr lang="en-IN" dirty="0"/>
              <a:t>Easy and simple  to use</a:t>
            </a:r>
          </a:p>
          <a:p>
            <a:pPr algn="just"/>
            <a:endParaRPr lang="en-IN" dirty="0"/>
          </a:p>
          <a:p>
            <a:pPr algn="just"/>
            <a:r>
              <a:rPr lang="en-IN" dirty="0"/>
              <a:t>Identifies internal and external factors and establishes a connection between them.</a:t>
            </a:r>
          </a:p>
          <a:p>
            <a:pPr algn="just"/>
            <a:endParaRPr lang="en-IN" dirty="0"/>
          </a:p>
          <a:p>
            <a:pPr algn="just"/>
            <a:r>
              <a:rPr lang="en-IN" dirty="0"/>
              <a:t>Works well with other types of  analysis to provide a deep insight to organizational health</a:t>
            </a:r>
          </a:p>
          <a:p>
            <a:endParaRPr lang="en-US" dirty="0"/>
          </a:p>
        </p:txBody>
      </p:sp>
      <p:sp>
        <p:nvSpPr>
          <p:cNvPr id="9" name="Content Placeholder 8"/>
          <p:cNvSpPr>
            <a:spLocks noGrp="1"/>
          </p:cNvSpPr>
          <p:nvPr>
            <p:ph sz="half" idx="2"/>
          </p:nvPr>
        </p:nvSpPr>
        <p:spPr>
          <a:xfrm>
            <a:off x="4178808" y="500042"/>
            <a:ext cx="3520440" cy="5626121"/>
          </a:xfrm>
        </p:spPr>
        <p:txBody>
          <a:bodyPr>
            <a:normAutofit fontScale="92500" lnSpcReduction="20000"/>
          </a:bodyPr>
          <a:lstStyle/>
          <a:p>
            <a:pPr algn="ctr">
              <a:buNone/>
            </a:pPr>
            <a:r>
              <a:rPr lang="en-IN" b="1" dirty="0"/>
              <a:t>DISADVANTAGES</a:t>
            </a:r>
          </a:p>
          <a:p>
            <a:endParaRPr lang="en-IN" b="1" dirty="0"/>
          </a:p>
          <a:p>
            <a:pPr algn="just"/>
            <a:r>
              <a:rPr lang="en-IN" dirty="0"/>
              <a:t>The analysis can be subjective</a:t>
            </a:r>
          </a:p>
          <a:p>
            <a:pPr algn="just"/>
            <a:endParaRPr lang="en-IN" dirty="0"/>
          </a:p>
          <a:p>
            <a:pPr algn="just"/>
            <a:r>
              <a:rPr lang="en-IN" dirty="0"/>
              <a:t>Exposes the analysis to bias</a:t>
            </a:r>
          </a:p>
          <a:p>
            <a:pPr algn="just"/>
            <a:endParaRPr lang="en-IN" dirty="0"/>
          </a:p>
          <a:p>
            <a:pPr algn="just"/>
            <a:r>
              <a:rPr lang="en-IN" dirty="0"/>
              <a:t>Can get complicated</a:t>
            </a:r>
          </a:p>
          <a:p>
            <a:pPr algn="just">
              <a:buNone/>
            </a:pPr>
            <a:endParaRPr lang="en-US" dirty="0"/>
          </a:p>
          <a:p>
            <a:pPr algn="just"/>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20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fade">
                                      <p:cBhvr>
                                        <p:cTn id="17" dur="20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fade">
                                      <p:cBhvr>
                                        <p:cTn id="22" dur="2000"/>
                                        <p:tgtEl>
                                          <p:spTgt spid="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20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fade">
                                      <p:cBhvr>
                                        <p:cTn id="32" dur="2000"/>
                                        <p:tgtEl>
                                          <p:spTgt spid="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animEffect transition="in" filter="fade">
                                      <p:cBhvr>
                                        <p:cTn id="37" dur="2000"/>
                                        <p:tgtEl>
                                          <p:spTgt spid="9">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xEl>
                                              <p:pRg st="6" end="6"/>
                                            </p:txEl>
                                          </p:spTgt>
                                        </p:tgtEl>
                                        <p:attrNameLst>
                                          <p:attrName>style.visibility</p:attrName>
                                        </p:attrNameLst>
                                      </p:cBhvr>
                                      <p:to>
                                        <p:strVal val="visible"/>
                                      </p:to>
                                    </p:set>
                                    <p:animEffect transition="in" filter="fade">
                                      <p:cBhvr>
                                        <p:cTn id="42" dur="20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Example </a:t>
            </a:r>
            <a:endParaRPr lang="en-US" dirty="0"/>
          </a:p>
        </p:txBody>
      </p:sp>
      <p:sp>
        <p:nvSpPr>
          <p:cNvPr id="3" name="Content Placeholder 2"/>
          <p:cNvSpPr>
            <a:spLocks noGrp="1"/>
          </p:cNvSpPr>
          <p:nvPr>
            <p:ph idx="1"/>
          </p:nvPr>
        </p:nvSpPr>
        <p:spPr>
          <a:xfrm>
            <a:off x="428596" y="1571612"/>
            <a:ext cx="7239000" cy="4846320"/>
          </a:xfrm>
        </p:spPr>
        <p:txBody>
          <a:bodyPr/>
          <a:lstStyle/>
          <a:p>
            <a:r>
              <a:rPr lang="en-US" dirty="0"/>
              <a:t>https://youtu.be/H4cNDnuWUK0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357290" y="1571612"/>
            <a:ext cx="5500726" cy="4071966"/>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878"/>
            <a:ext cx="4523897" cy="68551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idx="4294967295"/>
          </p:nvPr>
        </p:nvSpPr>
        <p:spPr>
          <a:xfrm>
            <a:off x="735630" y="447699"/>
            <a:ext cx="2663909" cy="942391"/>
          </a:xfrm>
          <a:ln>
            <a:solidFill>
              <a:schemeClr val="tx1"/>
            </a:solidFill>
          </a:ln>
          <a:effectLst>
            <a:innerShdw blurRad="63500" dist="50800" dir="2700000">
              <a:prstClr val="black">
                <a:alpha val="50000"/>
              </a:prstClr>
            </a:innerShdw>
          </a:effectLst>
        </p:spPr>
        <p:txBody>
          <a:bodyPr>
            <a:normAutofit/>
          </a:bodyPr>
          <a:lstStyle/>
          <a:p>
            <a:r>
              <a:rPr lang="en-US" dirty="0">
                <a:solidFill>
                  <a:schemeClr val="tx1"/>
                </a:solidFill>
                <a:latin typeface="Calibri" panose="020F0502020204030204" pitchFamily="34" charset="0"/>
              </a:rPr>
              <a:t>TOWS</a:t>
            </a:r>
          </a:p>
        </p:txBody>
      </p:sp>
      <p:sp>
        <p:nvSpPr>
          <p:cNvPr id="10" name="TextBox 9"/>
          <p:cNvSpPr txBox="1"/>
          <p:nvPr/>
        </p:nvSpPr>
        <p:spPr>
          <a:xfrm>
            <a:off x="814341" y="4536858"/>
            <a:ext cx="1458390" cy="369332"/>
          </a:xfrm>
          <a:prstGeom prst="rect">
            <a:avLst/>
          </a:prstGeom>
          <a:noFill/>
        </p:spPr>
        <p:txBody>
          <a:bodyPr wrap="square" rtlCol="0">
            <a:spAutoFit/>
          </a:bodyPr>
          <a:lstStyle/>
          <a:p>
            <a:endParaRPr lang="en-US" dirty="0"/>
          </a:p>
        </p:txBody>
      </p:sp>
      <p:sp>
        <p:nvSpPr>
          <p:cNvPr id="11" name="TextBox 10"/>
          <p:cNvSpPr txBox="1"/>
          <p:nvPr/>
        </p:nvSpPr>
        <p:spPr>
          <a:xfrm>
            <a:off x="241772" y="1571612"/>
            <a:ext cx="4061918" cy="5262979"/>
          </a:xfrm>
          <a:prstGeom prst="rect">
            <a:avLst/>
          </a:prstGeom>
          <a:noFill/>
        </p:spPr>
        <p:txBody>
          <a:bodyPr wrap="square" rtlCol="0" anchor="ctr">
            <a:spAutoFit/>
          </a:bodyPr>
          <a:lstStyle/>
          <a:p>
            <a:r>
              <a:rPr lang="en-US" sz="2800" dirty="0">
                <a:latin typeface="Calibri" panose="020F0502020204030204" pitchFamily="34" charset="0"/>
              </a:rPr>
              <a:t>What is TOWS ?</a:t>
            </a:r>
          </a:p>
          <a:p>
            <a:pPr marL="342900" indent="-342900">
              <a:buFont typeface="Arial" panose="020B0604020202020204" pitchFamily="34" charset="0"/>
              <a:buChar char="•"/>
            </a:pPr>
            <a:r>
              <a:rPr lang="en-US" sz="2800" dirty="0">
                <a:latin typeface="Calibri" panose="020F0502020204030204" pitchFamily="34" charset="0"/>
              </a:rPr>
              <a:t>Threats Opportunities Weaknesses Strengths</a:t>
            </a:r>
          </a:p>
          <a:p>
            <a:pPr marL="342900" indent="-342900">
              <a:buFont typeface="Arial" panose="020B0604020202020204" pitchFamily="34" charset="0"/>
              <a:buChar char="•"/>
            </a:pPr>
            <a:r>
              <a:rPr lang="en-US" sz="2800" dirty="0">
                <a:latin typeface="Calibri" panose="020F0502020204030204" pitchFamily="34" charset="0"/>
              </a:rPr>
              <a:t>TOWS  can help you explore opportunities and counter threats with the help of your Strengths and Weaknesses.</a:t>
            </a:r>
          </a:p>
          <a:p>
            <a:pPr marL="342900" indent="-342900">
              <a:buFont typeface="Arial" panose="020B0604020202020204" pitchFamily="34" charset="0"/>
              <a:buChar char="•"/>
            </a:pPr>
            <a:r>
              <a:rPr lang="en-US" sz="2800" dirty="0">
                <a:latin typeface="Calibri" panose="020F0502020204030204" pitchFamily="34" charset="0"/>
              </a:rPr>
              <a:t>Strategize and set goals  using the TOWS framework</a:t>
            </a:r>
            <a:endParaRPr lang="en-US" sz="2000" dirty="0"/>
          </a:p>
        </p:txBody>
      </p:sp>
      <p:sp>
        <p:nvSpPr>
          <p:cNvPr id="3" name="TextBox 2"/>
          <p:cNvSpPr txBox="1"/>
          <p:nvPr/>
        </p:nvSpPr>
        <p:spPr>
          <a:xfrm>
            <a:off x="4286249" y="1"/>
            <a:ext cx="3929090" cy="6247864"/>
          </a:xfrm>
          <a:prstGeom prst="rect">
            <a:avLst/>
          </a:prstGeom>
          <a:noFill/>
        </p:spPr>
        <p:txBody>
          <a:bodyPr wrap="square" rtlCol="0">
            <a:spAutoFit/>
          </a:bodyPr>
          <a:lstStyle/>
          <a:p>
            <a:r>
              <a:rPr lang="en-US" sz="4000" b="1" dirty="0">
                <a:effectLst>
                  <a:reflection blurRad="6350" stA="60000" endA="900" endPos="60000" dist="60007" dir="5400000" sy="-100000" algn="bl" rotWithShape="0"/>
                </a:effectLst>
                <a:latin typeface="Algerian" panose="04020705040A02060702" pitchFamily="82" charset="0"/>
              </a:rPr>
              <a:t>T – Threats</a:t>
            </a:r>
          </a:p>
          <a:p>
            <a:endParaRPr lang="en-US" sz="4000" b="1" dirty="0">
              <a:effectLst>
                <a:reflection blurRad="6350" stA="60000" endA="900" endPos="60000" dist="60007" dir="5400000" sy="-100000" algn="bl" rotWithShape="0"/>
              </a:effectLst>
              <a:latin typeface="Algerian" panose="04020705040A02060702" pitchFamily="82" charset="0"/>
            </a:endParaRPr>
          </a:p>
          <a:p>
            <a:r>
              <a:rPr lang="en-US" sz="4000" b="1" dirty="0">
                <a:effectLst>
                  <a:reflection blurRad="6350" stA="60000" endA="900" endPos="60000" dist="60007" dir="5400000" sy="-100000" algn="bl" rotWithShape="0"/>
                </a:effectLst>
                <a:latin typeface="Algerian" panose="04020705040A02060702" pitchFamily="82" charset="0"/>
              </a:rPr>
              <a:t>O - Opportunities</a:t>
            </a:r>
          </a:p>
          <a:p>
            <a:endParaRPr lang="en-US" sz="4000" b="1" dirty="0">
              <a:effectLst>
                <a:reflection blurRad="6350" stA="60000" endA="900" endPos="60000" dist="60007" dir="5400000" sy="-100000" algn="bl" rotWithShape="0"/>
              </a:effectLst>
              <a:latin typeface="Algerian" panose="04020705040A02060702" pitchFamily="82" charset="0"/>
            </a:endParaRPr>
          </a:p>
          <a:p>
            <a:r>
              <a:rPr lang="en-US" sz="4000" b="1" dirty="0">
                <a:effectLst>
                  <a:reflection blurRad="6350" stA="60000" endA="900" endPos="60000" dist="60007" dir="5400000" sy="-100000" algn="bl" rotWithShape="0"/>
                </a:effectLst>
                <a:latin typeface="Algerian" panose="04020705040A02060702" pitchFamily="82" charset="0"/>
              </a:rPr>
              <a:t>W – Weaknesses</a:t>
            </a:r>
          </a:p>
          <a:p>
            <a:endParaRPr lang="en-US" sz="4000" b="1" dirty="0">
              <a:effectLst>
                <a:reflection blurRad="6350" stA="60000" endA="900" endPos="60000" dist="60007" dir="5400000" sy="-100000" algn="bl" rotWithShape="0"/>
              </a:effectLst>
              <a:latin typeface="Algerian" panose="04020705040A02060702" pitchFamily="82" charset="0"/>
            </a:endParaRPr>
          </a:p>
          <a:p>
            <a:r>
              <a:rPr lang="en-US" sz="4000" b="1" dirty="0">
                <a:effectLst>
                  <a:reflection blurRad="6350" stA="60000" endA="900" endPos="60000" dist="60007" dir="5400000" sy="-100000" algn="bl" rotWithShape="0"/>
                </a:effectLst>
                <a:latin typeface="Algerian" panose="04020705040A02060702" pitchFamily="82" charset="0"/>
              </a:rPr>
              <a:t>S – </a:t>
            </a:r>
          </a:p>
          <a:p>
            <a:r>
              <a:rPr lang="en-US" sz="4000" b="1" dirty="0">
                <a:effectLst>
                  <a:reflection blurRad="6350" stA="60000" endA="900" endPos="60000" dist="60007" dir="5400000" sy="-100000" algn="bl" rotWithShape="0"/>
                </a:effectLst>
                <a:latin typeface="Algerian" panose="04020705040A02060702" pitchFamily="82" charset="0"/>
              </a:rPr>
              <a:t>Strengths</a:t>
            </a:r>
          </a:p>
        </p:txBody>
      </p:sp>
    </p:spTree>
    <p:extLst>
      <p:ext uri="{BB962C8B-B14F-4D97-AF65-F5344CB8AC3E}">
        <p14:creationId xmlns:p14="http://schemas.microsoft.com/office/powerpoint/2010/main" val="123577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44"/>
          </a:xfrm>
        </p:spPr>
        <p:txBody>
          <a:bodyPr/>
          <a:lstStyle/>
          <a:p>
            <a:r>
              <a:rPr lang="en-US" dirty="0"/>
              <a:t>Self-analysis techniques</a:t>
            </a:r>
          </a:p>
        </p:txBody>
      </p:sp>
      <p:sp>
        <p:nvSpPr>
          <p:cNvPr id="3" name="Content Placeholder 2"/>
          <p:cNvSpPr>
            <a:spLocks noGrp="1"/>
          </p:cNvSpPr>
          <p:nvPr>
            <p:ph idx="1"/>
          </p:nvPr>
        </p:nvSpPr>
        <p:spPr>
          <a:xfrm>
            <a:off x="285720" y="1214422"/>
            <a:ext cx="7858180" cy="5241314"/>
          </a:xfrm>
        </p:spPr>
        <p:txBody>
          <a:bodyPr>
            <a:normAutofit fontScale="92500" lnSpcReduction="10000"/>
          </a:bodyPr>
          <a:lstStyle/>
          <a:p>
            <a:pPr algn="just"/>
            <a:r>
              <a:rPr lang="en-US" dirty="0"/>
              <a:t>The organization has to avoid pre-conceived beliefs or gray areas and instead focus on real-life contexts. </a:t>
            </a:r>
          </a:p>
          <a:p>
            <a:pPr algn="just"/>
            <a:endParaRPr lang="en-US" dirty="0"/>
          </a:p>
          <a:p>
            <a:pPr algn="just"/>
            <a:r>
              <a:rPr lang="en-US" dirty="0"/>
              <a:t>SWOT is designed to facilitate a realistic, fact-based, data-driven look at the strengths and weaknesses of an organization and initiatives.</a:t>
            </a:r>
          </a:p>
          <a:p>
            <a:pPr algn="just"/>
            <a:endParaRPr lang="en-US" dirty="0"/>
          </a:p>
          <a:p>
            <a:pPr algn="just"/>
            <a:r>
              <a:rPr lang="en-US" dirty="0"/>
              <a:t>Its key purpose is to identify the strategies that will create	</a:t>
            </a:r>
          </a:p>
          <a:p>
            <a:pPr algn="just">
              <a:buNone/>
            </a:pPr>
            <a:endParaRPr lang="en-US" dirty="0"/>
          </a:p>
          <a:p>
            <a:pPr algn="just">
              <a:buNone/>
            </a:pPr>
            <a:r>
              <a:rPr lang="en-US" dirty="0"/>
              <a:t> - </a:t>
            </a:r>
            <a:r>
              <a:rPr lang="en-US" dirty="0">
                <a:highlight>
                  <a:srgbClr val="FFFF00"/>
                </a:highlight>
              </a:rPr>
              <a:t>a firm specific business model</a:t>
            </a:r>
          </a:p>
          <a:p>
            <a:pPr algn="just">
              <a:buNone/>
            </a:pPr>
            <a:r>
              <a:rPr lang="en-US" dirty="0">
                <a:highlight>
                  <a:srgbClr val="FFFF00"/>
                </a:highlight>
              </a:rPr>
              <a:t> - that will best align an organization’s resources and capabilities to the requirements of the environment in which the firm operates.</a:t>
            </a:r>
          </a:p>
          <a:p>
            <a:pPr algn="just">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1571612"/>
            <a:ext cx="7858180" cy="3600986"/>
          </a:xfrm>
          <a:prstGeom prst="rect">
            <a:avLst/>
          </a:prstGeom>
        </p:spPr>
        <p:txBody>
          <a:bodyPr wrap="square">
            <a:spAutoFit/>
          </a:bodyPr>
          <a:lstStyle/>
          <a:p>
            <a:pPr algn="ctr"/>
            <a:r>
              <a:rPr lang="en-US" sz="5400" dirty="0"/>
              <a:t>TOWS and its relevance in the VUCA world</a:t>
            </a:r>
          </a:p>
          <a:p>
            <a:endParaRPr lang="en-IN" sz="4000" dirty="0"/>
          </a:p>
          <a:p>
            <a:endParaRPr lang="en-IN" sz="4000" dirty="0"/>
          </a:p>
          <a:p>
            <a:endParaRPr lang="en-US" sz="4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142984"/>
            <a:ext cx="7239000" cy="5312752"/>
          </a:xfrm>
        </p:spPr>
        <p:txBody>
          <a:bodyPr/>
          <a:lstStyle/>
          <a:p>
            <a:pPr>
              <a:buNone/>
            </a:pPr>
            <a:r>
              <a:rPr lang="en-IN" sz="4800" b="1" dirty="0">
                <a:latin typeface="Calibri" panose="020F0502020204030204" pitchFamily="34" charset="0"/>
              </a:rPr>
              <a:t>We live in a VUCA world.</a:t>
            </a:r>
          </a:p>
          <a:p>
            <a:pPr>
              <a:buNone/>
            </a:pPr>
            <a:r>
              <a:rPr lang="en-IN" sz="2800" b="1" dirty="0">
                <a:latin typeface="Calibri" panose="020F0502020204030204" pitchFamily="34" charset="0"/>
              </a:rPr>
              <a:t>Our world is</a:t>
            </a:r>
          </a:p>
          <a:p>
            <a:pPr algn="just"/>
            <a:r>
              <a:rPr lang="en-IN" sz="2800" b="1" dirty="0">
                <a:latin typeface="Calibri" panose="020F0502020204030204" pitchFamily="34" charset="0"/>
              </a:rPr>
              <a:t> VOLATILE</a:t>
            </a:r>
          </a:p>
          <a:p>
            <a:pPr algn="just"/>
            <a:r>
              <a:rPr lang="en-IN" sz="2800" b="1" dirty="0">
                <a:latin typeface="Calibri" panose="020F0502020204030204" pitchFamily="34" charset="0"/>
              </a:rPr>
              <a:t> UNCERTAIN</a:t>
            </a:r>
          </a:p>
          <a:p>
            <a:pPr algn="just"/>
            <a:r>
              <a:rPr lang="en-IN" sz="2800" b="1" dirty="0">
                <a:latin typeface="Calibri" panose="020F0502020204030204" pitchFamily="34" charset="0"/>
              </a:rPr>
              <a:t>COMPLEX </a:t>
            </a:r>
          </a:p>
          <a:p>
            <a:pPr algn="just"/>
            <a:r>
              <a:rPr lang="en-IN" sz="2800" b="1" dirty="0">
                <a:latin typeface="Calibri" panose="020F0502020204030204" pitchFamily="34" charset="0"/>
              </a:rPr>
              <a:t>AMBIGUOUS</a:t>
            </a:r>
          </a:p>
          <a:p>
            <a:pPr algn="just"/>
            <a:endParaRPr lang="en-IN" sz="2800" b="1" dirty="0">
              <a:latin typeface="Calibri" panose="020F0502020204030204" pitchFamily="34" charset="0"/>
            </a:endParaRPr>
          </a:p>
          <a:p>
            <a:pPr>
              <a:buNone/>
            </a:pPr>
            <a:r>
              <a:rPr lang="en-IN" sz="2800" dirty="0"/>
              <a:t>  VUCA stands for a constantly changing business landscape wherein lies their O and T.</a:t>
            </a:r>
            <a:endParaRPr lang="en-IN" sz="2800" b="1" dirty="0">
              <a:latin typeface="Calibri" panose="020F0502020204030204" pitchFamily="34" charset="0"/>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7758138" cy="5857916"/>
          </a:xfrm>
        </p:spPr>
        <p:txBody>
          <a:bodyPr>
            <a:normAutofit fontScale="92500" lnSpcReduction="10000"/>
          </a:bodyPr>
          <a:lstStyle/>
          <a:p>
            <a:pPr>
              <a:buNone/>
            </a:pPr>
            <a:r>
              <a:rPr lang="en-IN" sz="2800" b="1" dirty="0"/>
              <a:t>Volatile –</a:t>
            </a:r>
          </a:p>
          <a:p>
            <a:pPr>
              <a:buNone/>
            </a:pPr>
            <a:r>
              <a:rPr lang="en-IN" sz="2800" dirty="0"/>
              <a:t>As in a world which keeps changing very fast. We are increasingly connected with the world and any change in one corner of this globe affects the other parts. </a:t>
            </a:r>
          </a:p>
          <a:p>
            <a:pPr>
              <a:lnSpc>
                <a:spcPct val="110000"/>
              </a:lnSpc>
            </a:pPr>
            <a:r>
              <a:rPr lang="en-IN" sz="2800" dirty="0"/>
              <a:t>Effect of </a:t>
            </a:r>
            <a:r>
              <a:rPr lang="en-IN" sz="2800" dirty="0" err="1"/>
              <a:t>Brexit</a:t>
            </a:r>
            <a:r>
              <a:rPr lang="en-IN" sz="2800" dirty="0"/>
              <a:t> on the global market</a:t>
            </a:r>
          </a:p>
          <a:p>
            <a:pPr>
              <a:lnSpc>
                <a:spcPct val="110000"/>
              </a:lnSpc>
            </a:pPr>
            <a:r>
              <a:rPr lang="en-IN" sz="2800" dirty="0"/>
              <a:t>Impact of </a:t>
            </a:r>
            <a:r>
              <a:rPr lang="en-IN" sz="2800" dirty="0" err="1"/>
              <a:t>Covid</a:t>
            </a:r>
            <a:r>
              <a:rPr lang="en-IN" sz="2800" dirty="0"/>
              <a:t> 19</a:t>
            </a:r>
          </a:p>
          <a:p>
            <a:pPr>
              <a:lnSpc>
                <a:spcPct val="110000"/>
              </a:lnSpc>
            </a:pPr>
            <a:r>
              <a:rPr lang="en-IN" sz="2800" dirty="0"/>
              <a:t>Taliban capture of Afghanistan </a:t>
            </a:r>
          </a:p>
          <a:p>
            <a:pPr>
              <a:buNone/>
            </a:pPr>
            <a:r>
              <a:rPr lang="en-IN" sz="2800" b="1" dirty="0"/>
              <a:t>Uncertain--- </a:t>
            </a:r>
          </a:p>
          <a:p>
            <a:pPr>
              <a:buNone/>
            </a:pPr>
            <a:r>
              <a:rPr lang="en-IN" sz="2800" dirty="0"/>
              <a:t>As in the effect of emerging technology on the existing business modes. </a:t>
            </a:r>
          </a:p>
          <a:p>
            <a:r>
              <a:rPr lang="en-IN" sz="2800" dirty="0"/>
              <a:t>How taxi industry has been impacted by </a:t>
            </a:r>
            <a:r>
              <a:rPr lang="en-IN" sz="2800" dirty="0" err="1"/>
              <a:t>Uber</a:t>
            </a:r>
            <a:endParaRPr lang="en-IN" sz="2800" dirty="0"/>
          </a:p>
          <a:p>
            <a:r>
              <a:rPr lang="en-IN" sz="2800" dirty="0"/>
              <a:t> Air </a:t>
            </a:r>
            <a:r>
              <a:rPr lang="en-IN" sz="2800" dirty="0" err="1"/>
              <a:t>bnb</a:t>
            </a:r>
            <a:r>
              <a:rPr lang="en-IN" sz="2800" dirty="0"/>
              <a:t> has affected hotel industry etc</a:t>
            </a:r>
          </a:p>
          <a:p>
            <a:pPr>
              <a:lnSpc>
                <a:spcPct val="200000"/>
              </a:lnSpc>
            </a:pP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7686700" cy="5467368"/>
          </a:xfrm>
        </p:spPr>
        <p:txBody>
          <a:bodyPr>
            <a:normAutofit/>
          </a:bodyPr>
          <a:lstStyle/>
          <a:p>
            <a:pPr>
              <a:buNone/>
            </a:pPr>
            <a:r>
              <a:rPr lang="en-IN" sz="2800" b="1" dirty="0"/>
              <a:t>Complex– </a:t>
            </a:r>
          </a:p>
          <a:p>
            <a:pPr>
              <a:buNone/>
            </a:pPr>
            <a:r>
              <a:rPr lang="en-IN" sz="2800" dirty="0"/>
              <a:t>As in different cultural / regulatory existences in different parts of the globe</a:t>
            </a:r>
          </a:p>
          <a:p>
            <a:r>
              <a:rPr lang="en-IN" sz="2800" dirty="0"/>
              <a:t> In India the effect of GST on businesses.</a:t>
            </a:r>
          </a:p>
          <a:p>
            <a:pPr>
              <a:buNone/>
            </a:pPr>
            <a:endParaRPr lang="en-US" sz="2800" dirty="0"/>
          </a:p>
          <a:p>
            <a:pPr>
              <a:buNone/>
            </a:pPr>
            <a:r>
              <a:rPr lang="en-IN" sz="2800" b="1" dirty="0"/>
              <a:t>Ambiguous –</a:t>
            </a:r>
          </a:p>
          <a:p>
            <a:pPr>
              <a:buNone/>
            </a:pPr>
            <a:r>
              <a:rPr lang="en-IN" sz="2800" dirty="0"/>
              <a:t>As in today’s world there are a lot of things which keep changing leaving people with unanswered questions.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357298"/>
            <a:ext cx="5000660" cy="4967302"/>
          </a:xfrm>
        </p:spPr>
        <p:txBody>
          <a:bodyPr>
            <a:normAutofit/>
          </a:bodyPr>
          <a:lstStyle/>
          <a:p>
            <a:pPr algn="ctr">
              <a:buNone/>
            </a:pPr>
            <a:r>
              <a:rPr lang="en-IN" sz="4800" dirty="0"/>
              <a:t>In such a world it is very important to have the ability and skills to survive.</a:t>
            </a:r>
          </a:p>
          <a:p>
            <a:endParaRPr lang="en-US" dirty="0"/>
          </a:p>
        </p:txBody>
      </p:sp>
      <p:pic>
        <p:nvPicPr>
          <p:cNvPr id="35842" name="Picture 2"/>
          <p:cNvPicPr>
            <a:picLocks noChangeAspect="1" noChangeArrowheads="1"/>
          </p:cNvPicPr>
          <p:nvPr/>
        </p:nvPicPr>
        <p:blipFill>
          <a:blip r:embed="rId2"/>
          <a:srcRect/>
          <a:stretch>
            <a:fillRect/>
          </a:stretch>
        </p:blipFill>
        <p:spPr bwMode="auto">
          <a:xfrm>
            <a:off x="5143504" y="1357298"/>
            <a:ext cx="3000396" cy="4857784"/>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366868" y="0"/>
            <a:ext cx="5105400" cy="3500438"/>
          </a:xfrm>
        </p:spPr>
        <p:txBody>
          <a:bodyPr/>
          <a:lstStyle/>
          <a:p>
            <a:pPr algn="ctr"/>
            <a:r>
              <a:rPr lang="en-IN" sz="6000" dirty="0"/>
              <a:t>STORY TIME</a:t>
            </a:r>
            <a:endParaRPr lang="en-US" sz="6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9" name="Picture 3"/>
          <p:cNvPicPr>
            <a:picLocks noChangeAspect="1" noChangeArrowheads="1"/>
          </p:cNvPicPr>
          <p:nvPr/>
        </p:nvPicPr>
        <p:blipFill>
          <a:blip r:embed="rId2"/>
          <a:srcRect/>
          <a:stretch>
            <a:fillRect/>
          </a:stretch>
        </p:blipFill>
        <p:spPr bwMode="auto">
          <a:xfrm>
            <a:off x="5786446" y="384175"/>
            <a:ext cx="3071834" cy="6089650"/>
          </a:xfrm>
          <a:prstGeom prst="rect">
            <a:avLst/>
          </a:prstGeom>
          <a:noFill/>
          <a:ln w="9525">
            <a:noFill/>
            <a:miter lim="800000"/>
            <a:headEnd/>
            <a:tailEnd/>
          </a:ln>
          <a:effectLst/>
        </p:spPr>
      </p:pic>
      <p:sp>
        <p:nvSpPr>
          <p:cNvPr id="7" name="Content Placeholder 6"/>
          <p:cNvSpPr>
            <a:spLocks noGrp="1"/>
          </p:cNvSpPr>
          <p:nvPr>
            <p:ph idx="1"/>
          </p:nvPr>
        </p:nvSpPr>
        <p:spPr>
          <a:xfrm>
            <a:off x="457200" y="214290"/>
            <a:ext cx="5329246" cy="6241446"/>
          </a:xfrm>
        </p:spPr>
        <p:txBody>
          <a:bodyPr>
            <a:normAutofit/>
          </a:bodyPr>
          <a:lstStyle/>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Once upon a time there lived a little boy. He had lost his father when he was only five years old</a:t>
            </a:r>
          </a:p>
          <a:p>
            <a:pPr algn="just">
              <a:buNone/>
            </a:pPr>
            <a:endParaRPr lang="en-IN" sz="2400" dirty="0">
              <a:latin typeface="Times New Roman" pitchFamily="18" charset="0"/>
              <a:cs typeface="Times New Roman" pitchFamily="18" charset="0"/>
            </a:endParaRPr>
          </a:p>
          <a:p>
            <a:pPr algn="just">
              <a:buNone/>
            </a:pPr>
            <a:endParaRPr lang="en-IN"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IN" sz="2400"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He had one younger brother and 1 younger sister. To become the ‘breadwinner’ of the family his mother went out to do some small works.</a:t>
            </a:r>
          </a:p>
          <a:p>
            <a:pPr algn="just">
              <a:buNone/>
            </a:pP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59"/>
                                        </p:tgtEl>
                                        <p:attrNameLst>
                                          <p:attrName>style.visibility</p:attrName>
                                        </p:attrNameLst>
                                      </p:cBhvr>
                                      <p:to>
                                        <p:strVal val="visible"/>
                                      </p:to>
                                    </p:set>
                                    <p:anim calcmode="lin" valueType="num">
                                      <p:cBhvr additive="base">
                                        <p:cTn id="7" dur="500" fill="hold"/>
                                        <p:tgtEl>
                                          <p:spTgt spid="70659"/>
                                        </p:tgtEl>
                                        <p:attrNameLst>
                                          <p:attrName>ppt_x</p:attrName>
                                        </p:attrNameLst>
                                      </p:cBhvr>
                                      <p:tavLst>
                                        <p:tav tm="0">
                                          <p:val>
                                            <p:strVal val="#ppt_x"/>
                                          </p:val>
                                        </p:tav>
                                        <p:tav tm="100000">
                                          <p:val>
                                            <p:strVal val="#ppt_x"/>
                                          </p:val>
                                        </p:tav>
                                      </p:tavLst>
                                    </p:anim>
                                    <p:anim calcmode="lin" valueType="num">
                                      <p:cBhvr additive="base">
                                        <p:cTn id="8" dur="500" fill="hold"/>
                                        <p:tgtEl>
                                          <p:spTgt spid="706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20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xEl>
                                              <p:pRg st="7" end="7"/>
                                            </p:txEl>
                                          </p:spTgt>
                                        </p:tgtEl>
                                        <p:attrNameLst>
                                          <p:attrName>style.visibility</p:attrName>
                                        </p:attrNameLst>
                                      </p:cBhvr>
                                      <p:to>
                                        <p:strVal val="visible"/>
                                      </p:to>
                                    </p:set>
                                    <p:animEffect transition="in" filter="fade">
                                      <p:cBhvr>
                                        <p:cTn id="18" dur="20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sz="2800" dirty="0">
                <a:latin typeface="Times New Roman" pitchFamily="18" charset="0"/>
                <a:cs typeface="Times New Roman" pitchFamily="18" charset="0"/>
              </a:rPr>
              <a:t>At the age of 7, his responsibility was to take care of his younger brother and sister by cooking food and feeding them. </a:t>
            </a:r>
          </a:p>
          <a:p>
            <a:endParaRPr lang="en-US" dirty="0"/>
          </a:p>
        </p:txBody>
      </p:sp>
      <p:pic>
        <p:nvPicPr>
          <p:cNvPr id="4" name="Picture 2"/>
          <p:cNvPicPr>
            <a:picLocks noChangeAspect="1" noChangeArrowheads="1"/>
          </p:cNvPicPr>
          <p:nvPr/>
        </p:nvPicPr>
        <p:blipFill>
          <a:blip r:embed="rId2"/>
          <a:srcRect/>
          <a:stretch>
            <a:fillRect/>
          </a:stretch>
        </p:blipFill>
        <p:spPr bwMode="auto">
          <a:xfrm>
            <a:off x="3214678" y="3357562"/>
            <a:ext cx="2381250" cy="292895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7686700" cy="5812818"/>
          </a:xfrm>
        </p:spPr>
        <p:txBody>
          <a:bodyPr>
            <a:normAutofit/>
          </a:bodyPr>
          <a:lstStyle/>
          <a:p>
            <a:pPr algn="just">
              <a:buNone/>
            </a:pPr>
            <a:endParaRPr lang="en-IN"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r>
              <a:rPr lang="en-US" sz="3200" dirty="0">
                <a:latin typeface="Times New Roman" pitchFamily="18" charset="0"/>
                <a:cs typeface="Times New Roman" pitchFamily="18" charset="0"/>
              </a:rPr>
              <a:t>At the age of 12, he quit school under some circumstances. At the age of 13, he left home and went out to do garden work and earn some money. After some days that garden owner threw him out of that place.</a:t>
            </a:r>
          </a:p>
          <a:p>
            <a:pPr algn="just">
              <a:buNone/>
            </a:pPr>
            <a:endParaRPr lang="en-US" sz="2200" dirty="0">
              <a:latin typeface="Times New Roman" pitchFamily="18" charset="0"/>
              <a:cs typeface="Times New Roman" pitchFamily="18" charset="0"/>
            </a:endParaRPr>
          </a:p>
          <a:p>
            <a:endParaRPr lang="en-US" dirty="0"/>
          </a:p>
        </p:txBody>
      </p:sp>
      <p:pic>
        <p:nvPicPr>
          <p:cNvPr id="5" name="Picture 1"/>
          <p:cNvPicPr>
            <a:picLocks noChangeAspect="1" noChangeArrowheads="1"/>
          </p:cNvPicPr>
          <p:nvPr/>
        </p:nvPicPr>
        <p:blipFill>
          <a:blip r:embed="rId2"/>
          <a:srcRect/>
          <a:stretch>
            <a:fillRect/>
          </a:stretch>
        </p:blipFill>
        <p:spPr bwMode="auto">
          <a:xfrm>
            <a:off x="3286116" y="4429132"/>
            <a:ext cx="2143125" cy="21431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4757742" cy="5741380"/>
          </a:xfrm>
        </p:spPr>
        <p:txBody>
          <a:bodyPr/>
          <a:lstStyle/>
          <a:p>
            <a:pPr>
              <a:buNone/>
            </a:pPr>
            <a:r>
              <a:rPr lang="en-US" sz="2800" dirty="0">
                <a:latin typeface="Times New Roman" pitchFamily="18" charset="0"/>
                <a:cs typeface="Times New Roman" pitchFamily="18" charset="0"/>
              </a:rPr>
              <a:t>At the age of 17, he worked in 4 to 5 places but he was shunned out of every place by saying he doesn’t know how to work and he can’t do anything.</a:t>
            </a:r>
          </a:p>
          <a:p>
            <a:pPr>
              <a:buNone/>
            </a:pPr>
            <a:endParaRPr lang="en-IN"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pPr>
              <a:buNone/>
            </a:pPr>
            <a:r>
              <a:rPr lang="en-US" sz="2800" dirty="0">
                <a:latin typeface="Times New Roman" pitchFamily="18" charset="0"/>
                <a:cs typeface="Times New Roman" pitchFamily="18" charset="0"/>
              </a:rPr>
              <a:t>At the age of 22, he worked as a bus conductor and in a railway department. even there he was thrown out</a:t>
            </a:r>
          </a:p>
          <a:p>
            <a:endParaRPr lang="en-US" dirty="0"/>
          </a:p>
        </p:txBody>
      </p:sp>
      <p:pic>
        <p:nvPicPr>
          <p:cNvPr id="76802" name="Picture 2"/>
          <p:cNvPicPr>
            <a:picLocks noChangeAspect="1" noChangeArrowheads="1"/>
          </p:cNvPicPr>
          <p:nvPr/>
        </p:nvPicPr>
        <p:blipFill>
          <a:blip r:embed="rId2"/>
          <a:srcRect/>
          <a:stretch>
            <a:fillRect/>
          </a:stretch>
        </p:blipFill>
        <p:spPr bwMode="auto">
          <a:xfrm>
            <a:off x="5286380" y="3429000"/>
            <a:ext cx="2657475" cy="2643206"/>
          </a:xfrm>
          <a:prstGeom prst="rect">
            <a:avLst/>
          </a:prstGeom>
          <a:noFill/>
          <a:ln w="9525">
            <a:noFill/>
            <a:miter lim="800000"/>
            <a:headEnd/>
            <a:tailEnd/>
          </a:ln>
          <a:effectLst/>
        </p:spPr>
      </p:pic>
      <p:pic>
        <p:nvPicPr>
          <p:cNvPr id="76803" name="Picture 3"/>
          <p:cNvPicPr>
            <a:picLocks noChangeAspect="1" noChangeArrowheads="1"/>
          </p:cNvPicPr>
          <p:nvPr/>
        </p:nvPicPr>
        <p:blipFill>
          <a:blip r:embed="rId3"/>
          <a:srcRect/>
          <a:stretch>
            <a:fillRect/>
          </a:stretch>
        </p:blipFill>
        <p:spPr bwMode="auto">
          <a:xfrm>
            <a:off x="5572132" y="785794"/>
            <a:ext cx="2362200" cy="19335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6803"/>
                                        </p:tgtEl>
                                        <p:attrNameLst>
                                          <p:attrName>style.visibility</p:attrName>
                                        </p:attrNameLst>
                                      </p:cBhvr>
                                      <p:to>
                                        <p:strVal val="visible"/>
                                      </p:to>
                                    </p:set>
                                    <p:anim calcmode="lin" valueType="num">
                                      <p:cBhvr additive="base">
                                        <p:cTn id="7" dur="500" fill="hold"/>
                                        <p:tgtEl>
                                          <p:spTgt spid="76803"/>
                                        </p:tgtEl>
                                        <p:attrNameLst>
                                          <p:attrName>ppt_x</p:attrName>
                                        </p:attrNameLst>
                                      </p:cBhvr>
                                      <p:tavLst>
                                        <p:tav tm="0">
                                          <p:val>
                                            <p:strVal val="#ppt_x"/>
                                          </p:val>
                                        </p:tav>
                                        <p:tav tm="100000">
                                          <p:val>
                                            <p:strVal val="#ppt_x"/>
                                          </p:val>
                                        </p:tav>
                                      </p:tavLst>
                                    </p:anim>
                                    <p:anim calcmode="lin" valueType="num">
                                      <p:cBhvr additive="base">
                                        <p:cTn id="8" dur="500" fill="hold"/>
                                        <p:tgtEl>
                                          <p:spTgt spid="768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6802"/>
                                        </p:tgtEl>
                                        <p:attrNameLst>
                                          <p:attrName>style.visibility</p:attrName>
                                        </p:attrNameLst>
                                      </p:cBhvr>
                                      <p:to>
                                        <p:strVal val="visible"/>
                                      </p:to>
                                    </p:set>
                                    <p:anim calcmode="lin" valueType="num">
                                      <p:cBhvr additive="base">
                                        <p:cTn id="13" dur="500" fill="hold"/>
                                        <p:tgtEl>
                                          <p:spTgt spid="76802"/>
                                        </p:tgtEl>
                                        <p:attrNameLst>
                                          <p:attrName>ppt_x</p:attrName>
                                        </p:attrNameLst>
                                      </p:cBhvr>
                                      <p:tavLst>
                                        <p:tav tm="0">
                                          <p:val>
                                            <p:strVal val="#ppt_x"/>
                                          </p:val>
                                        </p:tav>
                                        <p:tav tm="100000">
                                          <p:val>
                                            <p:strVal val="#ppt_x"/>
                                          </p:val>
                                        </p:tav>
                                      </p:tavLst>
                                    </p:anim>
                                    <p:anim calcmode="lin" valueType="num">
                                      <p:cBhvr additive="base">
                                        <p:cTn id="14" dur="500" fill="hold"/>
                                        <p:tgtEl>
                                          <p:spTgt spid="768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85720" y="214291"/>
            <a:ext cx="7786742" cy="6357982"/>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4114800" cy="5527066"/>
          </a:xfrm>
        </p:spPr>
        <p:txBody>
          <a:bodyPr>
            <a:normAutofit/>
          </a:bodyPr>
          <a:lstStyle/>
          <a:p>
            <a:pPr algn="just"/>
            <a:endParaRPr lang="en-US" sz="2200"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After that, he got married. After marriage he had children. The wife and children also said he doesn’t know how to work and left him and went. Where you see there is the only failure for him. He missed his children so much, so he tried to convince his wife and bring her back, but she refused. So he decided to kidnap his daughter and he failed in that.</a:t>
            </a:r>
          </a:p>
          <a:p>
            <a:endParaRPr lang="en-US" sz="2400" dirty="0"/>
          </a:p>
        </p:txBody>
      </p:sp>
      <p:pic>
        <p:nvPicPr>
          <p:cNvPr id="72706" name="Picture 2"/>
          <p:cNvPicPr>
            <a:picLocks noChangeAspect="1" noChangeArrowheads="1"/>
          </p:cNvPicPr>
          <p:nvPr/>
        </p:nvPicPr>
        <p:blipFill>
          <a:blip r:embed="rId2"/>
          <a:srcRect/>
          <a:stretch>
            <a:fillRect/>
          </a:stretch>
        </p:blipFill>
        <p:spPr bwMode="auto">
          <a:xfrm>
            <a:off x="5500694" y="785794"/>
            <a:ext cx="2143125" cy="2428892"/>
          </a:xfrm>
          <a:prstGeom prst="rect">
            <a:avLst/>
          </a:prstGeom>
          <a:noFill/>
          <a:ln w="9525">
            <a:noFill/>
            <a:miter lim="800000"/>
            <a:headEnd/>
            <a:tailEnd/>
          </a:ln>
          <a:effectLst/>
        </p:spPr>
      </p:pic>
      <p:pic>
        <p:nvPicPr>
          <p:cNvPr id="72707" name="Picture 3"/>
          <p:cNvPicPr>
            <a:picLocks noChangeAspect="1" noChangeArrowheads="1"/>
          </p:cNvPicPr>
          <p:nvPr/>
        </p:nvPicPr>
        <p:blipFill>
          <a:blip r:embed="rId3"/>
          <a:srcRect/>
          <a:stretch>
            <a:fillRect/>
          </a:stretch>
        </p:blipFill>
        <p:spPr bwMode="auto">
          <a:xfrm>
            <a:off x="5357818" y="4143380"/>
            <a:ext cx="2533650" cy="18097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706"/>
                                        </p:tgtEl>
                                        <p:attrNameLst>
                                          <p:attrName>style.visibility</p:attrName>
                                        </p:attrNameLst>
                                      </p:cBhvr>
                                      <p:to>
                                        <p:strVal val="visible"/>
                                      </p:to>
                                    </p:set>
                                    <p:anim calcmode="lin" valueType="num">
                                      <p:cBhvr additive="base">
                                        <p:cTn id="7" dur="500" fill="hold"/>
                                        <p:tgtEl>
                                          <p:spTgt spid="72706"/>
                                        </p:tgtEl>
                                        <p:attrNameLst>
                                          <p:attrName>ppt_x</p:attrName>
                                        </p:attrNameLst>
                                      </p:cBhvr>
                                      <p:tavLst>
                                        <p:tav tm="0">
                                          <p:val>
                                            <p:strVal val="#ppt_x"/>
                                          </p:val>
                                        </p:tav>
                                        <p:tav tm="100000">
                                          <p:val>
                                            <p:strVal val="#ppt_x"/>
                                          </p:val>
                                        </p:tav>
                                      </p:tavLst>
                                    </p:anim>
                                    <p:anim calcmode="lin" valueType="num">
                                      <p:cBhvr additive="base">
                                        <p:cTn id="8" dur="500" fill="hold"/>
                                        <p:tgtEl>
                                          <p:spTgt spid="727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2707"/>
                                        </p:tgtEl>
                                        <p:attrNameLst>
                                          <p:attrName>style.visibility</p:attrName>
                                        </p:attrNameLst>
                                      </p:cBhvr>
                                      <p:to>
                                        <p:strVal val="visible"/>
                                      </p:to>
                                    </p:set>
                                    <p:anim calcmode="lin" valueType="num">
                                      <p:cBhvr additive="base">
                                        <p:cTn id="13" dur="500" fill="hold"/>
                                        <p:tgtEl>
                                          <p:spTgt spid="72707"/>
                                        </p:tgtEl>
                                        <p:attrNameLst>
                                          <p:attrName>ppt_x</p:attrName>
                                        </p:attrNameLst>
                                      </p:cBhvr>
                                      <p:tavLst>
                                        <p:tav tm="0">
                                          <p:val>
                                            <p:strVal val="#ppt_x"/>
                                          </p:val>
                                        </p:tav>
                                        <p:tav tm="100000">
                                          <p:val>
                                            <p:strVal val="#ppt_x"/>
                                          </p:val>
                                        </p:tav>
                                      </p:tavLst>
                                    </p:anim>
                                    <p:anim calcmode="lin" valueType="num">
                                      <p:cBhvr additive="base">
                                        <p:cTn id="14" dur="500" fill="hold"/>
                                        <p:tgtEl>
                                          <p:spTgt spid="727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lnSpc>
                <a:spcPct val="150000"/>
              </a:lnSpc>
              <a:buNone/>
            </a:pPr>
            <a:r>
              <a:rPr lang="en-US" dirty="0"/>
              <a:t>He worked as an insurance agent, again failed. Next worked in the bakery, he was thrown out from there. He worked in various resorts and left. He worked as a painter and left. Not only here, wherever he went they said you can’t do anything and threw him out.</a:t>
            </a:r>
          </a:p>
          <a:p>
            <a:pPr algn="just"/>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142984"/>
            <a:ext cx="7239000" cy="5312752"/>
          </a:xfrm>
        </p:spPr>
        <p:txBody>
          <a:bodyPr>
            <a:normAutofit/>
          </a:bodyPr>
          <a:lstStyle/>
          <a:p>
            <a:pPr algn="just">
              <a:lnSpc>
                <a:spcPct val="150000"/>
              </a:lnSpc>
              <a:buNone/>
            </a:pPr>
            <a:r>
              <a:rPr lang="en-US" dirty="0"/>
              <a:t>Like this, he reached 65 years. He even received retirement. And one day he sat and thought, what happened in my life, in my life there is the only failure. He thought “My life is a losing streak”. What is left? Why should I be still alive? What more is there to lose? And he tried committing suicide. He even failed there. </a:t>
            </a:r>
          </a:p>
          <a:p>
            <a:pPr>
              <a:buNone/>
            </a:pPr>
            <a:endParaRPr lang="en-US" dirty="0"/>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7239000" cy="5884256"/>
          </a:xfrm>
        </p:spPr>
        <p:txBody>
          <a:bodyPr>
            <a:normAutofit lnSpcReduction="10000"/>
          </a:bodyPr>
          <a:lstStyle/>
          <a:p>
            <a:pPr algn="just">
              <a:lnSpc>
                <a:spcPct val="150000"/>
              </a:lnSpc>
              <a:buNone/>
            </a:pPr>
            <a:r>
              <a:rPr lang="en-US" dirty="0">
                <a:latin typeface="+mj-lt"/>
              </a:rPr>
              <a:t>He sat under a tree and started thinking about what should I do? I failed many times in my life.. Then he decided to do something that nobody has done before. As an old man, he made a major decision and started working on a big goal with great enthusiasm. His failures became his foundations. He was determined to do a great job, that no one had done earlier at his age.  He focused and started working hard for it. </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lnSpc>
                <a:spcPct val="150000"/>
              </a:lnSpc>
              <a:buNone/>
            </a:pPr>
            <a:r>
              <a:rPr lang="en-IN" sz="2800" dirty="0">
                <a:ln w="3175" cmpd="sng">
                  <a:noFill/>
                </a:ln>
                <a:latin typeface="Calibri" panose="020F0502020204030204" pitchFamily="34" charset="0"/>
              </a:rPr>
              <a:t>   He was rejected several times and finally, one day he met a  business man who took interest in his unique recipe and then there was no turning back.</a:t>
            </a:r>
          </a:p>
          <a:p>
            <a:pPr algn="just">
              <a:lnSpc>
                <a:spcPct val="150000"/>
              </a:lnSpc>
              <a:buNone/>
            </a:pPr>
            <a:endParaRPr lang="en-IN" sz="2800" dirty="0">
              <a:ln w="3175" cmpd="sng">
                <a:noFill/>
              </a:ln>
              <a:latin typeface="Calibri" panose="020F0502020204030204" pitchFamily="34" charset="0"/>
            </a:endParaRPr>
          </a:p>
          <a:p>
            <a:pPr algn="just">
              <a:lnSpc>
                <a:spcPct val="150000"/>
              </a:lnSpc>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159" y="4500570"/>
            <a:ext cx="3500462" cy="207170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9124" y="4214818"/>
            <a:ext cx="3513902" cy="2141221"/>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And When he got 88 years he became one of the largest billionaires in America. </a:t>
            </a:r>
          </a:p>
          <a:p>
            <a:endParaRPr lang="en-US" dirty="0">
              <a:latin typeface="Calibri" panose="020F0502020204030204" pitchFamily="34" charset="0"/>
            </a:endParaRPr>
          </a:p>
          <a:p>
            <a:endParaRPr lang="en-US" dirty="0">
              <a:latin typeface="Calibri" panose="020F0502020204030204" pitchFamily="34" charset="0"/>
            </a:endParaRPr>
          </a:p>
          <a:p>
            <a:pPr>
              <a:buNone/>
            </a:pPr>
            <a:r>
              <a:rPr lang="en-IN" sz="4400" b="1" dirty="0">
                <a:latin typeface="Calibri" panose="020F0502020204030204" pitchFamily="34" charset="0"/>
              </a:rPr>
              <a:t>Can you tell the name of this person and his  company ?</a:t>
            </a:r>
            <a:endParaRPr lang="en-US" sz="44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4290"/>
            <a:ext cx="5643570" cy="6241446"/>
          </a:xfrm>
        </p:spPr>
        <p:txBody>
          <a:bodyPr>
            <a:normAutofit/>
          </a:bodyPr>
          <a:lstStyle/>
          <a:p>
            <a:pPr marL="0" indent="0" algn="ctr">
              <a:spcBef>
                <a:spcPct val="0"/>
              </a:spcBef>
              <a:buNone/>
            </a:pPr>
            <a:r>
              <a:rPr lang="en-US" sz="4000" b="1" dirty="0">
                <a:ln w="3175" cmpd="sng">
                  <a:noFill/>
                </a:ln>
                <a:latin typeface="Calibri" panose="020F0502020204030204" pitchFamily="34" charset="0"/>
              </a:rPr>
              <a:t>KFC</a:t>
            </a:r>
          </a:p>
          <a:p>
            <a:pPr marL="0" indent="0" algn="ctr">
              <a:spcBef>
                <a:spcPct val="0"/>
              </a:spcBef>
              <a:buNone/>
            </a:pPr>
            <a:r>
              <a:rPr lang="en-US" sz="4000" dirty="0">
                <a:ln w="3175" cmpd="sng">
                  <a:noFill/>
                </a:ln>
                <a:latin typeface="Calibri" panose="020F0502020204030204" pitchFamily="34" charset="0"/>
              </a:rPr>
              <a:t>And…..this man’s name was</a:t>
            </a:r>
          </a:p>
          <a:p>
            <a:pPr marL="0" indent="0" algn="ctr">
              <a:spcBef>
                <a:spcPct val="0"/>
              </a:spcBef>
              <a:buNone/>
            </a:pPr>
            <a:endParaRPr lang="en-US" sz="4000" dirty="0">
              <a:ln w="3175" cmpd="sng">
                <a:noFill/>
              </a:ln>
              <a:latin typeface="Calibri" panose="020F0502020204030204" pitchFamily="34" charset="0"/>
            </a:endParaRPr>
          </a:p>
          <a:p>
            <a:pPr marL="0" indent="0" algn="ctr">
              <a:spcBef>
                <a:spcPct val="0"/>
              </a:spcBef>
              <a:buNone/>
            </a:pPr>
            <a:r>
              <a:rPr lang="en-IN" sz="4000" b="1" dirty="0">
                <a:ln w="3175" cmpd="sng">
                  <a:noFill/>
                </a:ln>
                <a:effectLst>
                  <a:reflection blurRad="6350" stA="60000" endA="900" endPos="60000" dist="60007" dir="5400000" sy="-100000" algn="bl" rotWithShape="0"/>
                </a:effectLst>
                <a:latin typeface="Calibri" panose="020F0502020204030204" pitchFamily="34" charset="0"/>
              </a:rPr>
              <a:t>Colonel Harland Sanders</a:t>
            </a:r>
          </a:p>
          <a:p>
            <a:pPr marL="0" indent="0" algn="ctr">
              <a:spcBef>
                <a:spcPct val="0"/>
              </a:spcBef>
              <a:buNone/>
            </a:pPr>
            <a:endParaRPr lang="en-IN" sz="2800" b="1" dirty="0">
              <a:ln w="3175" cmpd="sng">
                <a:noFill/>
              </a:ln>
              <a:effectLst>
                <a:reflection blurRad="6350" stA="60000" endA="900" endPos="60000" dist="60007" dir="5400000" sy="-100000" algn="bl" rotWithShape="0"/>
              </a:effectLst>
              <a:latin typeface="Calibri" panose="020F0502020204030204" pitchFamily="34" charset="0"/>
            </a:endParaRPr>
          </a:p>
          <a:p>
            <a:pPr marL="0" indent="0" algn="ctr">
              <a:spcBef>
                <a:spcPct val="0"/>
              </a:spcBef>
              <a:buNone/>
            </a:pPr>
            <a:endParaRPr lang="en-IN" sz="2800" b="1" dirty="0">
              <a:ln w="3175" cmpd="sng">
                <a:noFill/>
              </a:ln>
              <a:effectLst>
                <a:reflection blurRad="6350" stA="60000" endA="900" endPos="60000" dist="60007" dir="5400000" sy="-100000" algn="bl" rotWithShape="0"/>
              </a:effectLst>
              <a:latin typeface="Calibri" panose="020F0502020204030204" pitchFamily="34" charset="0"/>
            </a:endParaRPr>
          </a:p>
          <a:p>
            <a:pPr marL="0" indent="0" algn="ctr">
              <a:spcBef>
                <a:spcPct val="0"/>
              </a:spcBef>
              <a:buNone/>
            </a:pPr>
            <a:r>
              <a:rPr lang="en-US" sz="2800" dirty="0"/>
              <a:t>There are 20,000 outlets in 120 countries across the world. His annual income is 23 billion dollars.</a:t>
            </a:r>
          </a:p>
          <a:p>
            <a:pPr marL="0" indent="0" algn="ctr">
              <a:spcBef>
                <a:spcPct val="0"/>
              </a:spcBef>
              <a:buNone/>
            </a:pPr>
            <a:endParaRPr lang="en-IN" sz="2800" b="1" dirty="0">
              <a:ln w="3175" cmpd="sng">
                <a:noFill/>
              </a:ln>
              <a:effectLst>
                <a:reflection blurRad="6350" stA="60000" endA="900" endPos="60000" dist="60007" dir="5400000" sy="-100000" algn="bl" rotWithShape="0"/>
              </a:effectLst>
              <a:latin typeface="Calibri" panose="020F0502020204030204" pitchFamily="34" charset="0"/>
            </a:endParaRPr>
          </a:p>
          <a:p>
            <a:endParaRPr lang="en-US" dirty="0"/>
          </a:p>
        </p:txBody>
      </p:sp>
      <p:pic>
        <p:nvPicPr>
          <p:cNvPr id="81922" name="Picture 2"/>
          <p:cNvPicPr>
            <a:picLocks noChangeAspect="1" noChangeArrowheads="1"/>
          </p:cNvPicPr>
          <p:nvPr/>
        </p:nvPicPr>
        <p:blipFill>
          <a:blip r:embed="rId2"/>
          <a:srcRect/>
          <a:stretch>
            <a:fillRect/>
          </a:stretch>
        </p:blipFill>
        <p:spPr bwMode="auto">
          <a:xfrm>
            <a:off x="5572132" y="785794"/>
            <a:ext cx="2571768" cy="392909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sz="5400" dirty="0"/>
              <a:t>Motivation in real life</a:t>
            </a:r>
          </a:p>
        </p:txBody>
      </p:sp>
      <p:sp>
        <p:nvSpPr>
          <p:cNvPr id="4" name="Subtitle 3"/>
          <p:cNvSpPr>
            <a:spLocks noGrp="1"/>
          </p:cNvSpPr>
          <p:nvPr>
            <p:ph type="subTitle" idx="1"/>
          </p:nvPr>
        </p:nvSpPr>
        <p:spPr/>
        <p:txBody>
          <a:bodyPr/>
          <a:lstStyle/>
          <a:p>
            <a:endParaRPr lang="en-US" dirty="0"/>
          </a:p>
        </p:txBody>
      </p:sp>
      <p:pic>
        <p:nvPicPr>
          <p:cNvPr id="5" name="Picture 2"/>
          <p:cNvPicPr>
            <a:picLocks noChangeAspect="1" noChangeArrowheads="1"/>
          </p:cNvPicPr>
          <p:nvPr/>
        </p:nvPicPr>
        <p:blipFill>
          <a:blip r:embed="rId2"/>
          <a:srcRect/>
          <a:stretch>
            <a:fillRect/>
          </a:stretch>
        </p:blipFill>
        <p:spPr bwMode="auto">
          <a:xfrm>
            <a:off x="3214678" y="3500438"/>
            <a:ext cx="5572164" cy="2786082"/>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E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428596" y="457201"/>
            <a:ext cx="7572428" cy="1543039"/>
          </a:xfrm>
        </p:spPr>
        <p:txBody>
          <a:bodyPr>
            <a:normAutofit/>
          </a:bodyPr>
          <a:lstStyle/>
          <a:p>
            <a:pPr algn="ctr"/>
            <a:r>
              <a:rPr lang="en-US" b="1" dirty="0"/>
              <a:t>MOTIVATION</a:t>
            </a:r>
            <a:r>
              <a:rPr lang="en-US" dirty="0"/>
              <a:t> </a:t>
            </a:r>
            <a:br>
              <a:rPr lang="en-US" dirty="0"/>
            </a:br>
            <a:r>
              <a:rPr lang="en-US" dirty="0"/>
              <a:t>has been defined as</a:t>
            </a:r>
          </a:p>
        </p:txBody>
      </p:sp>
      <p:sp>
        <p:nvSpPr>
          <p:cNvPr id="4" name="Oval Callout 3"/>
          <p:cNvSpPr/>
          <p:nvPr/>
        </p:nvSpPr>
        <p:spPr>
          <a:xfrm>
            <a:off x="316912" y="2482784"/>
            <a:ext cx="2932007" cy="2299197"/>
          </a:xfrm>
          <a:prstGeom prst="wedgeEllipseCallou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002060"/>
                </a:solidFill>
              </a:rPr>
              <a:t>THE DRIVING FORCE TO  DO SOMETHING</a:t>
            </a:r>
          </a:p>
        </p:txBody>
      </p:sp>
      <p:sp>
        <p:nvSpPr>
          <p:cNvPr id="5" name="Content Placeholder 4"/>
          <p:cNvSpPr>
            <a:spLocks noGrp="1"/>
          </p:cNvSpPr>
          <p:nvPr>
            <p:ph idx="4294967295"/>
          </p:nvPr>
        </p:nvSpPr>
        <p:spPr>
          <a:xfrm>
            <a:off x="3208647" y="3409950"/>
            <a:ext cx="2915239" cy="2381250"/>
          </a:xfrm>
          <a:prstGeom prst="wedgeEllipseCallou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marL="0" indent="0" algn="ctr">
              <a:buNone/>
            </a:pPr>
            <a:r>
              <a:rPr lang="en-IN" b="1" dirty="0">
                <a:solidFill>
                  <a:srgbClr val="002060"/>
                </a:solidFill>
              </a:rPr>
              <a:t>AN INNER  </a:t>
            </a:r>
            <a:r>
              <a:rPr lang="en-IN" sz="2600" b="1" dirty="0">
                <a:solidFill>
                  <a:srgbClr val="002060"/>
                </a:solidFill>
              </a:rPr>
              <a:t>FORCE THAT </a:t>
            </a:r>
            <a:r>
              <a:rPr lang="en-IN" b="1" dirty="0">
                <a:solidFill>
                  <a:srgbClr val="002060"/>
                </a:solidFill>
              </a:rPr>
              <a:t>COMPELS YOU TO TAKE ACTION</a:t>
            </a:r>
          </a:p>
        </p:txBody>
      </p:sp>
      <p:sp>
        <p:nvSpPr>
          <p:cNvPr id="6" name="Content Placeholder 4"/>
          <p:cNvSpPr txBox="1">
            <a:spLocks/>
          </p:cNvSpPr>
          <p:nvPr/>
        </p:nvSpPr>
        <p:spPr>
          <a:xfrm>
            <a:off x="5663807" y="2059511"/>
            <a:ext cx="3088905" cy="2268290"/>
          </a:xfrm>
          <a:prstGeom prst="wedgeEllipseCallout">
            <a:avLst/>
          </a:prstGeom>
          <a:solidFill>
            <a:srgbClr val="FFFF00"/>
          </a:solidFill>
          <a:ln w="381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lt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lt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lt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lt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9pPr>
          </a:lstStyle>
          <a:p>
            <a:pPr marL="0" indent="0">
              <a:buNone/>
            </a:pPr>
            <a:r>
              <a:rPr lang="en-IN" dirty="0">
                <a:solidFill>
                  <a:srgbClr val="002060"/>
                </a:solidFill>
              </a:rPr>
              <a:t> </a:t>
            </a:r>
          </a:p>
          <a:p>
            <a:endParaRPr lang="en-IN" b="1" dirty="0">
              <a:solidFill>
                <a:srgbClr val="002060"/>
              </a:solidFill>
            </a:endParaRPr>
          </a:p>
          <a:p>
            <a:pPr marL="0" indent="0">
              <a:buNone/>
            </a:pPr>
            <a:r>
              <a:rPr lang="en-IN" b="1" dirty="0">
                <a:solidFill>
                  <a:srgbClr val="002060"/>
                </a:solidFill>
              </a:rPr>
              <a:t>THE NEEDS, DESIRES, WANTS TO DO SOMETHING</a:t>
            </a:r>
          </a:p>
          <a:p>
            <a:endParaRPr lang="en-IN" dirty="0"/>
          </a:p>
          <a:p>
            <a:pPr algn="ctr"/>
            <a:endParaRPr lang="en-IN" b="1" dirty="0">
              <a:solidFill>
                <a:srgbClr val="002060"/>
              </a:solidFill>
            </a:endParaRPr>
          </a:p>
        </p:txBody>
      </p:sp>
    </p:spTree>
    <p:extLst>
      <p:ext uri="{BB962C8B-B14F-4D97-AF65-F5344CB8AC3E}">
        <p14:creationId xmlns:p14="http://schemas.microsoft.com/office/powerpoint/2010/main" val="93240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20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bg/>
                                          </p:spTgt>
                                        </p:tgtEl>
                                        <p:attrNameLst>
                                          <p:attrName>style.visibility</p:attrName>
                                        </p:attrNameLst>
                                      </p:cBhvr>
                                      <p:to>
                                        <p:strVal val="visible"/>
                                      </p:to>
                                    </p:set>
                                    <p:animEffect transition="in" filter="fade">
                                      <p:cBhvr>
                                        <p:cTn id="17" dur="2000"/>
                                        <p:tgtEl>
                                          <p:spTgt spid="5">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20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bg/>
                                          </p:spTgt>
                                        </p:tgtEl>
                                        <p:attrNameLst>
                                          <p:attrName>style.visibility</p:attrName>
                                        </p:attrNameLst>
                                      </p:cBhvr>
                                      <p:to>
                                        <p:strVal val="visible"/>
                                      </p:to>
                                    </p:set>
                                    <p:animEffect transition="in" filter="fade">
                                      <p:cBhvr>
                                        <p:cTn id="27" dur="2000"/>
                                        <p:tgtEl>
                                          <p:spTgt spid="6">
                                            <p:bg/>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fade">
                                      <p:cBhvr>
                                        <p:cTn id="32" dur="20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2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P spid="6" grpId="0"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E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p:cNvSpPr>
            <a:spLocks noGrp="1"/>
          </p:cNvSpPr>
          <p:nvPr>
            <p:ph type="title" idx="4294967295"/>
          </p:nvPr>
        </p:nvSpPr>
        <p:spPr>
          <a:xfrm>
            <a:off x="1224643" y="448364"/>
            <a:ext cx="3114092" cy="828481"/>
          </a:xfrm>
        </p:spPr>
        <p:txBody>
          <a:bodyPr>
            <a:normAutofit/>
          </a:bodyPr>
          <a:lstStyle/>
          <a:p>
            <a:r>
              <a:rPr lang="en-US" dirty="0">
                <a:solidFill>
                  <a:schemeClr val="tx1"/>
                </a:solidFill>
                <a:latin typeface="Calibri" panose="020F0502020204030204" pitchFamily="34" charset="0"/>
              </a:rPr>
              <a:t>CHALLENGE</a:t>
            </a:r>
          </a:p>
        </p:txBody>
      </p:sp>
      <p:sp>
        <p:nvSpPr>
          <p:cNvPr id="3" name="Content Placeholder 2"/>
          <p:cNvSpPr>
            <a:spLocks noGrp="1"/>
          </p:cNvSpPr>
          <p:nvPr>
            <p:ph idx="4294967295"/>
          </p:nvPr>
        </p:nvSpPr>
        <p:spPr>
          <a:xfrm>
            <a:off x="214282" y="1276845"/>
            <a:ext cx="5622016" cy="3723791"/>
          </a:xfrm>
        </p:spPr>
        <p:txBody>
          <a:bodyPr>
            <a:normAutofit fontScale="62500" lnSpcReduction="20000"/>
          </a:bodyPr>
          <a:lstStyle/>
          <a:p>
            <a:pPr marL="0" indent="0">
              <a:buNone/>
            </a:pPr>
            <a:endParaRPr lang="en-US" sz="2400" dirty="0">
              <a:solidFill>
                <a:schemeClr val="tx1"/>
              </a:solidFill>
            </a:endParaRPr>
          </a:p>
          <a:p>
            <a:pPr marL="0" indent="0">
              <a:buNone/>
            </a:pPr>
            <a:endParaRPr lang="en-US" sz="5100" dirty="0">
              <a:solidFill>
                <a:schemeClr val="tx1"/>
              </a:solidFill>
              <a:latin typeface="Calibri" panose="020F0502020204030204" pitchFamily="34" charset="0"/>
            </a:endParaRPr>
          </a:p>
          <a:p>
            <a:pPr marL="0" indent="0">
              <a:buNone/>
            </a:pPr>
            <a:r>
              <a:rPr lang="en-US" sz="5100" dirty="0">
                <a:solidFill>
                  <a:schemeClr val="tx1"/>
                </a:solidFill>
                <a:latin typeface="Calibri" panose="020F0502020204030204" pitchFamily="34" charset="0"/>
              </a:rPr>
              <a:t> </a:t>
            </a:r>
            <a:r>
              <a:rPr lang="en-US" sz="4500" b="1" dirty="0">
                <a:solidFill>
                  <a:schemeClr val="tx1"/>
                </a:solidFill>
                <a:latin typeface="Calibri" panose="020F0502020204030204" pitchFamily="34" charset="0"/>
              </a:rPr>
              <a:t>PUT ON YOUR THINKING CAPS </a:t>
            </a:r>
          </a:p>
          <a:p>
            <a:pPr marL="0" indent="0">
              <a:buNone/>
            </a:pPr>
            <a:r>
              <a:rPr lang="en-US" sz="4500" b="1" dirty="0">
                <a:solidFill>
                  <a:schemeClr val="tx1"/>
                </a:solidFill>
                <a:latin typeface="Calibri" panose="020F0502020204030204" pitchFamily="34" charset="0"/>
              </a:rPr>
              <a:t> AND COME UP WITH A DIFFERENT DEFINITION OF </a:t>
            </a:r>
            <a:r>
              <a:rPr lang="en-US" sz="5800" b="1" dirty="0">
                <a:solidFill>
                  <a:schemeClr val="tx1"/>
                </a:solidFill>
                <a:latin typeface="Calibri" panose="020F0502020204030204" pitchFamily="34" charset="0"/>
              </a:rPr>
              <a:t>MOTIVATION </a:t>
            </a:r>
            <a:r>
              <a:rPr lang="en-US" sz="4500" b="1" dirty="0">
                <a:solidFill>
                  <a:schemeClr val="tx1"/>
                </a:solidFill>
                <a:latin typeface="Calibri" panose="020F0502020204030204" pitchFamily="34" charset="0"/>
              </a:rPr>
              <a:t>IN NOT MORE THAN TWELVE WORDS</a:t>
            </a:r>
          </a:p>
          <a:p>
            <a:pPr marL="0" indent="0">
              <a:buNone/>
            </a:pPr>
            <a:endParaRPr lang="en-US" sz="4500" b="1" dirty="0">
              <a:solidFill>
                <a:schemeClr val="tx1"/>
              </a:solidFill>
              <a:latin typeface="Calibri" panose="020F0502020204030204" pitchFamily="34" charset="0"/>
            </a:endParaRPr>
          </a:p>
          <a:p>
            <a:pPr marL="0" indent="0">
              <a:buNone/>
            </a:pPr>
            <a:r>
              <a:rPr lang="en-US" sz="4500" b="1" dirty="0">
                <a:solidFill>
                  <a:schemeClr val="tx1"/>
                </a:solidFill>
                <a:latin typeface="Calibri" panose="020F0502020204030204" pitchFamily="34" charset="0"/>
              </a:rPr>
              <a:t>CREATIVE TIME : 10 MINUTES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8735" y="3857628"/>
            <a:ext cx="4649881" cy="266041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3360873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66"/>
            <a:ext cx="7858180" cy="1180134"/>
          </a:xfrm>
        </p:spPr>
        <p:txBody>
          <a:bodyPr>
            <a:normAutofit/>
          </a:bodyPr>
          <a:lstStyle/>
          <a:p>
            <a:r>
              <a:rPr lang="en-US" dirty="0"/>
              <a:t>Strengths (internal, positive factors)</a:t>
            </a:r>
          </a:p>
        </p:txBody>
      </p:sp>
      <p:sp>
        <p:nvSpPr>
          <p:cNvPr id="3" name="Content Placeholder 2"/>
          <p:cNvSpPr>
            <a:spLocks noGrp="1"/>
          </p:cNvSpPr>
          <p:nvPr>
            <p:ph idx="1"/>
          </p:nvPr>
        </p:nvSpPr>
        <p:spPr>
          <a:xfrm>
            <a:off x="457200" y="1285860"/>
            <a:ext cx="7239000" cy="5169876"/>
          </a:xfrm>
        </p:spPr>
        <p:txBody>
          <a:bodyPr>
            <a:normAutofit/>
          </a:bodyPr>
          <a:lstStyle/>
          <a:p>
            <a:endParaRPr lang="en-US" dirty="0"/>
          </a:p>
          <a:p>
            <a:pPr algn="just"/>
            <a:r>
              <a:rPr lang="en-US" dirty="0"/>
              <a:t>Characteristics of the business or individual that give it an advantage over others in the industry.</a:t>
            </a:r>
          </a:p>
          <a:p>
            <a:pPr algn="just"/>
            <a:r>
              <a:rPr lang="en-US" dirty="0"/>
              <a:t>Positive tangible and intangible attributes, internal to an organization  or individual.</a:t>
            </a:r>
          </a:p>
          <a:p>
            <a:pPr algn="just"/>
            <a:r>
              <a:rPr lang="en-US" dirty="0"/>
              <a:t> Beneficial aspects of the organization or the capabilities of an organization, process capabilities, financial resources, products and services, customer goodwill and brand loyalty. </a:t>
            </a:r>
          </a:p>
          <a:p>
            <a:pPr algn="just"/>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motivation</a:t>
            </a:r>
            <a:endParaRPr lang="en-US" dirty="0"/>
          </a:p>
        </p:txBody>
      </p:sp>
      <p:sp>
        <p:nvSpPr>
          <p:cNvPr id="3" name="Content Placeholder 2"/>
          <p:cNvSpPr>
            <a:spLocks noGrp="1"/>
          </p:cNvSpPr>
          <p:nvPr>
            <p:ph idx="1"/>
          </p:nvPr>
        </p:nvSpPr>
        <p:spPr/>
        <p:txBody>
          <a:bodyPr/>
          <a:lstStyle/>
          <a:p>
            <a:r>
              <a:rPr lang="en-US" dirty="0"/>
              <a:t>A process of arousing and sustaining goal-directed behavior</a:t>
            </a:r>
          </a:p>
          <a:p>
            <a:endParaRPr lang="en-IN" dirty="0"/>
          </a:p>
          <a:p>
            <a:r>
              <a:rPr lang="en-IN" dirty="0"/>
              <a:t>It accounts for individual’s:</a:t>
            </a:r>
          </a:p>
          <a:p>
            <a:pPr>
              <a:buFont typeface="Arial" pitchFamily="34" charset="0"/>
              <a:buChar char="•"/>
            </a:pPr>
            <a:r>
              <a:rPr lang="en-IN" dirty="0"/>
              <a:t>  Intensity (how hard a person tries)</a:t>
            </a:r>
          </a:p>
          <a:p>
            <a:pPr>
              <a:buFont typeface="Arial" pitchFamily="34" charset="0"/>
              <a:buChar char="•"/>
            </a:pPr>
            <a:r>
              <a:rPr lang="en-IN" dirty="0"/>
              <a:t>  Direction (towards a beneficial goal) </a:t>
            </a:r>
          </a:p>
          <a:p>
            <a:pPr>
              <a:buFont typeface="Arial" pitchFamily="34" charset="0"/>
              <a:buChar char="•"/>
            </a:pPr>
            <a:r>
              <a:rPr lang="en-IN" dirty="0"/>
              <a:t>  Persistence (how long a person tries)</a:t>
            </a:r>
          </a:p>
          <a:p>
            <a:pPr>
              <a:buNone/>
            </a:pP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a:srcRect/>
          <a:stretch>
            <a:fillRect/>
          </a:stretch>
        </p:blipFill>
        <p:spPr bwMode="auto">
          <a:xfrm>
            <a:off x="0" y="828675"/>
            <a:ext cx="8039100" cy="520065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a:srcRect/>
          <a:stretch>
            <a:fillRect/>
          </a:stretch>
        </p:blipFill>
        <p:spPr bwMode="auto">
          <a:xfrm>
            <a:off x="0" y="828675"/>
            <a:ext cx="8039100" cy="520065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Abraham Maslow (1908-1970)</a:t>
            </a:r>
          </a:p>
        </p:txBody>
      </p:sp>
      <p:sp>
        <p:nvSpPr>
          <p:cNvPr id="3" name="Content Placeholder 2"/>
          <p:cNvSpPr>
            <a:spLocks noGrp="1"/>
          </p:cNvSpPr>
          <p:nvPr>
            <p:ph idx="1"/>
          </p:nvPr>
        </p:nvSpPr>
        <p:spPr/>
        <p:txBody>
          <a:bodyPr>
            <a:normAutofit/>
          </a:bodyPr>
          <a:lstStyle/>
          <a:p>
            <a:pPr algn="just">
              <a:lnSpc>
                <a:spcPct val="150000"/>
              </a:lnSpc>
            </a:pPr>
            <a:r>
              <a:rPr lang="en-US" dirty="0"/>
              <a:t>He was a psychologist and professor</a:t>
            </a:r>
          </a:p>
          <a:p>
            <a:pPr algn="just">
              <a:lnSpc>
                <a:spcPct val="150000"/>
              </a:lnSpc>
            </a:pPr>
            <a:r>
              <a:rPr lang="en-US" dirty="0"/>
              <a:t>An article in 1943 in a journal called </a:t>
            </a:r>
            <a:r>
              <a:rPr lang="en-US" b="1" dirty="0"/>
              <a:t>Psychological Review</a:t>
            </a:r>
          </a:p>
          <a:p>
            <a:pPr algn="just">
              <a:lnSpc>
                <a:spcPct val="150000"/>
              </a:lnSpc>
            </a:pPr>
            <a:r>
              <a:rPr lang="en-IN" dirty="0"/>
              <a:t>In 1954 he wrote a book called </a:t>
            </a:r>
            <a:r>
              <a:rPr lang="en-IN" b="1" dirty="0"/>
              <a:t>‘Motivation and Personality’</a:t>
            </a:r>
            <a:endParaRPr lang="en-US" b="1" dirty="0"/>
          </a:p>
          <a:p>
            <a:pPr algn="just">
              <a:lnSpc>
                <a:spcPct val="150000"/>
              </a:lnSpc>
            </a:pPr>
            <a:r>
              <a:rPr lang="en-US" dirty="0"/>
              <a:t>He proposed a theory named Maslow’s hierarchy of needs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Abraham Maslow (1908-1970)</a:t>
            </a:r>
          </a:p>
        </p:txBody>
      </p:sp>
      <p:sp>
        <p:nvSpPr>
          <p:cNvPr id="3" name="Content Placeholder 2"/>
          <p:cNvSpPr>
            <a:spLocks noGrp="1"/>
          </p:cNvSpPr>
          <p:nvPr>
            <p:ph idx="1"/>
          </p:nvPr>
        </p:nvSpPr>
        <p:spPr/>
        <p:txBody>
          <a:bodyPr>
            <a:normAutofit fontScale="92500"/>
          </a:bodyPr>
          <a:lstStyle/>
          <a:p>
            <a:pPr algn="just">
              <a:lnSpc>
                <a:spcPct val="150000"/>
              </a:lnSpc>
            </a:pPr>
            <a:r>
              <a:rPr lang="en-US" dirty="0"/>
              <a:t>Our actions are motivated in order to achieve certain needs.</a:t>
            </a:r>
          </a:p>
          <a:p>
            <a:pPr algn="just">
              <a:lnSpc>
                <a:spcPct val="150000"/>
              </a:lnSpc>
            </a:pPr>
            <a:r>
              <a:rPr lang="en-US" dirty="0"/>
              <a:t>This theory is often portrayed in the shape of a pyramid with the largest, most fundamental needs at the bottom and the need for self actualization at the top. </a:t>
            </a:r>
          </a:p>
          <a:p>
            <a:pPr algn="just">
              <a:lnSpc>
                <a:spcPct val="150000"/>
              </a:lnSpc>
            </a:pPr>
            <a:r>
              <a:rPr lang="en-US" dirty="0"/>
              <a:t>The basic needs must be met before the individual is motivated for the next level needs.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7239000" cy="1357322"/>
          </a:xfrm>
        </p:spPr>
        <p:txBody>
          <a:bodyPr>
            <a:normAutofit/>
          </a:bodyPr>
          <a:lstStyle/>
          <a:p>
            <a:r>
              <a:rPr lang="en-US" sz="2000" dirty="0">
                <a:solidFill>
                  <a:schemeClr val="tx1"/>
                </a:solidFill>
              </a:rPr>
              <a:t>Maslow proposed that motivation is the result of a person's attempt at fulfilling five basic needs:</a:t>
            </a:r>
            <a:br>
              <a:rPr lang="en-US" sz="2000" dirty="0"/>
            </a:br>
            <a:endParaRPr lang="en-US" sz="2000" dirty="0"/>
          </a:p>
        </p:txBody>
      </p:sp>
      <p:sp>
        <p:nvSpPr>
          <p:cNvPr id="3" name="Content Placeholder 2"/>
          <p:cNvSpPr>
            <a:spLocks noGrp="1"/>
          </p:cNvSpPr>
          <p:nvPr>
            <p:ph idx="1"/>
          </p:nvPr>
        </p:nvSpPr>
        <p:spPr>
          <a:xfrm>
            <a:off x="428596" y="1571612"/>
            <a:ext cx="7239000" cy="4846320"/>
          </a:xfrm>
        </p:spPr>
        <p:txBody>
          <a:bodyPr>
            <a:normAutofit/>
          </a:bodyPr>
          <a:lstStyle/>
          <a:p>
            <a:pPr>
              <a:lnSpc>
                <a:spcPct val="150000"/>
              </a:lnSpc>
              <a:buNone/>
            </a:pPr>
            <a:endParaRPr lang="en-US" dirty="0"/>
          </a:p>
          <a:p>
            <a:endParaRPr lang="en-US" dirty="0"/>
          </a:p>
        </p:txBody>
      </p:sp>
      <p:pic>
        <p:nvPicPr>
          <p:cNvPr id="15363" name="Picture 3"/>
          <p:cNvPicPr>
            <a:picLocks noChangeAspect="1" noChangeArrowheads="1"/>
          </p:cNvPicPr>
          <p:nvPr/>
        </p:nvPicPr>
        <p:blipFill>
          <a:blip r:embed="rId2"/>
          <a:srcRect/>
          <a:stretch>
            <a:fillRect/>
          </a:stretch>
        </p:blipFill>
        <p:spPr bwMode="auto">
          <a:xfrm>
            <a:off x="714348" y="1857364"/>
            <a:ext cx="6858048" cy="442915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363"/>
                                        </p:tgtEl>
                                        <p:attrNameLst>
                                          <p:attrName>style.visibility</p:attrName>
                                        </p:attrNameLst>
                                      </p:cBhvr>
                                      <p:to>
                                        <p:strVal val="visible"/>
                                      </p:to>
                                    </p:set>
                                    <p:anim calcmode="lin" valueType="num">
                                      <p:cBhvr additive="base">
                                        <p:cTn id="12" dur="500" fill="hold"/>
                                        <p:tgtEl>
                                          <p:spTgt spid="15363"/>
                                        </p:tgtEl>
                                        <p:attrNameLst>
                                          <p:attrName>ppt_x</p:attrName>
                                        </p:attrNameLst>
                                      </p:cBhvr>
                                      <p:tavLst>
                                        <p:tav tm="0">
                                          <p:val>
                                            <p:strVal val="#ppt_x"/>
                                          </p:val>
                                        </p:tav>
                                        <p:tav tm="100000">
                                          <p:val>
                                            <p:strVal val="#ppt_x"/>
                                          </p:val>
                                        </p:tav>
                                      </p:tavLst>
                                    </p:anim>
                                    <p:anim calcmode="lin" valueType="num">
                                      <p:cBhvr additive="base">
                                        <p:cTn id="13" dur="500" fill="hold"/>
                                        <p:tgtEl>
                                          <p:spTgt spid="153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9219"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12292" name="Rectangle 4"/>
          <p:cNvSpPr>
            <a:spLocks noChangeArrowheads="1"/>
          </p:cNvSpPr>
          <p:nvPr/>
        </p:nvSpPr>
        <p:spPr bwMode="auto">
          <a:xfrm>
            <a:off x="304800" y="457200"/>
            <a:ext cx="7772400" cy="914400"/>
          </a:xfrm>
          <a:prstGeom prst="rect">
            <a:avLst/>
          </a:prstGeom>
          <a:noFill/>
          <a:ln w="12700">
            <a:noFill/>
            <a:miter lim="800000"/>
            <a:headEnd/>
            <a:tailEnd/>
          </a:ln>
          <a:effectLst/>
        </p:spPr>
        <p:txBody>
          <a:bodyPr lIns="90488" tIns="44450" rIns="90488" bIns="44450" anchor="ctr"/>
          <a:lstStyle/>
          <a:p>
            <a:pPr>
              <a:defRPr/>
            </a:pPr>
            <a:r>
              <a:rPr lang="en-US" sz="4400" dirty="0">
                <a:solidFill>
                  <a:schemeClr val="tx2"/>
                </a:solidFill>
                <a:effectLst>
                  <a:outerShdw blurRad="38100" dist="38100" dir="2700000" algn="tl">
                    <a:srgbClr val="000000"/>
                  </a:outerShdw>
                </a:effectLst>
              </a:rPr>
              <a:t>Maslow’s Hierarchy of Needs</a:t>
            </a:r>
          </a:p>
        </p:txBody>
      </p:sp>
      <p:grpSp>
        <p:nvGrpSpPr>
          <p:cNvPr id="2" name="Group 8"/>
          <p:cNvGrpSpPr>
            <a:grpSpLocks/>
          </p:cNvGrpSpPr>
          <p:nvPr/>
        </p:nvGrpSpPr>
        <p:grpSpPr bwMode="auto">
          <a:xfrm>
            <a:off x="0" y="4286256"/>
            <a:ext cx="7954962" cy="1636712"/>
            <a:chOff x="367" y="2803"/>
            <a:chExt cx="5011" cy="1031"/>
          </a:xfrm>
        </p:grpSpPr>
        <p:sp>
          <p:nvSpPr>
            <p:cNvPr id="9224" name="Freeform 5"/>
            <p:cNvSpPr>
              <a:spLocks/>
            </p:cNvSpPr>
            <p:nvPr/>
          </p:nvSpPr>
          <p:spPr bwMode="auto">
            <a:xfrm>
              <a:off x="4494" y="2803"/>
              <a:ext cx="884" cy="1030"/>
            </a:xfrm>
            <a:custGeom>
              <a:avLst/>
              <a:gdLst>
                <a:gd name="T0" fmla="*/ 417 w 884"/>
                <a:gd name="T1" fmla="*/ 1029 h 1030"/>
                <a:gd name="T2" fmla="*/ 0 w 884"/>
                <a:gd name="T3" fmla="*/ 438 h 1030"/>
                <a:gd name="T4" fmla="*/ 391 w 884"/>
                <a:gd name="T5" fmla="*/ 0 h 1030"/>
                <a:gd name="T6" fmla="*/ 883 w 884"/>
                <a:gd name="T7" fmla="*/ 512 h 1030"/>
                <a:gd name="T8" fmla="*/ 417 w 884"/>
                <a:gd name="T9" fmla="*/ 1029 h 1030"/>
                <a:gd name="T10" fmla="*/ 0 60000 65536"/>
                <a:gd name="T11" fmla="*/ 0 60000 65536"/>
                <a:gd name="T12" fmla="*/ 0 60000 65536"/>
                <a:gd name="T13" fmla="*/ 0 60000 65536"/>
                <a:gd name="T14" fmla="*/ 0 60000 65536"/>
                <a:gd name="T15" fmla="*/ 0 w 884"/>
                <a:gd name="T16" fmla="*/ 0 h 1030"/>
                <a:gd name="T17" fmla="*/ 884 w 884"/>
                <a:gd name="T18" fmla="*/ 1030 h 1030"/>
              </a:gdLst>
              <a:ahLst/>
              <a:cxnLst>
                <a:cxn ang="T10">
                  <a:pos x="T0" y="T1"/>
                </a:cxn>
                <a:cxn ang="T11">
                  <a:pos x="T2" y="T3"/>
                </a:cxn>
                <a:cxn ang="T12">
                  <a:pos x="T4" y="T5"/>
                </a:cxn>
                <a:cxn ang="T13">
                  <a:pos x="T6" y="T7"/>
                </a:cxn>
                <a:cxn ang="T14">
                  <a:pos x="T8" y="T9"/>
                </a:cxn>
              </a:cxnLst>
              <a:rect l="T15" t="T16" r="T17" b="T18"/>
              <a:pathLst>
                <a:path w="884" h="1030">
                  <a:moveTo>
                    <a:pt x="417" y="1029"/>
                  </a:moveTo>
                  <a:lnTo>
                    <a:pt x="0" y="438"/>
                  </a:lnTo>
                  <a:lnTo>
                    <a:pt x="391" y="0"/>
                  </a:lnTo>
                  <a:lnTo>
                    <a:pt x="883" y="512"/>
                  </a:lnTo>
                  <a:lnTo>
                    <a:pt x="417" y="1029"/>
                  </a:lnTo>
                </a:path>
              </a:pathLst>
            </a:custGeom>
            <a:solidFill>
              <a:srgbClr val="FF5FBF"/>
            </a:solidFill>
            <a:ln w="12700" cap="rnd" cmpd="sng">
              <a:solidFill>
                <a:srgbClr val="000000"/>
              </a:solidFill>
              <a:prstDash val="solid"/>
              <a:round/>
              <a:headEnd type="none" w="med" len="med"/>
              <a:tailEnd type="none" w="med" len="med"/>
            </a:ln>
          </p:spPr>
          <p:txBody>
            <a:bodyPr/>
            <a:lstStyle/>
            <a:p>
              <a:endParaRPr lang="en-US"/>
            </a:p>
          </p:txBody>
        </p:sp>
        <p:sp>
          <p:nvSpPr>
            <p:cNvPr id="9225" name="Freeform 6"/>
            <p:cNvSpPr>
              <a:spLocks/>
            </p:cNvSpPr>
            <p:nvPr/>
          </p:nvSpPr>
          <p:spPr bwMode="auto">
            <a:xfrm>
              <a:off x="769" y="2803"/>
              <a:ext cx="4117" cy="441"/>
            </a:xfrm>
            <a:custGeom>
              <a:avLst/>
              <a:gdLst>
                <a:gd name="T0" fmla="*/ 0 w 4117"/>
                <a:gd name="T1" fmla="*/ 440 h 441"/>
                <a:gd name="T2" fmla="*/ 3725 w 4117"/>
                <a:gd name="T3" fmla="*/ 440 h 441"/>
                <a:gd name="T4" fmla="*/ 4116 w 4117"/>
                <a:gd name="T5" fmla="*/ 0 h 441"/>
                <a:gd name="T6" fmla="*/ 525 w 4117"/>
                <a:gd name="T7" fmla="*/ 0 h 441"/>
                <a:gd name="T8" fmla="*/ 0 w 4117"/>
                <a:gd name="T9" fmla="*/ 440 h 441"/>
                <a:gd name="T10" fmla="*/ 0 60000 65536"/>
                <a:gd name="T11" fmla="*/ 0 60000 65536"/>
                <a:gd name="T12" fmla="*/ 0 60000 65536"/>
                <a:gd name="T13" fmla="*/ 0 60000 65536"/>
                <a:gd name="T14" fmla="*/ 0 60000 65536"/>
                <a:gd name="T15" fmla="*/ 0 w 4117"/>
                <a:gd name="T16" fmla="*/ 0 h 441"/>
                <a:gd name="T17" fmla="*/ 4117 w 4117"/>
                <a:gd name="T18" fmla="*/ 441 h 441"/>
              </a:gdLst>
              <a:ahLst/>
              <a:cxnLst>
                <a:cxn ang="T10">
                  <a:pos x="T0" y="T1"/>
                </a:cxn>
                <a:cxn ang="T11">
                  <a:pos x="T2" y="T3"/>
                </a:cxn>
                <a:cxn ang="T12">
                  <a:pos x="T4" y="T5"/>
                </a:cxn>
                <a:cxn ang="T13">
                  <a:pos x="T6" y="T7"/>
                </a:cxn>
                <a:cxn ang="T14">
                  <a:pos x="T8" y="T9"/>
                </a:cxn>
              </a:cxnLst>
              <a:rect l="T15" t="T16" r="T17" b="T18"/>
              <a:pathLst>
                <a:path w="4117" h="441">
                  <a:moveTo>
                    <a:pt x="0" y="440"/>
                  </a:moveTo>
                  <a:lnTo>
                    <a:pt x="3725" y="440"/>
                  </a:lnTo>
                  <a:lnTo>
                    <a:pt x="4116" y="0"/>
                  </a:lnTo>
                  <a:lnTo>
                    <a:pt x="525" y="0"/>
                  </a:lnTo>
                  <a:lnTo>
                    <a:pt x="0" y="440"/>
                  </a:lnTo>
                </a:path>
              </a:pathLst>
            </a:custGeom>
            <a:solidFill>
              <a:srgbClr val="800080"/>
            </a:solidFill>
            <a:ln w="12700" cap="rnd" cmpd="sng">
              <a:solidFill>
                <a:srgbClr val="000000"/>
              </a:solidFill>
              <a:prstDash val="solid"/>
              <a:round/>
              <a:headEnd type="none" w="med" len="med"/>
              <a:tailEnd type="none" w="med" len="med"/>
            </a:ln>
          </p:spPr>
          <p:txBody>
            <a:bodyPr/>
            <a:lstStyle/>
            <a:p>
              <a:endParaRPr lang="en-US"/>
            </a:p>
          </p:txBody>
        </p:sp>
        <p:sp>
          <p:nvSpPr>
            <p:cNvPr id="9226" name="Freeform 7"/>
            <p:cNvSpPr>
              <a:spLocks/>
            </p:cNvSpPr>
            <p:nvPr/>
          </p:nvSpPr>
          <p:spPr bwMode="auto">
            <a:xfrm>
              <a:off x="367" y="3241"/>
              <a:ext cx="4547" cy="593"/>
            </a:xfrm>
            <a:custGeom>
              <a:avLst/>
              <a:gdLst>
                <a:gd name="T0" fmla="*/ 400 w 4547"/>
                <a:gd name="T1" fmla="*/ 0 h 593"/>
                <a:gd name="T2" fmla="*/ 4125 w 4547"/>
                <a:gd name="T3" fmla="*/ 0 h 593"/>
                <a:gd name="T4" fmla="*/ 4546 w 4547"/>
                <a:gd name="T5" fmla="*/ 592 h 593"/>
                <a:gd name="T6" fmla="*/ 0 w 4547"/>
                <a:gd name="T7" fmla="*/ 592 h 593"/>
                <a:gd name="T8" fmla="*/ 400 w 4547"/>
                <a:gd name="T9" fmla="*/ 0 h 593"/>
                <a:gd name="T10" fmla="*/ 0 60000 65536"/>
                <a:gd name="T11" fmla="*/ 0 60000 65536"/>
                <a:gd name="T12" fmla="*/ 0 60000 65536"/>
                <a:gd name="T13" fmla="*/ 0 60000 65536"/>
                <a:gd name="T14" fmla="*/ 0 60000 65536"/>
                <a:gd name="T15" fmla="*/ 0 w 4547"/>
                <a:gd name="T16" fmla="*/ 0 h 593"/>
                <a:gd name="T17" fmla="*/ 4547 w 4547"/>
                <a:gd name="T18" fmla="*/ 593 h 593"/>
              </a:gdLst>
              <a:ahLst/>
              <a:cxnLst>
                <a:cxn ang="T10">
                  <a:pos x="T0" y="T1"/>
                </a:cxn>
                <a:cxn ang="T11">
                  <a:pos x="T2" y="T3"/>
                </a:cxn>
                <a:cxn ang="T12">
                  <a:pos x="T4" y="T5"/>
                </a:cxn>
                <a:cxn ang="T13">
                  <a:pos x="T6" y="T7"/>
                </a:cxn>
                <a:cxn ang="T14">
                  <a:pos x="T8" y="T9"/>
                </a:cxn>
              </a:cxnLst>
              <a:rect l="T15" t="T16" r="T17" b="T18"/>
              <a:pathLst>
                <a:path w="4547" h="593">
                  <a:moveTo>
                    <a:pt x="400" y="0"/>
                  </a:moveTo>
                  <a:lnTo>
                    <a:pt x="4125" y="0"/>
                  </a:lnTo>
                  <a:lnTo>
                    <a:pt x="4546" y="592"/>
                  </a:lnTo>
                  <a:lnTo>
                    <a:pt x="0" y="592"/>
                  </a:lnTo>
                  <a:lnTo>
                    <a:pt x="400" y="0"/>
                  </a:lnTo>
                </a:path>
              </a:pathLst>
            </a:custGeom>
            <a:solidFill>
              <a:srgbClr val="FF00FF"/>
            </a:solidFill>
            <a:ln w="12700" cap="rnd" cmpd="sng">
              <a:solidFill>
                <a:srgbClr val="000000"/>
              </a:solidFill>
              <a:prstDash val="solid"/>
              <a:round/>
              <a:headEnd type="none" w="med" len="med"/>
              <a:tailEnd type="none" w="med" len="med"/>
            </a:ln>
          </p:spPr>
          <p:txBody>
            <a:bodyPr/>
            <a:lstStyle/>
            <a:p>
              <a:endParaRPr lang="en-US"/>
            </a:p>
          </p:txBody>
        </p:sp>
      </p:grpSp>
      <p:sp>
        <p:nvSpPr>
          <p:cNvPr id="9222" name="Rectangle 9"/>
          <p:cNvSpPr>
            <a:spLocks noChangeArrowheads="1"/>
          </p:cNvSpPr>
          <p:nvPr/>
        </p:nvSpPr>
        <p:spPr bwMode="auto">
          <a:xfrm>
            <a:off x="1677988" y="5419725"/>
            <a:ext cx="5586412" cy="423863"/>
          </a:xfrm>
          <a:prstGeom prst="rect">
            <a:avLst/>
          </a:prstGeom>
          <a:noFill/>
          <a:ln w="12700">
            <a:noFill/>
            <a:miter lim="800000"/>
            <a:headEnd/>
            <a:tailEnd/>
          </a:ln>
        </p:spPr>
        <p:txBody>
          <a:bodyPr wrap="none" lIns="90488" tIns="44450" rIns="90488" bIns="44450">
            <a:spAutoFit/>
          </a:bodyPr>
          <a:lstStyle/>
          <a:p>
            <a:r>
              <a:rPr lang="en-US" sz="2200" b="1" dirty="0"/>
              <a:t>PHYSIOLOGICAL OR SURVIVAL NEEDS</a:t>
            </a:r>
          </a:p>
        </p:txBody>
      </p:sp>
      <p:sp>
        <p:nvSpPr>
          <p:cNvPr id="12298" name="Rectangle 10"/>
          <p:cNvSpPr>
            <a:spLocks noChangeArrowheads="1"/>
          </p:cNvSpPr>
          <p:nvPr/>
        </p:nvSpPr>
        <p:spPr bwMode="auto">
          <a:xfrm>
            <a:off x="500034" y="2057400"/>
            <a:ext cx="7203365" cy="1197764"/>
          </a:xfrm>
          <a:prstGeom prst="rect">
            <a:avLst/>
          </a:prstGeom>
          <a:noFill/>
          <a:ln w="12700">
            <a:noFill/>
            <a:miter lim="800000"/>
            <a:headEnd/>
            <a:tailEnd/>
          </a:ln>
          <a:effectLst/>
        </p:spPr>
        <p:txBody>
          <a:bodyPr wrap="square" lIns="90488" tIns="44450" rIns="90488" bIns="44450">
            <a:spAutoFit/>
          </a:bodyPr>
          <a:lstStyle/>
          <a:p>
            <a:pPr algn="ctr">
              <a:defRPr/>
            </a:pPr>
            <a:r>
              <a:rPr lang="en-US" b="1" dirty="0">
                <a:effectLst>
                  <a:outerShdw blurRad="38100" dist="38100" dir="2700000" algn="tl">
                    <a:srgbClr val="000000"/>
                  </a:outerShdw>
                </a:effectLst>
              </a:rPr>
              <a:t>MOST NEEDS HAVE TO DO WITH</a:t>
            </a:r>
          </a:p>
          <a:p>
            <a:pPr algn="ctr">
              <a:defRPr/>
            </a:pPr>
            <a:r>
              <a:rPr lang="en-US" b="1" dirty="0">
                <a:effectLst>
                  <a:outerShdw blurRad="38100" dist="38100" dir="2700000" algn="tl">
                    <a:srgbClr val="000000"/>
                  </a:outerShdw>
                </a:effectLst>
              </a:rPr>
              <a:t>SURVIVAL PHYSICALLY AND</a:t>
            </a:r>
          </a:p>
          <a:p>
            <a:pPr algn="ctr">
              <a:defRPr/>
            </a:pPr>
            <a:r>
              <a:rPr lang="en-US" b="1" dirty="0">
                <a:effectLst>
                  <a:outerShdw blurRad="38100" dist="38100" dir="2700000" algn="tl">
                    <a:srgbClr val="000000"/>
                  </a:outerShdw>
                </a:effectLst>
              </a:rPr>
              <a:t>PSYCHOLOGICALLY</a:t>
            </a:r>
          </a:p>
          <a:p>
            <a:pPr algn="ctr">
              <a:defRPr/>
            </a:pPr>
            <a:r>
              <a:rPr lang="en-IN" dirty="0">
                <a:effectLst>
                  <a:outerShdw blurRad="38100" dist="38100" dir="2700000" algn="tl">
                    <a:srgbClr val="000000"/>
                  </a:outerShdw>
                </a:effectLst>
              </a:rPr>
              <a:t>(</a:t>
            </a:r>
            <a:r>
              <a:rPr lang="en-US" dirty="0"/>
              <a:t>e.g. air, food, drink, shelter, clothing, warmth, sleep)</a:t>
            </a:r>
            <a:endParaRPr lang="en-US" b="1" dirty="0">
              <a:effectLst>
                <a:outerShdw blurRad="38100" dist="38100" dir="2700000" algn="tl">
                  <a:srgbClr val="000000"/>
                </a:outerShdw>
              </a:effectLst>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10243"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14340" name="Rectangle 4"/>
          <p:cNvSpPr>
            <a:spLocks noChangeArrowheads="1"/>
          </p:cNvSpPr>
          <p:nvPr/>
        </p:nvSpPr>
        <p:spPr bwMode="auto">
          <a:xfrm>
            <a:off x="457200" y="304800"/>
            <a:ext cx="7772400" cy="914400"/>
          </a:xfrm>
          <a:prstGeom prst="rect">
            <a:avLst/>
          </a:prstGeom>
          <a:noFill/>
          <a:ln w="12700">
            <a:noFill/>
            <a:miter lim="800000"/>
            <a:headEnd/>
            <a:tailEnd/>
          </a:ln>
          <a:effectLst/>
        </p:spPr>
        <p:txBody>
          <a:bodyPr lIns="90488" tIns="44450" rIns="90488" bIns="44450" anchor="ctr"/>
          <a:lstStyle/>
          <a:p>
            <a:pPr>
              <a:defRPr/>
            </a:pPr>
            <a:r>
              <a:rPr lang="en-US" sz="4400">
                <a:solidFill>
                  <a:schemeClr val="tx2"/>
                </a:solidFill>
                <a:effectLst>
                  <a:outerShdw blurRad="38100" dist="38100" dir="2700000" algn="tl">
                    <a:srgbClr val="000000"/>
                  </a:outerShdw>
                </a:effectLst>
              </a:rPr>
              <a:t>Maslow’s Hierarchy of Needs</a:t>
            </a:r>
          </a:p>
        </p:txBody>
      </p:sp>
      <p:grpSp>
        <p:nvGrpSpPr>
          <p:cNvPr id="2" name="Group 8"/>
          <p:cNvGrpSpPr>
            <a:grpSpLocks/>
          </p:cNvGrpSpPr>
          <p:nvPr/>
        </p:nvGrpSpPr>
        <p:grpSpPr bwMode="auto">
          <a:xfrm>
            <a:off x="582613" y="4449763"/>
            <a:ext cx="7489849" cy="1636712"/>
            <a:chOff x="367" y="2803"/>
            <a:chExt cx="5011" cy="1031"/>
          </a:xfrm>
        </p:grpSpPr>
        <p:sp>
          <p:nvSpPr>
            <p:cNvPr id="10253" name="Freeform 5"/>
            <p:cNvSpPr>
              <a:spLocks/>
            </p:cNvSpPr>
            <p:nvPr/>
          </p:nvSpPr>
          <p:spPr bwMode="auto">
            <a:xfrm>
              <a:off x="4494" y="2803"/>
              <a:ext cx="884" cy="1030"/>
            </a:xfrm>
            <a:custGeom>
              <a:avLst/>
              <a:gdLst>
                <a:gd name="T0" fmla="*/ 417 w 884"/>
                <a:gd name="T1" fmla="*/ 1029 h 1030"/>
                <a:gd name="T2" fmla="*/ 0 w 884"/>
                <a:gd name="T3" fmla="*/ 438 h 1030"/>
                <a:gd name="T4" fmla="*/ 391 w 884"/>
                <a:gd name="T5" fmla="*/ 0 h 1030"/>
                <a:gd name="T6" fmla="*/ 883 w 884"/>
                <a:gd name="T7" fmla="*/ 512 h 1030"/>
                <a:gd name="T8" fmla="*/ 417 w 884"/>
                <a:gd name="T9" fmla="*/ 1029 h 1030"/>
                <a:gd name="T10" fmla="*/ 0 60000 65536"/>
                <a:gd name="T11" fmla="*/ 0 60000 65536"/>
                <a:gd name="T12" fmla="*/ 0 60000 65536"/>
                <a:gd name="T13" fmla="*/ 0 60000 65536"/>
                <a:gd name="T14" fmla="*/ 0 60000 65536"/>
                <a:gd name="T15" fmla="*/ 0 w 884"/>
                <a:gd name="T16" fmla="*/ 0 h 1030"/>
                <a:gd name="T17" fmla="*/ 884 w 884"/>
                <a:gd name="T18" fmla="*/ 1030 h 1030"/>
              </a:gdLst>
              <a:ahLst/>
              <a:cxnLst>
                <a:cxn ang="T10">
                  <a:pos x="T0" y="T1"/>
                </a:cxn>
                <a:cxn ang="T11">
                  <a:pos x="T2" y="T3"/>
                </a:cxn>
                <a:cxn ang="T12">
                  <a:pos x="T4" y="T5"/>
                </a:cxn>
                <a:cxn ang="T13">
                  <a:pos x="T6" y="T7"/>
                </a:cxn>
                <a:cxn ang="T14">
                  <a:pos x="T8" y="T9"/>
                </a:cxn>
              </a:cxnLst>
              <a:rect l="T15" t="T16" r="T17" b="T18"/>
              <a:pathLst>
                <a:path w="884" h="1030">
                  <a:moveTo>
                    <a:pt x="417" y="1029"/>
                  </a:moveTo>
                  <a:lnTo>
                    <a:pt x="0" y="438"/>
                  </a:lnTo>
                  <a:lnTo>
                    <a:pt x="391" y="0"/>
                  </a:lnTo>
                  <a:lnTo>
                    <a:pt x="883" y="512"/>
                  </a:lnTo>
                  <a:lnTo>
                    <a:pt x="417" y="1029"/>
                  </a:lnTo>
                </a:path>
              </a:pathLst>
            </a:custGeom>
            <a:solidFill>
              <a:srgbClr val="FF5FBF"/>
            </a:solidFill>
            <a:ln w="12700" cap="rnd" cmpd="sng">
              <a:solidFill>
                <a:srgbClr val="000000"/>
              </a:solidFill>
              <a:prstDash val="solid"/>
              <a:round/>
              <a:headEnd type="none" w="med" len="med"/>
              <a:tailEnd type="none" w="med" len="med"/>
            </a:ln>
          </p:spPr>
          <p:txBody>
            <a:bodyPr/>
            <a:lstStyle/>
            <a:p>
              <a:endParaRPr lang="en-US"/>
            </a:p>
          </p:txBody>
        </p:sp>
        <p:sp>
          <p:nvSpPr>
            <p:cNvPr id="10254" name="Freeform 6"/>
            <p:cNvSpPr>
              <a:spLocks/>
            </p:cNvSpPr>
            <p:nvPr/>
          </p:nvSpPr>
          <p:spPr bwMode="auto">
            <a:xfrm>
              <a:off x="769" y="2803"/>
              <a:ext cx="4117" cy="441"/>
            </a:xfrm>
            <a:custGeom>
              <a:avLst/>
              <a:gdLst>
                <a:gd name="T0" fmla="*/ 0 w 4117"/>
                <a:gd name="T1" fmla="*/ 440 h 441"/>
                <a:gd name="T2" fmla="*/ 3725 w 4117"/>
                <a:gd name="T3" fmla="*/ 440 h 441"/>
                <a:gd name="T4" fmla="*/ 4116 w 4117"/>
                <a:gd name="T5" fmla="*/ 0 h 441"/>
                <a:gd name="T6" fmla="*/ 525 w 4117"/>
                <a:gd name="T7" fmla="*/ 0 h 441"/>
                <a:gd name="T8" fmla="*/ 0 w 4117"/>
                <a:gd name="T9" fmla="*/ 440 h 441"/>
                <a:gd name="T10" fmla="*/ 0 60000 65536"/>
                <a:gd name="T11" fmla="*/ 0 60000 65536"/>
                <a:gd name="T12" fmla="*/ 0 60000 65536"/>
                <a:gd name="T13" fmla="*/ 0 60000 65536"/>
                <a:gd name="T14" fmla="*/ 0 60000 65536"/>
                <a:gd name="T15" fmla="*/ 0 w 4117"/>
                <a:gd name="T16" fmla="*/ 0 h 441"/>
                <a:gd name="T17" fmla="*/ 4117 w 4117"/>
                <a:gd name="T18" fmla="*/ 441 h 441"/>
              </a:gdLst>
              <a:ahLst/>
              <a:cxnLst>
                <a:cxn ang="T10">
                  <a:pos x="T0" y="T1"/>
                </a:cxn>
                <a:cxn ang="T11">
                  <a:pos x="T2" y="T3"/>
                </a:cxn>
                <a:cxn ang="T12">
                  <a:pos x="T4" y="T5"/>
                </a:cxn>
                <a:cxn ang="T13">
                  <a:pos x="T6" y="T7"/>
                </a:cxn>
                <a:cxn ang="T14">
                  <a:pos x="T8" y="T9"/>
                </a:cxn>
              </a:cxnLst>
              <a:rect l="T15" t="T16" r="T17" b="T18"/>
              <a:pathLst>
                <a:path w="4117" h="441">
                  <a:moveTo>
                    <a:pt x="0" y="440"/>
                  </a:moveTo>
                  <a:lnTo>
                    <a:pt x="3725" y="440"/>
                  </a:lnTo>
                  <a:lnTo>
                    <a:pt x="4116" y="0"/>
                  </a:lnTo>
                  <a:lnTo>
                    <a:pt x="525" y="0"/>
                  </a:lnTo>
                  <a:lnTo>
                    <a:pt x="0" y="440"/>
                  </a:lnTo>
                </a:path>
              </a:pathLst>
            </a:custGeom>
            <a:solidFill>
              <a:srgbClr val="800080"/>
            </a:solidFill>
            <a:ln w="12700" cap="rnd" cmpd="sng">
              <a:solidFill>
                <a:srgbClr val="000000"/>
              </a:solidFill>
              <a:prstDash val="solid"/>
              <a:round/>
              <a:headEnd type="none" w="med" len="med"/>
              <a:tailEnd type="none" w="med" len="med"/>
            </a:ln>
          </p:spPr>
          <p:txBody>
            <a:bodyPr/>
            <a:lstStyle/>
            <a:p>
              <a:endParaRPr lang="en-US"/>
            </a:p>
          </p:txBody>
        </p:sp>
        <p:sp>
          <p:nvSpPr>
            <p:cNvPr id="10255" name="Freeform 7"/>
            <p:cNvSpPr>
              <a:spLocks/>
            </p:cNvSpPr>
            <p:nvPr/>
          </p:nvSpPr>
          <p:spPr bwMode="auto">
            <a:xfrm>
              <a:off x="367" y="3241"/>
              <a:ext cx="4547" cy="593"/>
            </a:xfrm>
            <a:custGeom>
              <a:avLst/>
              <a:gdLst>
                <a:gd name="T0" fmla="*/ 400 w 4547"/>
                <a:gd name="T1" fmla="*/ 0 h 593"/>
                <a:gd name="T2" fmla="*/ 4125 w 4547"/>
                <a:gd name="T3" fmla="*/ 0 h 593"/>
                <a:gd name="T4" fmla="*/ 4546 w 4547"/>
                <a:gd name="T5" fmla="*/ 592 h 593"/>
                <a:gd name="T6" fmla="*/ 0 w 4547"/>
                <a:gd name="T7" fmla="*/ 592 h 593"/>
                <a:gd name="T8" fmla="*/ 400 w 4547"/>
                <a:gd name="T9" fmla="*/ 0 h 593"/>
                <a:gd name="T10" fmla="*/ 0 60000 65536"/>
                <a:gd name="T11" fmla="*/ 0 60000 65536"/>
                <a:gd name="T12" fmla="*/ 0 60000 65536"/>
                <a:gd name="T13" fmla="*/ 0 60000 65536"/>
                <a:gd name="T14" fmla="*/ 0 60000 65536"/>
                <a:gd name="T15" fmla="*/ 0 w 4547"/>
                <a:gd name="T16" fmla="*/ 0 h 593"/>
                <a:gd name="T17" fmla="*/ 4547 w 4547"/>
                <a:gd name="T18" fmla="*/ 593 h 593"/>
              </a:gdLst>
              <a:ahLst/>
              <a:cxnLst>
                <a:cxn ang="T10">
                  <a:pos x="T0" y="T1"/>
                </a:cxn>
                <a:cxn ang="T11">
                  <a:pos x="T2" y="T3"/>
                </a:cxn>
                <a:cxn ang="T12">
                  <a:pos x="T4" y="T5"/>
                </a:cxn>
                <a:cxn ang="T13">
                  <a:pos x="T6" y="T7"/>
                </a:cxn>
                <a:cxn ang="T14">
                  <a:pos x="T8" y="T9"/>
                </a:cxn>
              </a:cxnLst>
              <a:rect l="T15" t="T16" r="T17" b="T18"/>
              <a:pathLst>
                <a:path w="4547" h="593">
                  <a:moveTo>
                    <a:pt x="400" y="0"/>
                  </a:moveTo>
                  <a:lnTo>
                    <a:pt x="4125" y="0"/>
                  </a:lnTo>
                  <a:lnTo>
                    <a:pt x="4546" y="592"/>
                  </a:lnTo>
                  <a:lnTo>
                    <a:pt x="0" y="592"/>
                  </a:lnTo>
                  <a:lnTo>
                    <a:pt x="400" y="0"/>
                  </a:lnTo>
                </a:path>
              </a:pathLst>
            </a:custGeom>
            <a:solidFill>
              <a:srgbClr val="FF00FF"/>
            </a:solidFill>
            <a:ln w="12700" cap="rnd" cmpd="sng">
              <a:solidFill>
                <a:srgbClr val="000000"/>
              </a:solidFill>
              <a:prstDash val="solid"/>
              <a:round/>
              <a:headEnd type="none" w="med" len="med"/>
              <a:tailEnd type="none" w="med" len="med"/>
            </a:ln>
          </p:spPr>
          <p:txBody>
            <a:bodyPr/>
            <a:lstStyle/>
            <a:p>
              <a:endParaRPr lang="en-US"/>
            </a:p>
          </p:txBody>
        </p:sp>
      </p:grpSp>
      <p:grpSp>
        <p:nvGrpSpPr>
          <p:cNvPr id="3" name="Group 12"/>
          <p:cNvGrpSpPr>
            <a:grpSpLocks/>
          </p:cNvGrpSpPr>
          <p:nvPr/>
        </p:nvGrpSpPr>
        <p:grpSpPr bwMode="auto">
          <a:xfrm>
            <a:off x="1336675" y="3857627"/>
            <a:ext cx="6307138" cy="1144585"/>
            <a:chOff x="842" y="2218"/>
            <a:chExt cx="3973" cy="933"/>
          </a:xfrm>
        </p:grpSpPr>
        <p:sp>
          <p:nvSpPr>
            <p:cNvPr id="10250" name="Freeform 9"/>
            <p:cNvSpPr>
              <a:spLocks/>
            </p:cNvSpPr>
            <p:nvPr/>
          </p:nvSpPr>
          <p:spPr bwMode="auto">
            <a:xfrm>
              <a:off x="4035" y="2218"/>
              <a:ext cx="780" cy="933"/>
            </a:xfrm>
            <a:custGeom>
              <a:avLst/>
              <a:gdLst>
                <a:gd name="T0" fmla="*/ 397 w 780"/>
                <a:gd name="T1" fmla="*/ 932 h 933"/>
                <a:gd name="T2" fmla="*/ 0 w 780"/>
                <a:gd name="T3" fmla="*/ 326 h 933"/>
                <a:gd name="T4" fmla="*/ 291 w 780"/>
                <a:gd name="T5" fmla="*/ 0 h 933"/>
                <a:gd name="T6" fmla="*/ 779 w 780"/>
                <a:gd name="T7" fmla="*/ 514 h 933"/>
                <a:gd name="T8" fmla="*/ 397 w 780"/>
                <a:gd name="T9" fmla="*/ 932 h 933"/>
                <a:gd name="T10" fmla="*/ 0 60000 65536"/>
                <a:gd name="T11" fmla="*/ 0 60000 65536"/>
                <a:gd name="T12" fmla="*/ 0 60000 65536"/>
                <a:gd name="T13" fmla="*/ 0 60000 65536"/>
                <a:gd name="T14" fmla="*/ 0 60000 65536"/>
                <a:gd name="T15" fmla="*/ 0 w 780"/>
                <a:gd name="T16" fmla="*/ 0 h 933"/>
                <a:gd name="T17" fmla="*/ 780 w 780"/>
                <a:gd name="T18" fmla="*/ 933 h 933"/>
              </a:gdLst>
              <a:ahLst/>
              <a:cxnLst>
                <a:cxn ang="T10">
                  <a:pos x="T0" y="T1"/>
                </a:cxn>
                <a:cxn ang="T11">
                  <a:pos x="T2" y="T3"/>
                </a:cxn>
                <a:cxn ang="T12">
                  <a:pos x="T4" y="T5"/>
                </a:cxn>
                <a:cxn ang="T13">
                  <a:pos x="T6" y="T7"/>
                </a:cxn>
                <a:cxn ang="T14">
                  <a:pos x="T8" y="T9"/>
                </a:cxn>
              </a:cxnLst>
              <a:rect l="T15" t="T16" r="T17" b="T18"/>
              <a:pathLst>
                <a:path w="780" h="933">
                  <a:moveTo>
                    <a:pt x="397" y="932"/>
                  </a:moveTo>
                  <a:lnTo>
                    <a:pt x="0" y="326"/>
                  </a:lnTo>
                  <a:lnTo>
                    <a:pt x="291" y="0"/>
                  </a:lnTo>
                  <a:lnTo>
                    <a:pt x="779" y="514"/>
                  </a:lnTo>
                  <a:lnTo>
                    <a:pt x="397" y="932"/>
                  </a:lnTo>
                </a:path>
              </a:pathLst>
            </a:custGeom>
            <a:solidFill>
              <a:srgbClr val="FF5F7F"/>
            </a:solidFill>
            <a:ln w="12700" cap="rnd" cmpd="sng">
              <a:solidFill>
                <a:srgbClr val="000000"/>
              </a:solidFill>
              <a:prstDash val="solid"/>
              <a:round/>
              <a:headEnd type="none" w="med" len="med"/>
              <a:tailEnd type="none" w="med" len="med"/>
            </a:ln>
          </p:spPr>
          <p:txBody>
            <a:bodyPr/>
            <a:lstStyle/>
            <a:p>
              <a:endParaRPr lang="en-US"/>
            </a:p>
          </p:txBody>
        </p:sp>
        <p:sp>
          <p:nvSpPr>
            <p:cNvPr id="10251" name="Freeform 10"/>
            <p:cNvSpPr>
              <a:spLocks/>
            </p:cNvSpPr>
            <p:nvPr/>
          </p:nvSpPr>
          <p:spPr bwMode="auto">
            <a:xfrm>
              <a:off x="1235" y="2218"/>
              <a:ext cx="3093" cy="329"/>
            </a:xfrm>
            <a:custGeom>
              <a:avLst/>
              <a:gdLst>
                <a:gd name="T0" fmla="*/ 0 w 3093"/>
                <a:gd name="T1" fmla="*/ 328 h 329"/>
                <a:gd name="T2" fmla="*/ 2801 w 3093"/>
                <a:gd name="T3" fmla="*/ 328 h 329"/>
                <a:gd name="T4" fmla="*/ 3092 w 3093"/>
                <a:gd name="T5" fmla="*/ 0 h 329"/>
                <a:gd name="T6" fmla="*/ 553 w 3093"/>
                <a:gd name="T7" fmla="*/ 2 h 329"/>
                <a:gd name="T8" fmla="*/ 0 w 3093"/>
                <a:gd name="T9" fmla="*/ 328 h 329"/>
                <a:gd name="T10" fmla="*/ 0 60000 65536"/>
                <a:gd name="T11" fmla="*/ 0 60000 65536"/>
                <a:gd name="T12" fmla="*/ 0 60000 65536"/>
                <a:gd name="T13" fmla="*/ 0 60000 65536"/>
                <a:gd name="T14" fmla="*/ 0 60000 65536"/>
                <a:gd name="T15" fmla="*/ 0 w 3093"/>
                <a:gd name="T16" fmla="*/ 0 h 329"/>
                <a:gd name="T17" fmla="*/ 3093 w 3093"/>
                <a:gd name="T18" fmla="*/ 329 h 329"/>
              </a:gdLst>
              <a:ahLst/>
              <a:cxnLst>
                <a:cxn ang="T10">
                  <a:pos x="T0" y="T1"/>
                </a:cxn>
                <a:cxn ang="T11">
                  <a:pos x="T2" y="T3"/>
                </a:cxn>
                <a:cxn ang="T12">
                  <a:pos x="T4" y="T5"/>
                </a:cxn>
                <a:cxn ang="T13">
                  <a:pos x="T6" y="T7"/>
                </a:cxn>
                <a:cxn ang="T14">
                  <a:pos x="T8" y="T9"/>
                </a:cxn>
              </a:cxnLst>
              <a:rect l="T15" t="T16" r="T17" b="T18"/>
              <a:pathLst>
                <a:path w="3093" h="329">
                  <a:moveTo>
                    <a:pt x="0" y="328"/>
                  </a:moveTo>
                  <a:lnTo>
                    <a:pt x="2801" y="328"/>
                  </a:lnTo>
                  <a:lnTo>
                    <a:pt x="3092" y="0"/>
                  </a:lnTo>
                  <a:lnTo>
                    <a:pt x="553" y="2"/>
                  </a:lnTo>
                  <a:lnTo>
                    <a:pt x="0" y="328"/>
                  </a:lnTo>
                </a:path>
              </a:pathLst>
            </a:custGeom>
            <a:solidFill>
              <a:srgbClr val="800000"/>
            </a:solidFill>
            <a:ln w="12700" cap="rnd" cmpd="sng">
              <a:solidFill>
                <a:srgbClr val="000000"/>
              </a:solidFill>
              <a:prstDash val="solid"/>
              <a:round/>
              <a:headEnd type="none" w="med" len="med"/>
              <a:tailEnd type="none" w="med" len="med"/>
            </a:ln>
          </p:spPr>
          <p:txBody>
            <a:bodyPr/>
            <a:lstStyle/>
            <a:p>
              <a:endParaRPr lang="en-US"/>
            </a:p>
          </p:txBody>
        </p:sp>
        <p:sp>
          <p:nvSpPr>
            <p:cNvPr id="10252" name="Freeform 11"/>
            <p:cNvSpPr>
              <a:spLocks/>
            </p:cNvSpPr>
            <p:nvPr/>
          </p:nvSpPr>
          <p:spPr bwMode="auto">
            <a:xfrm>
              <a:off x="842" y="2544"/>
              <a:ext cx="3591" cy="607"/>
            </a:xfrm>
            <a:custGeom>
              <a:avLst/>
              <a:gdLst>
                <a:gd name="T0" fmla="*/ 0 w 3591"/>
                <a:gd name="T1" fmla="*/ 606 h 607"/>
                <a:gd name="T2" fmla="*/ 3590 w 3591"/>
                <a:gd name="T3" fmla="*/ 606 h 607"/>
                <a:gd name="T4" fmla="*/ 3193 w 3591"/>
                <a:gd name="T5" fmla="*/ 0 h 607"/>
                <a:gd name="T6" fmla="*/ 394 w 3591"/>
                <a:gd name="T7" fmla="*/ 0 h 607"/>
                <a:gd name="T8" fmla="*/ 0 w 3591"/>
                <a:gd name="T9" fmla="*/ 606 h 607"/>
                <a:gd name="T10" fmla="*/ 0 60000 65536"/>
                <a:gd name="T11" fmla="*/ 0 60000 65536"/>
                <a:gd name="T12" fmla="*/ 0 60000 65536"/>
                <a:gd name="T13" fmla="*/ 0 60000 65536"/>
                <a:gd name="T14" fmla="*/ 0 60000 65536"/>
                <a:gd name="T15" fmla="*/ 0 w 3591"/>
                <a:gd name="T16" fmla="*/ 0 h 607"/>
                <a:gd name="T17" fmla="*/ 3591 w 3591"/>
                <a:gd name="T18" fmla="*/ 607 h 607"/>
              </a:gdLst>
              <a:ahLst/>
              <a:cxnLst>
                <a:cxn ang="T10">
                  <a:pos x="T0" y="T1"/>
                </a:cxn>
                <a:cxn ang="T11">
                  <a:pos x="T2" y="T3"/>
                </a:cxn>
                <a:cxn ang="T12">
                  <a:pos x="T4" y="T5"/>
                </a:cxn>
                <a:cxn ang="T13">
                  <a:pos x="T6" y="T7"/>
                </a:cxn>
                <a:cxn ang="T14">
                  <a:pos x="T8" y="T9"/>
                </a:cxn>
              </a:cxnLst>
              <a:rect l="T15" t="T16" r="T17" b="T18"/>
              <a:pathLst>
                <a:path w="3591" h="607">
                  <a:moveTo>
                    <a:pt x="0" y="606"/>
                  </a:moveTo>
                  <a:lnTo>
                    <a:pt x="3590" y="606"/>
                  </a:lnTo>
                  <a:lnTo>
                    <a:pt x="3193" y="0"/>
                  </a:lnTo>
                  <a:lnTo>
                    <a:pt x="394" y="0"/>
                  </a:lnTo>
                  <a:lnTo>
                    <a:pt x="0" y="606"/>
                  </a:lnTo>
                </a:path>
              </a:pathLst>
            </a:custGeom>
            <a:solidFill>
              <a:srgbClr val="FF001F"/>
            </a:solidFill>
            <a:ln w="12700" cap="rnd" cmpd="sng">
              <a:solidFill>
                <a:srgbClr val="000000"/>
              </a:solidFill>
              <a:prstDash val="solid"/>
              <a:round/>
              <a:headEnd type="none" w="med" len="med"/>
              <a:tailEnd type="none" w="med" len="med"/>
            </a:ln>
          </p:spPr>
          <p:txBody>
            <a:bodyPr/>
            <a:lstStyle/>
            <a:p>
              <a:endParaRPr lang="en-US"/>
            </a:p>
          </p:txBody>
        </p:sp>
      </p:grpSp>
      <p:sp>
        <p:nvSpPr>
          <p:cNvPr id="10247" name="Rectangle 13"/>
          <p:cNvSpPr>
            <a:spLocks noChangeArrowheads="1"/>
          </p:cNvSpPr>
          <p:nvPr/>
        </p:nvSpPr>
        <p:spPr bwMode="auto">
          <a:xfrm>
            <a:off x="1677988" y="5419725"/>
            <a:ext cx="5586412" cy="423863"/>
          </a:xfrm>
          <a:prstGeom prst="rect">
            <a:avLst/>
          </a:prstGeom>
          <a:noFill/>
          <a:ln w="12700">
            <a:noFill/>
            <a:miter lim="800000"/>
            <a:headEnd/>
            <a:tailEnd/>
          </a:ln>
        </p:spPr>
        <p:txBody>
          <a:bodyPr wrap="none" lIns="90488" tIns="44450" rIns="90488" bIns="44450">
            <a:spAutoFit/>
          </a:bodyPr>
          <a:lstStyle/>
          <a:p>
            <a:r>
              <a:rPr lang="en-US" sz="2200" b="1" dirty="0"/>
              <a:t>PHYSIOLOGICAL OR SURVIVAL NEEDS</a:t>
            </a:r>
          </a:p>
        </p:txBody>
      </p:sp>
      <p:sp>
        <p:nvSpPr>
          <p:cNvPr id="10248" name="Rectangle 14"/>
          <p:cNvSpPr>
            <a:spLocks noChangeArrowheads="1"/>
          </p:cNvSpPr>
          <p:nvPr/>
        </p:nvSpPr>
        <p:spPr bwMode="auto">
          <a:xfrm>
            <a:off x="3000364" y="4286256"/>
            <a:ext cx="2478088" cy="454025"/>
          </a:xfrm>
          <a:prstGeom prst="rect">
            <a:avLst/>
          </a:prstGeom>
          <a:noFill/>
          <a:ln w="12700">
            <a:noFill/>
            <a:miter lim="800000"/>
            <a:headEnd/>
            <a:tailEnd/>
          </a:ln>
        </p:spPr>
        <p:txBody>
          <a:bodyPr wrap="none" lIns="90488" tIns="44450" rIns="90488" bIns="44450">
            <a:spAutoFit/>
          </a:bodyPr>
          <a:lstStyle/>
          <a:p>
            <a:r>
              <a:rPr lang="en-US" b="1"/>
              <a:t>SAFETY NEEDS</a:t>
            </a:r>
          </a:p>
        </p:txBody>
      </p:sp>
      <p:sp>
        <p:nvSpPr>
          <p:cNvPr id="16" name="Rectangle 15"/>
          <p:cNvSpPr/>
          <p:nvPr/>
        </p:nvSpPr>
        <p:spPr>
          <a:xfrm>
            <a:off x="571472" y="1214422"/>
            <a:ext cx="7215238" cy="2123658"/>
          </a:xfrm>
          <a:prstGeom prst="rect">
            <a:avLst/>
          </a:prstGeom>
        </p:spPr>
        <p:txBody>
          <a:bodyPr wrap="square">
            <a:spAutoFit/>
          </a:bodyPr>
          <a:lstStyle/>
          <a:p>
            <a:pPr>
              <a:buFont typeface="Arial" pitchFamily="34" charset="0"/>
              <a:buChar char="•"/>
            </a:pPr>
            <a:r>
              <a:rPr lang="en-US" sz="2200" dirty="0"/>
              <a:t>Once an individual’s physiological needs are satisfied, the needs for security and safety become salient.</a:t>
            </a:r>
          </a:p>
          <a:p>
            <a:pPr>
              <a:buFont typeface="Arial" pitchFamily="34" charset="0"/>
              <a:buChar char="•"/>
            </a:pPr>
            <a:r>
              <a:rPr lang="en-US" sz="2200" dirty="0"/>
              <a:t> People want to experience order, predictability and control in their lives. </a:t>
            </a:r>
          </a:p>
          <a:p>
            <a:pPr>
              <a:buFont typeface="Arial" pitchFamily="34" charset="0"/>
              <a:buChar char="•"/>
            </a:pPr>
            <a:r>
              <a:rPr lang="en-US" sz="2200" dirty="0"/>
              <a:t>These needs can be fulfilled by the family and society </a:t>
            </a:r>
          </a:p>
          <a:p>
            <a:pPr>
              <a:buFont typeface="Arial" pitchFamily="34" charset="0"/>
              <a:buChar char="•"/>
            </a:pPr>
            <a:r>
              <a:rPr lang="en-US" sz="2200" dirty="0"/>
              <a:t>(e.g. schools, business, police and medical care).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20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fade">
                                      <p:cBhvr>
                                        <p:cTn id="12" dur="20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fade">
                                      <p:cBhvr>
                                        <p:cTn id="17" dur="20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xEl>
                                              <p:pRg st="3" end="3"/>
                                            </p:txEl>
                                          </p:spTgt>
                                        </p:tgtEl>
                                        <p:attrNameLst>
                                          <p:attrName>style.visibility</p:attrName>
                                        </p:attrNameLst>
                                      </p:cBhvr>
                                      <p:to>
                                        <p:strVal val="visible"/>
                                      </p:to>
                                    </p:set>
                                    <p:animEffect transition="in" filter="fade">
                                      <p:cBhvr>
                                        <p:cTn id="22" dur="2000"/>
                                        <p:tgtEl>
                                          <p:spTgt spid="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11267"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16388" name="Rectangle 4"/>
          <p:cNvSpPr>
            <a:spLocks noChangeArrowheads="1"/>
          </p:cNvSpPr>
          <p:nvPr/>
        </p:nvSpPr>
        <p:spPr bwMode="auto">
          <a:xfrm>
            <a:off x="533400" y="304800"/>
            <a:ext cx="7772400" cy="914400"/>
          </a:xfrm>
          <a:prstGeom prst="rect">
            <a:avLst/>
          </a:prstGeom>
          <a:noFill/>
          <a:ln w="12700">
            <a:noFill/>
            <a:miter lim="800000"/>
            <a:headEnd/>
            <a:tailEnd/>
          </a:ln>
          <a:effectLst/>
        </p:spPr>
        <p:txBody>
          <a:bodyPr lIns="90488" tIns="44450" rIns="90488" bIns="44450" anchor="ctr"/>
          <a:lstStyle/>
          <a:p>
            <a:pPr>
              <a:defRPr/>
            </a:pPr>
            <a:r>
              <a:rPr lang="en-US" sz="4400">
                <a:solidFill>
                  <a:schemeClr val="tx2"/>
                </a:solidFill>
                <a:effectLst>
                  <a:outerShdw blurRad="38100" dist="38100" dir="2700000" algn="tl">
                    <a:srgbClr val="000000"/>
                  </a:outerShdw>
                </a:effectLst>
              </a:rPr>
              <a:t>Maslow’s Hierarchy of Needs</a:t>
            </a:r>
          </a:p>
        </p:txBody>
      </p:sp>
      <p:grpSp>
        <p:nvGrpSpPr>
          <p:cNvPr id="2" name="Group 8"/>
          <p:cNvGrpSpPr>
            <a:grpSpLocks/>
          </p:cNvGrpSpPr>
          <p:nvPr/>
        </p:nvGrpSpPr>
        <p:grpSpPr bwMode="auto">
          <a:xfrm>
            <a:off x="582613" y="4449763"/>
            <a:ext cx="7561287" cy="1636712"/>
            <a:chOff x="367" y="2803"/>
            <a:chExt cx="5011" cy="1031"/>
          </a:xfrm>
        </p:grpSpPr>
        <p:sp>
          <p:nvSpPr>
            <p:cNvPr id="11281" name="Freeform 5"/>
            <p:cNvSpPr>
              <a:spLocks/>
            </p:cNvSpPr>
            <p:nvPr/>
          </p:nvSpPr>
          <p:spPr bwMode="auto">
            <a:xfrm>
              <a:off x="4494" y="2803"/>
              <a:ext cx="884" cy="1030"/>
            </a:xfrm>
            <a:custGeom>
              <a:avLst/>
              <a:gdLst>
                <a:gd name="T0" fmla="*/ 417 w 884"/>
                <a:gd name="T1" fmla="*/ 1029 h 1030"/>
                <a:gd name="T2" fmla="*/ 0 w 884"/>
                <a:gd name="T3" fmla="*/ 438 h 1030"/>
                <a:gd name="T4" fmla="*/ 391 w 884"/>
                <a:gd name="T5" fmla="*/ 0 h 1030"/>
                <a:gd name="T6" fmla="*/ 883 w 884"/>
                <a:gd name="T7" fmla="*/ 512 h 1030"/>
                <a:gd name="T8" fmla="*/ 417 w 884"/>
                <a:gd name="T9" fmla="*/ 1029 h 1030"/>
                <a:gd name="T10" fmla="*/ 0 60000 65536"/>
                <a:gd name="T11" fmla="*/ 0 60000 65536"/>
                <a:gd name="T12" fmla="*/ 0 60000 65536"/>
                <a:gd name="T13" fmla="*/ 0 60000 65536"/>
                <a:gd name="T14" fmla="*/ 0 60000 65536"/>
                <a:gd name="T15" fmla="*/ 0 w 884"/>
                <a:gd name="T16" fmla="*/ 0 h 1030"/>
                <a:gd name="T17" fmla="*/ 884 w 884"/>
                <a:gd name="T18" fmla="*/ 1030 h 1030"/>
              </a:gdLst>
              <a:ahLst/>
              <a:cxnLst>
                <a:cxn ang="T10">
                  <a:pos x="T0" y="T1"/>
                </a:cxn>
                <a:cxn ang="T11">
                  <a:pos x="T2" y="T3"/>
                </a:cxn>
                <a:cxn ang="T12">
                  <a:pos x="T4" y="T5"/>
                </a:cxn>
                <a:cxn ang="T13">
                  <a:pos x="T6" y="T7"/>
                </a:cxn>
                <a:cxn ang="T14">
                  <a:pos x="T8" y="T9"/>
                </a:cxn>
              </a:cxnLst>
              <a:rect l="T15" t="T16" r="T17" b="T18"/>
              <a:pathLst>
                <a:path w="884" h="1030">
                  <a:moveTo>
                    <a:pt x="417" y="1029"/>
                  </a:moveTo>
                  <a:lnTo>
                    <a:pt x="0" y="438"/>
                  </a:lnTo>
                  <a:lnTo>
                    <a:pt x="391" y="0"/>
                  </a:lnTo>
                  <a:lnTo>
                    <a:pt x="883" y="512"/>
                  </a:lnTo>
                  <a:lnTo>
                    <a:pt x="417" y="1029"/>
                  </a:lnTo>
                </a:path>
              </a:pathLst>
            </a:custGeom>
            <a:solidFill>
              <a:srgbClr val="FF5FBF"/>
            </a:solidFill>
            <a:ln w="12700" cap="rnd" cmpd="sng">
              <a:solidFill>
                <a:srgbClr val="000000"/>
              </a:solidFill>
              <a:prstDash val="solid"/>
              <a:round/>
              <a:headEnd type="none" w="med" len="med"/>
              <a:tailEnd type="none" w="med" len="med"/>
            </a:ln>
          </p:spPr>
          <p:txBody>
            <a:bodyPr/>
            <a:lstStyle/>
            <a:p>
              <a:endParaRPr lang="en-US"/>
            </a:p>
          </p:txBody>
        </p:sp>
        <p:sp>
          <p:nvSpPr>
            <p:cNvPr id="11282" name="Freeform 6"/>
            <p:cNvSpPr>
              <a:spLocks/>
            </p:cNvSpPr>
            <p:nvPr/>
          </p:nvSpPr>
          <p:spPr bwMode="auto">
            <a:xfrm>
              <a:off x="769" y="2803"/>
              <a:ext cx="4117" cy="441"/>
            </a:xfrm>
            <a:custGeom>
              <a:avLst/>
              <a:gdLst>
                <a:gd name="T0" fmla="*/ 0 w 4117"/>
                <a:gd name="T1" fmla="*/ 440 h 441"/>
                <a:gd name="T2" fmla="*/ 3725 w 4117"/>
                <a:gd name="T3" fmla="*/ 440 h 441"/>
                <a:gd name="T4" fmla="*/ 4116 w 4117"/>
                <a:gd name="T5" fmla="*/ 0 h 441"/>
                <a:gd name="T6" fmla="*/ 525 w 4117"/>
                <a:gd name="T7" fmla="*/ 0 h 441"/>
                <a:gd name="T8" fmla="*/ 0 w 4117"/>
                <a:gd name="T9" fmla="*/ 440 h 441"/>
                <a:gd name="T10" fmla="*/ 0 60000 65536"/>
                <a:gd name="T11" fmla="*/ 0 60000 65536"/>
                <a:gd name="T12" fmla="*/ 0 60000 65536"/>
                <a:gd name="T13" fmla="*/ 0 60000 65536"/>
                <a:gd name="T14" fmla="*/ 0 60000 65536"/>
                <a:gd name="T15" fmla="*/ 0 w 4117"/>
                <a:gd name="T16" fmla="*/ 0 h 441"/>
                <a:gd name="T17" fmla="*/ 4117 w 4117"/>
                <a:gd name="T18" fmla="*/ 441 h 441"/>
              </a:gdLst>
              <a:ahLst/>
              <a:cxnLst>
                <a:cxn ang="T10">
                  <a:pos x="T0" y="T1"/>
                </a:cxn>
                <a:cxn ang="T11">
                  <a:pos x="T2" y="T3"/>
                </a:cxn>
                <a:cxn ang="T12">
                  <a:pos x="T4" y="T5"/>
                </a:cxn>
                <a:cxn ang="T13">
                  <a:pos x="T6" y="T7"/>
                </a:cxn>
                <a:cxn ang="T14">
                  <a:pos x="T8" y="T9"/>
                </a:cxn>
              </a:cxnLst>
              <a:rect l="T15" t="T16" r="T17" b="T18"/>
              <a:pathLst>
                <a:path w="4117" h="441">
                  <a:moveTo>
                    <a:pt x="0" y="440"/>
                  </a:moveTo>
                  <a:lnTo>
                    <a:pt x="3725" y="440"/>
                  </a:lnTo>
                  <a:lnTo>
                    <a:pt x="4116" y="0"/>
                  </a:lnTo>
                  <a:lnTo>
                    <a:pt x="525" y="0"/>
                  </a:lnTo>
                  <a:lnTo>
                    <a:pt x="0" y="440"/>
                  </a:lnTo>
                </a:path>
              </a:pathLst>
            </a:custGeom>
            <a:solidFill>
              <a:srgbClr val="800080"/>
            </a:solidFill>
            <a:ln w="12700" cap="rnd" cmpd="sng">
              <a:solidFill>
                <a:srgbClr val="000000"/>
              </a:solidFill>
              <a:prstDash val="solid"/>
              <a:round/>
              <a:headEnd type="none" w="med" len="med"/>
              <a:tailEnd type="none" w="med" len="med"/>
            </a:ln>
          </p:spPr>
          <p:txBody>
            <a:bodyPr/>
            <a:lstStyle/>
            <a:p>
              <a:endParaRPr lang="en-US"/>
            </a:p>
          </p:txBody>
        </p:sp>
        <p:sp>
          <p:nvSpPr>
            <p:cNvPr id="11283" name="Freeform 7"/>
            <p:cNvSpPr>
              <a:spLocks/>
            </p:cNvSpPr>
            <p:nvPr/>
          </p:nvSpPr>
          <p:spPr bwMode="auto">
            <a:xfrm>
              <a:off x="367" y="3241"/>
              <a:ext cx="4547" cy="593"/>
            </a:xfrm>
            <a:custGeom>
              <a:avLst/>
              <a:gdLst>
                <a:gd name="T0" fmla="*/ 400 w 4547"/>
                <a:gd name="T1" fmla="*/ 0 h 593"/>
                <a:gd name="T2" fmla="*/ 4125 w 4547"/>
                <a:gd name="T3" fmla="*/ 0 h 593"/>
                <a:gd name="T4" fmla="*/ 4546 w 4547"/>
                <a:gd name="T5" fmla="*/ 592 h 593"/>
                <a:gd name="T6" fmla="*/ 0 w 4547"/>
                <a:gd name="T7" fmla="*/ 592 h 593"/>
                <a:gd name="T8" fmla="*/ 400 w 4547"/>
                <a:gd name="T9" fmla="*/ 0 h 593"/>
                <a:gd name="T10" fmla="*/ 0 60000 65536"/>
                <a:gd name="T11" fmla="*/ 0 60000 65536"/>
                <a:gd name="T12" fmla="*/ 0 60000 65536"/>
                <a:gd name="T13" fmla="*/ 0 60000 65536"/>
                <a:gd name="T14" fmla="*/ 0 60000 65536"/>
                <a:gd name="T15" fmla="*/ 0 w 4547"/>
                <a:gd name="T16" fmla="*/ 0 h 593"/>
                <a:gd name="T17" fmla="*/ 4547 w 4547"/>
                <a:gd name="T18" fmla="*/ 593 h 593"/>
              </a:gdLst>
              <a:ahLst/>
              <a:cxnLst>
                <a:cxn ang="T10">
                  <a:pos x="T0" y="T1"/>
                </a:cxn>
                <a:cxn ang="T11">
                  <a:pos x="T2" y="T3"/>
                </a:cxn>
                <a:cxn ang="T12">
                  <a:pos x="T4" y="T5"/>
                </a:cxn>
                <a:cxn ang="T13">
                  <a:pos x="T6" y="T7"/>
                </a:cxn>
                <a:cxn ang="T14">
                  <a:pos x="T8" y="T9"/>
                </a:cxn>
              </a:cxnLst>
              <a:rect l="T15" t="T16" r="T17" b="T18"/>
              <a:pathLst>
                <a:path w="4547" h="593">
                  <a:moveTo>
                    <a:pt x="400" y="0"/>
                  </a:moveTo>
                  <a:lnTo>
                    <a:pt x="4125" y="0"/>
                  </a:lnTo>
                  <a:lnTo>
                    <a:pt x="4546" y="592"/>
                  </a:lnTo>
                  <a:lnTo>
                    <a:pt x="0" y="592"/>
                  </a:lnTo>
                  <a:lnTo>
                    <a:pt x="400" y="0"/>
                  </a:lnTo>
                </a:path>
              </a:pathLst>
            </a:custGeom>
            <a:solidFill>
              <a:srgbClr val="FF00FF"/>
            </a:solidFill>
            <a:ln w="12700" cap="rnd" cmpd="sng">
              <a:solidFill>
                <a:srgbClr val="000000"/>
              </a:solidFill>
              <a:prstDash val="solid"/>
              <a:round/>
              <a:headEnd type="none" w="med" len="med"/>
              <a:tailEnd type="none" w="med" len="med"/>
            </a:ln>
          </p:spPr>
          <p:txBody>
            <a:bodyPr/>
            <a:lstStyle/>
            <a:p>
              <a:endParaRPr lang="en-US"/>
            </a:p>
          </p:txBody>
        </p:sp>
      </p:grpSp>
      <p:grpSp>
        <p:nvGrpSpPr>
          <p:cNvPr id="3" name="Group 12"/>
          <p:cNvGrpSpPr>
            <a:grpSpLocks/>
          </p:cNvGrpSpPr>
          <p:nvPr/>
        </p:nvGrpSpPr>
        <p:grpSpPr bwMode="auto">
          <a:xfrm>
            <a:off x="1336675" y="3521075"/>
            <a:ext cx="6021407" cy="1481138"/>
            <a:chOff x="842" y="2218"/>
            <a:chExt cx="3973" cy="933"/>
          </a:xfrm>
        </p:grpSpPr>
        <p:sp>
          <p:nvSpPr>
            <p:cNvPr id="11278" name="Freeform 9"/>
            <p:cNvSpPr>
              <a:spLocks/>
            </p:cNvSpPr>
            <p:nvPr/>
          </p:nvSpPr>
          <p:spPr bwMode="auto">
            <a:xfrm>
              <a:off x="4035" y="2218"/>
              <a:ext cx="780" cy="933"/>
            </a:xfrm>
            <a:custGeom>
              <a:avLst/>
              <a:gdLst>
                <a:gd name="T0" fmla="*/ 397 w 780"/>
                <a:gd name="T1" fmla="*/ 932 h 933"/>
                <a:gd name="T2" fmla="*/ 0 w 780"/>
                <a:gd name="T3" fmla="*/ 326 h 933"/>
                <a:gd name="T4" fmla="*/ 291 w 780"/>
                <a:gd name="T5" fmla="*/ 0 h 933"/>
                <a:gd name="T6" fmla="*/ 779 w 780"/>
                <a:gd name="T7" fmla="*/ 514 h 933"/>
                <a:gd name="T8" fmla="*/ 397 w 780"/>
                <a:gd name="T9" fmla="*/ 932 h 933"/>
                <a:gd name="T10" fmla="*/ 0 60000 65536"/>
                <a:gd name="T11" fmla="*/ 0 60000 65536"/>
                <a:gd name="T12" fmla="*/ 0 60000 65536"/>
                <a:gd name="T13" fmla="*/ 0 60000 65536"/>
                <a:gd name="T14" fmla="*/ 0 60000 65536"/>
                <a:gd name="T15" fmla="*/ 0 w 780"/>
                <a:gd name="T16" fmla="*/ 0 h 933"/>
                <a:gd name="T17" fmla="*/ 780 w 780"/>
                <a:gd name="T18" fmla="*/ 933 h 933"/>
              </a:gdLst>
              <a:ahLst/>
              <a:cxnLst>
                <a:cxn ang="T10">
                  <a:pos x="T0" y="T1"/>
                </a:cxn>
                <a:cxn ang="T11">
                  <a:pos x="T2" y="T3"/>
                </a:cxn>
                <a:cxn ang="T12">
                  <a:pos x="T4" y="T5"/>
                </a:cxn>
                <a:cxn ang="T13">
                  <a:pos x="T6" y="T7"/>
                </a:cxn>
                <a:cxn ang="T14">
                  <a:pos x="T8" y="T9"/>
                </a:cxn>
              </a:cxnLst>
              <a:rect l="T15" t="T16" r="T17" b="T18"/>
              <a:pathLst>
                <a:path w="780" h="933">
                  <a:moveTo>
                    <a:pt x="397" y="932"/>
                  </a:moveTo>
                  <a:lnTo>
                    <a:pt x="0" y="326"/>
                  </a:lnTo>
                  <a:lnTo>
                    <a:pt x="291" y="0"/>
                  </a:lnTo>
                  <a:lnTo>
                    <a:pt x="779" y="514"/>
                  </a:lnTo>
                  <a:lnTo>
                    <a:pt x="397" y="932"/>
                  </a:lnTo>
                </a:path>
              </a:pathLst>
            </a:custGeom>
            <a:solidFill>
              <a:srgbClr val="FF5F7F"/>
            </a:solidFill>
            <a:ln w="12700" cap="rnd" cmpd="sng">
              <a:solidFill>
                <a:srgbClr val="000000"/>
              </a:solidFill>
              <a:prstDash val="solid"/>
              <a:round/>
              <a:headEnd type="none" w="med" len="med"/>
              <a:tailEnd type="none" w="med" len="med"/>
            </a:ln>
          </p:spPr>
          <p:txBody>
            <a:bodyPr/>
            <a:lstStyle/>
            <a:p>
              <a:endParaRPr lang="en-US"/>
            </a:p>
          </p:txBody>
        </p:sp>
        <p:sp>
          <p:nvSpPr>
            <p:cNvPr id="11279" name="Freeform 10"/>
            <p:cNvSpPr>
              <a:spLocks/>
            </p:cNvSpPr>
            <p:nvPr/>
          </p:nvSpPr>
          <p:spPr bwMode="auto">
            <a:xfrm>
              <a:off x="1235" y="2218"/>
              <a:ext cx="3093" cy="329"/>
            </a:xfrm>
            <a:custGeom>
              <a:avLst/>
              <a:gdLst>
                <a:gd name="T0" fmla="*/ 0 w 3093"/>
                <a:gd name="T1" fmla="*/ 328 h 329"/>
                <a:gd name="T2" fmla="*/ 2801 w 3093"/>
                <a:gd name="T3" fmla="*/ 328 h 329"/>
                <a:gd name="T4" fmla="*/ 3092 w 3093"/>
                <a:gd name="T5" fmla="*/ 0 h 329"/>
                <a:gd name="T6" fmla="*/ 553 w 3093"/>
                <a:gd name="T7" fmla="*/ 2 h 329"/>
                <a:gd name="T8" fmla="*/ 0 w 3093"/>
                <a:gd name="T9" fmla="*/ 328 h 329"/>
                <a:gd name="T10" fmla="*/ 0 60000 65536"/>
                <a:gd name="T11" fmla="*/ 0 60000 65536"/>
                <a:gd name="T12" fmla="*/ 0 60000 65536"/>
                <a:gd name="T13" fmla="*/ 0 60000 65536"/>
                <a:gd name="T14" fmla="*/ 0 60000 65536"/>
                <a:gd name="T15" fmla="*/ 0 w 3093"/>
                <a:gd name="T16" fmla="*/ 0 h 329"/>
                <a:gd name="T17" fmla="*/ 3093 w 3093"/>
                <a:gd name="T18" fmla="*/ 329 h 329"/>
              </a:gdLst>
              <a:ahLst/>
              <a:cxnLst>
                <a:cxn ang="T10">
                  <a:pos x="T0" y="T1"/>
                </a:cxn>
                <a:cxn ang="T11">
                  <a:pos x="T2" y="T3"/>
                </a:cxn>
                <a:cxn ang="T12">
                  <a:pos x="T4" y="T5"/>
                </a:cxn>
                <a:cxn ang="T13">
                  <a:pos x="T6" y="T7"/>
                </a:cxn>
                <a:cxn ang="T14">
                  <a:pos x="T8" y="T9"/>
                </a:cxn>
              </a:cxnLst>
              <a:rect l="T15" t="T16" r="T17" b="T18"/>
              <a:pathLst>
                <a:path w="3093" h="329">
                  <a:moveTo>
                    <a:pt x="0" y="328"/>
                  </a:moveTo>
                  <a:lnTo>
                    <a:pt x="2801" y="328"/>
                  </a:lnTo>
                  <a:lnTo>
                    <a:pt x="3092" y="0"/>
                  </a:lnTo>
                  <a:lnTo>
                    <a:pt x="553" y="2"/>
                  </a:lnTo>
                  <a:lnTo>
                    <a:pt x="0" y="328"/>
                  </a:lnTo>
                </a:path>
              </a:pathLst>
            </a:custGeom>
            <a:solidFill>
              <a:srgbClr val="800000"/>
            </a:solidFill>
            <a:ln w="12700" cap="rnd" cmpd="sng">
              <a:solidFill>
                <a:srgbClr val="000000"/>
              </a:solidFill>
              <a:prstDash val="solid"/>
              <a:round/>
              <a:headEnd type="none" w="med" len="med"/>
              <a:tailEnd type="none" w="med" len="med"/>
            </a:ln>
          </p:spPr>
          <p:txBody>
            <a:bodyPr/>
            <a:lstStyle/>
            <a:p>
              <a:endParaRPr lang="en-US"/>
            </a:p>
          </p:txBody>
        </p:sp>
        <p:sp>
          <p:nvSpPr>
            <p:cNvPr id="11280" name="Freeform 11"/>
            <p:cNvSpPr>
              <a:spLocks/>
            </p:cNvSpPr>
            <p:nvPr/>
          </p:nvSpPr>
          <p:spPr bwMode="auto">
            <a:xfrm>
              <a:off x="842" y="2544"/>
              <a:ext cx="3591" cy="607"/>
            </a:xfrm>
            <a:custGeom>
              <a:avLst/>
              <a:gdLst>
                <a:gd name="T0" fmla="*/ 0 w 3591"/>
                <a:gd name="T1" fmla="*/ 606 h 607"/>
                <a:gd name="T2" fmla="*/ 3590 w 3591"/>
                <a:gd name="T3" fmla="*/ 606 h 607"/>
                <a:gd name="T4" fmla="*/ 3193 w 3591"/>
                <a:gd name="T5" fmla="*/ 0 h 607"/>
                <a:gd name="T6" fmla="*/ 394 w 3591"/>
                <a:gd name="T7" fmla="*/ 0 h 607"/>
                <a:gd name="T8" fmla="*/ 0 w 3591"/>
                <a:gd name="T9" fmla="*/ 606 h 607"/>
                <a:gd name="T10" fmla="*/ 0 60000 65536"/>
                <a:gd name="T11" fmla="*/ 0 60000 65536"/>
                <a:gd name="T12" fmla="*/ 0 60000 65536"/>
                <a:gd name="T13" fmla="*/ 0 60000 65536"/>
                <a:gd name="T14" fmla="*/ 0 60000 65536"/>
                <a:gd name="T15" fmla="*/ 0 w 3591"/>
                <a:gd name="T16" fmla="*/ 0 h 607"/>
                <a:gd name="T17" fmla="*/ 3591 w 3591"/>
                <a:gd name="T18" fmla="*/ 607 h 607"/>
              </a:gdLst>
              <a:ahLst/>
              <a:cxnLst>
                <a:cxn ang="T10">
                  <a:pos x="T0" y="T1"/>
                </a:cxn>
                <a:cxn ang="T11">
                  <a:pos x="T2" y="T3"/>
                </a:cxn>
                <a:cxn ang="T12">
                  <a:pos x="T4" y="T5"/>
                </a:cxn>
                <a:cxn ang="T13">
                  <a:pos x="T6" y="T7"/>
                </a:cxn>
                <a:cxn ang="T14">
                  <a:pos x="T8" y="T9"/>
                </a:cxn>
              </a:cxnLst>
              <a:rect l="T15" t="T16" r="T17" b="T18"/>
              <a:pathLst>
                <a:path w="3591" h="607">
                  <a:moveTo>
                    <a:pt x="0" y="606"/>
                  </a:moveTo>
                  <a:lnTo>
                    <a:pt x="3590" y="606"/>
                  </a:lnTo>
                  <a:lnTo>
                    <a:pt x="3193" y="0"/>
                  </a:lnTo>
                  <a:lnTo>
                    <a:pt x="394" y="0"/>
                  </a:lnTo>
                  <a:lnTo>
                    <a:pt x="0" y="606"/>
                  </a:lnTo>
                </a:path>
              </a:pathLst>
            </a:custGeom>
            <a:solidFill>
              <a:srgbClr val="FF001F"/>
            </a:solidFill>
            <a:ln w="12700" cap="rnd" cmpd="sng">
              <a:solidFill>
                <a:srgbClr val="000000"/>
              </a:solidFill>
              <a:prstDash val="solid"/>
              <a:round/>
              <a:headEnd type="none" w="med" len="med"/>
              <a:tailEnd type="none" w="med" len="med"/>
            </a:ln>
          </p:spPr>
          <p:txBody>
            <a:bodyPr/>
            <a:lstStyle/>
            <a:p>
              <a:endParaRPr lang="en-US"/>
            </a:p>
          </p:txBody>
        </p:sp>
      </p:grpSp>
      <p:grpSp>
        <p:nvGrpSpPr>
          <p:cNvPr id="4" name="Group 16"/>
          <p:cNvGrpSpPr>
            <a:grpSpLocks/>
          </p:cNvGrpSpPr>
          <p:nvPr/>
        </p:nvGrpSpPr>
        <p:grpSpPr bwMode="auto">
          <a:xfrm>
            <a:off x="2065338" y="2605088"/>
            <a:ext cx="4435488" cy="1285875"/>
            <a:chOff x="1301" y="1641"/>
            <a:chExt cx="2952" cy="810"/>
          </a:xfrm>
        </p:grpSpPr>
        <p:sp>
          <p:nvSpPr>
            <p:cNvPr id="11275" name="Freeform 13"/>
            <p:cNvSpPr>
              <a:spLocks/>
            </p:cNvSpPr>
            <p:nvPr/>
          </p:nvSpPr>
          <p:spPr bwMode="auto">
            <a:xfrm>
              <a:off x="3570" y="1641"/>
              <a:ext cx="683" cy="809"/>
            </a:xfrm>
            <a:custGeom>
              <a:avLst/>
              <a:gdLst>
                <a:gd name="T0" fmla="*/ 0 w 683"/>
                <a:gd name="T1" fmla="*/ 220 h 809"/>
                <a:gd name="T2" fmla="*/ 405 w 683"/>
                <a:gd name="T3" fmla="*/ 808 h 809"/>
                <a:gd name="T4" fmla="*/ 682 w 683"/>
                <a:gd name="T5" fmla="*/ 506 h 809"/>
                <a:gd name="T6" fmla="*/ 197 w 683"/>
                <a:gd name="T7" fmla="*/ 0 h 809"/>
                <a:gd name="T8" fmla="*/ 0 w 683"/>
                <a:gd name="T9" fmla="*/ 220 h 809"/>
                <a:gd name="T10" fmla="*/ 0 60000 65536"/>
                <a:gd name="T11" fmla="*/ 0 60000 65536"/>
                <a:gd name="T12" fmla="*/ 0 60000 65536"/>
                <a:gd name="T13" fmla="*/ 0 60000 65536"/>
                <a:gd name="T14" fmla="*/ 0 60000 65536"/>
                <a:gd name="T15" fmla="*/ 0 w 683"/>
                <a:gd name="T16" fmla="*/ 0 h 809"/>
                <a:gd name="T17" fmla="*/ 683 w 683"/>
                <a:gd name="T18" fmla="*/ 809 h 809"/>
              </a:gdLst>
              <a:ahLst/>
              <a:cxnLst>
                <a:cxn ang="T10">
                  <a:pos x="T0" y="T1"/>
                </a:cxn>
                <a:cxn ang="T11">
                  <a:pos x="T2" y="T3"/>
                </a:cxn>
                <a:cxn ang="T12">
                  <a:pos x="T4" y="T5"/>
                </a:cxn>
                <a:cxn ang="T13">
                  <a:pos x="T6" y="T7"/>
                </a:cxn>
                <a:cxn ang="T14">
                  <a:pos x="T8" y="T9"/>
                </a:cxn>
              </a:cxnLst>
              <a:rect l="T15" t="T16" r="T17" b="T18"/>
              <a:pathLst>
                <a:path w="683" h="809">
                  <a:moveTo>
                    <a:pt x="0" y="220"/>
                  </a:moveTo>
                  <a:lnTo>
                    <a:pt x="405" y="808"/>
                  </a:lnTo>
                  <a:lnTo>
                    <a:pt x="682" y="506"/>
                  </a:lnTo>
                  <a:lnTo>
                    <a:pt x="197" y="0"/>
                  </a:lnTo>
                  <a:lnTo>
                    <a:pt x="0" y="220"/>
                  </a:lnTo>
                </a:path>
              </a:pathLst>
            </a:custGeom>
            <a:solidFill>
              <a:srgbClr val="BF5FFF"/>
            </a:solidFill>
            <a:ln w="12700" cap="rnd" cmpd="sng">
              <a:solidFill>
                <a:srgbClr val="000000"/>
              </a:solidFill>
              <a:prstDash val="solid"/>
              <a:round/>
              <a:headEnd type="none" w="med" len="med"/>
              <a:tailEnd type="none" w="med" len="med"/>
            </a:ln>
          </p:spPr>
          <p:txBody>
            <a:bodyPr/>
            <a:lstStyle/>
            <a:p>
              <a:endParaRPr lang="en-US"/>
            </a:p>
          </p:txBody>
        </p:sp>
        <p:sp>
          <p:nvSpPr>
            <p:cNvPr id="11276" name="Freeform 14"/>
            <p:cNvSpPr>
              <a:spLocks/>
            </p:cNvSpPr>
            <p:nvPr/>
          </p:nvSpPr>
          <p:spPr bwMode="auto">
            <a:xfrm>
              <a:off x="1699" y="1641"/>
              <a:ext cx="2067" cy="220"/>
            </a:xfrm>
            <a:custGeom>
              <a:avLst/>
              <a:gdLst>
                <a:gd name="T0" fmla="*/ 0 w 2067"/>
                <a:gd name="T1" fmla="*/ 219 h 220"/>
                <a:gd name="T2" fmla="*/ 1870 w 2067"/>
                <a:gd name="T3" fmla="*/ 219 h 220"/>
                <a:gd name="T4" fmla="*/ 2066 w 2067"/>
                <a:gd name="T5" fmla="*/ 0 h 220"/>
                <a:gd name="T6" fmla="*/ 522 w 2067"/>
                <a:gd name="T7" fmla="*/ 0 h 220"/>
                <a:gd name="T8" fmla="*/ 0 w 2067"/>
                <a:gd name="T9" fmla="*/ 219 h 220"/>
                <a:gd name="T10" fmla="*/ 0 60000 65536"/>
                <a:gd name="T11" fmla="*/ 0 60000 65536"/>
                <a:gd name="T12" fmla="*/ 0 60000 65536"/>
                <a:gd name="T13" fmla="*/ 0 60000 65536"/>
                <a:gd name="T14" fmla="*/ 0 60000 65536"/>
                <a:gd name="T15" fmla="*/ 0 w 2067"/>
                <a:gd name="T16" fmla="*/ 0 h 220"/>
                <a:gd name="T17" fmla="*/ 2067 w 2067"/>
                <a:gd name="T18" fmla="*/ 220 h 220"/>
              </a:gdLst>
              <a:ahLst/>
              <a:cxnLst>
                <a:cxn ang="T10">
                  <a:pos x="T0" y="T1"/>
                </a:cxn>
                <a:cxn ang="T11">
                  <a:pos x="T2" y="T3"/>
                </a:cxn>
                <a:cxn ang="T12">
                  <a:pos x="T4" y="T5"/>
                </a:cxn>
                <a:cxn ang="T13">
                  <a:pos x="T6" y="T7"/>
                </a:cxn>
                <a:cxn ang="T14">
                  <a:pos x="T8" y="T9"/>
                </a:cxn>
              </a:cxnLst>
              <a:rect l="T15" t="T16" r="T17" b="T18"/>
              <a:pathLst>
                <a:path w="2067" h="220">
                  <a:moveTo>
                    <a:pt x="0" y="219"/>
                  </a:moveTo>
                  <a:lnTo>
                    <a:pt x="1870" y="219"/>
                  </a:lnTo>
                  <a:lnTo>
                    <a:pt x="2066" y="0"/>
                  </a:lnTo>
                  <a:lnTo>
                    <a:pt x="522" y="0"/>
                  </a:lnTo>
                  <a:lnTo>
                    <a:pt x="0" y="219"/>
                  </a:lnTo>
                </a:path>
              </a:pathLst>
            </a:custGeom>
            <a:solidFill>
              <a:srgbClr val="5F009F"/>
            </a:solidFill>
            <a:ln w="12700" cap="rnd" cmpd="sng">
              <a:solidFill>
                <a:srgbClr val="000000"/>
              </a:solidFill>
              <a:prstDash val="solid"/>
              <a:round/>
              <a:headEnd type="none" w="med" len="med"/>
              <a:tailEnd type="none" w="med" len="med"/>
            </a:ln>
          </p:spPr>
          <p:txBody>
            <a:bodyPr/>
            <a:lstStyle/>
            <a:p>
              <a:endParaRPr lang="en-US"/>
            </a:p>
          </p:txBody>
        </p:sp>
        <p:sp>
          <p:nvSpPr>
            <p:cNvPr id="11277" name="Freeform 15"/>
            <p:cNvSpPr>
              <a:spLocks/>
            </p:cNvSpPr>
            <p:nvPr/>
          </p:nvSpPr>
          <p:spPr bwMode="auto">
            <a:xfrm>
              <a:off x="1301" y="1860"/>
              <a:ext cx="2673" cy="591"/>
            </a:xfrm>
            <a:custGeom>
              <a:avLst/>
              <a:gdLst>
                <a:gd name="T0" fmla="*/ 0 w 2673"/>
                <a:gd name="T1" fmla="*/ 590 h 591"/>
                <a:gd name="T2" fmla="*/ 2672 w 2673"/>
                <a:gd name="T3" fmla="*/ 590 h 591"/>
                <a:gd name="T4" fmla="*/ 2268 w 2673"/>
                <a:gd name="T5" fmla="*/ 0 h 591"/>
                <a:gd name="T6" fmla="*/ 398 w 2673"/>
                <a:gd name="T7" fmla="*/ 0 h 591"/>
                <a:gd name="T8" fmla="*/ 0 w 2673"/>
                <a:gd name="T9" fmla="*/ 590 h 591"/>
                <a:gd name="T10" fmla="*/ 0 60000 65536"/>
                <a:gd name="T11" fmla="*/ 0 60000 65536"/>
                <a:gd name="T12" fmla="*/ 0 60000 65536"/>
                <a:gd name="T13" fmla="*/ 0 60000 65536"/>
                <a:gd name="T14" fmla="*/ 0 60000 65536"/>
                <a:gd name="T15" fmla="*/ 0 w 2673"/>
                <a:gd name="T16" fmla="*/ 0 h 591"/>
                <a:gd name="T17" fmla="*/ 2673 w 2673"/>
                <a:gd name="T18" fmla="*/ 591 h 591"/>
              </a:gdLst>
              <a:ahLst/>
              <a:cxnLst>
                <a:cxn ang="T10">
                  <a:pos x="T0" y="T1"/>
                </a:cxn>
                <a:cxn ang="T11">
                  <a:pos x="T2" y="T3"/>
                </a:cxn>
                <a:cxn ang="T12">
                  <a:pos x="T4" y="T5"/>
                </a:cxn>
                <a:cxn ang="T13">
                  <a:pos x="T6" y="T7"/>
                </a:cxn>
                <a:cxn ang="T14">
                  <a:pos x="T8" y="T9"/>
                </a:cxn>
              </a:cxnLst>
              <a:rect l="T15" t="T16" r="T17" b="T18"/>
              <a:pathLst>
                <a:path w="2673" h="591">
                  <a:moveTo>
                    <a:pt x="0" y="590"/>
                  </a:moveTo>
                  <a:lnTo>
                    <a:pt x="2672" y="590"/>
                  </a:lnTo>
                  <a:lnTo>
                    <a:pt x="2268" y="0"/>
                  </a:lnTo>
                  <a:lnTo>
                    <a:pt x="398" y="0"/>
                  </a:lnTo>
                  <a:lnTo>
                    <a:pt x="0" y="590"/>
                  </a:lnTo>
                </a:path>
              </a:pathLst>
            </a:custGeom>
            <a:solidFill>
              <a:srgbClr val="9F3FDF"/>
            </a:solidFill>
            <a:ln w="12700" cap="rnd" cmpd="sng">
              <a:solidFill>
                <a:srgbClr val="000000"/>
              </a:solidFill>
              <a:prstDash val="solid"/>
              <a:round/>
              <a:headEnd type="none" w="med" len="med"/>
              <a:tailEnd type="none" w="med" len="med"/>
            </a:ln>
          </p:spPr>
          <p:txBody>
            <a:bodyPr/>
            <a:lstStyle/>
            <a:p>
              <a:endParaRPr lang="en-US"/>
            </a:p>
          </p:txBody>
        </p:sp>
      </p:grpSp>
      <p:sp>
        <p:nvSpPr>
          <p:cNvPr id="11272" name="Rectangle 17"/>
          <p:cNvSpPr>
            <a:spLocks noChangeArrowheads="1"/>
          </p:cNvSpPr>
          <p:nvPr/>
        </p:nvSpPr>
        <p:spPr bwMode="auto">
          <a:xfrm>
            <a:off x="1677988" y="5419725"/>
            <a:ext cx="5586412" cy="423863"/>
          </a:xfrm>
          <a:prstGeom prst="rect">
            <a:avLst/>
          </a:prstGeom>
          <a:noFill/>
          <a:ln w="12700">
            <a:noFill/>
            <a:miter lim="800000"/>
            <a:headEnd/>
            <a:tailEnd/>
          </a:ln>
        </p:spPr>
        <p:txBody>
          <a:bodyPr wrap="none" lIns="90488" tIns="44450" rIns="90488" bIns="44450">
            <a:spAutoFit/>
          </a:bodyPr>
          <a:lstStyle/>
          <a:p>
            <a:r>
              <a:rPr lang="en-US" sz="2200" b="1" dirty="0"/>
              <a:t>PHYSIOLOGICAL OR SURVIVAL NEEDS</a:t>
            </a:r>
          </a:p>
        </p:txBody>
      </p:sp>
      <p:sp>
        <p:nvSpPr>
          <p:cNvPr id="11273" name="Rectangle 18"/>
          <p:cNvSpPr>
            <a:spLocks noChangeArrowheads="1"/>
          </p:cNvSpPr>
          <p:nvPr/>
        </p:nvSpPr>
        <p:spPr bwMode="auto">
          <a:xfrm>
            <a:off x="2959100" y="4329113"/>
            <a:ext cx="2478088" cy="454025"/>
          </a:xfrm>
          <a:prstGeom prst="rect">
            <a:avLst/>
          </a:prstGeom>
          <a:noFill/>
          <a:ln w="12700">
            <a:noFill/>
            <a:miter lim="800000"/>
            <a:headEnd/>
            <a:tailEnd/>
          </a:ln>
        </p:spPr>
        <p:txBody>
          <a:bodyPr wrap="none" lIns="90488" tIns="44450" rIns="90488" bIns="44450">
            <a:spAutoFit/>
          </a:bodyPr>
          <a:lstStyle/>
          <a:p>
            <a:r>
              <a:rPr lang="en-US" b="1" dirty="0"/>
              <a:t>SAFETY NEEDS</a:t>
            </a:r>
          </a:p>
        </p:txBody>
      </p:sp>
      <p:sp>
        <p:nvSpPr>
          <p:cNvPr id="11274" name="Rectangle 19"/>
          <p:cNvSpPr>
            <a:spLocks noChangeArrowheads="1"/>
          </p:cNvSpPr>
          <p:nvPr/>
        </p:nvSpPr>
        <p:spPr bwMode="auto">
          <a:xfrm>
            <a:off x="2578100" y="3079750"/>
            <a:ext cx="3360738" cy="698500"/>
          </a:xfrm>
          <a:prstGeom prst="rect">
            <a:avLst/>
          </a:prstGeom>
          <a:noFill/>
          <a:ln w="12700">
            <a:noFill/>
            <a:miter lim="800000"/>
            <a:headEnd/>
            <a:tailEnd/>
          </a:ln>
        </p:spPr>
        <p:txBody>
          <a:bodyPr wrap="none" lIns="90488" tIns="44450" rIns="90488" bIns="44450">
            <a:spAutoFit/>
          </a:bodyPr>
          <a:lstStyle/>
          <a:p>
            <a:r>
              <a:rPr lang="en-US" sz="2000" b="1" dirty="0"/>
              <a:t>LOVE, AFFECTION, AND</a:t>
            </a:r>
          </a:p>
          <a:p>
            <a:r>
              <a:rPr lang="en-US" sz="2000" b="1" dirty="0"/>
              <a:t> BELONGINGNESS NEEDS</a:t>
            </a:r>
          </a:p>
        </p:txBody>
      </p:sp>
      <p:sp>
        <p:nvSpPr>
          <p:cNvPr id="20" name="Rectangle 19"/>
          <p:cNvSpPr/>
          <p:nvPr/>
        </p:nvSpPr>
        <p:spPr>
          <a:xfrm>
            <a:off x="357158" y="1142985"/>
            <a:ext cx="7572428" cy="1631216"/>
          </a:xfrm>
          <a:prstGeom prst="rect">
            <a:avLst/>
          </a:prstGeom>
        </p:spPr>
        <p:txBody>
          <a:bodyPr wrap="square">
            <a:spAutoFit/>
          </a:bodyPr>
          <a:lstStyle/>
          <a:p>
            <a:pPr>
              <a:buFont typeface="Arial" pitchFamily="34" charset="0"/>
              <a:buChar char="•"/>
            </a:pPr>
            <a:r>
              <a:rPr lang="en-US" sz="2000" dirty="0"/>
              <a:t>The third level of human needs is social and involves feelings of belongingness. </a:t>
            </a:r>
          </a:p>
          <a:p>
            <a:pPr>
              <a:buFont typeface="Arial" pitchFamily="34" charset="0"/>
              <a:buChar char="•"/>
            </a:pPr>
            <a:r>
              <a:rPr lang="en-US" sz="2000" dirty="0"/>
              <a:t>Belongingness, refers to a human emotional need for interpersonal relationships, affiliating, connectedness, and being part of a group.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20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fade">
                                      <p:cBhvr>
                                        <p:cTn id="12" dur="20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12291"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18436" name="Rectangle 4"/>
          <p:cNvSpPr>
            <a:spLocks noChangeArrowheads="1"/>
          </p:cNvSpPr>
          <p:nvPr/>
        </p:nvSpPr>
        <p:spPr bwMode="auto">
          <a:xfrm>
            <a:off x="685800" y="76200"/>
            <a:ext cx="7772400" cy="914400"/>
          </a:xfrm>
          <a:prstGeom prst="rect">
            <a:avLst/>
          </a:prstGeom>
          <a:noFill/>
          <a:ln w="12700">
            <a:noFill/>
            <a:miter lim="800000"/>
            <a:headEnd/>
            <a:tailEnd/>
          </a:ln>
          <a:effectLst/>
        </p:spPr>
        <p:txBody>
          <a:bodyPr lIns="90488" tIns="44450" rIns="90488" bIns="44450" anchor="ctr"/>
          <a:lstStyle/>
          <a:p>
            <a:pPr algn="ctr">
              <a:defRPr/>
            </a:pPr>
            <a:r>
              <a:rPr lang="en-US" sz="4400">
                <a:solidFill>
                  <a:schemeClr val="tx2"/>
                </a:solidFill>
                <a:effectLst>
                  <a:outerShdw blurRad="38100" dist="38100" dir="2700000" algn="tl">
                    <a:srgbClr val="000000"/>
                  </a:outerShdw>
                </a:effectLst>
              </a:rPr>
              <a:t>Maslow’s Hierarchy of Needs</a:t>
            </a:r>
          </a:p>
        </p:txBody>
      </p:sp>
      <p:grpSp>
        <p:nvGrpSpPr>
          <p:cNvPr id="2" name="Group 8"/>
          <p:cNvGrpSpPr>
            <a:grpSpLocks/>
          </p:cNvGrpSpPr>
          <p:nvPr/>
        </p:nvGrpSpPr>
        <p:grpSpPr bwMode="auto">
          <a:xfrm>
            <a:off x="582613" y="4449763"/>
            <a:ext cx="7632725" cy="1636712"/>
            <a:chOff x="367" y="2803"/>
            <a:chExt cx="5011" cy="1031"/>
          </a:xfrm>
        </p:grpSpPr>
        <p:sp>
          <p:nvSpPr>
            <p:cNvPr id="12310" name="Freeform 5"/>
            <p:cNvSpPr>
              <a:spLocks/>
            </p:cNvSpPr>
            <p:nvPr/>
          </p:nvSpPr>
          <p:spPr bwMode="auto">
            <a:xfrm>
              <a:off x="4494" y="2803"/>
              <a:ext cx="884" cy="1030"/>
            </a:xfrm>
            <a:custGeom>
              <a:avLst/>
              <a:gdLst>
                <a:gd name="T0" fmla="*/ 417 w 884"/>
                <a:gd name="T1" fmla="*/ 1029 h 1030"/>
                <a:gd name="T2" fmla="*/ 0 w 884"/>
                <a:gd name="T3" fmla="*/ 438 h 1030"/>
                <a:gd name="T4" fmla="*/ 391 w 884"/>
                <a:gd name="T5" fmla="*/ 0 h 1030"/>
                <a:gd name="T6" fmla="*/ 883 w 884"/>
                <a:gd name="T7" fmla="*/ 512 h 1030"/>
                <a:gd name="T8" fmla="*/ 417 w 884"/>
                <a:gd name="T9" fmla="*/ 1029 h 1030"/>
                <a:gd name="T10" fmla="*/ 0 60000 65536"/>
                <a:gd name="T11" fmla="*/ 0 60000 65536"/>
                <a:gd name="T12" fmla="*/ 0 60000 65536"/>
                <a:gd name="T13" fmla="*/ 0 60000 65536"/>
                <a:gd name="T14" fmla="*/ 0 60000 65536"/>
                <a:gd name="T15" fmla="*/ 0 w 884"/>
                <a:gd name="T16" fmla="*/ 0 h 1030"/>
                <a:gd name="T17" fmla="*/ 884 w 884"/>
                <a:gd name="T18" fmla="*/ 1030 h 1030"/>
              </a:gdLst>
              <a:ahLst/>
              <a:cxnLst>
                <a:cxn ang="T10">
                  <a:pos x="T0" y="T1"/>
                </a:cxn>
                <a:cxn ang="T11">
                  <a:pos x="T2" y="T3"/>
                </a:cxn>
                <a:cxn ang="T12">
                  <a:pos x="T4" y="T5"/>
                </a:cxn>
                <a:cxn ang="T13">
                  <a:pos x="T6" y="T7"/>
                </a:cxn>
                <a:cxn ang="T14">
                  <a:pos x="T8" y="T9"/>
                </a:cxn>
              </a:cxnLst>
              <a:rect l="T15" t="T16" r="T17" b="T18"/>
              <a:pathLst>
                <a:path w="884" h="1030">
                  <a:moveTo>
                    <a:pt x="417" y="1029"/>
                  </a:moveTo>
                  <a:lnTo>
                    <a:pt x="0" y="438"/>
                  </a:lnTo>
                  <a:lnTo>
                    <a:pt x="391" y="0"/>
                  </a:lnTo>
                  <a:lnTo>
                    <a:pt x="883" y="512"/>
                  </a:lnTo>
                  <a:lnTo>
                    <a:pt x="417" y="1029"/>
                  </a:lnTo>
                </a:path>
              </a:pathLst>
            </a:custGeom>
            <a:solidFill>
              <a:srgbClr val="FF5FBF"/>
            </a:solidFill>
            <a:ln w="12700" cap="rnd" cmpd="sng">
              <a:solidFill>
                <a:srgbClr val="000000"/>
              </a:solidFill>
              <a:prstDash val="solid"/>
              <a:round/>
              <a:headEnd type="none" w="med" len="med"/>
              <a:tailEnd type="none" w="med" len="med"/>
            </a:ln>
          </p:spPr>
          <p:txBody>
            <a:bodyPr/>
            <a:lstStyle/>
            <a:p>
              <a:endParaRPr lang="en-US"/>
            </a:p>
          </p:txBody>
        </p:sp>
        <p:sp>
          <p:nvSpPr>
            <p:cNvPr id="12311" name="Freeform 6"/>
            <p:cNvSpPr>
              <a:spLocks/>
            </p:cNvSpPr>
            <p:nvPr/>
          </p:nvSpPr>
          <p:spPr bwMode="auto">
            <a:xfrm>
              <a:off x="769" y="2803"/>
              <a:ext cx="4117" cy="441"/>
            </a:xfrm>
            <a:custGeom>
              <a:avLst/>
              <a:gdLst>
                <a:gd name="T0" fmla="*/ 0 w 4117"/>
                <a:gd name="T1" fmla="*/ 440 h 441"/>
                <a:gd name="T2" fmla="*/ 3725 w 4117"/>
                <a:gd name="T3" fmla="*/ 440 h 441"/>
                <a:gd name="T4" fmla="*/ 4116 w 4117"/>
                <a:gd name="T5" fmla="*/ 0 h 441"/>
                <a:gd name="T6" fmla="*/ 525 w 4117"/>
                <a:gd name="T7" fmla="*/ 0 h 441"/>
                <a:gd name="T8" fmla="*/ 0 w 4117"/>
                <a:gd name="T9" fmla="*/ 440 h 441"/>
                <a:gd name="T10" fmla="*/ 0 60000 65536"/>
                <a:gd name="T11" fmla="*/ 0 60000 65536"/>
                <a:gd name="T12" fmla="*/ 0 60000 65536"/>
                <a:gd name="T13" fmla="*/ 0 60000 65536"/>
                <a:gd name="T14" fmla="*/ 0 60000 65536"/>
                <a:gd name="T15" fmla="*/ 0 w 4117"/>
                <a:gd name="T16" fmla="*/ 0 h 441"/>
                <a:gd name="T17" fmla="*/ 4117 w 4117"/>
                <a:gd name="T18" fmla="*/ 441 h 441"/>
              </a:gdLst>
              <a:ahLst/>
              <a:cxnLst>
                <a:cxn ang="T10">
                  <a:pos x="T0" y="T1"/>
                </a:cxn>
                <a:cxn ang="T11">
                  <a:pos x="T2" y="T3"/>
                </a:cxn>
                <a:cxn ang="T12">
                  <a:pos x="T4" y="T5"/>
                </a:cxn>
                <a:cxn ang="T13">
                  <a:pos x="T6" y="T7"/>
                </a:cxn>
                <a:cxn ang="T14">
                  <a:pos x="T8" y="T9"/>
                </a:cxn>
              </a:cxnLst>
              <a:rect l="T15" t="T16" r="T17" b="T18"/>
              <a:pathLst>
                <a:path w="4117" h="441">
                  <a:moveTo>
                    <a:pt x="0" y="440"/>
                  </a:moveTo>
                  <a:lnTo>
                    <a:pt x="3725" y="440"/>
                  </a:lnTo>
                  <a:lnTo>
                    <a:pt x="4116" y="0"/>
                  </a:lnTo>
                  <a:lnTo>
                    <a:pt x="525" y="0"/>
                  </a:lnTo>
                  <a:lnTo>
                    <a:pt x="0" y="440"/>
                  </a:lnTo>
                </a:path>
              </a:pathLst>
            </a:custGeom>
            <a:solidFill>
              <a:srgbClr val="800080"/>
            </a:solidFill>
            <a:ln w="12700" cap="rnd" cmpd="sng">
              <a:solidFill>
                <a:srgbClr val="000000"/>
              </a:solidFill>
              <a:prstDash val="solid"/>
              <a:round/>
              <a:headEnd type="none" w="med" len="med"/>
              <a:tailEnd type="none" w="med" len="med"/>
            </a:ln>
          </p:spPr>
          <p:txBody>
            <a:bodyPr/>
            <a:lstStyle/>
            <a:p>
              <a:endParaRPr lang="en-US"/>
            </a:p>
          </p:txBody>
        </p:sp>
        <p:sp>
          <p:nvSpPr>
            <p:cNvPr id="12312" name="Freeform 7"/>
            <p:cNvSpPr>
              <a:spLocks/>
            </p:cNvSpPr>
            <p:nvPr/>
          </p:nvSpPr>
          <p:spPr bwMode="auto">
            <a:xfrm>
              <a:off x="367" y="3241"/>
              <a:ext cx="4547" cy="593"/>
            </a:xfrm>
            <a:custGeom>
              <a:avLst/>
              <a:gdLst>
                <a:gd name="T0" fmla="*/ 400 w 4547"/>
                <a:gd name="T1" fmla="*/ 0 h 593"/>
                <a:gd name="T2" fmla="*/ 4125 w 4547"/>
                <a:gd name="T3" fmla="*/ 0 h 593"/>
                <a:gd name="T4" fmla="*/ 4546 w 4547"/>
                <a:gd name="T5" fmla="*/ 592 h 593"/>
                <a:gd name="T6" fmla="*/ 0 w 4547"/>
                <a:gd name="T7" fmla="*/ 592 h 593"/>
                <a:gd name="T8" fmla="*/ 400 w 4547"/>
                <a:gd name="T9" fmla="*/ 0 h 593"/>
                <a:gd name="T10" fmla="*/ 0 60000 65536"/>
                <a:gd name="T11" fmla="*/ 0 60000 65536"/>
                <a:gd name="T12" fmla="*/ 0 60000 65536"/>
                <a:gd name="T13" fmla="*/ 0 60000 65536"/>
                <a:gd name="T14" fmla="*/ 0 60000 65536"/>
                <a:gd name="T15" fmla="*/ 0 w 4547"/>
                <a:gd name="T16" fmla="*/ 0 h 593"/>
                <a:gd name="T17" fmla="*/ 4547 w 4547"/>
                <a:gd name="T18" fmla="*/ 593 h 593"/>
              </a:gdLst>
              <a:ahLst/>
              <a:cxnLst>
                <a:cxn ang="T10">
                  <a:pos x="T0" y="T1"/>
                </a:cxn>
                <a:cxn ang="T11">
                  <a:pos x="T2" y="T3"/>
                </a:cxn>
                <a:cxn ang="T12">
                  <a:pos x="T4" y="T5"/>
                </a:cxn>
                <a:cxn ang="T13">
                  <a:pos x="T6" y="T7"/>
                </a:cxn>
                <a:cxn ang="T14">
                  <a:pos x="T8" y="T9"/>
                </a:cxn>
              </a:cxnLst>
              <a:rect l="T15" t="T16" r="T17" b="T18"/>
              <a:pathLst>
                <a:path w="4547" h="593">
                  <a:moveTo>
                    <a:pt x="400" y="0"/>
                  </a:moveTo>
                  <a:lnTo>
                    <a:pt x="4125" y="0"/>
                  </a:lnTo>
                  <a:lnTo>
                    <a:pt x="4546" y="592"/>
                  </a:lnTo>
                  <a:lnTo>
                    <a:pt x="0" y="592"/>
                  </a:lnTo>
                  <a:lnTo>
                    <a:pt x="400" y="0"/>
                  </a:lnTo>
                </a:path>
              </a:pathLst>
            </a:custGeom>
            <a:solidFill>
              <a:srgbClr val="FF00FF"/>
            </a:solidFill>
            <a:ln w="12700" cap="rnd" cmpd="sng">
              <a:solidFill>
                <a:srgbClr val="000000"/>
              </a:solidFill>
              <a:prstDash val="solid"/>
              <a:round/>
              <a:headEnd type="none" w="med" len="med"/>
              <a:tailEnd type="none" w="med" len="med"/>
            </a:ln>
          </p:spPr>
          <p:txBody>
            <a:bodyPr/>
            <a:lstStyle/>
            <a:p>
              <a:endParaRPr lang="en-US"/>
            </a:p>
          </p:txBody>
        </p:sp>
      </p:grpSp>
      <p:grpSp>
        <p:nvGrpSpPr>
          <p:cNvPr id="3" name="Group 12"/>
          <p:cNvGrpSpPr>
            <a:grpSpLocks/>
          </p:cNvGrpSpPr>
          <p:nvPr/>
        </p:nvGrpSpPr>
        <p:grpSpPr bwMode="auto">
          <a:xfrm>
            <a:off x="1336675" y="3521075"/>
            <a:ext cx="6092845" cy="1481138"/>
            <a:chOff x="842" y="2218"/>
            <a:chExt cx="3973" cy="933"/>
          </a:xfrm>
        </p:grpSpPr>
        <p:sp>
          <p:nvSpPr>
            <p:cNvPr id="12307" name="Freeform 9"/>
            <p:cNvSpPr>
              <a:spLocks/>
            </p:cNvSpPr>
            <p:nvPr/>
          </p:nvSpPr>
          <p:spPr bwMode="auto">
            <a:xfrm>
              <a:off x="4035" y="2218"/>
              <a:ext cx="780" cy="933"/>
            </a:xfrm>
            <a:custGeom>
              <a:avLst/>
              <a:gdLst>
                <a:gd name="T0" fmla="*/ 397 w 780"/>
                <a:gd name="T1" fmla="*/ 932 h 933"/>
                <a:gd name="T2" fmla="*/ 0 w 780"/>
                <a:gd name="T3" fmla="*/ 326 h 933"/>
                <a:gd name="T4" fmla="*/ 291 w 780"/>
                <a:gd name="T5" fmla="*/ 0 h 933"/>
                <a:gd name="T6" fmla="*/ 779 w 780"/>
                <a:gd name="T7" fmla="*/ 514 h 933"/>
                <a:gd name="T8" fmla="*/ 397 w 780"/>
                <a:gd name="T9" fmla="*/ 932 h 933"/>
                <a:gd name="T10" fmla="*/ 0 60000 65536"/>
                <a:gd name="T11" fmla="*/ 0 60000 65536"/>
                <a:gd name="T12" fmla="*/ 0 60000 65536"/>
                <a:gd name="T13" fmla="*/ 0 60000 65536"/>
                <a:gd name="T14" fmla="*/ 0 60000 65536"/>
                <a:gd name="T15" fmla="*/ 0 w 780"/>
                <a:gd name="T16" fmla="*/ 0 h 933"/>
                <a:gd name="T17" fmla="*/ 780 w 780"/>
                <a:gd name="T18" fmla="*/ 933 h 933"/>
              </a:gdLst>
              <a:ahLst/>
              <a:cxnLst>
                <a:cxn ang="T10">
                  <a:pos x="T0" y="T1"/>
                </a:cxn>
                <a:cxn ang="T11">
                  <a:pos x="T2" y="T3"/>
                </a:cxn>
                <a:cxn ang="T12">
                  <a:pos x="T4" y="T5"/>
                </a:cxn>
                <a:cxn ang="T13">
                  <a:pos x="T6" y="T7"/>
                </a:cxn>
                <a:cxn ang="T14">
                  <a:pos x="T8" y="T9"/>
                </a:cxn>
              </a:cxnLst>
              <a:rect l="T15" t="T16" r="T17" b="T18"/>
              <a:pathLst>
                <a:path w="780" h="933">
                  <a:moveTo>
                    <a:pt x="397" y="932"/>
                  </a:moveTo>
                  <a:lnTo>
                    <a:pt x="0" y="326"/>
                  </a:lnTo>
                  <a:lnTo>
                    <a:pt x="291" y="0"/>
                  </a:lnTo>
                  <a:lnTo>
                    <a:pt x="779" y="514"/>
                  </a:lnTo>
                  <a:lnTo>
                    <a:pt x="397" y="932"/>
                  </a:lnTo>
                </a:path>
              </a:pathLst>
            </a:custGeom>
            <a:solidFill>
              <a:srgbClr val="FF5F7F"/>
            </a:solidFill>
            <a:ln w="12700" cap="rnd" cmpd="sng">
              <a:solidFill>
                <a:srgbClr val="000000"/>
              </a:solidFill>
              <a:prstDash val="solid"/>
              <a:round/>
              <a:headEnd type="none" w="med" len="med"/>
              <a:tailEnd type="none" w="med" len="med"/>
            </a:ln>
          </p:spPr>
          <p:txBody>
            <a:bodyPr/>
            <a:lstStyle/>
            <a:p>
              <a:endParaRPr lang="en-US"/>
            </a:p>
          </p:txBody>
        </p:sp>
        <p:sp>
          <p:nvSpPr>
            <p:cNvPr id="12308" name="Freeform 10"/>
            <p:cNvSpPr>
              <a:spLocks/>
            </p:cNvSpPr>
            <p:nvPr/>
          </p:nvSpPr>
          <p:spPr bwMode="auto">
            <a:xfrm>
              <a:off x="1235" y="2218"/>
              <a:ext cx="3093" cy="329"/>
            </a:xfrm>
            <a:custGeom>
              <a:avLst/>
              <a:gdLst>
                <a:gd name="T0" fmla="*/ 0 w 3093"/>
                <a:gd name="T1" fmla="*/ 328 h 329"/>
                <a:gd name="T2" fmla="*/ 2801 w 3093"/>
                <a:gd name="T3" fmla="*/ 328 h 329"/>
                <a:gd name="T4" fmla="*/ 3092 w 3093"/>
                <a:gd name="T5" fmla="*/ 0 h 329"/>
                <a:gd name="T6" fmla="*/ 553 w 3093"/>
                <a:gd name="T7" fmla="*/ 2 h 329"/>
                <a:gd name="T8" fmla="*/ 0 w 3093"/>
                <a:gd name="T9" fmla="*/ 328 h 329"/>
                <a:gd name="T10" fmla="*/ 0 60000 65536"/>
                <a:gd name="T11" fmla="*/ 0 60000 65536"/>
                <a:gd name="T12" fmla="*/ 0 60000 65536"/>
                <a:gd name="T13" fmla="*/ 0 60000 65536"/>
                <a:gd name="T14" fmla="*/ 0 60000 65536"/>
                <a:gd name="T15" fmla="*/ 0 w 3093"/>
                <a:gd name="T16" fmla="*/ 0 h 329"/>
                <a:gd name="T17" fmla="*/ 3093 w 3093"/>
                <a:gd name="T18" fmla="*/ 329 h 329"/>
              </a:gdLst>
              <a:ahLst/>
              <a:cxnLst>
                <a:cxn ang="T10">
                  <a:pos x="T0" y="T1"/>
                </a:cxn>
                <a:cxn ang="T11">
                  <a:pos x="T2" y="T3"/>
                </a:cxn>
                <a:cxn ang="T12">
                  <a:pos x="T4" y="T5"/>
                </a:cxn>
                <a:cxn ang="T13">
                  <a:pos x="T6" y="T7"/>
                </a:cxn>
                <a:cxn ang="T14">
                  <a:pos x="T8" y="T9"/>
                </a:cxn>
              </a:cxnLst>
              <a:rect l="T15" t="T16" r="T17" b="T18"/>
              <a:pathLst>
                <a:path w="3093" h="329">
                  <a:moveTo>
                    <a:pt x="0" y="328"/>
                  </a:moveTo>
                  <a:lnTo>
                    <a:pt x="2801" y="328"/>
                  </a:lnTo>
                  <a:lnTo>
                    <a:pt x="3092" y="0"/>
                  </a:lnTo>
                  <a:lnTo>
                    <a:pt x="553" y="2"/>
                  </a:lnTo>
                  <a:lnTo>
                    <a:pt x="0" y="328"/>
                  </a:lnTo>
                </a:path>
              </a:pathLst>
            </a:custGeom>
            <a:solidFill>
              <a:srgbClr val="800000"/>
            </a:solidFill>
            <a:ln w="12700" cap="rnd" cmpd="sng">
              <a:solidFill>
                <a:srgbClr val="000000"/>
              </a:solidFill>
              <a:prstDash val="solid"/>
              <a:round/>
              <a:headEnd type="none" w="med" len="med"/>
              <a:tailEnd type="none" w="med" len="med"/>
            </a:ln>
          </p:spPr>
          <p:txBody>
            <a:bodyPr/>
            <a:lstStyle/>
            <a:p>
              <a:endParaRPr lang="en-US"/>
            </a:p>
          </p:txBody>
        </p:sp>
        <p:sp>
          <p:nvSpPr>
            <p:cNvPr id="12309" name="Freeform 11"/>
            <p:cNvSpPr>
              <a:spLocks/>
            </p:cNvSpPr>
            <p:nvPr/>
          </p:nvSpPr>
          <p:spPr bwMode="auto">
            <a:xfrm>
              <a:off x="842" y="2544"/>
              <a:ext cx="3591" cy="607"/>
            </a:xfrm>
            <a:custGeom>
              <a:avLst/>
              <a:gdLst>
                <a:gd name="T0" fmla="*/ 0 w 3591"/>
                <a:gd name="T1" fmla="*/ 606 h 607"/>
                <a:gd name="T2" fmla="*/ 3590 w 3591"/>
                <a:gd name="T3" fmla="*/ 606 h 607"/>
                <a:gd name="T4" fmla="*/ 3193 w 3591"/>
                <a:gd name="T5" fmla="*/ 0 h 607"/>
                <a:gd name="T6" fmla="*/ 394 w 3591"/>
                <a:gd name="T7" fmla="*/ 0 h 607"/>
                <a:gd name="T8" fmla="*/ 0 w 3591"/>
                <a:gd name="T9" fmla="*/ 606 h 607"/>
                <a:gd name="T10" fmla="*/ 0 60000 65536"/>
                <a:gd name="T11" fmla="*/ 0 60000 65536"/>
                <a:gd name="T12" fmla="*/ 0 60000 65536"/>
                <a:gd name="T13" fmla="*/ 0 60000 65536"/>
                <a:gd name="T14" fmla="*/ 0 60000 65536"/>
                <a:gd name="T15" fmla="*/ 0 w 3591"/>
                <a:gd name="T16" fmla="*/ 0 h 607"/>
                <a:gd name="T17" fmla="*/ 3591 w 3591"/>
                <a:gd name="T18" fmla="*/ 607 h 607"/>
              </a:gdLst>
              <a:ahLst/>
              <a:cxnLst>
                <a:cxn ang="T10">
                  <a:pos x="T0" y="T1"/>
                </a:cxn>
                <a:cxn ang="T11">
                  <a:pos x="T2" y="T3"/>
                </a:cxn>
                <a:cxn ang="T12">
                  <a:pos x="T4" y="T5"/>
                </a:cxn>
                <a:cxn ang="T13">
                  <a:pos x="T6" y="T7"/>
                </a:cxn>
                <a:cxn ang="T14">
                  <a:pos x="T8" y="T9"/>
                </a:cxn>
              </a:cxnLst>
              <a:rect l="T15" t="T16" r="T17" b="T18"/>
              <a:pathLst>
                <a:path w="3591" h="607">
                  <a:moveTo>
                    <a:pt x="0" y="606"/>
                  </a:moveTo>
                  <a:lnTo>
                    <a:pt x="3590" y="606"/>
                  </a:lnTo>
                  <a:lnTo>
                    <a:pt x="3193" y="0"/>
                  </a:lnTo>
                  <a:lnTo>
                    <a:pt x="394" y="0"/>
                  </a:lnTo>
                  <a:lnTo>
                    <a:pt x="0" y="606"/>
                  </a:lnTo>
                </a:path>
              </a:pathLst>
            </a:custGeom>
            <a:solidFill>
              <a:srgbClr val="FF001F"/>
            </a:solidFill>
            <a:ln w="12700" cap="rnd" cmpd="sng">
              <a:solidFill>
                <a:srgbClr val="000000"/>
              </a:solidFill>
              <a:prstDash val="solid"/>
              <a:round/>
              <a:headEnd type="none" w="med" len="med"/>
              <a:tailEnd type="none" w="med" len="med"/>
            </a:ln>
          </p:spPr>
          <p:txBody>
            <a:bodyPr/>
            <a:lstStyle/>
            <a:p>
              <a:endParaRPr lang="en-US"/>
            </a:p>
          </p:txBody>
        </p:sp>
      </p:grpSp>
      <p:grpSp>
        <p:nvGrpSpPr>
          <p:cNvPr id="4" name="Group 16"/>
          <p:cNvGrpSpPr>
            <a:grpSpLocks/>
          </p:cNvGrpSpPr>
          <p:nvPr/>
        </p:nvGrpSpPr>
        <p:grpSpPr bwMode="auto">
          <a:xfrm>
            <a:off x="2065338" y="2605088"/>
            <a:ext cx="4578364" cy="1285875"/>
            <a:chOff x="1301" y="1641"/>
            <a:chExt cx="2952" cy="810"/>
          </a:xfrm>
        </p:grpSpPr>
        <p:sp>
          <p:nvSpPr>
            <p:cNvPr id="12304" name="Freeform 13"/>
            <p:cNvSpPr>
              <a:spLocks/>
            </p:cNvSpPr>
            <p:nvPr/>
          </p:nvSpPr>
          <p:spPr bwMode="auto">
            <a:xfrm>
              <a:off x="3570" y="1641"/>
              <a:ext cx="683" cy="809"/>
            </a:xfrm>
            <a:custGeom>
              <a:avLst/>
              <a:gdLst>
                <a:gd name="T0" fmla="*/ 0 w 683"/>
                <a:gd name="T1" fmla="*/ 220 h 809"/>
                <a:gd name="T2" fmla="*/ 405 w 683"/>
                <a:gd name="T3" fmla="*/ 808 h 809"/>
                <a:gd name="T4" fmla="*/ 682 w 683"/>
                <a:gd name="T5" fmla="*/ 506 h 809"/>
                <a:gd name="T6" fmla="*/ 197 w 683"/>
                <a:gd name="T7" fmla="*/ 0 h 809"/>
                <a:gd name="T8" fmla="*/ 0 w 683"/>
                <a:gd name="T9" fmla="*/ 220 h 809"/>
                <a:gd name="T10" fmla="*/ 0 60000 65536"/>
                <a:gd name="T11" fmla="*/ 0 60000 65536"/>
                <a:gd name="T12" fmla="*/ 0 60000 65536"/>
                <a:gd name="T13" fmla="*/ 0 60000 65536"/>
                <a:gd name="T14" fmla="*/ 0 60000 65536"/>
                <a:gd name="T15" fmla="*/ 0 w 683"/>
                <a:gd name="T16" fmla="*/ 0 h 809"/>
                <a:gd name="T17" fmla="*/ 683 w 683"/>
                <a:gd name="T18" fmla="*/ 809 h 809"/>
              </a:gdLst>
              <a:ahLst/>
              <a:cxnLst>
                <a:cxn ang="T10">
                  <a:pos x="T0" y="T1"/>
                </a:cxn>
                <a:cxn ang="T11">
                  <a:pos x="T2" y="T3"/>
                </a:cxn>
                <a:cxn ang="T12">
                  <a:pos x="T4" y="T5"/>
                </a:cxn>
                <a:cxn ang="T13">
                  <a:pos x="T6" y="T7"/>
                </a:cxn>
                <a:cxn ang="T14">
                  <a:pos x="T8" y="T9"/>
                </a:cxn>
              </a:cxnLst>
              <a:rect l="T15" t="T16" r="T17" b="T18"/>
              <a:pathLst>
                <a:path w="683" h="809">
                  <a:moveTo>
                    <a:pt x="0" y="220"/>
                  </a:moveTo>
                  <a:lnTo>
                    <a:pt x="405" y="808"/>
                  </a:lnTo>
                  <a:lnTo>
                    <a:pt x="682" y="506"/>
                  </a:lnTo>
                  <a:lnTo>
                    <a:pt x="197" y="0"/>
                  </a:lnTo>
                  <a:lnTo>
                    <a:pt x="0" y="220"/>
                  </a:lnTo>
                </a:path>
              </a:pathLst>
            </a:custGeom>
            <a:solidFill>
              <a:srgbClr val="BF5FFF"/>
            </a:solidFill>
            <a:ln w="12700" cap="rnd" cmpd="sng">
              <a:solidFill>
                <a:srgbClr val="000000"/>
              </a:solidFill>
              <a:prstDash val="solid"/>
              <a:round/>
              <a:headEnd type="none" w="med" len="med"/>
              <a:tailEnd type="none" w="med" len="med"/>
            </a:ln>
          </p:spPr>
          <p:txBody>
            <a:bodyPr/>
            <a:lstStyle/>
            <a:p>
              <a:endParaRPr lang="en-US"/>
            </a:p>
          </p:txBody>
        </p:sp>
        <p:sp>
          <p:nvSpPr>
            <p:cNvPr id="12305" name="Freeform 14"/>
            <p:cNvSpPr>
              <a:spLocks/>
            </p:cNvSpPr>
            <p:nvPr/>
          </p:nvSpPr>
          <p:spPr bwMode="auto">
            <a:xfrm>
              <a:off x="1699" y="1641"/>
              <a:ext cx="2067" cy="220"/>
            </a:xfrm>
            <a:custGeom>
              <a:avLst/>
              <a:gdLst>
                <a:gd name="T0" fmla="*/ 0 w 2067"/>
                <a:gd name="T1" fmla="*/ 219 h 220"/>
                <a:gd name="T2" fmla="*/ 1870 w 2067"/>
                <a:gd name="T3" fmla="*/ 219 h 220"/>
                <a:gd name="T4" fmla="*/ 2066 w 2067"/>
                <a:gd name="T5" fmla="*/ 0 h 220"/>
                <a:gd name="T6" fmla="*/ 522 w 2067"/>
                <a:gd name="T7" fmla="*/ 0 h 220"/>
                <a:gd name="T8" fmla="*/ 0 w 2067"/>
                <a:gd name="T9" fmla="*/ 219 h 220"/>
                <a:gd name="T10" fmla="*/ 0 60000 65536"/>
                <a:gd name="T11" fmla="*/ 0 60000 65536"/>
                <a:gd name="T12" fmla="*/ 0 60000 65536"/>
                <a:gd name="T13" fmla="*/ 0 60000 65536"/>
                <a:gd name="T14" fmla="*/ 0 60000 65536"/>
                <a:gd name="T15" fmla="*/ 0 w 2067"/>
                <a:gd name="T16" fmla="*/ 0 h 220"/>
                <a:gd name="T17" fmla="*/ 2067 w 2067"/>
                <a:gd name="T18" fmla="*/ 220 h 220"/>
              </a:gdLst>
              <a:ahLst/>
              <a:cxnLst>
                <a:cxn ang="T10">
                  <a:pos x="T0" y="T1"/>
                </a:cxn>
                <a:cxn ang="T11">
                  <a:pos x="T2" y="T3"/>
                </a:cxn>
                <a:cxn ang="T12">
                  <a:pos x="T4" y="T5"/>
                </a:cxn>
                <a:cxn ang="T13">
                  <a:pos x="T6" y="T7"/>
                </a:cxn>
                <a:cxn ang="T14">
                  <a:pos x="T8" y="T9"/>
                </a:cxn>
              </a:cxnLst>
              <a:rect l="T15" t="T16" r="T17" b="T18"/>
              <a:pathLst>
                <a:path w="2067" h="220">
                  <a:moveTo>
                    <a:pt x="0" y="219"/>
                  </a:moveTo>
                  <a:lnTo>
                    <a:pt x="1870" y="219"/>
                  </a:lnTo>
                  <a:lnTo>
                    <a:pt x="2066" y="0"/>
                  </a:lnTo>
                  <a:lnTo>
                    <a:pt x="522" y="0"/>
                  </a:lnTo>
                  <a:lnTo>
                    <a:pt x="0" y="219"/>
                  </a:lnTo>
                </a:path>
              </a:pathLst>
            </a:custGeom>
            <a:solidFill>
              <a:srgbClr val="5F009F"/>
            </a:solidFill>
            <a:ln w="12700" cap="rnd" cmpd="sng">
              <a:solidFill>
                <a:srgbClr val="000000"/>
              </a:solidFill>
              <a:prstDash val="solid"/>
              <a:round/>
              <a:headEnd type="none" w="med" len="med"/>
              <a:tailEnd type="none" w="med" len="med"/>
            </a:ln>
          </p:spPr>
          <p:txBody>
            <a:bodyPr/>
            <a:lstStyle/>
            <a:p>
              <a:endParaRPr lang="en-US"/>
            </a:p>
          </p:txBody>
        </p:sp>
        <p:sp>
          <p:nvSpPr>
            <p:cNvPr id="12306" name="Freeform 15"/>
            <p:cNvSpPr>
              <a:spLocks/>
            </p:cNvSpPr>
            <p:nvPr/>
          </p:nvSpPr>
          <p:spPr bwMode="auto">
            <a:xfrm>
              <a:off x="1301" y="1860"/>
              <a:ext cx="2673" cy="591"/>
            </a:xfrm>
            <a:custGeom>
              <a:avLst/>
              <a:gdLst>
                <a:gd name="T0" fmla="*/ 0 w 2673"/>
                <a:gd name="T1" fmla="*/ 590 h 591"/>
                <a:gd name="T2" fmla="*/ 2672 w 2673"/>
                <a:gd name="T3" fmla="*/ 590 h 591"/>
                <a:gd name="T4" fmla="*/ 2268 w 2673"/>
                <a:gd name="T5" fmla="*/ 0 h 591"/>
                <a:gd name="T6" fmla="*/ 398 w 2673"/>
                <a:gd name="T7" fmla="*/ 0 h 591"/>
                <a:gd name="T8" fmla="*/ 0 w 2673"/>
                <a:gd name="T9" fmla="*/ 590 h 591"/>
                <a:gd name="T10" fmla="*/ 0 60000 65536"/>
                <a:gd name="T11" fmla="*/ 0 60000 65536"/>
                <a:gd name="T12" fmla="*/ 0 60000 65536"/>
                <a:gd name="T13" fmla="*/ 0 60000 65536"/>
                <a:gd name="T14" fmla="*/ 0 60000 65536"/>
                <a:gd name="T15" fmla="*/ 0 w 2673"/>
                <a:gd name="T16" fmla="*/ 0 h 591"/>
                <a:gd name="T17" fmla="*/ 2673 w 2673"/>
                <a:gd name="T18" fmla="*/ 591 h 591"/>
              </a:gdLst>
              <a:ahLst/>
              <a:cxnLst>
                <a:cxn ang="T10">
                  <a:pos x="T0" y="T1"/>
                </a:cxn>
                <a:cxn ang="T11">
                  <a:pos x="T2" y="T3"/>
                </a:cxn>
                <a:cxn ang="T12">
                  <a:pos x="T4" y="T5"/>
                </a:cxn>
                <a:cxn ang="T13">
                  <a:pos x="T6" y="T7"/>
                </a:cxn>
                <a:cxn ang="T14">
                  <a:pos x="T8" y="T9"/>
                </a:cxn>
              </a:cxnLst>
              <a:rect l="T15" t="T16" r="T17" b="T18"/>
              <a:pathLst>
                <a:path w="2673" h="591">
                  <a:moveTo>
                    <a:pt x="0" y="590"/>
                  </a:moveTo>
                  <a:lnTo>
                    <a:pt x="2672" y="590"/>
                  </a:lnTo>
                  <a:lnTo>
                    <a:pt x="2268" y="0"/>
                  </a:lnTo>
                  <a:lnTo>
                    <a:pt x="398" y="0"/>
                  </a:lnTo>
                  <a:lnTo>
                    <a:pt x="0" y="590"/>
                  </a:lnTo>
                </a:path>
              </a:pathLst>
            </a:custGeom>
            <a:solidFill>
              <a:srgbClr val="9F3FDF"/>
            </a:solidFill>
            <a:ln w="12700" cap="rnd" cmpd="sng">
              <a:solidFill>
                <a:srgbClr val="000000"/>
              </a:solidFill>
              <a:prstDash val="solid"/>
              <a:round/>
              <a:headEnd type="none" w="med" len="med"/>
              <a:tailEnd type="none" w="med" len="med"/>
            </a:ln>
          </p:spPr>
          <p:txBody>
            <a:bodyPr/>
            <a:lstStyle/>
            <a:p>
              <a:endParaRPr lang="en-US"/>
            </a:p>
          </p:txBody>
        </p:sp>
      </p:grpSp>
      <p:grpSp>
        <p:nvGrpSpPr>
          <p:cNvPr id="5" name="Group 20"/>
          <p:cNvGrpSpPr>
            <a:grpSpLocks/>
          </p:cNvGrpSpPr>
          <p:nvPr/>
        </p:nvGrpSpPr>
        <p:grpSpPr bwMode="auto">
          <a:xfrm>
            <a:off x="2805113" y="1673225"/>
            <a:ext cx="3055937" cy="1123950"/>
            <a:chOff x="1767" y="1054"/>
            <a:chExt cx="1925" cy="708"/>
          </a:xfrm>
        </p:grpSpPr>
        <p:sp>
          <p:nvSpPr>
            <p:cNvPr id="12301" name="Freeform 17"/>
            <p:cNvSpPr>
              <a:spLocks/>
            </p:cNvSpPr>
            <p:nvPr/>
          </p:nvSpPr>
          <p:spPr bwMode="auto">
            <a:xfrm>
              <a:off x="3104" y="1055"/>
              <a:ext cx="588" cy="707"/>
            </a:xfrm>
            <a:custGeom>
              <a:avLst/>
              <a:gdLst>
                <a:gd name="T0" fmla="*/ 402 w 588"/>
                <a:gd name="T1" fmla="*/ 706 h 707"/>
                <a:gd name="T2" fmla="*/ 587 w 588"/>
                <a:gd name="T3" fmla="*/ 504 h 707"/>
                <a:gd name="T4" fmla="*/ 102 w 588"/>
                <a:gd name="T5" fmla="*/ 0 h 707"/>
                <a:gd name="T6" fmla="*/ 0 w 588"/>
                <a:gd name="T7" fmla="*/ 107 h 707"/>
                <a:gd name="T8" fmla="*/ 402 w 588"/>
                <a:gd name="T9" fmla="*/ 706 h 707"/>
                <a:gd name="T10" fmla="*/ 0 60000 65536"/>
                <a:gd name="T11" fmla="*/ 0 60000 65536"/>
                <a:gd name="T12" fmla="*/ 0 60000 65536"/>
                <a:gd name="T13" fmla="*/ 0 60000 65536"/>
                <a:gd name="T14" fmla="*/ 0 60000 65536"/>
                <a:gd name="T15" fmla="*/ 0 w 588"/>
                <a:gd name="T16" fmla="*/ 0 h 707"/>
                <a:gd name="T17" fmla="*/ 588 w 588"/>
                <a:gd name="T18" fmla="*/ 707 h 707"/>
              </a:gdLst>
              <a:ahLst/>
              <a:cxnLst>
                <a:cxn ang="T10">
                  <a:pos x="T0" y="T1"/>
                </a:cxn>
                <a:cxn ang="T11">
                  <a:pos x="T2" y="T3"/>
                </a:cxn>
                <a:cxn ang="T12">
                  <a:pos x="T4" y="T5"/>
                </a:cxn>
                <a:cxn ang="T13">
                  <a:pos x="T6" y="T7"/>
                </a:cxn>
                <a:cxn ang="T14">
                  <a:pos x="T8" y="T9"/>
                </a:cxn>
              </a:cxnLst>
              <a:rect l="T15" t="T16" r="T17" b="T18"/>
              <a:pathLst>
                <a:path w="588" h="707">
                  <a:moveTo>
                    <a:pt x="402" y="706"/>
                  </a:moveTo>
                  <a:lnTo>
                    <a:pt x="587" y="504"/>
                  </a:lnTo>
                  <a:lnTo>
                    <a:pt x="102" y="0"/>
                  </a:lnTo>
                  <a:lnTo>
                    <a:pt x="0" y="107"/>
                  </a:lnTo>
                  <a:lnTo>
                    <a:pt x="402" y="706"/>
                  </a:lnTo>
                </a:path>
              </a:pathLst>
            </a:custGeom>
            <a:solidFill>
              <a:srgbClr val="FF9F7F"/>
            </a:solidFill>
            <a:ln w="12700" cap="rnd" cmpd="sng">
              <a:solidFill>
                <a:srgbClr val="000000"/>
              </a:solidFill>
              <a:prstDash val="solid"/>
              <a:round/>
              <a:headEnd type="none" w="med" len="med"/>
              <a:tailEnd type="none" w="med" len="med"/>
            </a:ln>
          </p:spPr>
          <p:txBody>
            <a:bodyPr/>
            <a:lstStyle/>
            <a:p>
              <a:endParaRPr lang="en-US"/>
            </a:p>
          </p:txBody>
        </p:sp>
        <p:sp>
          <p:nvSpPr>
            <p:cNvPr id="12302" name="Freeform 18"/>
            <p:cNvSpPr>
              <a:spLocks/>
            </p:cNvSpPr>
            <p:nvPr/>
          </p:nvSpPr>
          <p:spPr bwMode="auto">
            <a:xfrm>
              <a:off x="2174" y="1054"/>
              <a:ext cx="1031" cy="107"/>
            </a:xfrm>
            <a:custGeom>
              <a:avLst/>
              <a:gdLst>
                <a:gd name="T0" fmla="*/ 0 w 1031"/>
                <a:gd name="T1" fmla="*/ 106 h 107"/>
                <a:gd name="T2" fmla="*/ 929 w 1031"/>
                <a:gd name="T3" fmla="*/ 106 h 107"/>
                <a:gd name="T4" fmla="*/ 1030 w 1031"/>
                <a:gd name="T5" fmla="*/ 0 h 107"/>
                <a:gd name="T6" fmla="*/ 321 w 1031"/>
                <a:gd name="T7" fmla="*/ 0 h 107"/>
                <a:gd name="T8" fmla="*/ 0 w 1031"/>
                <a:gd name="T9" fmla="*/ 106 h 107"/>
                <a:gd name="T10" fmla="*/ 0 60000 65536"/>
                <a:gd name="T11" fmla="*/ 0 60000 65536"/>
                <a:gd name="T12" fmla="*/ 0 60000 65536"/>
                <a:gd name="T13" fmla="*/ 0 60000 65536"/>
                <a:gd name="T14" fmla="*/ 0 60000 65536"/>
                <a:gd name="T15" fmla="*/ 0 w 1031"/>
                <a:gd name="T16" fmla="*/ 0 h 107"/>
                <a:gd name="T17" fmla="*/ 1031 w 1031"/>
                <a:gd name="T18" fmla="*/ 107 h 107"/>
              </a:gdLst>
              <a:ahLst/>
              <a:cxnLst>
                <a:cxn ang="T10">
                  <a:pos x="T0" y="T1"/>
                </a:cxn>
                <a:cxn ang="T11">
                  <a:pos x="T2" y="T3"/>
                </a:cxn>
                <a:cxn ang="T12">
                  <a:pos x="T4" y="T5"/>
                </a:cxn>
                <a:cxn ang="T13">
                  <a:pos x="T6" y="T7"/>
                </a:cxn>
                <a:cxn ang="T14">
                  <a:pos x="T8" y="T9"/>
                </a:cxn>
              </a:cxnLst>
              <a:rect l="T15" t="T16" r="T17" b="T18"/>
              <a:pathLst>
                <a:path w="1031" h="107">
                  <a:moveTo>
                    <a:pt x="0" y="106"/>
                  </a:moveTo>
                  <a:lnTo>
                    <a:pt x="929" y="106"/>
                  </a:lnTo>
                  <a:lnTo>
                    <a:pt x="1030" y="0"/>
                  </a:lnTo>
                  <a:lnTo>
                    <a:pt x="321" y="0"/>
                  </a:lnTo>
                  <a:lnTo>
                    <a:pt x="0" y="106"/>
                  </a:lnTo>
                </a:path>
              </a:pathLst>
            </a:custGeom>
            <a:solidFill>
              <a:srgbClr val="BF3F00"/>
            </a:solidFill>
            <a:ln w="12700" cap="rnd" cmpd="sng">
              <a:solidFill>
                <a:srgbClr val="000000"/>
              </a:solidFill>
              <a:prstDash val="solid"/>
              <a:round/>
              <a:headEnd type="none" w="med" len="med"/>
              <a:tailEnd type="none" w="med" len="med"/>
            </a:ln>
          </p:spPr>
          <p:txBody>
            <a:bodyPr/>
            <a:lstStyle/>
            <a:p>
              <a:endParaRPr lang="en-US"/>
            </a:p>
          </p:txBody>
        </p:sp>
        <p:sp>
          <p:nvSpPr>
            <p:cNvPr id="12303" name="Freeform 19"/>
            <p:cNvSpPr>
              <a:spLocks/>
            </p:cNvSpPr>
            <p:nvPr/>
          </p:nvSpPr>
          <p:spPr bwMode="auto">
            <a:xfrm>
              <a:off x="1767" y="1160"/>
              <a:ext cx="1740" cy="602"/>
            </a:xfrm>
            <a:custGeom>
              <a:avLst/>
              <a:gdLst>
                <a:gd name="T0" fmla="*/ 0 w 1740"/>
                <a:gd name="T1" fmla="*/ 601 h 602"/>
                <a:gd name="T2" fmla="*/ 1739 w 1740"/>
                <a:gd name="T3" fmla="*/ 601 h 602"/>
                <a:gd name="T4" fmla="*/ 1336 w 1740"/>
                <a:gd name="T5" fmla="*/ 0 h 602"/>
                <a:gd name="T6" fmla="*/ 405 w 1740"/>
                <a:gd name="T7" fmla="*/ 0 h 602"/>
                <a:gd name="T8" fmla="*/ 0 w 1740"/>
                <a:gd name="T9" fmla="*/ 601 h 602"/>
                <a:gd name="T10" fmla="*/ 0 60000 65536"/>
                <a:gd name="T11" fmla="*/ 0 60000 65536"/>
                <a:gd name="T12" fmla="*/ 0 60000 65536"/>
                <a:gd name="T13" fmla="*/ 0 60000 65536"/>
                <a:gd name="T14" fmla="*/ 0 60000 65536"/>
                <a:gd name="T15" fmla="*/ 0 w 1740"/>
                <a:gd name="T16" fmla="*/ 0 h 602"/>
                <a:gd name="T17" fmla="*/ 1740 w 1740"/>
                <a:gd name="T18" fmla="*/ 602 h 602"/>
              </a:gdLst>
              <a:ahLst/>
              <a:cxnLst>
                <a:cxn ang="T10">
                  <a:pos x="T0" y="T1"/>
                </a:cxn>
                <a:cxn ang="T11">
                  <a:pos x="T2" y="T3"/>
                </a:cxn>
                <a:cxn ang="T12">
                  <a:pos x="T4" y="T5"/>
                </a:cxn>
                <a:cxn ang="T13">
                  <a:pos x="T6" y="T7"/>
                </a:cxn>
                <a:cxn ang="T14">
                  <a:pos x="T8" y="T9"/>
                </a:cxn>
              </a:cxnLst>
              <a:rect l="T15" t="T16" r="T17" b="T18"/>
              <a:pathLst>
                <a:path w="1740" h="602">
                  <a:moveTo>
                    <a:pt x="0" y="601"/>
                  </a:moveTo>
                  <a:lnTo>
                    <a:pt x="1739" y="601"/>
                  </a:lnTo>
                  <a:lnTo>
                    <a:pt x="1336" y="0"/>
                  </a:lnTo>
                  <a:lnTo>
                    <a:pt x="405" y="0"/>
                  </a:lnTo>
                  <a:lnTo>
                    <a:pt x="0" y="601"/>
                  </a:lnTo>
                </a:path>
              </a:pathLst>
            </a:custGeom>
            <a:solidFill>
              <a:srgbClr val="FF5F00"/>
            </a:solidFill>
            <a:ln w="12700" cap="rnd" cmpd="sng">
              <a:solidFill>
                <a:srgbClr val="000000"/>
              </a:solidFill>
              <a:prstDash val="solid"/>
              <a:round/>
              <a:headEnd type="none" w="med" len="med"/>
              <a:tailEnd type="none" w="med" len="med"/>
            </a:ln>
          </p:spPr>
          <p:txBody>
            <a:bodyPr/>
            <a:lstStyle/>
            <a:p>
              <a:endParaRPr lang="en-US"/>
            </a:p>
          </p:txBody>
        </p:sp>
      </p:grpSp>
      <p:sp>
        <p:nvSpPr>
          <p:cNvPr id="12297" name="Rectangle 21"/>
          <p:cNvSpPr>
            <a:spLocks noChangeArrowheads="1"/>
          </p:cNvSpPr>
          <p:nvPr/>
        </p:nvSpPr>
        <p:spPr bwMode="auto">
          <a:xfrm>
            <a:off x="1677988" y="5419725"/>
            <a:ext cx="5586412" cy="423863"/>
          </a:xfrm>
          <a:prstGeom prst="rect">
            <a:avLst/>
          </a:prstGeom>
          <a:noFill/>
          <a:ln w="12700">
            <a:noFill/>
            <a:miter lim="800000"/>
            <a:headEnd/>
            <a:tailEnd/>
          </a:ln>
        </p:spPr>
        <p:txBody>
          <a:bodyPr wrap="none" lIns="90488" tIns="44450" rIns="90488" bIns="44450">
            <a:spAutoFit/>
          </a:bodyPr>
          <a:lstStyle/>
          <a:p>
            <a:r>
              <a:rPr lang="en-US" sz="2200" b="1"/>
              <a:t>PHYSIOLOGICAL OR SURVIVAL NEEDS</a:t>
            </a:r>
          </a:p>
        </p:txBody>
      </p:sp>
      <p:sp>
        <p:nvSpPr>
          <p:cNvPr id="12298" name="Rectangle 22"/>
          <p:cNvSpPr>
            <a:spLocks noChangeArrowheads="1"/>
          </p:cNvSpPr>
          <p:nvPr/>
        </p:nvSpPr>
        <p:spPr bwMode="auto">
          <a:xfrm>
            <a:off x="2959100" y="4329113"/>
            <a:ext cx="2478088" cy="454025"/>
          </a:xfrm>
          <a:prstGeom prst="rect">
            <a:avLst/>
          </a:prstGeom>
          <a:noFill/>
          <a:ln w="12700">
            <a:noFill/>
            <a:miter lim="800000"/>
            <a:headEnd/>
            <a:tailEnd/>
          </a:ln>
        </p:spPr>
        <p:txBody>
          <a:bodyPr wrap="none" lIns="90488" tIns="44450" rIns="90488" bIns="44450">
            <a:spAutoFit/>
          </a:bodyPr>
          <a:lstStyle/>
          <a:p>
            <a:r>
              <a:rPr lang="en-US" b="1"/>
              <a:t>SAFETY NEEDS</a:t>
            </a:r>
          </a:p>
        </p:txBody>
      </p:sp>
      <p:sp>
        <p:nvSpPr>
          <p:cNvPr id="12299" name="Rectangle 23"/>
          <p:cNvSpPr>
            <a:spLocks noChangeArrowheads="1"/>
          </p:cNvSpPr>
          <p:nvPr/>
        </p:nvSpPr>
        <p:spPr bwMode="auto">
          <a:xfrm>
            <a:off x="2578100" y="3079750"/>
            <a:ext cx="3360738" cy="698500"/>
          </a:xfrm>
          <a:prstGeom prst="rect">
            <a:avLst/>
          </a:prstGeom>
          <a:noFill/>
          <a:ln w="12700">
            <a:noFill/>
            <a:miter lim="800000"/>
            <a:headEnd/>
            <a:tailEnd/>
          </a:ln>
        </p:spPr>
        <p:txBody>
          <a:bodyPr wrap="none" lIns="90488" tIns="44450" rIns="90488" bIns="44450">
            <a:spAutoFit/>
          </a:bodyPr>
          <a:lstStyle/>
          <a:p>
            <a:r>
              <a:rPr lang="en-US" sz="2000" b="1" dirty="0"/>
              <a:t>LOVE, AFFECTION, AND</a:t>
            </a:r>
          </a:p>
          <a:p>
            <a:r>
              <a:rPr lang="en-US" sz="2000" b="1" dirty="0"/>
              <a:t> BELONGINGNESS NEEDS</a:t>
            </a:r>
          </a:p>
        </p:txBody>
      </p:sp>
      <p:sp>
        <p:nvSpPr>
          <p:cNvPr id="12300" name="Rectangle 24"/>
          <p:cNvSpPr>
            <a:spLocks noChangeArrowheads="1"/>
          </p:cNvSpPr>
          <p:nvPr/>
        </p:nvSpPr>
        <p:spPr bwMode="auto">
          <a:xfrm>
            <a:off x="3286125" y="2265363"/>
            <a:ext cx="1952625" cy="363537"/>
          </a:xfrm>
          <a:prstGeom prst="rect">
            <a:avLst/>
          </a:prstGeom>
          <a:noFill/>
          <a:ln w="12700">
            <a:noFill/>
            <a:miter lim="800000"/>
            <a:headEnd/>
            <a:tailEnd/>
          </a:ln>
        </p:spPr>
        <p:txBody>
          <a:bodyPr wrap="none" lIns="90488" tIns="44450" rIns="90488" bIns="44450">
            <a:spAutoFit/>
          </a:bodyPr>
          <a:lstStyle/>
          <a:p>
            <a:r>
              <a:rPr lang="en-US" sz="1800" b="1"/>
              <a:t>ESTEEM NEEDS</a:t>
            </a:r>
          </a:p>
        </p:txBody>
      </p:sp>
      <p:sp>
        <p:nvSpPr>
          <p:cNvPr id="25" name="Rectangle 24"/>
          <p:cNvSpPr/>
          <p:nvPr/>
        </p:nvSpPr>
        <p:spPr>
          <a:xfrm>
            <a:off x="500034" y="1142984"/>
            <a:ext cx="2286016" cy="1938992"/>
          </a:xfrm>
          <a:prstGeom prst="rect">
            <a:avLst/>
          </a:prstGeom>
        </p:spPr>
        <p:txBody>
          <a:bodyPr wrap="square">
            <a:spAutoFit/>
          </a:bodyPr>
          <a:lstStyle/>
          <a:p>
            <a:r>
              <a:rPr lang="en-US" sz="2000" dirty="0"/>
              <a:t>The fourth level in Maslow’s hierarchy includes self-worth, accomplishment and respect.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320040"/>
            <a:ext cx="7858180" cy="1143000"/>
          </a:xfrm>
        </p:spPr>
        <p:txBody>
          <a:bodyPr>
            <a:normAutofit fontScale="90000"/>
          </a:bodyPr>
          <a:lstStyle/>
          <a:p>
            <a:r>
              <a:rPr lang="en-US" dirty="0"/>
              <a:t>Weaknesses (internal, negative factors)</a:t>
            </a:r>
          </a:p>
        </p:txBody>
      </p:sp>
      <p:sp>
        <p:nvSpPr>
          <p:cNvPr id="3" name="Content Placeholder 2"/>
          <p:cNvSpPr>
            <a:spLocks noGrp="1"/>
          </p:cNvSpPr>
          <p:nvPr>
            <p:ph idx="1"/>
          </p:nvPr>
        </p:nvSpPr>
        <p:spPr>
          <a:xfrm>
            <a:off x="457200" y="1214422"/>
            <a:ext cx="7239000" cy="5241314"/>
          </a:xfrm>
        </p:spPr>
        <p:txBody>
          <a:bodyPr/>
          <a:lstStyle/>
          <a:p>
            <a:pPr algn="ctr"/>
            <a:endParaRPr lang="en-US" dirty="0"/>
          </a:p>
          <a:p>
            <a:pPr algn="just"/>
            <a:r>
              <a:rPr lang="en-US" dirty="0"/>
              <a:t>Characteristics that place the firm or individual at a disadvantage relative to others.</a:t>
            </a:r>
          </a:p>
          <a:p>
            <a:pPr algn="just">
              <a:buNone/>
            </a:pPr>
            <a:endParaRPr lang="en-US" dirty="0"/>
          </a:p>
          <a:p>
            <a:pPr algn="just"/>
            <a:r>
              <a:rPr lang="en-US" dirty="0"/>
              <a:t>Detract the organization from its ability to attain the core goal and influence its growth.</a:t>
            </a:r>
          </a:p>
          <a:p>
            <a:pPr algn="just"/>
            <a:endParaRPr lang="en-US" dirty="0"/>
          </a:p>
          <a:p>
            <a:pPr algn="just"/>
            <a:r>
              <a:rPr lang="en-US" dirty="0"/>
              <a:t>Weaknesses are the factors which do not meet the standards we feel they should meet. However, weaknesses are controllable. They must be minimized and eliminated.</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2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13315"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20484" name="Rectangle 4"/>
          <p:cNvSpPr>
            <a:spLocks noChangeArrowheads="1"/>
          </p:cNvSpPr>
          <p:nvPr/>
        </p:nvSpPr>
        <p:spPr bwMode="auto">
          <a:xfrm>
            <a:off x="685800" y="0"/>
            <a:ext cx="7772400" cy="914400"/>
          </a:xfrm>
          <a:prstGeom prst="rect">
            <a:avLst/>
          </a:prstGeom>
          <a:noFill/>
          <a:ln w="12700">
            <a:noFill/>
            <a:miter lim="800000"/>
            <a:headEnd/>
            <a:tailEnd/>
          </a:ln>
          <a:effectLst/>
        </p:spPr>
        <p:txBody>
          <a:bodyPr lIns="90488" tIns="44450" rIns="90488" bIns="44450" anchor="ctr"/>
          <a:lstStyle/>
          <a:p>
            <a:pPr algn="ctr">
              <a:defRPr/>
            </a:pPr>
            <a:r>
              <a:rPr lang="en-US" sz="4400">
                <a:solidFill>
                  <a:schemeClr val="tx2"/>
                </a:solidFill>
                <a:effectLst>
                  <a:outerShdw blurRad="38100" dist="38100" dir="2700000" algn="tl">
                    <a:srgbClr val="000000"/>
                  </a:outerShdw>
                </a:effectLst>
              </a:rPr>
              <a:t>Maslow’s Hierarchy of Needs</a:t>
            </a:r>
          </a:p>
        </p:txBody>
      </p:sp>
      <p:grpSp>
        <p:nvGrpSpPr>
          <p:cNvPr id="2" name="Group 7"/>
          <p:cNvGrpSpPr>
            <a:grpSpLocks/>
          </p:cNvGrpSpPr>
          <p:nvPr/>
        </p:nvGrpSpPr>
        <p:grpSpPr bwMode="auto">
          <a:xfrm>
            <a:off x="2179638" y="838200"/>
            <a:ext cx="4146550" cy="1925638"/>
            <a:chOff x="1373" y="471"/>
            <a:chExt cx="2612" cy="1270"/>
          </a:xfrm>
        </p:grpSpPr>
        <p:sp>
          <p:nvSpPr>
            <p:cNvPr id="13321" name="Freeform 5"/>
            <p:cNvSpPr>
              <a:spLocks/>
            </p:cNvSpPr>
            <p:nvPr/>
          </p:nvSpPr>
          <p:spPr bwMode="auto">
            <a:xfrm>
              <a:off x="2543" y="471"/>
              <a:ext cx="1442" cy="1270"/>
            </a:xfrm>
            <a:custGeom>
              <a:avLst/>
              <a:gdLst>
                <a:gd name="T0" fmla="*/ 1170 w 1442"/>
                <a:gd name="T1" fmla="*/ 1269 h 1270"/>
                <a:gd name="T2" fmla="*/ 1441 w 1442"/>
                <a:gd name="T3" fmla="*/ 1071 h 1270"/>
                <a:gd name="T4" fmla="*/ 0 w 1442"/>
                <a:gd name="T5" fmla="*/ 0 h 1270"/>
                <a:gd name="T6" fmla="*/ 1170 w 1442"/>
                <a:gd name="T7" fmla="*/ 1269 h 1270"/>
                <a:gd name="T8" fmla="*/ 0 60000 65536"/>
                <a:gd name="T9" fmla="*/ 0 60000 65536"/>
                <a:gd name="T10" fmla="*/ 0 60000 65536"/>
                <a:gd name="T11" fmla="*/ 0 60000 65536"/>
                <a:gd name="T12" fmla="*/ 0 w 1442"/>
                <a:gd name="T13" fmla="*/ 0 h 1270"/>
                <a:gd name="T14" fmla="*/ 1442 w 1442"/>
                <a:gd name="T15" fmla="*/ 1270 h 1270"/>
              </a:gdLst>
              <a:ahLst/>
              <a:cxnLst>
                <a:cxn ang="T8">
                  <a:pos x="T0" y="T1"/>
                </a:cxn>
                <a:cxn ang="T9">
                  <a:pos x="T2" y="T3"/>
                </a:cxn>
                <a:cxn ang="T10">
                  <a:pos x="T4" y="T5"/>
                </a:cxn>
                <a:cxn ang="T11">
                  <a:pos x="T6" y="T7"/>
                </a:cxn>
              </a:cxnLst>
              <a:rect l="T12" t="T13" r="T14" b="T15"/>
              <a:pathLst>
                <a:path w="1442" h="1270">
                  <a:moveTo>
                    <a:pt x="1170" y="1269"/>
                  </a:moveTo>
                  <a:lnTo>
                    <a:pt x="1441" y="1071"/>
                  </a:lnTo>
                  <a:lnTo>
                    <a:pt x="0" y="0"/>
                  </a:lnTo>
                  <a:lnTo>
                    <a:pt x="1170" y="1269"/>
                  </a:lnTo>
                </a:path>
              </a:pathLst>
            </a:custGeom>
            <a:solidFill>
              <a:srgbClr val="FFBF1F"/>
            </a:solidFill>
            <a:ln w="12700" cap="rnd" cmpd="sng">
              <a:solidFill>
                <a:srgbClr val="000000"/>
              </a:solidFill>
              <a:prstDash val="solid"/>
              <a:round/>
              <a:headEnd type="none" w="med" len="med"/>
              <a:tailEnd type="none" w="med" len="med"/>
            </a:ln>
          </p:spPr>
          <p:txBody>
            <a:bodyPr/>
            <a:lstStyle/>
            <a:p>
              <a:endParaRPr lang="en-US"/>
            </a:p>
          </p:txBody>
        </p:sp>
        <p:sp>
          <p:nvSpPr>
            <p:cNvPr id="13322" name="Freeform 6"/>
            <p:cNvSpPr>
              <a:spLocks/>
            </p:cNvSpPr>
            <p:nvPr/>
          </p:nvSpPr>
          <p:spPr bwMode="auto">
            <a:xfrm>
              <a:off x="1373" y="471"/>
              <a:ext cx="2342" cy="1270"/>
            </a:xfrm>
            <a:custGeom>
              <a:avLst/>
              <a:gdLst>
                <a:gd name="T0" fmla="*/ 0 w 2342"/>
                <a:gd name="T1" fmla="*/ 1269 h 1270"/>
                <a:gd name="T2" fmla="*/ 2341 w 2342"/>
                <a:gd name="T3" fmla="*/ 1269 h 1270"/>
                <a:gd name="T4" fmla="*/ 1170 w 2342"/>
                <a:gd name="T5" fmla="*/ 0 h 1270"/>
                <a:gd name="T6" fmla="*/ 0 w 2342"/>
                <a:gd name="T7" fmla="*/ 1269 h 1270"/>
                <a:gd name="T8" fmla="*/ 0 60000 65536"/>
                <a:gd name="T9" fmla="*/ 0 60000 65536"/>
                <a:gd name="T10" fmla="*/ 0 60000 65536"/>
                <a:gd name="T11" fmla="*/ 0 60000 65536"/>
                <a:gd name="T12" fmla="*/ 0 w 2342"/>
                <a:gd name="T13" fmla="*/ 0 h 1270"/>
                <a:gd name="T14" fmla="*/ 2342 w 2342"/>
                <a:gd name="T15" fmla="*/ 1270 h 1270"/>
              </a:gdLst>
              <a:ahLst/>
              <a:cxnLst>
                <a:cxn ang="T8">
                  <a:pos x="T0" y="T1"/>
                </a:cxn>
                <a:cxn ang="T9">
                  <a:pos x="T2" y="T3"/>
                </a:cxn>
                <a:cxn ang="T10">
                  <a:pos x="T4" y="T5"/>
                </a:cxn>
                <a:cxn ang="T11">
                  <a:pos x="T6" y="T7"/>
                </a:cxn>
              </a:cxnLst>
              <a:rect l="T12" t="T13" r="T14" b="T15"/>
              <a:pathLst>
                <a:path w="2342" h="1270">
                  <a:moveTo>
                    <a:pt x="0" y="1269"/>
                  </a:moveTo>
                  <a:lnTo>
                    <a:pt x="2341" y="1269"/>
                  </a:lnTo>
                  <a:lnTo>
                    <a:pt x="1170" y="0"/>
                  </a:lnTo>
                  <a:lnTo>
                    <a:pt x="0" y="1269"/>
                  </a:lnTo>
                </a:path>
              </a:pathLst>
            </a:custGeom>
            <a:solidFill>
              <a:srgbClr val="FF9F00"/>
            </a:solidFill>
            <a:ln w="12700" cap="rnd" cmpd="sng">
              <a:solidFill>
                <a:srgbClr val="000000"/>
              </a:solidFill>
              <a:prstDash val="solid"/>
              <a:round/>
              <a:headEnd type="none" w="med" len="med"/>
              <a:tailEnd type="none" w="med" len="med"/>
            </a:ln>
          </p:spPr>
          <p:txBody>
            <a:bodyPr/>
            <a:lstStyle/>
            <a:p>
              <a:endParaRPr lang="en-US"/>
            </a:p>
          </p:txBody>
        </p:sp>
      </p:grpSp>
      <p:sp>
        <p:nvSpPr>
          <p:cNvPr id="20488" name="Rectangle 8"/>
          <p:cNvSpPr>
            <a:spLocks noChangeArrowheads="1"/>
          </p:cNvSpPr>
          <p:nvPr/>
        </p:nvSpPr>
        <p:spPr bwMode="auto">
          <a:xfrm>
            <a:off x="2794000" y="1938338"/>
            <a:ext cx="2359025" cy="758825"/>
          </a:xfrm>
          <a:prstGeom prst="rect">
            <a:avLst/>
          </a:prstGeom>
          <a:noFill/>
          <a:ln w="12700">
            <a:noFill/>
            <a:miter lim="800000"/>
            <a:headEnd/>
            <a:tailEnd/>
          </a:ln>
          <a:effectLst/>
        </p:spPr>
        <p:txBody>
          <a:bodyPr wrap="none" lIns="90488" tIns="44450" rIns="90488" bIns="44450">
            <a:spAutoFit/>
          </a:bodyPr>
          <a:lstStyle/>
          <a:p>
            <a:pPr algn="ctr">
              <a:defRPr/>
            </a:pPr>
            <a:r>
              <a:rPr lang="en-US" b="1">
                <a:effectLst>
                  <a:outerShdw blurRad="38100" dist="38100" dir="2700000" algn="tl">
                    <a:srgbClr val="000000"/>
                  </a:outerShdw>
                </a:effectLst>
              </a:rPr>
              <a:t>SELF-</a:t>
            </a:r>
            <a:endParaRPr lang="en-US" sz="2000" b="1">
              <a:effectLst>
                <a:outerShdw blurRad="38100" dist="38100" dir="2700000" algn="tl">
                  <a:srgbClr val="000000"/>
                </a:outerShdw>
              </a:effectLst>
            </a:endParaRPr>
          </a:p>
          <a:p>
            <a:pPr algn="ctr">
              <a:defRPr/>
            </a:pPr>
            <a:r>
              <a:rPr lang="en-US" sz="2000" b="1">
                <a:effectLst>
                  <a:outerShdw blurRad="38100" dist="38100" dir="2700000" algn="tl">
                    <a:srgbClr val="000000"/>
                  </a:outerShdw>
                </a:effectLst>
              </a:rPr>
              <a:t>ACTUALIZATION</a:t>
            </a:r>
          </a:p>
        </p:txBody>
      </p:sp>
      <p:sp>
        <p:nvSpPr>
          <p:cNvPr id="20489" name="Rectangle 9"/>
          <p:cNvSpPr>
            <a:spLocks noChangeArrowheads="1"/>
          </p:cNvSpPr>
          <p:nvPr/>
        </p:nvSpPr>
        <p:spPr bwMode="auto">
          <a:xfrm>
            <a:off x="3503613" y="1174750"/>
            <a:ext cx="1028700" cy="819150"/>
          </a:xfrm>
          <a:prstGeom prst="rect">
            <a:avLst/>
          </a:prstGeom>
          <a:noFill/>
          <a:ln w="12700">
            <a:noFill/>
            <a:miter lim="800000"/>
            <a:headEnd/>
            <a:tailEnd/>
          </a:ln>
          <a:effectLst/>
        </p:spPr>
        <p:txBody>
          <a:bodyPr wrap="none" lIns="90488" tIns="44450" rIns="90488" bIns="44450">
            <a:spAutoFit/>
          </a:bodyPr>
          <a:lstStyle/>
          <a:p>
            <a:pPr algn="ctr">
              <a:defRPr/>
            </a:pPr>
            <a:r>
              <a:rPr lang="en-US" b="1">
                <a:effectLst>
                  <a:outerShdw blurRad="38100" dist="38100" dir="2700000" algn="tl">
                    <a:srgbClr val="000000"/>
                  </a:outerShdw>
                </a:effectLst>
              </a:rPr>
              <a:t>NEED</a:t>
            </a:r>
          </a:p>
          <a:p>
            <a:pPr algn="ctr">
              <a:defRPr/>
            </a:pPr>
            <a:r>
              <a:rPr lang="en-US" b="1">
                <a:effectLst>
                  <a:outerShdw blurRad="38100" dist="38100" dir="2700000" algn="tl">
                    <a:srgbClr val="000000"/>
                  </a:outerShdw>
                </a:effectLst>
              </a:rPr>
              <a:t>FOR</a:t>
            </a:r>
          </a:p>
        </p:txBody>
      </p:sp>
      <p:sp>
        <p:nvSpPr>
          <p:cNvPr id="11" name="Rectangle 10"/>
          <p:cNvSpPr/>
          <p:nvPr/>
        </p:nvSpPr>
        <p:spPr>
          <a:xfrm>
            <a:off x="571472" y="3143248"/>
            <a:ext cx="7215238" cy="1569660"/>
          </a:xfrm>
          <a:prstGeom prst="rect">
            <a:avLst/>
          </a:prstGeom>
        </p:spPr>
        <p:txBody>
          <a:bodyPr wrap="square">
            <a:spAutoFit/>
          </a:bodyPr>
          <a:lstStyle/>
          <a:p>
            <a:r>
              <a:rPr lang="en-US" sz="2400" dirty="0"/>
              <a:t>Self-actualization needs  are the highest level in Maslow's hierarchy, and refer to the realization of a person's potential, self-fulfillment, seeking personal growth and peak experiences.</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14339"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22532" name="Rectangle 4"/>
          <p:cNvSpPr>
            <a:spLocks noChangeArrowheads="1"/>
          </p:cNvSpPr>
          <p:nvPr/>
        </p:nvSpPr>
        <p:spPr bwMode="auto">
          <a:xfrm>
            <a:off x="685800" y="0"/>
            <a:ext cx="7772400" cy="914400"/>
          </a:xfrm>
          <a:prstGeom prst="rect">
            <a:avLst/>
          </a:prstGeom>
          <a:noFill/>
          <a:ln w="12700">
            <a:noFill/>
            <a:miter lim="800000"/>
            <a:headEnd/>
            <a:tailEnd/>
          </a:ln>
          <a:effectLst/>
        </p:spPr>
        <p:txBody>
          <a:bodyPr lIns="90488" tIns="44450" rIns="90488" bIns="44450" anchor="ctr"/>
          <a:lstStyle/>
          <a:p>
            <a:pPr algn="ctr">
              <a:defRPr/>
            </a:pPr>
            <a:r>
              <a:rPr lang="en-US" sz="4400">
                <a:solidFill>
                  <a:schemeClr val="tx2"/>
                </a:solidFill>
                <a:effectLst>
                  <a:outerShdw blurRad="38100" dist="38100" dir="2700000" algn="tl">
                    <a:srgbClr val="000000"/>
                  </a:outerShdw>
                </a:effectLst>
              </a:rPr>
              <a:t>Maslow’s Hierarchy of Needs</a:t>
            </a:r>
          </a:p>
        </p:txBody>
      </p:sp>
      <p:grpSp>
        <p:nvGrpSpPr>
          <p:cNvPr id="2" name="Group 7"/>
          <p:cNvGrpSpPr>
            <a:grpSpLocks/>
          </p:cNvGrpSpPr>
          <p:nvPr/>
        </p:nvGrpSpPr>
        <p:grpSpPr bwMode="auto">
          <a:xfrm>
            <a:off x="2179638" y="747713"/>
            <a:ext cx="4146550" cy="2016125"/>
            <a:chOff x="1373" y="471"/>
            <a:chExt cx="2612" cy="1270"/>
          </a:xfrm>
        </p:grpSpPr>
        <p:sp>
          <p:nvSpPr>
            <p:cNvPr id="14346" name="Freeform 5"/>
            <p:cNvSpPr>
              <a:spLocks/>
            </p:cNvSpPr>
            <p:nvPr/>
          </p:nvSpPr>
          <p:spPr bwMode="auto">
            <a:xfrm>
              <a:off x="2543" y="471"/>
              <a:ext cx="1442" cy="1270"/>
            </a:xfrm>
            <a:custGeom>
              <a:avLst/>
              <a:gdLst>
                <a:gd name="T0" fmla="*/ 1170 w 1442"/>
                <a:gd name="T1" fmla="*/ 1269 h 1270"/>
                <a:gd name="T2" fmla="*/ 1441 w 1442"/>
                <a:gd name="T3" fmla="*/ 1071 h 1270"/>
                <a:gd name="T4" fmla="*/ 0 w 1442"/>
                <a:gd name="T5" fmla="*/ 0 h 1270"/>
                <a:gd name="T6" fmla="*/ 1170 w 1442"/>
                <a:gd name="T7" fmla="*/ 1269 h 1270"/>
                <a:gd name="T8" fmla="*/ 0 60000 65536"/>
                <a:gd name="T9" fmla="*/ 0 60000 65536"/>
                <a:gd name="T10" fmla="*/ 0 60000 65536"/>
                <a:gd name="T11" fmla="*/ 0 60000 65536"/>
                <a:gd name="T12" fmla="*/ 0 w 1442"/>
                <a:gd name="T13" fmla="*/ 0 h 1270"/>
                <a:gd name="T14" fmla="*/ 1442 w 1442"/>
                <a:gd name="T15" fmla="*/ 1270 h 1270"/>
              </a:gdLst>
              <a:ahLst/>
              <a:cxnLst>
                <a:cxn ang="T8">
                  <a:pos x="T0" y="T1"/>
                </a:cxn>
                <a:cxn ang="T9">
                  <a:pos x="T2" y="T3"/>
                </a:cxn>
                <a:cxn ang="T10">
                  <a:pos x="T4" y="T5"/>
                </a:cxn>
                <a:cxn ang="T11">
                  <a:pos x="T6" y="T7"/>
                </a:cxn>
              </a:cxnLst>
              <a:rect l="T12" t="T13" r="T14" b="T15"/>
              <a:pathLst>
                <a:path w="1442" h="1270">
                  <a:moveTo>
                    <a:pt x="1170" y="1269"/>
                  </a:moveTo>
                  <a:lnTo>
                    <a:pt x="1441" y="1071"/>
                  </a:lnTo>
                  <a:lnTo>
                    <a:pt x="0" y="0"/>
                  </a:lnTo>
                  <a:lnTo>
                    <a:pt x="1170" y="1269"/>
                  </a:lnTo>
                </a:path>
              </a:pathLst>
            </a:custGeom>
            <a:solidFill>
              <a:srgbClr val="FFBF1F"/>
            </a:solidFill>
            <a:ln w="12700" cap="rnd" cmpd="sng">
              <a:solidFill>
                <a:srgbClr val="000000"/>
              </a:solidFill>
              <a:prstDash val="solid"/>
              <a:round/>
              <a:headEnd type="none" w="med" len="med"/>
              <a:tailEnd type="none" w="med" len="med"/>
            </a:ln>
          </p:spPr>
          <p:txBody>
            <a:bodyPr/>
            <a:lstStyle/>
            <a:p>
              <a:endParaRPr lang="en-US"/>
            </a:p>
          </p:txBody>
        </p:sp>
        <p:sp>
          <p:nvSpPr>
            <p:cNvPr id="14347" name="Freeform 6"/>
            <p:cNvSpPr>
              <a:spLocks/>
            </p:cNvSpPr>
            <p:nvPr/>
          </p:nvSpPr>
          <p:spPr bwMode="auto">
            <a:xfrm>
              <a:off x="1373" y="471"/>
              <a:ext cx="2342" cy="1270"/>
            </a:xfrm>
            <a:custGeom>
              <a:avLst/>
              <a:gdLst>
                <a:gd name="T0" fmla="*/ 0 w 2342"/>
                <a:gd name="T1" fmla="*/ 1269 h 1270"/>
                <a:gd name="T2" fmla="*/ 2341 w 2342"/>
                <a:gd name="T3" fmla="*/ 1269 h 1270"/>
                <a:gd name="T4" fmla="*/ 1170 w 2342"/>
                <a:gd name="T5" fmla="*/ 0 h 1270"/>
                <a:gd name="T6" fmla="*/ 0 w 2342"/>
                <a:gd name="T7" fmla="*/ 1269 h 1270"/>
                <a:gd name="T8" fmla="*/ 0 60000 65536"/>
                <a:gd name="T9" fmla="*/ 0 60000 65536"/>
                <a:gd name="T10" fmla="*/ 0 60000 65536"/>
                <a:gd name="T11" fmla="*/ 0 60000 65536"/>
                <a:gd name="T12" fmla="*/ 0 w 2342"/>
                <a:gd name="T13" fmla="*/ 0 h 1270"/>
                <a:gd name="T14" fmla="*/ 2342 w 2342"/>
                <a:gd name="T15" fmla="*/ 1270 h 1270"/>
              </a:gdLst>
              <a:ahLst/>
              <a:cxnLst>
                <a:cxn ang="T8">
                  <a:pos x="T0" y="T1"/>
                </a:cxn>
                <a:cxn ang="T9">
                  <a:pos x="T2" y="T3"/>
                </a:cxn>
                <a:cxn ang="T10">
                  <a:pos x="T4" y="T5"/>
                </a:cxn>
                <a:cxn ang="T11">
                  <a:pos x="T6" y="T7"/>
                </a:cxn>
              </a:cxnLst>
              <a:rect l="T12" t="T13" r="T14" b="T15"/>
              <a:pathLst>
                <a:path w="2342" h="1270">
                  <a:moveTo>
                    <a:pt x="0" y="1269"/>
                  </a:moveTo>
                  <a:lnTo>
                    <a:pt x="2341" y="1269"/>
                  </a:lnTo>
                  <a:lnTo>
                    <a:pt x="1170" y="0"/>
                  </a:lnTo>
                  <a:lnTo>
                    <a:pt x="0" y="1269"/>
                  </a:lnTo>
                </a:path>
              </a:pathLst>
            </a:custGeom>
            <a:solidFill>
              <a:srgbClr val="FF9F00"/>
            </a:solidFill>
            <a:ln w="12700" cap="rnd" cmpd="sng">
              <a:solidFill>
                <a:srgbClr val="000000"/>
              </a:solidFill>
              <a:prstDash val="solid"/>
              <a:round/>
              <a:headEnd type="none" w="med" len="med"/>
              <a:tailEnd type="none" w="med" len="med"/>
            </a:ln>
          </p:spPr>
          <p:txBody>
            <a:bodyPr/>
            <a:lstStyle/>
            <a:p>
              <a:endParaRPr lang="en-US"/>
            </a:p>
          </p:txBody>
        </p:sp>
      </p:grpSp>
      <p:sp>
        <p:nvSpPr>
          <p:cNvPr id="22536" name="Rectangle 8"/>
          <p:cNvSpPr>
            <a:spLocks noChangeArrowheads="1"/>
          </p:cNvSpPr>
          <p:nvPr/>
        </p:nvSpPr>
        <p:spPr bwMode="auto">
          <a:xfrm>
            <a:off x="2794000" y="1938338"/>
            <a:ext cx="2359025" cy="758825"/>
          </a:xfrm>
          <a:prstGeom prst="rect">
            <a:avLst/>
          </a:prstGeom>
          <a:noFill/>
          <a:ln w="12700">
            <a:noFill/>
            <a:miter lim="800000"/>
            <a:headEnd/>
            <a:tailEnd/>
          </a:ln>
          <a:effectLst/>
        </p:spPr>
        <p:txBody>
          <a:bodyPr wrap="none" lIns="90488" tIns="44450" rIns="90488" bIns="44450">
            <a:spAutoFit/>
          </a:bodyPr>
          <a:lstStyle/>
          <a:p>
            <a:pPr algn="ctr">
              <a:defRPr/>
            </a:pPr>
            <a:r>
              <a:rPr lang="en-US" b="1">
                <a:effectLst>
                  <a:outerShdw blurRad="38100" dist="38100" dir="2700000" algn="tl">
                    <a:srgbClr val="000000"/>
                  </a:outerShdw>
                </a:effectLst>
              </a:rPr>
              <a:t>SELF-</a:t>
            </a:r>
            <a:endParaRPr lang="en-US" sz="2000" b="1">
              <a:effectLst>
                <a:outerShdw blurRad="38100" dist="38100" dir="2700000" algn="tl">
                  <a:srgbClr val="000000"/>
                </a:outerShdw>
              </a:effectLst>
            </a:endParaRPr>
          </a:p>
          <a:p>
            <a:pPr algn="ctr">
              <a:defRPr/>
            </a:pPr>
            <a:r>
              <a:rPr lang="en-US" sz="2000" b="1">
                <a:effectLst>
                  <a:outerShdw blurRad="38100" dist="38100" dir="2700000" algn="tl">
                    <a:srgbClr val="000000"/>
                  </a:outerShdw>
                </a:effectLst>
              </a:rPr>
              <a:t>ACTUALIZATION</a:t>
            </a:r>
          </a:p>
        </p:txBody>
      </p:sp>
      <p:sp>
        <p:nvSpPr>
          <p:cNvPr id="22537" name="Rectangle 9"/>
          <p:cNvSpPr>
            <a:spLocks noChangeArrowheads="1"/>
          </p:cNvSpPr>
          <p:nvPr/>
        </p:nvSpPr>
        <p:spPr bwMode="auto">
          <a:xfrm>
            <a:off x="3503613" y="1174750"/>
            <a:ext cx="1028700" cy="819150"/>
          </a:xfrm>
          <a:prstGeom prst="rect">
            <a:avLst/>
          </a:prstGeom>
          <a:noFill/>
          <a:ln w="12700">
            <a:noFill/>
            <a:miter lim="800000"/>
            <a:headEnd/>
            <a:tailEnd/>
          </a:ln>
          <a:effectLst/>
        </p:spPr>
        <p:txBody>
          <a:bodyPr wrap="none" lIns="90488" tIns="44450" rIns="90488" bIns="44450">
            <a:spAutoFit/>
          </a:bodyPr>
          <a:lstStyle/>
          <a:p>
            <a:pPr algn="ctr">
              <a:defRPr/>
            </a:pPr>
            <a:r>
              <a:rPr lang="en-US" b="1">
                <a:effectLst>
                  <a:outerShdw blurRad="38100" dist="38100" dir="2700000" algn="tl">
                    <a:srgbClr val="000000"/>
                  </a:outerShdw>
                </a:effectLst>
              </a:rPr>
              <a:t>NEED</a:t>
            </a:r>
          </a:p>
          <a:p>
            <a:pPr algn="ctr">
              <a:defRPr/>
            </a:pPr>
            <a:r>
              <a:rPr lang="en-US" b="1">
                <a:effectLst>
                  <a:outerShdw blurRad="38100" dist="38100" dir="2700000" algn="tl">
                    <a:srgbClr val="000000"/>
                  </a:outerShdw>
                </a:effectLst>
              </a:rPr>
              <a:t>FOR</a:t>
            </a:r>
          </a:p>
        </p:txBody>
      </p:sp>
      <p:sp>
        <p:nvSpPr>
          <p:cNvPr id="22538" name="Rectangle 10"/>
          <p:cNvSpPr>
            <a:spLocks noChangeArrowheads="1"/>
          </p:cNvSpPr>
          <p:nvPr/>
        </p:nvSpPr>
        <p:spPr bwMode="auto">
          <a:xfrm>
            <a:off x="990600" y="2987675"/>
            <a:ext cx="6248400" cy="1549400"/>
          </a:xfrm>
          <a:prstGeom prst="rect">
            <a:avLst/>
          </a:prstGeom>
          <a:noFill/>
          <a:ln w="12700">
            <a:noFill/>
            <a:miter lim="800000"/>
            <a:headEnd/>
            <a:tailEnd/>
          </a:ln>
          <a:effectLst/>
        </p:spPr>
        <p:txBody>
          <a:bodyPr lIns="90488" tIns="44450" rIns="90488" bIns="44450">
            <a:spAutoFit/>
          </a:bodyPr>
          <a:lstStyle/>
          <a:p>
            <a:pPr algn="ctr">
              <a:defRPr/>
            </a:pPr>
            <a:r>
              <a:rPr lang="en-US" b="1" dirty="0">
                <a:solidFill>
                  <a:srgbClr val="6699FF"/>
                </a:solidFill>
                <a:effectLst>
                  <a:outerShdw blurRad="38100" dist="38100" dir="2700000" algn="tl">
                    <a:srgbClr val="000000"/>
                  </a:outerShdw>
                </a:effectLst>
              </a:rPr>
              <a:t>MASLOW EMPHASIZES NEED FOR SELF</a:t>
            </a:r>
          </a:p>
          <a:p>
            <a:pPr algn="ctr">
              <a:defRPr/>
            </a:pPr>
            <a:r>
              <a:rPr lang="en-US" b="1" dirty="0">
                <a:solidFill>
                  <a:srgbClr val="6699FF"/>
                </a:solidFill>
                <a:effectLst>
                  <a:outerShdw blurRad="38100" dist="38100" dir="2700000" algn="tl">
                    <a:srgbClr val="000000"/>
                  </a:outerShdw>
                </a:effectLst>
              </a:rPr>
              <a:t>   ACTUALIZATION IS</a:t>
            </a:r>
          </a:p>
          <a:p>
            <a:pPr algn="ctr">
              <a:defRPr/>
            </a:pPr>
            <a:r>
              <a:rPr lang="en-US" b="1" dirty="0">
                <a:solidFill>
                  <a:srgbClr val="6699FF"/>
                </a:solidFill>
                <a:effectLst>
                  <a:outerShdw blurRad="38100" dist="38100" dir="2700000" algn="tl">
                    <a:srgbClr val="000000"/>
                  </a:outerShdw>
                </a:effectLst>
              </a:rPr>
              <a:t>A HEALTHY  INDIVIDUAL’S  PRIME</a:t>
            </a:r>
          </a:p>
          <a:p>
            <a:pPr algn="ctr">
              <a:defRPr/>
            </a:pPr>
            <a:r>
              <a:rPr lang="en-US" b="1" dirty="0">
                <a:solidFill>
                  <a:srgbClr val="6699FF"/>
                </a:solidFill>
                <a:effectLst>
                  <a:outerShdw blurRad="38100" dist="38100" dir="2700000" algn="tl">
                    <a:srgbClr val="000000"/>
                  </a:outerShdw>
                </a:effectLst>
              </a:rPr>
              <a:t>MOTIVATION</a:t>
            </a:r>
          </a:p>
        </p:txBody>
      </p:sp>
      <p:sp>
        <p:nvSpPr>
          <p:cNvPr id="22539" name="Rectangle 11"/>
          <p:cNvSpPr>
            <a:spLocks noChangeArrowheads="1"/>
          </p:cNvSpPr>
          <p:nvPr/>
        </p:nvSpPr>
        <p:spPr bwMode="auto">
          <a:xfrm>
            <a:off x="0" y="4800600"/>
            <a:ext cx="7924800" cy="1797050"/>
          </a:xfrm>
          <a:prstGeom prst="rect">
            <a:avLst/>
          </a:prstGeom>
          <a:noFill/>
          <a:ln w="12700">
            <a:noFill/>
            <a:miter lim="800000"/>
            <a:headEnd/>
            <a:tailEnd/>
          </a:ln>
          <a:effectLst/>
        </p:spPr>
        <p:txBody>
          <a:bodyPr lIns="90488" tIns="44450" rIns="90488" bIns="44450">
            <a:spAutoFit/>
          </a:bodyPr>
          <a:lstStyle/>
          <a:p>
            <a:pPr algn="ctr">
              <a:defRPr/>
            </a:pPr>
            <a:r>
              <a:rPr lang="en-US" sz="2800" b="1">
                <a:effectLst>
                  <a:outerShdw blurRad="38100" dist="38100" dir="2700000" algn="tl">
                    <a:srgbClr val="000000"/>
                  </a:outerShdw>
                </a:effectLst>
              </a:rPr>
              <a:t>SELF-ACTUALIZATION MEANS ACTUALIZING </a:t>
            </a:r>
          </a:p>
          <a:p>
            <a:pPr algn="ctr">
              <a:defRPr/>
            </a:pPr>
            <a:r>
              <a:rPr lang="en-US" sz="2800" b="1">
                <a:effectLst>
                  <a:outerShdw blurRad="38100" dist="38100" dir="2700000" algn="tl">
                    <a:srgbClr val="000000"/>
                  </a:outerShdw>
                </a:effectLst>
              </a:rPr>
              <a:t>ONE’S POTENTIAL BECOMING ALL ONE IS</a:t>
            </a:r>
          </a:p>
          <a:p>
            <a:pPr algn="ctr">
              <a:defRPr/>
            </a:pPr>
            <a:r>
              <a:rPr lang="en-US" sz="2800" b="1">
                <a:effectLst>
                  <a:outerShdw blurRad="38100" dist="38100" dir="2700000" algn="tl">
                    <a:srgbClr val="000000"/>
                  </a:outerShdw>
                </a:effectLst>
              </a:rPr>
              <a:t>CAPABLE OF BECOMING</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1028"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24580" name="Rectangle 4"/>
          <p:cNvSpPr>
            <a:spLocks noChangeArrowheads="1"/>
          </p:cNvSpPr>
          <p:nvPr/>
        </p:nvSpPr>
        <p:spPr bwMode="auto">
          <a:xfrm>
            <a:off x="685800" y="0"/>
            <a:ext cx="7772400" cy="914400"/>
          </a:xfrm>
          <a:prstGeom prst="rect">
            <a:avLst/>
          </a:prstGeom>
          <a:noFill/>
          <a:ln w="12700">
            <a:noFill/>
            <a:miter lim="800000"/>
            <a:headEnd/>
            <a:tailEnd/>
          </a:ln>
          <a:effectLst/>
        </p:spPr>
        <p:txBody>
          <a:bodyPr lIns="90488" tIns="44450" rIns="90488" bIns="44450" anchor="ctr"/>
          <a:lstStyle/>
          <a:p>
            <a:pPr algn="ctr">
              <a:defRPr/>
            </a:pPr>
            <a:r>
              <a:rPr lang="en-US" sz="4400">
                <a:solidFill>
                  <a:schemeClr val="tx2"/>
                </a:solidFill>
                <a:effectLst>
                  <a:outerShdw blurRad="38100" dist="38100" dir="2700000" algn="tl">
                    <a:srgbClr val="000000"/>
                  </a:outerShdw>
                </a:effectLst>
              </a:rPr>
              <a:t>Maslow’s Hierarchy of Needs</a:t>
            </a:r>
          </a:p>
        </p:txBody>
      </p:sp>
      <p:graphicFrame>
        <p:nvGraphicFramePr>
          <p:cNvPr id="1026" name="Object 5">
            <a:hlinkClick r:id="" action="ppaction://ole?verb=0"/>
          </p:cNvPr>
          <p:cNvGraphicFramePr>
            <a:graphicFrameLocks/>
          </p:cNvGraphicFramePr>
          <p:nvPr/>
        </p:nvGraphicFramePr>
        <p:xfrm>
          <a:off x="552450" y="723900"/>
          <a:ext cx="7734326" cy="5410200"/>
        </p:xfrm>
        <a:graphic>
          <a:graphicData uri="http://schemas.openxmlformats.org/presentationml/2006/ole">
            <mc:AlternateContent xmlns:mc="http://schemas.openxmlformats.org/markup-compatibility/2006">
              <mc:Choice xmlns:v="urn:schemas-microsoft-com:vml" Requires="v">
                <p:oleObj spid="_x0000_s2050" name="Clip" r:id="rId3" imgW="3657600" imgH="2920680" progId="">
                  <p:embed/>
                </p:oleObj>
              </mc:Choice>
              <mc:Fallback>
                <p:oleObj name="Clip" r:id="rId3" imgW="3657600" imgH="2920680" progId="">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0" y="723900"/>
                        <a:ext cx="7734326"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Rectangle 6"/>
          <p:cNvSpPr>
            <a:spLocks noChangeArrowheads="1"/>
          </p:cNvSpPr>
          <p:nvPr/>
        </p:nvSpPr>
        <p:spPr bwMode="auto">
          <a:xfrm>
            <a:off x="1677988" y="5419725"/>
            <a:ext cx="5586412" cy="423863"/>
          </a:xfrm>
          <a:prstGeom prst="rect">
            <a:avLst/>
          </a:prstGeom>
          <a:noFill/>
          <a:ln w="12700">
            <a:noFill/>
            <a:miter lim="800000"/>
            <a:headEnd/>
            <a:tailEnd/>
          </a:ln>
        </p:spPr>
        <p:txBody>
          <a:bodyPr wrap="none" lIns="90488" tIns="44450" rIns="90488" bIns="44450">
            <a:spAutoFit/>
          </a:bodyPr>
          <a:lstStyle/>
          <a:p>
            <a:r>
              <a:rPr lang="en-US" sz="2200" b="1" dirty="0"/>
              <a:t>PHYSIOLOGICAL OR SURVIVAL NEEDS</a:t>
            </a:r>
          </a:p>
        </p:txBody>
      </p:sp>
      <p:sp>
        <p:nvSpPr>
          <p:cNvPr id="1031" name="Rectangle 7"/>
          <p:cNvSpPr>
            <a:spLocks noChangeArrowheads="1"/>
          </p:cNvSpPr>
          <p:nvPr/>
        </p:nvSpPr>
        <p:spPr bwMode="auto">
          <a:xfrm>
            <a:off x="2959100" y="4329113"/>
            <a:ext cx="2478088" cy="454025"/>
          </a:xfrm>
          <a:prstGeom prst="rect">
            <a:avLst/>
          </a:prstGeom>
          <a:noFill/>
          <a:ln w="12700">
            <a:noFill/>
            <a:miter lim="800000"/>
            <a:headEnd/>
            <a:tailEnd/>
          </a:ln>
        </p:spPr>
        <p:txBody>
          <a:bodyPr wrap="none" lIns="90488" tIns="44450" rIns="90488" bIns="44450">
            <a:spAutoFit/>
          </a:bodyPr>
          <a:lstStyle/>
          <a:p>
            <a:r>
              <a:rPr lang="en-US" b="1"/>
              <a:t>SAFETY NEEDS</a:t>
            </a:r>
          </a:p>
        </p:txBody>
      </p:sp>
      <p:sp>
        <p:nvSpPr>
          <p:cNvPr id="1032" name="Rectangle 8"/>
          <p:cNvSpPr>
            <a:spLocks noChangeArrowheads="1"/>
          </p:cNvSpPr>
          <p:nvPr/>
        </p:nvSpPr>
        <p:spPr bwMode="auto">
          <a:xfrm>
            <a:off x="2578100" y="3079750"/>
            <a:ext cx="3360738" cy="698500"/>
          </a:xfrm>
          <a:prstGeom prst="rect">
            <a:avLst/>
          </a:prstGeom>
          <a:noFill/>
          <a:ln w="12700">
            <a:noFill/>
            <a:miter lim="800000"/>
            <a:headEnd/>
            <a:tailEnd/>
          </a:ln>
        </p:spPr>
        <p:txBody>
          <a:bodyPr wrap="none" lIns="90488" tIns="44450" rIns="90488" bIns="44450">
            <a:spAutoFit/>
          </a:bodyPr>
          <a:lstStyle/>
          <a:p>
            <a:r>
              <a:rPr lang="en-US" sz="2000" b="1" dirty="0"/>
              <a:t>LOVE, AFFECTION, AND</a:t>
            </a:r>
          </a:p>
          <a:p>
            <a:r>
              <a:rPr lang="en-US" sz="2000" b="1" dirty="0"/>
              <a:t> BELONGINGNESS NEEDS</a:t>
            </a:r>
          </a:p>
        </p:txBody>
      </p:sp>
      <p:sp>
        <p:nvSpPr>
          <p:cNvPr id="1033" name="Rectangle 9"/>
          <p:cNvSpPr>
            <a:spLocks noChangeArrowheads="1"/>
          </p:cNvSpPr>
          <p:nvPr/>
        </p:nvSpPr>
        <p:spPr bwMode="auto">
          <a:xfrm>
            <a:off x="3286125" y="2265363"/>
            <a:ext cx="1952625" cy="363537"/>
          </a:xfrm>
          <a:prstGeom prst="rect">
            <a:avLst/>
          </a:prstGeom>
          <a:noFill/>
          <a:ln w="12700">
            <a:noFill/>
            <a:miter lim="800000"/>
            <a:headEnd/>
            <a:tailEnd/>
          </a:ln>
        </p:spPr>
        <p:txBody>
          <a:bodyPr wrap="none" lIns="90488" tIns="44450" rIns="90488" bIns="44450">
            <a:spAutoFit/>
          </a:bodyPr>
          <a:lstStyle/>
          <a:p>
            <a:r>
              <a:rPr lang="en-US" sz="1800" b="1"/>
              <a:t>ESTEEM NEEDS</a:t>
            </a:r>
          </a:p>
        </p:txBody>
      </p:sp>
      <p:sp>
        <p:nvSpPr>
          <p:cNvPr id="1034" name="Rectangle 10"/>
          <p:cNvSpPr>
            <a:spLocks noChangeArrowheads="1"/>
          </p:cNvSpPr>
          <p:nvPr/>
        </p:nvSpPr>
        <p:spPr bwMode="auto">
          <a:xfrm>
            <a:off x="3546475" y="1316038"/>
            <a:ext cx="1454153" cy="428322"/>
          </a:xfrm>
          <a:prstGeom prst="rect">
            <a:avLst/>
          </a:prstGeom>
          <a:noFill/>
          <a:ln w="12700">
            <a:noFill/>
            <a:miter lim="800000"/>
            <a:headEnd/>
            <a:tailEnd/>
          </a:ln>
        </p:spPr>
        <p:txBody>
          <a:bodyPr wrap="square" lIns="90488" tIns="44450" rIns="90488" bIns="44450">
            <a:spAutoFit/>
          </a:bodyPr>
          <a:lstStyle/>
          <a:p>
            <a:pPr algn="ctr"/>
            <a:r>
              <a:rPr lang="en-US" sz="1200" b="1" dirty="0"/>
              <a:t>SELF-</a:t>
            </a:r>
            <a:endParaRPr lang="en-US" sz="1000" b="1" dirty="0"/>
          </a:p>
          <a:p>
            <a:pPr algn="ctr"/>
            <a:r>
              <a:rPr lang="en-US" sz="1000" b="1" dirty="0"/>
              <a:t>ACTUALIZATION</a:t>
            </a:r>
          </a:p>
        </p:txBody>
      </p:sp>
      <p:sp>
        <p:nvSpPr>
          <p:cNvPr id="1035" name="Rectangle 11"/>
          <p:cNvSpPr>
            <a:spLocks noChangeArrowheads="1"/>
          </p:cNvSpPr>
          <p:nvPr/>
        </p:nvSpPr>
        <p:spPr bwMode="auto">
          <a:xfrm>
            <a:off x="3886200" y="1103313"/>
            <a:ext cx="587375" cy="271462"/>
          </a:xfrm>
          <a:prstGeom prst="rect">
            <a:avLst/>
          </a:prstGeom>
          <a:noFill/>
          <a:ln w="12700">
            <a:noFill/>
            <a:miter lim="800000"/>
            <a:headEnd/>
            <a:tailEnd/>
          </a:ln>
        </p:spPr>
        <p:txBody>
          <a:bodyPr wrap="none" lIns="90488" tIns="44450" rIns="90488" bIns="44450">
            <a:spAutoFit/>
          </a:bodyPr>
          <a:lstStyle/>
          <a:p>
            <a:r>
              <a:rPr lang="en-US" sz="1200"/>
              <a:t>NEED</a:t>
            </a:r>
          </a:p>
        </p:txBody>
      </p:sp>
      <p:sp>
        <p:nvSpPr>
          <p:cNvPr id="12" name="Rectangle 11"/>
          <p:cNvSpPr/>
          <p:nvPr/>
        </p:nvSpPr>
        <p:spPr>
          <a:xfrm>
            <a:off x="0" y="1071546"/>
            <a:ext cx="2643174" cy="2031325"/>
          </a:xfrm>
          <a:prstGeom prst="rect">
            <a:avLst/>
          </a:prstGeom>
        </p:spPr>
        <p:txBody>
          <a:bodyPr wrap="square">
            <a:spAutoFit/>
          </a:bodyPr>
          <a:lstStyle/>
          <a:p>
            <a:pPr algn="ctr">
              <a:defRPr/>
            </a:pPr>
            <a:r>
              <a:rPr lang="en-US" b="1" dirty="0">
                <a:effectLst>
                  <a:outerShdw blurRad="38100" dist="38100" dir="2700000" algn="tl">
                    <a:srgbClr val="000000"/>
                  </a:outerShdw>
                </a:effectLst>
              </a:rPr>
              <a:t>ON THE WHOLE AN INDIVIDUAL</a:t>
            </a:r>
          </a:p>
          <a:p>
            <a:pPr algn="ctr">
              <a:defRPr/>
            </a:pPr>
            <a:r>
              <a:rPr lang="en-US" b="1" dirty="0">
                <a:effectLst>
                  <a:outerShdw blurRad="38100" dist="38100" dir="2700000" algn="tl">
                    <a:srgbClr val="000000"/>
                  </a:outerShdw>
                </a:effectLst>
              </a:rPr>
              <a:t>CANNOT SATISFY ANY LEVEL</a:t>
            </a:r>
          </a:p>
          <a:p>
            <a:pPr algn="ctr">
              <a:defRPr/>
            </a:pPr>
            <a:r>
              <a:rPr lang="en-US" b="1" dirty="0">
                <a:effectLst>
                  <a:outerShdw blurRad="38100" dist="38100" dir="2700000" algn="tl">
                    <a:srgbClr val="000000"/>
                  </a:outerShdw>
                </a:effectLst>
              </a:rPr>
              <a:t>UNLESS NEEDS BELOW ARE</a:t>
            </a:r>
          </a:p>
          <a:p>
            <a:pPr algn="ctr">
              <a:defRPr/>
            </a:pPr>
            <a:r>
              <a:rPr lang="en-US" b="1" dirty="0">
                <a:solidFill>
                  <a:srgbClr val="FF0000"/>
                </a:solidFill>
                <a:effectLst>
                  <a:outerShdw blurRad="38100" dist="38100" dir="2700000" algn="tl">
                    <a:srgbClr val="000000"/>
                  </a:outerShdw>
                </a:effectLst>
              </a:rPr>
              <a:t>SATISFIED</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p:cNvPicPr>
            <a:picLocks noChangeAspect="1" noChangeArrowheads="1"/>
          </p:cNvPicPr>
          <p:nvPr/>
        </p:nvPicPr>
        <p:blipFill>
          <a:blip r:embed="rId2"/>
          <a:srcRect/>
          <a:stretch>
            <a:fillRect/>
          </a:stretch>
        </p:blipFill>
        <p:spPr bwMode="auto">
          <a:xfrm>
            <a:off x="500034" y="1142984"/>
            <a:ext cx="7429552" cy="3500461"/>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LINKS</a:t>
            </a:r>
            <a:endParaRPr lang="en-US" dirty="0"/>
          </a:p>
        </p:txBody>
      </p:sp>
      <p:sp>
        <p:nvSpPr>
          <p:cNvPr id="4" name="Content Placeholder 3"/>
          <p:cNvSpPr>
            <a:spLocks noGrp="1"/>
          </p:cNvSpPr>
          <p:nvPr>
            <p:ph idx="1"/>
          </p:nvPr>
        </p:nvSpPr>
        <p:spPr/>
        <p:txBody>
          <a:bodyPr/>
          <a:lstStyle/>
          <a:p>
            <a:pPr>
              <a:buFont typeface="Wingdings 2"/>
              <a:buChar char=""/>
            </a:pPr>
            <a:r>
              <a:rPr lang="en-IN" dirty="0">
                <a:solidFill>
                  <a:schemeClr val="tx1">
                    <a:lumMod val="95000"/>
                    <a:lumOff val="5000"/>
                  </a:schemeClr>
                </a:solidFill>
                <a:hlinkClick r:id="rId2"/>
              </a:rPr>
              <a:t>https://www.youtube.com/watch?v=O-4ithG_07Q</a:t>
            </a:r>
            <a:r>
              <a:rPr lang="en-IN" dirty="0">
                <a:solidFill>
                  <a:schemeClr val="tx1">
                    <a:lumMod val="95000"/>
                    <a:lumOff val="5000"/>
                  </a:schemeClr>
                </a:solidFill>
              </a:rPr>
              <a:t>. </a:t>
            </a:r>
            <a:endParaRPr lang="en-US" dirty="0">
              <a:solidFill>
                <a:schemeClr val="tx1">
                  <a:lumMod val="95000"/>
                  <a:lumOff val="5000"/>
                </a:schemeClr>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1028"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24580" name="Rectangle 4"/>
          <p:cNvSpPr>
            <a:spLocks noChangeArrowheads="1"/>
          </p:cNvSpPr>
          <p:nvPr/>
        </p:nvSpPr>
        <p:spPr bwMode="auto">
          <a:xfrm>
            <a:off x="428596" y="0"/>
            <a:ext cx="8029604" cy="914400"/>
          </a:xfrm>
          <a:prstGeom prst="rect">
            <a:avLst/>
          </a:prstGeom>
          <a:noFill/>
          <a:ln w="12700">
            <a:noFill/>
            <a:miter lim="800000"/>
            <a:headEnd/>
            <a:tailEnd/>
          </a:ln>
          <a:effectLst/>
        </p:spPr>
        <p:txBody>
          <a:bodyPr lIns="90488" tIns="44450" rIns="90488" bIns="44450" anchor="ctr"/>
          <a:lstStyle/>
          <a:p>
            <a:pPr>
              <a:defRPr/>
            </a:pPr>
            <a:r>
              <a:rPr lang="en-US" sz="3600" dirty="0">
                <a:solidFill>
                  <a:schemeClr val="tx2"/>
                </a:solidFill>
                <a:effectLst>
                  <a:outerShdw blurRad="38100" dist="38100" dir="2700000" algn="tl">
                    <a:srgbClr val="000000"/>
                  </a:outerShdw>
                </a:effectLst>
              </a:rPr>
              <a:t>Maslow’s Hierarchy of Needs </a:t>
            </a:r>
          </a:p>
          <a:p>
            <a:pPr>
              <a:defRPr/>
            </a:pPr>
            <a:r>
              <a:rPr lang="en-IN" sz="3600" dirty="0">
                <a:solidFill>
                  <a:schemeClr val="tx2"/>
                </a:solidFill>
                <a:effectLst>
                  <a:outerShdw blurRad="38100" dist="38100" dir="2700000" algn="tl">
                    <a:srgbClr val="000000"/>
                  </a:outerShdw>
                </a:effectLst>
              </a:rPr>
              <a:t>In Organizations</a:t>
            </a:r>
            <a:endParaRPr lang="en-US" sz="3600" dirty="0">
              <a:solidFill>
                <a:schemeClr val="tx2"/>
              </a:solidFill>
              <a:effectLst>
                <a:outerShdw blurRad="38100" dist="38100" dir="2700000" algn="tl">
                  <a:srgbClr val="000000"/>
                </a:outerShdw>
              </a:effectLst>
            </a:endParaRPr>
          </a:p>
        </p:txBody>
      </p:sp>
      <p:graphicFrame>
        <p:nvGraphicFramePr>
          <p:cNvPr id="1026" name="Object 5">
            <a:hlinkClick r:id="" action="ppaction://ole?verb=0"/>
          </p:cNvPr>
          <p:cNvGraphicFramePr>
            <a:graphicFrameLocks/>
          </p:cNvGraphicFramePr>
          <p:nvPr/>
        </p:nvGraphicFramePr>
        <p:xfrm>
          <a:off x="552450" y="785794"/>
          <a:ext cx="7734326" cy="5857916"/>
        </p:xfrm>
        <a:graphic>
          <a:graphicData uri="http://schemas.openxmlformats.org/presentationml/2006/ole">
            <mc:AlternateContent xmlns:mc="http://schemas.openxmlformats.org/markup-compatibility/2006">
              <mc:Choice xmlns:v="urn:schemas-microsoft-com:vml" Requires="v">
                <p:oleObj spid="_x0000_s89090" name="Clip" r:id="rId3" imgW="3657600" imgH="2920680" progId="">
                  <p:embed/>
                </p:oleObj>
              </mc:Choice>
              <mc:Fallback>
                <p:oleObj name="Clip" r:id="rId3" imgW="3657600" imgH="2920680" progId="">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0" y="785794"/>
                        <a:ext cx="7734326" cy="5857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Rectangle 6"/>
          <p:cNvSpPr>
            <a:spLocks noChangeArrowheads="1"/>
          </p:cNvSpPr>
          <p:nvPr/>
        </p:nvSpPr>
        <p:spPr bwMode="auto">
          <a:xfrm>
            <a:off x="1000100" y="5715016"/>
            <a:ext cx="6318857" cy="428322"/>
          </a:xfrm>
          <a:prstGeom prst="rect">
            <a:avLst/>
          </a:prstGeom>
          <a:noFill/>
          <a:ln w="12700">
            <a:noFill/>
            <a:miter lim="800000"/>
            <a:headEnd/>
            <a:tailEnd/>
          </a:ln>
        </p:spPr>
        <p:txBody>
          <a:bodyPr wrap="square" lIns="90488" tIns="44450" rIns="90488" bIns="44450">
            <a:spAutoFit/>
          </a:bodyPr>
          <a:lstStyle/>
          <a:p>
            <a:r>
              <a:rPr lang="en-IN" sz="2200" b="1" dirty="0"/>
              <a:t>Good pay check, Snack bowl, Free lunch</a:t>
            </a:r>
            <a:endParaRPr lang="en-US" sz="2200" b="1" dirty="0"/>
          </a:p>
        </p:txBody>
      </p:sp>
      <p:sp>
        <p:nvSpPr>
          <p:cNvPr id="1031" name="Rectangle 7"/>
          <p:cNvSpPr>
            <a:spLocks noChangeArrowheads="1"/>
          </p:cNvSpPr>
          <p:nvPr/>
        </p:nvSpPr>
        <p:spPr bwMode="auto">
          <a:xfrm>
            <a:off x="1785918" y="4500570"/>
            <a:ext cx="5054054" cy="705321"/>
          </a:xfrm>
          <a:prstGeom prst="rect">
            <a:avLst/>
          </a:prstGeom>
          <a:noFill/>
          <a:ln w="12700">
            <a:noFill/>
            <a:miter lim="800000"/>
            <a:headEnd/>
            <a:tailEnd/>
          </a:ln>
        </p:spPr>
        <p:txBody>
          <a:bodyPr wrap="square" lIns="90488" tIns="44450" rIns="90488" bIns="44450">
            <a:spAutoFit/>
          </a:bodyPr>
          <a:lstStyle/>
          <a:p>
            <a:r>
              <a:rPr lang="en-IN" sz="2000" b="1" dirty="0"/>
              <a:t>Swipe cards &amp; codes, Receptionist, Health, security cameras</a:t>
            </a:r>
            <a:endParaRPr lang="en-US" sz="2000" b="1" dirty="0"/>
          </a:p>
        </p:txBody>
      </p:sp>
      <p:sp>
        <p:nvSpPr>
          <p:cNvPr id="1032" name="Rectangle 8"/>
          <p:cNvSpPr>
            <a:spLocks noChangeArrowheads="1"/>
          </p:cNvSpPr>
          <p:nvPr/>
        </p:nvSpPr>
        <p:spPr bwMode="auto">
          <a:xfrm>
            <a:off x="2578100" y="3286124"/>
            <a:ext cx="2959144" cy="1013098"/>
          </a:xfrm>
          <a:prstGeom prst="rect">
            <a:avLst/>
          </a:prstGeom>
          <a:noFill/>
          <a:ln w="12700">
            <a:noFill/>
            <a:miter lim="800000"/>
            <a:headEnd/>
            <a:tailEnd/>
          </a:ln>
        </p:spPr>
        <p:txBody>
          <a:bodyPr wrap="square" lIns="90488" tIns="44450" rIns="90488" bIns="44450">
            <a:spAutoFit/>
          </a:bodyPr>
          <a:lstStyle/>
          <a:p>
            <a:r>
              <a:rPr lang="en-IN" sz="2000" b="1" dirty="0"/>
              <a:t>Socializing after work, </a:t>
            </a:r>
          </a:p>
          <a:p>
            <a:r>
              <a:rPr lang="en-IN" sz="2000" b="1" dirty="0"/>
              <a:t>Sports, Activities </a:t>
            </a:r>
          </a:p>
          <a:p>
            <a:endParaRPr lang="en-US" sz="2000" b="1" dirty="0"/>
          </a:p>
        </p:txBody>
      </p:sp>
      <p:sp>
        <p:nvSpPr>
          <p:cNvPr id="1033" name="Rectangle 9"/>
          <p:cNvSpPr>
            <a:spLocks noChangeArrowheads="1"/>
          </p:cNvSpPr>
          <p:nvPr/>
        </p:nvSpPr>
        <p:spPr bwMode="auto">
          <a:xfrm>
            <a:off x="3286125" y="2071678"/>
            <a:ext cx="1658660" cy="920765"/>
          </a:xfrm>
          <a:prstGeom prst="rect">
            <a:avLst/>
          </a:prstGeom>
          <a:noFill/>
          <a:ln w="12700">
            <a:noFill/>
            <a:miter lim="800000"/>
            <a:headEnd/>
            <a:tailEnd/>
          </a:ln>
        </p:spPr>
        <p:txBody>
          <a:bodyPr wrap="square" lIns="90488" tIns="44450" rIns="90488" bIns="44450">
            <a:spAutoFit/>
          </a:bodyPr>
          <a:lstStyle/>
          <a:p>
            <a:r>
              <a:rPr lang="en-IN" b="1" dirty="0"/>
              <a:t>Praise, Perks,</a:t>
            </a:r>
          </a:p>
          <a:p>
            <a:r>
              <a:rPr lang="en-IN" b="1" dirty="0"/>
              <a:t>Bonuses</a:t>
            </a:r>
          </a:p>
          <a:p>
            <a:endParaRPr lang="en-US" sz="1800" b="1" dirty="0"/>
          </a:p>
        </p:txBody>
      </p:sp>
      <p:sp>
        <p:nvSpPr>
          <p:cNvPr id="1035" name="Rectangle 11"/>
          <p:cNvSpPr>
            <a:spLocks noChangeArrowheads="1"/>
          </p:cNvSpPr>
          <p:nvPr/>
        </p:nvSpPr>
        <p:spPr bwMode="auto">
          <a:xfrm>
            <a:off x="3500430" y="1214422"/>
            <a:ext cx="1214446" cy="520655"/>
          </a:xfrm>
          <a:prstGeom prst="rect">
            <a:avLst/>
          </a:prstGeom>
          <a:noFill/>
          <a:ln w="12700">
            <a:noFill/>
            <a:miter lim="800000"/>
            <a:headEnd/>
            <a:tailEnd/>
          </a:ln>
        </p:spPr>
        <p:txBody>
          <a:bodyPr wrap="square" lIns="90488" tIns="44450" rIns="90488" bIns="44450">
            <a:spAutoFit/>
          </a:bodyPr>
          <a:lstStyle/>
          <a:p>
            <a:r>
              <a:rPr lang="en-IN" sz="1400" b="1" dirty="0"/>
              <a:t>Training,</a:t>
            </a:r>
          </a:p>
          <a:p>
            <a:r>
              <a:rPr lang="en-IN" sz="1400" b="1" dirty="0"/>
              <a:t>Projects</a:t>
            </a:r>
            <a:endParaRPr lang="en-US" sz="1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30">
                                            <p:txEl>
                                              <p:pRg st="0" end="0"/>
                                            </p:txEl>
                                          </p:spTgt>
                                        </p:tgtEl>
                                        <p:attrNameLst>
                                          <p:attrName>style.visibility</p:attrName>
                                        </p:attrNameLst>
                                      </p:cBhvr>
                                      <p:to>
                                        <p:strVal val="visible"/>
                                      </p:to>
                                    </p:set>
                                    <p:animEffect transition="in" filter="fade">
                                      <p:cBhvr>
                                        <p:cTn id="7" dur="2000"/>
                                        <p:tgtEl>
                                          <p:spTgt spid="10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31">
                                            <p:txEl>
                                              <p:pRg st="0" end="0"/>
                                            </p:txEl>
                                          </p:spTgt>
                                        </p:tgtEl>
                                        <p:attrNameLst>
                                          <p:attrName>style.visibility</p:attrName>
                                        </p:attrNameLst>
                                      </p:cBhvr>
                                      <p:to>
                                        <p:strVal val="visible"/>
                                      </p:to>
                                    </p:set>
                                    <p:animEffect transition="in" filter="fade">
                                      <p:cBhvr>
                                        <p:cTn id="12" dur="2000"/>
                                        <p:tgtEl>
                                          <p:spTgt spid="10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32">
                                            <p:txEl>
                                              <p:pRg st="0" end="0"/>
                                            </p:txEl>
                                          </p:spTgt>
                                        </p:tgtEl>
                                        <p:attrNameLst>
                                          <p:attrName>style.visibility</p:attrName>
                                        </p:attrNameLst>
                                      </p:cBhvr>
                                      <p:to>
                                        <p:strVal val="visible"/>
                                      </p:to>
                                    </p:set>
                                    <p:animEffect transition="in" filter="fade">
                                      <p:cBhvr>
                                        <p:cTn id="17" dur="2000"/>
                                        <p:tgtEl>
                                          <p:spTgt spid="1032">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32">
                                            <p:txEl>
                                              <p:pRg st="1" end="1"/>
                                            </p:txEl>
                                          </p:spTgt>
                                        </p:tgtEl>
                                        <p:attrNameLst>
                                          <p:attrName>style.visibility</p:attrName>
                                        </p:attrNameLst>
                                      </p:cBhvr>
                                      <p:to>
                                        <p:strVal val="visible"/>
                                      </p:to>
                                    </p:set>
                                    <p:animEffect transition="in" filter="fade">
                                      <p:cBhvr>
                                        <p:cTn id="20" dur="2000"/>
                                        <p:tgtEl>
                                          <p:spTgt spid="103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33">
                                            <p:txEl>
                                              <p:pRg st="0" end="0"/>
                                            </p:txEl>
                                          </p:spTgt>
                                        </p:tgtEl>
                                        <p:attrNameLst>
                                          <p:attrName>style.visibility</p:attrName>
                                        </p:attrNameLst>
                                      </p:cBhvr>
                                      <p:to>
                                        <p:strVal val="visible"/>
                                      </p:to>
                                    </p:set>
                                    <p:animEffect transition="in" filter="fade">
                                      <p:cBhvr>
                                        <p:cTn id="25" dur="2000"/>
                                        <p:tgtEl>
                                          <p:spTgt spid="1033">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33">
                                            <p:txEl>
                                              <p:pRg st="1" end="1"/>
                                            </p:txEl>
                                          </p:spTgt>
                                        </p:tgtEl>
                                        <p:attrNameLst>
                                          <p:attrName>style.visibility</p:attrName>
                                        </p:attrNameLst>
                                      </p:cBhvr>
                                      <p:to>
                                        <p:strVal val="visible"/>
                                      </p:to>
                                    </p:set>
                                    <p:animEffect transition="in" filter="fade">
                                      <p:cBhvr>
                                        <p:cTn id="28" dur="2000"/>
                                        <p:tgtEl>
                                          <p:spTgt spid="103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35">
                                            <p:txEl>
                                              <p:pRg st="0" end="0"/>
                                            </p:txEl>
                                          </p:spTgt>
                                        </p:tgtEl>
                                        <p:attrNameLst>
                                          <p:attrName>style.visibility</p:attrName>
                                        </p:attrNameLst>
                                      </p:cBhvr>
                                      <p:to>
                                        <p:strVal val="visible"/>
                                      </p:to>
                                    </p:set>
                                    <p:animEffect transition="in" filter="fade">
                                      <p:cBhvr>
                                        <p:cTn id="33" dur="2000"/>
                                        <p:tgtEl>
                                          <p:spTgt spid="103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35">
                                            <p:txEl>
                                              <p:pRg st="1" end="1"/>
                                            </p:txEl>
                                          </p:spTgt>
                                        </p:tgtEl>
                                        <p:attrNameLst>
                                          <p:attrName>style.visibility</p:attrName>
                                        </p:attrNameLst>
                                      </p:cBhvr>
                                      <p:to>
                                        <p:strVal val="visible"/>
                                      </p:to>
                                    </p:set>
                                    <p:animEffect transition="in" filter="fade">
                                      <p:cBhvr>
                                        <p:cTn id="36" dur="2000"/>
                                        <p:tgtEl>
                                          <p:spTgt spid="10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 grpId="0" build="allAtOnce"/>
      <p:bldP spid="1031" grpId="0" build="allAtOnce"/>
      <p:bldP spid="1032" grpId="0" build="allAtOnce"/>
      <p:bldP spid="1033" grpId="0" build="allAtOnce"/>
      <p:bldP spid="1035" grpId="0" build="allAtOnce"/>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5395823" cy="6858000"/>
          </a:xfrm>
          <a:prstGeom prst="rect">
            <a:avLst/>
          </a:prstGeom>
          <a:solidFill>
            <a:srgbClr val="FE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p:cNvSpPr>
            <a:spLocks noGrp="1"/>
          </p:cNvSpPr>
          <p:nvPr>
            <p:ph type="title" idx="4294967295"/>
          </p:nvPr>
        </p:nvSpPr>
        <p:spPr>
          <a:xfrm>
            <a:off x="714349" y="457202"/>
            <a:ext cx="7277322" cy="1342599"/>
          </a:xfrm>
          <a:ln>
            <a:solidFill>
              <a:schemeClr val="tx1"/>
            </a:solidFill>
          </a:ln>
        </p:spPr>
        <p:txBody>
          <a:bodyPr>
            <a:normAutofit/>
          </a:bodyPr>
          <a:lstStyle/>
          <a:p>
            <a:r>
              <a:rPr lang="en-US" dirty="0">
                <a:solidFill>
                  <a:schemeClr val="tx1"/>
                </a:solidFill>
                <a:latin typeface="Calibri" panose="020F0502020204030204" pitchFamily="34" charset="0"/>
              </a:rPr>
              <a:t>WHAT DO YOU THINK ABOUT THE SAYING ?</a:t>
            </a:r>
          </a:p>
        </p:txBody>
      </p:sp>
      <p:sp>
        <p:nvSpPr>
          <p:cNvPr id="3" name="Content Placeholder 2"/>
          <p:cNvSpPr>
            <a:spLocks noGrp="1"/>
          </p:cNvSpPr>
          <p:nvPr>
            <p:ph idx="4294967295"/>
          </p:nvPr>
        </p:nvSpPr>
        <p:spPr>
          <a:xfrm>
            <a:off x="372349" y="457202"/>
            <a:ext cx="4985469" cy="6035343"/>
          </a:xfrm>
        </p:spPr>
        <p:txBody>
          <a:bodyPr>
            <a:normAutofit/>
          </a:bodyPr>
          <a:lstStyle/>
          <a:p>
            <a:pPr marL="0" indent="0">
              <a:buNone/>
            </a:pPr>
            <a:endParaRPr lang="en-US" sz="2400" dirty="0">
              <a:solidFill>
                <a:schemeClr val="tx1"/>
              </a:solidFill>
            </a:endParaRPr>
          </a:p>
          <a:p>
            <a:pPr marL="0" indent="0">
              <a:buNone/>
            </a:pPr>
            <a:endParaRPr lang="en-US" dirty="0">
              <a:solidFill>
                <a:schemeClr val="tx1"/>
              </a:solidFill>
            </a:endParaRPr>
          </a:p>
          <a:p>
            <a:pPr marL="0" indent="0">
              <a:buNone/>
            </a:pPr>
            <a:endParaRPr lang="en-US" sz="2400" dirty="0">
              <a:solidFill>
                <a:schemeClr val="tx1"/>
              </a:solidFill>
            </a:endParaRPr>
          </a:p>
          <a:p>
            <a:pPr marL="0" indent="0">
              <a:buNone/>
            </a:pPr>
            <a:endParaRPr lang="en-US" dirty="0">
              <a:solidFill>
                <a:schemeClr val="tx1"/>
              </a:solidFill>
            </a:endParaRPr>
          </a:p>
          <a:p>
            <a:pPr marL="0" indent="0">
              <a:buNone/>
            </a:pPr>
            <a:r>
              <a:rPr lang="en-IN" sz="3200" b="1" dirty="0">
                <a:solidFill>
                  <a:schemeClr val="tx1"/>
                </a:solidFill>
                <a:latin typeface="Calibri" panose="020F0502020204030204" pitchFamily="34" charset="0"/>
              </a:rPr>
              <a:t>“</a:t>
            </a:r>
            <a:r>
              <a:rPr lang="en-IN" sz="4000" b="1" dirty="0">
                <a:solidFill>
                  <a:schemeClr val="tx1"/>
                </a:solidFill>
                <a:latin typeface="Calibri" panose="020F0502020204030204" pitchFamily="34" charset="0"/>
              </a:rPr>
              <a:t>It is easy to get motivated but it is difficult to stay </a:t>
            </a:r>
          </a:p>
          <a:p>
            <a:pPr marL="0" indent="0">
              <a:buNone/>
            </a:pPr>
            <a:r>
              <a:rPr lang="en-IN" sz="4000" b="1" dirty="0">
                <a:solidFill>
                  <a:schemeClr val="tx1"/>
                </a:solidFill>
                <a:latin typeface="Calibri" panose="020F0502020204030204" pitchFamily="34" charset="0"/>
              </a:rPr>
              <a:t>motivated for a long time….” </a:t>
            </a:r>
          </a:p>
          <a:p>
            <a:pPr marL="0" indent="0">
              <a:buNone/>
            </a:pPr>
            <a:endParaRPr lang="en-US" sz="4000" b="1" dirty="0">
              <a:solidFill>
                <a:schemeClr val="tx1"/>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29257" y="1842533"/>
            <a:ext cx="2714644" cy="4192810"/>
          </a:xfrm>
          <a:prstGeom prst="rect">
            <a:avLst/>
          </a:prstGeom>
        </p:spPr>
      </p:pic>
    </p:spTree>
    <p:extLst>
      <p:ext uri="{BB962C8B-B14F-4D97-AF65-F5344CB8AC3E}">
        <p14:creationId xmlns:p14="http://schemas.microsoft.com/office/powerpoint/2010/main" val="422658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20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3508310"/>
          </a:xfrm>
          <a:prstGeom prst="rect">
            <a:avLst/>
          </a:prstGeom>
          <a:solidFill>
            <a:srgbClr val="FE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p:cNvSpPr>
            <a:spLocks noGrp="1"/>
          </p:cNvSpPr>
          <p:nvPr>
            <p:ph type="title" idx="4294967295"/>
          </p:nvPr>
        </p:nvSpPr>
        <p:spPr>
          <a:xfrm>
            <a:off x="3428992" y="543431"/>
            <a:ext cx="4261766" cy="1924492"/>
          </a:xfrm>
        </p:spPr>
        <p:txBody>
          <a:bodyPr>
            <a:normAutofit fontScale="90000"/>
          </a:bodyPr>
          <a:lstStyle/>
          <a:p>
            <a:r>
              <a:rPr lang="en-US" sz="3600" b="1" dirty="0">
                <a:solidFill>
                  <a:schemeClr val="tx1"/>
                </a:solidFill>
                <a:latin typeface="Calibri" panose="020F0502020204030204" pitchFamily="34" charset="0"/>
              </a:rPr>
              <a:t>MANY PEOPLE CAN NEVER START A FITNESS PROGRAMME !!!</a:t>
            </a:r>
          </a:p>
        </p:txBody>
      </p:sp>
      <p:sp>
        <p:nvSpPr>
          <p:cNvPr id="3" name="Content Placeholder 2"/>
          <p:cNvSpPr>
            <a:spLocks noGrp="1"/>
          </p:cNvSpPr>
          <p:nvPr>
            <p:ph idx="4294967295"/>
          </p:nvPr>
        </p:nvSpPr>
        <p:spPr>
          <a:xfrm>
            <a:off x="198718" y="3352028"/>
            <a:ext cx="6128754" cy="2717435"/>
          </a:xfrm>
        </p:spPr>
        <p:txBody>
          <a:bodyPr>
            <a:normAutofit lnSpcReduction="10000"/>
          </a:bodyPr>
          <a:lstStyle/>
          <a:p>
            <a:pPr marL="0" indent="0">
              <a:buNone/>
            </a:pPr>
            <a:endParaRPr lang="en-US" sz="2400" dirty="0">
              <a:solidFill>
                <a:schemeClr val="tx1"/>
              </a:solidFill>
            </a:endParaRPr>
          </a:p>
          <a:p>
            <a:pPr marL="0" indent="0">
              <a:buNone/>
            </a:pPr>
            <a:r>
              <a:rPr lang="en-US" sz="3600" b="1" dirty="0">
                <a:solidFill>
                  <a:schemeClr val="tx1"/>
                </a:solidFill>
                <a:latin typeface="Calibri" panose="020F0502020204030204" pitchFamily="34" charset="0"/>
              </a:rPr>
              <a:t>THERE ARE MANY WHO BEGIN AND ALSO DISCONTINUE AFTER SOME TIME.  HAS IT HAPPENED TO YOU ?</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194" y="138792"/>
            <a:ext cx="2270003" cy="336951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2446" y="3508311"/>
            <a:ext cx="3638939" cy="323557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18166150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3761117"/>
          </a:xfrm>
          <a:prstGeom prst="rect">
            <a:avLst/>
          </a:prstGeom>
          <a:solidFill>
            <a:srgbClr val="FE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p:cNvSpPr>
            <a:spLocks noGrp="1"/>
          </p:cNvSpPr>
          <p:nvPr>
            <p:ph type="title" idx="4294967295"/>
          </p:nvPr>
        </p:nvSpPr>
        <p:spPr>
          <a:xfrm>
            <a:off x="1180214" y="205274"/>
            <a:ext cx="7113181" cy="1705820"/>
          </a:xfrm>
          <a:ln>
            <a:solidFill>
              <a:schemeClr val="tx1"/>
            </a:solidFill>
          </a:ln>
        </p:spPr>
        <p:txBody>
          <a:bodyPr>
            <a:normAutofit/>
          </a:bodyPr>
          <a:lstStyle/>
          <a:p>
            <a:r>
              <a:rPr lang="en-US" b="1" dirty="0">
                <a:solidFill>
                  <a:schemeClr val="tx1"/>
                </a:solidFill>
                <a:latin typeface="Calibri" panose="020F0502020204030204" pitchFamily="34" charset="0"/>
              </a:rPr>
              <a:t>How do I REMAIN MOTIVATED throughout ?</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1985" y="1911094"/>
            <a:ext cx="3209639" cy="471364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5689968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684144" cy="6858000"/>
          </a:xfrm>
          <a:prstGeom prst="rect">
            <a:avLst/>
          </a:prstGeom>
          <a:solidFill>
            <a:srgbClr val="FE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p:cNvSpPr>
            <a:spLocks noGrp="1"/>
          </p:cNvSpPr>
          <p:nvPr>
            <p:ph type="title" idx="4294967295"/>
          </p:nvPr>
        </p:nvSpPr>
        <p:spPr>
          <a:xfrm>
            <a:off x="214283" y="285728"/>
            <a:ext cx="7786741" cy="1428760"/>
          </a:xfrm>
        </p:spPr>
        <p:txBody>
          <a:bodyPr>
            <a:normAutofit/>
          </a:bodyPr>
          <a:lstStyle/>
          <a:p>
            <a:r>
              <a:rPr lang="en-US" b="1" dirty="0">
                <a:solidFill>
                  <a:schemeClr val="tx1"/>
                </a:solidFill>
                <a:latin typeface="Calibri" panose="020F0502020204030204" pitchFamily="34" charset="0"/>
              </a:rPr>
              <a:t>Let us explore  ways to remain motivated throughout. </a:t>
            </a:r>
          </a:p>
        </p:txBody>
      </p:sp>
      <p:sp>
        <p:nvSpPr>
          <p:cNvPr id="4" name="Rectangle 3"/>
          <p:cNvSpPr/>
          <p:nvPr/>
        </p:nvSpPr>
        <p:spPr>
          <a:xfrm>
            <a:off x="366849" y="1928802"/>
            <a:ext cx="3950444" cy="4801314"/>
          </a:xfrm>
          <a:prstGeom prst="rect">
            <a:avLst/>
          </a:prstGeom>
        </p:spPr>
        <p:txBody>
          <a:bodyPr wrap="square">
            <a:spAutoFit/>
          </a:bodyPr>
          <a:lstStyle/>
          <a:p>
            <a:r>
              <a:rPr lang="en-IN" dirty="0">
                <a:latin typeface="Georgia" panose="02040502050405020303" pitchFamily="18" charset="0"/>
              </a:rPr>
              <a:t>                                       </a:t>
            </a:r>
          </a:p>
          <a:p>
            <a:pPr marL="457200" indent="-457200">
              <a:buFont typeface="Arial" panose="020B0604020202020204" pitchFamily="34" charset="0"/>
              <a:buChar char="•"/>
            </a:pPr>
            <a:r>
              <a:rPr lang="en-IN" sz="3200" b="1" dirty="0">
                <a:latin typeface="Calibri" panose="020F0502020204030204" pitchFamily="34" charset="0"/>
              </a:rPr>
              <a:t>Set small daily goals.</a:t>
            </a:r>
          </a:p>
          <a:p>
            <a:pPr marL="457200" indent="-457200">
              <a:buFont typeface="Arial" panose="020B0604020202020204" pitchFamily="34" charset="0"/>
              <a:buChar char="•"/>
            </a:pPr>
            <a:r>
              <a:rPr lang="en-IN" sz="3200" b="1" dirty="0">
                <a:latin typeface="Calibri" panose="020F0502020204030204" pitchFamily="34" charset="0"/>
              </a:rPr>
              <a:t>Decide a routine to achieve the small goals </a:t>
            </a:r>
          </a:p>
          <a:p>
            <a:pPr marL="457200" indent="-457200">
              <a:buFont typeface="Arial" panose="020B0604020202020204" pitchFamily="34" charset="0"/>
              <a:buChar char="•"/>
            </a:pPr>
            <a:r>
              <a:rPr lang="en-IN" sz="3200" b="1" dirty="0">
                <a:latin typeface="Calibri" panose="020F0502020204030204" pitchFamily="34" charset="0"/>
              </a:rPr>
              <a:t>Check your daily progress or failure</a:t>
            </a:r>
          </a:p>
          <a:p>
            <a:pPr marL="457200" indent="-457200">
              <a:buFont typeface="Arial" panose="020B0604020202020204" pitchFamily="34" charset="0"/>
              <a:buChar char="•"/>
            </a:pPr>
            <a:r>
              <a:rPr lang="en-IN" sz="3200" b="1" dirty="0">
                <a:latin typeface="Calibri" panose="020F0502020204030204" pitchFamily="34" charset="0"/>
              </a:rPr>
              <a:t> Keep relooking at your goals </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02506" y="2284559"/>
            <a:ext cx="2390889" cy="431414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293865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2037390"/>
          </a:xfrm>
        </p:spPr>
        <p:txBody>
          <a:bodyPr>
            <a:normAutofit fontScale="90000"/>
          </a:bodyPr>
          <a:lstStyle/>
          <a:p>
            <a:r>
              <a:rPr lang="en-US" dirty="0"/>
              <a:t>Opportunities (External, positive factors </a:t>
            </a:r>
            <a:br>
              <a:rPr lang="en-US" dirty="0"/>
            </a:br>
            <a:br>
              <a:rPr lang="en-US" dirty="0"/>
            </a:br>
            <a:endParaRPr lang="en-US" dirty="0"/>
          </a:p>
        </p:txBody>
      </p:sp>
      <p:sp>
        <p:nvSpPr>
          <p:cNvPr id="3" name="Content Placeholder 2"/>
          <p:cNvSpPr>
            <a:spLocks noGrp="1"/>
          </p:cNvSpPr>
          <p:nvPr>
            <p:ph idx="1"/>
          </p:nvPr>
        </p:nvSpPr>
        <p:spPr>
          <a:xfrm>
            <a:off x="457200" y="1071546"/>
            <a:ext cx="7239000" cy="5384190"/>
          </a:xfrm>
        </p:spPr>
        <p:txBody>
          <a:bodyPr>
            <a:normAutofit fontScale="85000" lnSpcReduction="10000"/>
          </a:bodyPr>
          <a:lstStyle/>
          <a:p>
            <a:endParaRPr lang="en-US" dirty="0"/>
          </a:p>
          <a:p>
            <a:pPr algn="just"/>
            <a:r>
              <a:rPr lang="en-US" dirty="0"/>
              <a:t>Are external attractive factors that represent reasons your business is likely to prosper.</a:t>
            </a:r>
          </a:p>
          <a:p>
            <a:pPr algn="just"/>
            <a:endParaRPr lang="en-US" dirty="0"/>
          </a:p>
          <a:p>
            <a:pPr algn="just"/>
            <a:r>
              <a:rPr lang="en-US" dirty="0"/>
              <a:t>Chances to make greater profits in the environment -External attractive factors that represent the reason for an organization to exist &amp; develop.</a:t>
            </a:r>
          </a:p>
          <a:p>
            <a:pPr algn="just"/>
            <a:endParaRPr lang="en-US" dirty="0"/>
          </a:p>
          <a:p>
            <a:pPr algn="just"/>
            <a:r>
              <a:rPr lang="en-US" dirty="0"/>
              <a:t> Arise when an organization can take benefit of conditions in its environment to plan and execute strategies that enable it to become more profitable.</a:t>
            </a:r>
          </a:p>
          <a:p>
            <a:pPr algn="just"/>
            <a:endParaRPr lang="en-US" dirty="0"/>
          </a:p>
          <a:p>
            <a:pPr algn="just"/>
            <a:r>
              <a:rPr lang="en-US" dirty="0"/>
              <a:t>Organization should be careful and recognize the opportunities and grasp them whenever they arise.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2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20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Threats (external, negative factors)</a:t>
            </a:r>
          </a:p>
        </p:txBody>
      </p:sp>
      <p:sp>
        <p:nvSpPr>
          <p:cNvPr id="3" name="Content Placeholder 2"/>
          <p:cNvSpPr>
            <a:spLocks noGrp="1"/>
          </p:cNvSpPr>
          <p:nvPr>
            <p:ph idx="1"/>
          </p:nvPr>
        </p:nvSpPr>
        <p:spPr/>
        <p:txBody>
          <a:bodyPr/>
          <a:lstStyle/>
          <a:p>
            <a:endParaRPr lang="en-US" dirty="0"/>
          </a:p>
          <a:p>
            <a:pPr algn="just"/>
            <a:r>
              <a:rPr lang="en-US" dirty="0"/>
              <a:t> External elements in the environment that could cause trouble for the business -External factors, beyond an organization’s control.</a:t>
            </a:r>
          </a:p>
          <a:p>
            <a:pPr algn="just"/>
            <a:r>
              <a:rPr lang="en-US" dirty="0"/>
              <a:t> Arise when conditions in external environment jeopardize the reliability and profitability of the organization’s business.</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LENOVO\Desktop\swot-analysis-header1.png"/>
          <p:cNvPicPr>
            <a:picLocks noGrp="1" noChangeAspect="1" noChangeArrowheads="1"/>
          </p:cNvPicPr>
          <p:nvPr>
            <p:ph idx="4294967295"/>
          </p:nvPr>
        </p:nvPicPr>
        <p:blipFill>
          <a:blip r:embed="rId2"/>
          <a:srcRect/>
          <a:stretch>
            <a:fillRect/>
          </a:stretch>
        </p:blipFill>
        <p:spPr bwMode="auto">
          <a:xfrm>
            <a:off x="0" y="0"/>
            <a:ext cx="8143875" cy="6858000"/>
          </a:xfrm>
          <a:prstGeom prst="rect">
            <a:avLst/>
          </a:prstGeom>
          <a:no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8&quot; unique_id=&quot;10088&quot;&gt;&lt;/object&gt;&lt;object type=&quot;2&quot; unique_id=&quot;10089&quot;&gt;&lt;object type=&quot;3&quot; unique_id=&quot;10150&quot;&gt;&lt;property id=&quot;20148&quot; value=&quot;5&quot;/&gt;&lt;property id=&quot;20300&quot; value=&quot;Slide 2 - &amp;quot;Self-analysis techniques:&amp;quot;&quot;/&gt;&lt;property id=&quot;20307&quot; value=&quot;264&quot;/&gt;&lt;/object&gt;&lt;object type=&quot;3&quot; unique_id=&quot;10151&quot;&gt;&lt;property id=&quot;20148&quot; value=&quot;5&quot;/&gt;&lt;property id=&quot;20300&quot; value=&quot;Slide 4&quot;/&gt;&lt;property id=&quot;20307&quot; value=&quot;268&quot;/&gt;&lt;/object&gt;&lt;object type=&quot;3&quot; unique_id=&quot;10153&quot;&gt;&lt;property id=&quot;20148&quot; value=&quot;5&quot;/&gt;&lt;property id=&quot;20300&quot; value=&quot;Slide 9&quot;/&gt;&lt;property id=&quot;20307&quot; value=&quot;267&quot;/&gt;&lt;/object&gt;&lt;object type=&quot;3&quot; unique_id=&quot;10269&quot;&gt;&lt;property id=&quot;20148&quot; value=&quot;5&quot;/&gt;&lt;property id=&quot;20300&quot; value=&quot;Slide 12&quot;/&gt;&lt;property id=&quot;20307&quot; value=&quot;273&quot;/&gt;&lt;/object&gt;&lt;object type=&quot;3&quot; unique_id=&quot;10433&quot;&gt;&lt;property id=&quot;20148&quot; value=&quot;5&quot;/&gt;&lt;property id=&quot;20300&quot; value=&quot;Slide 13 - &amp;quot;SWOT Vs Tows&amp;quot;&quot;/&gt;&lt;property id=&quot;20307&quot; value=&quot;276&quot;/&gt;&lt;/object&gt;&lt;object type=&quot;3&quot; unique_id=&quot;10434&quot;&gt;&lt;property id=&quot;20148&quot; value=&quot;5&quot;/&gt;&lt;property id=&quot;20300&quot; value=&quot;Slide 19&quot;/&gt;&lt;property id=&quot;20307&quot; value=&quot;277&quot;/&gt;&lt;/object&gt;&lt;object type=&quot;3&quot; unique_id=&quot;10718&quot;&gt;&lt;property id=&quot;20148&quot; value=&quot;5&quot;/&gt;&lt;property id=&quot;20300&quot; value=&quot;Slide 15&quot;/&gt;&lt;property id=&quot;20307&quot; value=&quot;279&quot;/&gt;&lt;/object&gt;&lt;object type=&quot;3&quot; unique_id=&quot;10720&quot;&gt;&lt;property id=&quot;20148&quot; value=&quot;5&quot;/&gt;&lt;property id=&quot;20300&quot; value=&quot;Slide 21&quot;/&gt;&lt;property id=&quot;20307&quot; value=&quot;282&quot;/&gt;&lt;/object&gt;&lt;object type=&quot;3&quot; unique_id=&quot;10721&quot;&gt;&lt;property id=&quot;20148&quot; value=&quot;5&quot;/&gt;&lt;property id=&quot;20300&quot; value=&quot;Slide 22&quot;/&gt;&lt;property id=&quot;20307&quot; value=&quot;283&quot;/&gt;&lt;/object&gt;&lt;object type=&quot;3&quot; unique_id=&quot;10722&quot;&gt;&lt;property id=&quot;20148&quot; value=&quot;5&quot;/&gt;&lt;property id=&quot;20300&quot; value=&quot;Slide 23&quot;/&gt;&lt;property id=&quot;20307&quot; value=&quot;284&quot;/&gt;&lt;/object&gt;&lt;object type=&quot;3&quot; unique_id=&quot;10723&quot;&gt;&lt;property id=&quot;20148&quot; value=&quot;5&quot;/&gt;&lt;property id=&quot;20300&quot; value=&quot;Slide 24&quot;/&gt;&lt;property id=&quot;20307&quot; value=&quot;285&quot;/&gt;&lt;/object&gt;&lt;object type=&quot;3&quot; unique_id=&quot;11168&quot;&gt;&lt;property id=&quot;20148&quot; value=&quot;5&quot;/&gt;&lt;property id=&quot;20300&quot; value=&quot;Slide 27 - &amp;quot;Example &amp;quot;&quot;/&gt;&lt;property id=&quot;20307&quot; value=&quot;289&quot;/&gt;&lt;/object&gt;&lt;object type=&quot;3&quot; unique_id=&quot;11169&quot;&gt;&lt;property id=&quot;20148&quot; value=&quot;5&quot;/&gt;&lt;property id=&quot;20300&quot; value=&quot;Slide 26&quot;/&gt;&lt;property id=&quot;20307&quot; value=&quot;288&quot;/&gt;&lt;/object&gt;&lt;object type=&quot;3&quot; unique_id=&quot;11170&quot;&gt;&lt;property id=&quot;20148&quot; value=&quot;5&quot;/&gt;&lt;property id=&quot;20300&quot; value=&quot;Slide 28&quot;/&gt;&lt;property id=&quot;20307&quot; value=&quot;291&quot;/&gt;&lt;/object&gt;&lt;object type=&quot;3&quot; unique_id=&quot;11308&quot;&gt;&lt;property id=&quot;20148&quot; value=&quot;5&quot;/&gt;&lt;property id=&quot;20300&quot; value=&quot;Slide 14 - &amp;quot;Tows analysis&amp;quot;&quot;/&gt;&lt;property id=&quot;20307&quot; value=&quot;292&quot;/&gt;&lt;/object&gt;&lt;object type=&quot;3&quot; unique_id=&quot;11557&quot;&gt;&lt;property id=&quot;20148&quot; value=&quot;5&quot;/&gt;&lt;property id=&quot;20300&quot; value=&quot;Slide 16 - &amp;quot;Strategic planning process&amp;quot;&quot;/&gt;&lt;property id=&quot;20307&quot; value=&quot;293&quot;/&gt;&lt;/object&gt;&lt;object type=&quot;3&quot; unique_id=&quot;11559&quot;&gt;&lt;property id=&quot;20148&quot; value=&quot;5&quot;/&gt;&lt;property id=&quot;20300&quot; value=&quot;Slide 17 - &amp;quot;How is tows carried out?&amp;quot;&quot;/&gt;&lt;property id=&quot;20307&quot; value=&quot;296&quot;/&gt;&lt;/object&gt;&lt;object type=&quot;3&quot; unique_id=&quot;11560&quot;&gt;&lt;property id=&quot;20148&quot; value=&quot;5&quot;/&gt;&lt;property id=&quot;20300&quot; value=&quot;Slide 18 - &amp;quot;Tows analysis&amp;quot;&quot;/&gt;&lt;property id=&quot;20307&quot; value=&quot;295&quot;/&gt;&lt;/object&gt;&lt;object type=&quot;3&quot; unique_id=&quot;11561&quot;&gt;&lt;property id=&quot;20148&quot; value=&quot;5&quot;/&gt;&lt;property id=&quot;20300&quot; value=&quot;Slide 20 - &amp;quot;The strategic options identified&amp;quot;&quot;/&gt;&lt;property id=&quot;20307&quot; value=&quot;297&quot;/&gt;&lt;/object&gt;&lt;object type=&quot;3&quot; unique_id=&quot;11847&quot;&gt;&lt;property id=&quot;20148&quot; value=&quot;5&quot;/&gt;&lt;property id=&quot;20300&quot; value=&quot;Slide 47 - &amp;quot;Motivation in real life&amp;quot;&quot;/&gt;&lt;property id=&quot;20307&quot; value=&quot;298&quot;/&gt;&lt;/object&gt;&lt;object type=&quot;3&quot; unique_id=&quot;11848&quot;&gt;&lt;property id=&quot;20148&quot; value=&quot;5&quot;/&gt;&lt;property id=&quot;20300&quot; value=&quot;Slide 50 - &amp;quot;What is motivation&amp;quot;&quot;/&gt;&lt;property id=&quot;20307&quot; value=&quot;300&quot;/&gt;&lt;/object&gt;&lt;object type=&quot;3&quot; unique_id=&quot;11849&quot;&gt;&lt;property id=&quot;20148&quot; value=&quot;5&quot;/&gt;&lt;property id=&quot;20300&quot; value=&quot;Slide 53 - &amp;quot;Abraham Maslow (1908-1970)&amp;quot;&quot;/&gt;&lt;property id=&quot;20307&quot; value=&quot;299&quot;/&gt;&lt;/object&gt;&lt;object type=&quot;3&quot; unique_id=&quot;11850&quot;&gt;&lt;property id=&quot;20148&quot; value=&quot;5&quot;/&gt;&lt;property id=&quot;20300&quot; value=&quot;Slide 55 - &amp;quot;Maslow proposed that motivation is the result of a person's attempt at fulfilling five basic needs: &amp;quot;&quot;/&gt;&lt;property id=&quot;20307&quot; value=&quot;301&quot;/&gt;&lt;/object&gt;&lt;object type=&quot;3&quot; unique_id=&quot;12255&quot;&gt;&lt;property id=&quot;20148&quot; value=&quot;5&quot;/&gt;&lt;property id=&quot;20300&quot; value=&quot;Slide 56&quot;/&gt;&lt;property id=&quot;20307&quot; value=&quot;304&quot;/&gt;&lt;/object&gt;&lt;object type=&quot;3&quot; unique_id=&quot;12256&quot;&gt;&lt;property id=&quot;20148&quot; value=&quot;5&quot;/&gt;&lt;property id=&quot;20300&quot; value=&quot;Slide 57&quot;/&gt;&lt;property id=&quot;20307&quot; value=&quot;305&quot;/&gt;&lt;/object&gt;&lt;object type=&quot;3&quot; unique_id=&quot;12257&quot;&gt;&lt;property id=&quot;20148&quot; value=&quot;5&quot;/&gt;&lt;property id=&quot;20300&quot; value=&quot;Slide 58&quot;/&gt;&lt;property id=&quot;20307&quot; value=&quot;306&quot;/&gt;&lt;/object&gt;&lt;object type=&quot;3&quot; unique_id=&quot;12258&quot;&gt;&lt;property id=&quot;20148&quot; value=&quot;5&quot;/&gt;&lt;property id=&quot;20300&quot; value=&quot;Slide 60&quot;/&gt;&lt;property id=&quot;20307&quot; value=&quot;307&quot;/&gt;&lt;/object&gt;&lt;object type=&quot;3&quot; unique_id=&quot;12259&quot;&gt;&lt;property id=&quot;20148&quot; value=&quot;5&quot;/&gt;&lt;property id=&quot;20300&quot; value=&quot;Slide 62&quot;/&gt;&lt;property id=&quot;20307&quot; value=&quot;308&quot;/&gt;&lt;/object&gt;&lt;object type=&quot;3&quot; unique_id=&quot;12821&quot;&gt;&lt;property id=&quot;20148&quot; value=&quot;5&quot;/&gt;&lt;property id=&quot;20300&quot; value=&quot;Slide 59&quot;/&gt;&lt;property id=&quot;20307&quot; value=&quot;310&quot;/&gt;&lt;/object&gt;&lt;object type=&quot;3&quot; unique_id=&quot;12822&quot;&gt;&lt;property id=&quot;20148&quot; value=&quot;5&quot;/&gt;&lt;property id=&quot;20300&quot; value=&quot;Slide 61&quot;/&gt;&lt;property id=&quot;20307&quot; value=&quot;311&quot;/&gt;&lt;/object&gt;&lt;object type=&quot;3&quot; unique_id=&quot;13112&quot;&gt;&lt;property id=&quot;20148&quot; value=&quot;5&quot;/&gt;&lt;property id=&quot;20300&quot; value=&quot;Slide 51&quot;/&gt;&lt;property id=&quot;20307&quot; value=&quot;313&quot;/&gt;&lt;/object&gt;&lt;object type=&quot;3&quot; unique_id=&quot;13113&quot;&gt;&lt;property id=&quot;20148&quot; value=&quot;5&quot;/&gt;&lt;property id=&quot;20300&quot; value=&quot;Slide 52&quot;/&gt;&lt;property id=&quot;20307&quot; value=&quot;315&quot;/&gt;&lt;/object&gt;&lt;object type=&quot;3&quot; unique_id=&quot;13272&quot;&gt;&lt;property id=&quot;20148&quot; value=&quot;5&quot;/&gt;&lt;property id=&quot;20300&quot; value=&quot;Slide 64 - &amp;quot;LINKS&amp;quot;&quot;/&gt;&lt;property id=&quot;20307&quot; value=&quot;317&quot;/&gt;&lt;/object&gt;&lt;object type=&quot;3&quot; unique_id=&quot;13856&quot;&gt;&lt;property id=&quot;20148&quot; value=&quot;5&quot;/&gt;&lt;property id=&quot;20300&quot; value=&quot;Slide 36&quot;/&gt;&lt;property id=&quot;20307&quot; value=&quot;320&quot;/&gt;&lt;/object&gt;&lt;object type=&quot;3&quot; unique_id=&quot;13857&quot;&gt;&lt;property id=&quot;20148&quot; value=&quot;5&quot;/&gt;&lt;property id=&quot;20300&quot; value=&quot;Slide 38&quot;/&gt;&lt;property id=&quot;20307&quot; value=&quot;321&quot;/&gt;&lt;/object&gt;&lt;object type=&quot;3&quot; unique_id=&quot;13858&quot;&gt;&lt;property id=&quot;20148&quot; value=&quot;5&quot;/&gt;&lt;property id=&quot;20300&quot; value=&quot;Slide 40&quot;/&gt;&lt;property id=&quot;20307&quot; value=&quot;322&quot;/&gt;&lt;/object&gt;&lt;object type=&quot;3&quot; unique_id=&quot;13859&quot;&gt;&lt;property id=&quot;20148&quot; value=&quot;5&quot;/&gt;&lt;property id=&quot;20300&quot; value=&quot;Slide 41&quot;/&gt;&lt;property id=&quot;20307&quot; value=&quot;323&quot;/&gt;&lt;/object&gt;&lt;object type=&quot;3&quot; unique_id=&quot;13860&quot;&gt;&lt;property id=&quot;20148&quot; value=&quot;5&quot;/&gt;&lt;property id=&quot;20300&quot; value=&quot;Slide 42&quot;/&gt;&lt;property id=&quot;20307&quot; value=&quot;324&quot;/&gt;&lt;/object&gt;&lt;object type=&quot;3&quot; unique_id=&quot;13861&quot;&gt;&lt;property id=&quot;20148&quot; value=&quot;5&quot;/&gt;&lt;property id=&quot;20300&quot; value=&quot;Slide 45&quot;/&gt;&lt;property id=&quot;20307&quot; value=&quot;325&quot;/&gt;&lt;/object&gt;&lt;object type=&quot;3&quot; unique_id=&quot;13862&quot;&gt;&lt;property id=&quot;20148&quot; value=&quot;5&quot;/&gt;&lt;property id=&quot;20300&quot; value=&quot;Slide 46&quot;/&gt;&lt;property id=&quot;20307&quot; value=&quot;326&quot;/&gt;&lt;/object&gt;&lt;object type=&quot;3&quot; unique_id=&quot;14233&quot;&gt;&lt;property id=&quot;20148&quot; value=&quot;5&quot;/&gt;&lt;property id=&quot;20300&quot; value=&quot;Slide 39&quot;/&gt;&lt;property id=&quot;20307&quot; value=&quot;327&quot;/&gt;&lt;/object&gt;&lt;object type=&quot;3&quot; unique_id=&quot;14606&quot;&gt;&lt;property id=&quot;20148&quot; value=&quot;5&quot;/&gt;&lt;property id=&quot;20300&quot; value=&quot;Slide 35 - &amp;quot;STORY TIME&amp;quot;&quot;/&gt;&lt;property id=&quot;20307&quot; value=&quot;329&quot;/&gt;&lt;/object&gt;&lt;object type=&quot;3&quot; unique_id=&quot;14922&quot;&gt;&lt;property id=&quot;20148&quot; value=&quot;5&quot;/&gt;&lt;property id=&quot;20300&quot; value=&quot;Slide 43&quot;/&gt;&lt;property id=&quot;20307&quot; value=&quot;330&quot;/&gt;&lt;/object&gt;&lt;object type=&quot;3&quot; unique_id=&quot;15719&quot;&gt;&lt;property id=&quot;20148&quot; value=&quot;5&quot;/&gt;&lt;property id=&quot;20300&quot; value=&quot;Slide 66 - &amp;quot;WHAT DO YOU THINK ABOUT THE SAYING ?&amp;quot;&quot;/&gt;&lt;property id=&quot;20307&quot; value=&quot;336&quot;/&gt;&lt;/object&gt;&lt;object type=&quot;3&quot; unique_id=&quot;15720&quot;&gt;&lt;property id=&quot;20148&quot; value=&quot;5&quot;/&gt;&lt;property id=&quot;20300&quot; value=&quot;Slide 67 - &amp;quot;MANY PEOPLE CAN NEVER START A FITNESS PROGRAMME !!!&amp;quot;&quot;/&gt;&lt;property id=&quot;20307&quot; value=&quot;337&quot;/&gt;&lt;/object&gt;&lt;object type=&quot;3&quot; unique_id=&quot;15721&quot;&gt;&lt;property id=&quot;20148&quot; value=&quot;5&quot;/&gt;&lt;property id=&quot;20300&quot; value=&quot;Slide 68 - &amp;quot;How do I REMAIN MOTIVATED throughout ?&amp;quot;&quot;/&gt;&lt;property id=&quot;20307&quot; value=&quot;338&quot;/&gt;&lt;/object&gt;&lt;object type=&quot;3&quot; unique_id=&quot;15722&quot;&gt;&lt;property id=&quot;20148&quot; value=&quot;5&quot;/&gt;&lt;property id=&quot;20300&quot; value=&quot;Slide 69 - &amp;quot;Let us explore  ways to remain motivated throughout. &amp;quot;&quot;/&gt;&lt;property id=&quot;20307&quot; value=&quot;339&quot;/&gt;&lt;/object&gt;&lt;object type=&quot;3&quot; unique_id=&quot;16133&quot;&gt;&lt;property id=&quot;20148&quot; value=&quot;5&quot;/&gt;&lt;property id=&quot;20300&quot; value=&quot;Slide 1 - &amp;quot;Self-analysis techniques  (SWOT &amp;amp; TOWS) &amp;quot;&quot;/&gt;&lt;property id=&quot;20307&quot; value=&quot;342&quot;/&gt;&lt;/object&gt;&lt;object type=&quot;3&quot; unique_id=&quot;16308&quot;&gt;&lt;property id=&quot;20148&quot; value=&quot;5&quot;/&gt;&lt;property id=&quot;20300&quot; value=&quot;Slide 3 - &amp;quot;Self-analysis techniques&amp;quot;&quot;/&gt;&lt;property id=&quot;20307&quot; value=&quot;343&quot;/&gt;&lt;/object&gt;&lt;object type=&quot;3&quot; unique_id=&quot;17017&quot;&gt;&lt;property id=&quot;20148&quot; value=&quot;5&quot;/&gt;&lt;property id=&quot;20300&quot; value=&quot;Slide 5 - &amp;quot;Strengths (internal, positive factors)&amp;quot;&quot;/&gt;&lt;property id=&quot;20307&quot; value=&quot;344&quot;/&gt;&lt;/object&gt;&lt;object type=&quot;3&quot; unique_id=&quot;17018&quot;&gt;&lt;property id=&quot;20148&quot; value=&quot;5&quot;/&gt;&lt;property id=&quot;20300&quot; value=&quot;Slide 6 - &amp;quot;Weaknesses (internal, negative factors)&amp;quot;&quot;/&gt;&lt;property id=&quot;20307&quot; value=&quot;347&quot;/&gt;&lt;/object&gt;&lt;object type=&quot;3&quot; unique_id=&quot;17019&quot;&gt;&lt;property id=&quot;20148&quot; value=&quot;5&quot;/&gt;&lt;property id=&quot;20300&quot; value=&quot;Slide 7 - &amp;quot;Opportunities (External, positive factors   &amp;quot;&quot;/&gt;&lt;property id=&quot;20307&quot; value=&quot;348&quot;/&gt;&lt;/object&gt;&lt;object type=&quot;3&quot; unique_id=&quot;17020&quot;&gt;&lt;property id=&quot;20148&quot; value=&quot;5&quot;/&gt;&lt;property id=&quot;20300&quot; value=&quot;Slide 8 - &amp;quot;Threats (external, negative factors)&amp;quot;&quot;/&gt;&lt;property id=&quot;20307&quot; value=&quot;349&quot;/&gt;&lt;/object&gt;&lt;object type=&quot;3&quot; unique_id=&quot;17021&quot;&gt;&lt;property id=&quot;20148&quot; value=&quot;5&quot;/&gt;&lt;property id=&quot;20300&quot; value=&quot;Slide 10&quot;/&gt;&lt;property id=&quot;20307&quot; value=&quot;350&quot;/&gt;&lt;/object&gt;&lt;object type=&quot;3&quot; unique_id=&quot;17282&quot;&gt;&lt;property id=&quot;20148&quot; value=&quot;5&quot;/&gt;&lt;property id=&quot;20300&quot; value=&quot;Slide 11 - &amp;quot;Who needs SWOT Analysis?&amp;quot;&quot;/&gt;&lt;property id=&quot;20307&quot; value=&quot;351&quot;/&gt;&lt;/object&gt;&lt;object type=&quot;3&quot; unique_id=&quot;17478&quot;&gt;&lt;property id=&quot;20148&quot; value=&quot;5&quot;/&gt;&lt;property id=&quot;20300&quot; value=&quot;Slide 25 - &amp;quot;Outcomes of Tows Analysis&amp;quot;&quot;/&gt;&lt;property id=&quot;20307&quot; value=&quot;352&quot;/&gt;&lt;/object&gt;&lt;object type=&quot;3&quot; unique_id=&quot;17944&quot;&gt;&lt;property id=&quot;20148&quot; value=&quot;5&quot;/&gt;&lt;property id=&quot;20300&quot; value=&quot;Slide 37&quot;/&gt;&lt;property id=&quot;20307&quot; value=&quot;353&quot;/&gt;&lt;/object&gt;&lt;object type=&quot;3&quot; unique_id=&quot;17945&quot;&gt;&lt;property id=&quot;20148&quot; value=&quot;5&quot;/&gt;&lt;property id=&quot;20300&quot; value=&quot;Slide 48 - &amp;quot;MOTIVATION  has been defined as&amp;quot;&quot;/&gt;&lt;property id=&quot;20307&quot; value=&quot;354&quot;/&gt;&lt;/object&gt;&lt;object type=&quot;3&quot; unique_id=&quot;17946&quot;&gt;&lt;property id=&quot;20148&quot; value=&quot;5&quot;/&gt;&lt;property id=&quot;20300&quot; value=&quot;Slide 49 - &amp;quot;CHALLENGE&amp;quot;&quot;/&gt;&lt;property id=&quot;20307&quot; value=&quot;355&quot;/&gt;&lt;/object&gt;&lt;object type=&quot;3&quot; unique_id=&quot;18579&quot;&gt;&lt;property id=&quot;20148&quot; value=&quot;5&quot;/&gt;&lt;property id=&quot;20300&quot; value=&quot;Slide 29 - &amp;quot;TOWS&amp;quot;&quot;/&gt;&lt;property id=&quot;20307&quot; value=&quot;356&quot;/&gt;&lt;/object&gt;&lt;object type=&quot;3&quot; unique_id=&quot;18580&quot;&gt;&lt;property id=&quot;20148&quot; value=&quot;5&quot;/&gt;&lt;property id=&quot;20300&quot; value=&quot;Slide 30&quot;/&gt;&lt;property id=&quot;20307&quot; value=&quot;357&quot;/&gt;&lt;/object&gt;&lt;object type=&quot;3&quot; unique_id=&quot;18581&quot;&gt;&lt;property id=&quot;20148&quot; value=&quot;5&quot;/&gt;&lt;property id=&quot;20300&quot; value=&quot;Slide 31&quot;/&gt;&lt;property id=&quot;20307&quot; value=&quot;358&quot;/&gt;&lt;/object&gt;&lt;object type=&quot;3&quot; unique_id=&quot;18582&quot;&gt;&lt;property id=&quot;20148&quot; value=&quot;5&quot;/&gt;&lt;property id=&quot;20300&quot; value=&quot;Slide 32&quot;/&gt;&lt;property id=&quot;20307&quot; value=&quot;359&quot;/&gt;&lt;/object&gt;&lt;object type=&quot;3&quot; unique_id=&quot;18583&quot;&gt;&lt;property id=&quot;20148&quot; value=&quot;5&quot;/&gt;&lt;property id=&quot;20300&quot; value=&quot;Slide 33&quot;/&gt;&lt;property id=&quot;20307&quot; value=&quot;360&quot;/&gt;&lt;/object&gt;&lt;object type=&quot;3&quot; unique_id=&quot;18584&quot;&gt;&lt;property id=&quot;20148&quot; value=&quot;5&quot;/&gt;&lt;property id=&quot;20300&quot; value=&quot;Slide 34&quot;/&gt;&lt;property id=&quot;20307&quot; value=&quot;361&quot;/&gt;&lt;/object&gt;&lt;object type=&quot;3&quot; unique_id=&quot;18869&quot;&gt;&lt;property id=&quot;20148&quot; value=&quot;5&quot;/&gt;&lt;property id=&quot;20300&quot; value=&quot;Slide 44&quot;/&gt;&lt;property id=&quot;20307&quot; value=&quot;362&quot;/&gt;&lt;/object&gt;&lt;object type=&quot;3&quot; unique_id=&quot;19602&quot;&gt;&lt;property id=&quot;20148&quot; value=&quot;5&quot;/&gt;&lt;property id=&quot;20300&quot; value=&quot;Slide 65&quot;/&gt;&lt;property id=&quot;20307&quot; value=&quot;366&quot;/&gt;&lt;/object&gt;&lt;object type=&quot;3&quot; unique_id=&quot;19678&quot;&gt;&lt;property id=&quot;20148&quot; value=&quot;5&quot;/&gt;&lt;property id=&quot;20300&quot; value=&quot;Slide 54 - &amp;quot;Abraham Maslow (1908-1970)&amp;quot;&quot;/&gt;&lt;property id=&quot;20307&quot; value=&quot;368&quot;/&gt;&lt;/object&gt;&lt;object type=&quot;3&quot; unique_id=&quot;19979&quot;&gt;&lt;property id=&quot;20148&quot; value=&quot;5&quot;/&gt;&lt;property id=&quot;20300&quot; value=&quot;Slide 63&quot;/&gt;&lt;property id=&quot;20307&quot; value=&quot;369&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994</TotalTime>
  <Words>3209</Words>
  <Application>Microsoft Office PowerPoint</Application>
  <PresentationFormat>On-screen Show (4:3)</PresentationFormat>
  <Paragraphs>444</Paragraphs>
  <Slides>69</Slides>
  <Notes>15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9" baseType="lpstr">
      <vt:lpstr>Algerian</vt:lpstr>
      <vt:lpstr>Arial</vt:lpstr>
      <vt:lpstr>Calibri</vt:lpstr>
      <vt:lpstr>Georgia</vt:lpstr>
      <vt:lpstr>Times New Roman</vt:lpstr>
      <vt:lpstr>Trebuchet MS</vt:lpstr>
      <vt:lpstr>Wingdings</vt:lpstr>
      <vt:lpstr>Wingdings 2</vt:lpstr>
      <vt:lpstr>Opulent</vt:lpstr>
      <vt:lpstr>Clip</vt:lpstr>
      <vt:lpstr>Self-analysis techniques  (SWOT &amp; TOWS) </vt:lpstr>
      <vt:lpstr>Self-analysis techniques:</vt:lpstr>
      <vt:lpstr>Self-analysis techniques</vt:lpstr>
      <vt:lpstr>PowerPoint Presentation</vt:lpstr>
      <vt:lpstr>Strengths (internal, positive factors)</vt:lpstr>
      <vt:lpstr>Weaknesses (internal, negative factors)</vt:lpstr>
      <vt:lpstr>Opportunities (External, positive factors   </vt:lpstr>
      <vt:lpstr>Threats (external, negative factors)</vt:lpstr>
      <vt:lpstr>PowerPoint Presentation</vt:lpstr>
      <vt:lpstr>PowerPoint Presentation</vt:lpstr>
      <vt:lpstr>Who needs SWOT Analysis?</vt:lpstr>
      <vt:lpstr>PowerPoint Presentation</vt:lpstr>
      <vt:lpstr>SWOT Vs Tows</vt:lpstr>
      <vt:lpstr>Tows analysis</vt:lpstr>
      <vt:lpstr>PowerPoint Presentation</vt:lpstr>
      <vt:lpstr>Strategic planning process</vt:lpstr>
      <vt:lpstr>How is tows carried out?</vt:lpstr>
      <vt:lpstr>Tows analysis</vt:lpstr>
      <vt:lpstr>PowerPoint Presentation</vt:lpstr>
      <vt:lpstr>The strategic options identified</vt:lpstr>
      <vt:lpstr>PowerPoint Presentation</vt:lpstr>
      <vt:lpstr>PowerPoint Presentation</vt:lpstr>
      <vt:lpstr>PowerPoint Presentation</vt:lpstr>
      <vt:lpstr>PowerPoint Presentation</vt:lpstr>
      <vt:lpstr>Outcomes of Tows Analysis</vt:lpstr>
      <vt:lpstr>PowerPoint Presentation</vt:lpstr>
      <vt:lpstr>Example </vt:lpstr>
      <vt:lpstr>PowerPoint Presentation</vt:lpstr>
      <vt:lpstr>TOWS</vt:lpstr>
      <vt:lpstr>PowerPoint Presentation</vt:lpstr>
      <vt:lpstr>PowerPoint Presentation</vt:lpstr>
      <vt:lpstr>PowerPoint Presentation</vt:lpstr>
      <vt:lpstr>PowerPoint Presentation</vt:lpstr>
      <vt:lpstr>PowerPoint Presentation</vt:lpstr>
      <vt:lpstr>STORY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Motivation in real life</vt:lpstr>
      <vt:lpstr>MOTIVATION  has been defined as</vt:lpstr>
      <vt:lpstr>CHALLENGE</vt:lpstr>
      <vt:lpstr>What is motivation</vt:lpstr>
      <vt:lpstr>PowerPoint Presentation</vt:lpstr>
      <vt:lpstr>PowerPoint Presentation</vt:lpstr>
      <vt:lpstr>Abraham Maslow (1908-1970)</vt:lpstr>
      <vt:lpstr>Abraham Maslow (1908-1970)</vt:lpstr>
      <vt:lpstr>Maslow proposed that motivation is the result of a person's attempt at fulfilling five basic needs: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LINKS</vt:lpstr>
      <vt:lpstr>PowerPoint Presentation</vt:lpstr>
      <vt:lpstr>WHAT DO YOU THINK ABOUT THE SAYING ?</vt:lpstr>
      <vt:lpstr>MANY PEOPLE CAN NEVER START A FITNESS PROGRAMME !!!</vt:lpstr>
      <vt:lpstr>How do I REMAIN MOTIVATED throughout ?</vt:lpstr>
      <vt:lpstr>Let us explore  ways to remain motivated throughout.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divija arora</cp:lastModifiedBy>
  <cp:revision>56</cp:revision>
  <dcterms:created xsi:type="dcterms:W3CDTF">2021-08-03T03:55:59Z</dcterms:created>
  <dcterms:modified xsi:type="dcterms:W3CDTF">2022-09-30T23:13:16Z</dcterms:modified>
</cp:coreProperties>
</file>