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DBFC3-39B6-4CFF-93DF-AB5326937A50}" type="datetimeFigureOut">
              <a:rPr lang="en-US" smtClean="0"/>
              <a:pPr/>
              <a:t>12/11/2021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9FF2ED-8B37-4D62-A8D4-588A8B4A57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1</a:t>
            </a:fld>
            <a:endParaRPr lang="en-US"/>
          </a:p>
        </p:txBody>
      </p:sp>
    </p:spTree>
    <p:extLst>
      <p:ext uri="{BB962C8B-B14F-4D97-AF65-F5344CB8AC3E}">
        <p14:creationId xmlns="" xmlns:p14="http://schemas.microsoft.com/office/powerpoint/2010/main" val="147381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Lecture/discussion&gt;Technical</a:t>
            </a:r>
            <a:r>
              <a:rPr lang="en-IN" sz="1200" b="0" kern="1200" baseline="0" dirty="0">
                <a:solidFill>
                  <a:schemeClr val="tx1"/>
                </a:solidFill>
                <a:effectLst/>
                <a:latin typeface="+mn-lt"/>
                <a:ea typeface="+mn-ea"/>
                <a:cs typeface="+mn-cs"/>
              </a:rPr>
              <a:t> Writing</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5 </a:t>
            </a:r>
            <a:r>
              <a:rPr lang="en-IN" sz="1200" kern="1200" dirty="0" err="1">
                <a:solidFill>
                  <a:schemeClr val="tx1"/>
                </a:solidFill>
                <a:effectLst/>
                <a:latin typeface="+mn-lt"/>
                <a:ea typeface="+mn-ea"/>
                <a:cs typeface="+mn-cs"/>
              </a:rPr>
              <a:t>mins</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rgbClr val="FF0000"/>
                </a:solidFill>
                <a:effectLst/>
                <a:latin typeface="+mn-lt"/>
                <a:ea typeface="+mn-ea"/>
                <a:cs typeface="+mn-cs"/>
              </a:rPr>
              <a:t>This slide shows the</a:t>
            </a:r>
            <a:r>
              <a:rPr lang="en-IN" sz="1200" kern="1200" baseline="0" dirty="0">
                <a:solidFill>
                  <a:srgbClr val="FF0000"/>
                </a:solidFill>
                <a:effectLst/>
                <a:latin typeface="+mn-lt"/>
                <a:ea typeface="+mn-ea"/>
                <a:cs typeface="+mn-cs"/>
              </a:rPr>
              <a:t> steps involved in technical writing</a:t>
            </a:r>
            <a:r>
              <a:rPr lang="en-IN" sz="1200" b="1" kern="1200" baseline="0" dirty="0">
                <a:solidFill>
                  <a:srgbClr val="FF0000"/>
                </a:solidFill>
                <a:effectLst/>
                <a:latin typeface="+mn-lt"/>
                <a:ea typeface="+mn-ea"/>
                <a:cs typeface="+mn-cs"/>
              </a:rPr>
              <a:t>)))</a:t>
            </a:r>
          </a:p>
          <a:p>
            <a:pPr marL="171450" indent="-171450">
              <a:lnSpc>
                <a:spcPct val="200000"/>
              </a:lnSpc>
              <a:buFont typeface="Arial" panose="020B0604020202020204" pitchFamily="34" charset="0"/>
              <a:buChar char="•"/>
            </a:pPr>
            <a:endParaRPr lang="en-IN" sz="1200" b="1" kern="1200" baseline="0" dirty="0">
              <a:solidFill>
                <a:srgbClr val="FF0000"/>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Do</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The professors to take them through the technical writing process</a:t>
            </a:r>
            <a:r>
              <a:rPr lang="en-US" sz="1200" b="1" kern="1200" baseline="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step by step </a:t>
            </a:r>
            <a:r>
              <a:rPr lang="en-US" sz="1200" b="1" kern="1200" baseline="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 Give examples wherever necessary. </a:t>
            </a: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endParaRPr lang="en-US" sz="1200" b="1"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b="1" kern="1200" baseline="0" dirty="0">
                <a:solidFill>
                  <a:schemeClr val="tx1"/>
                </a:solidFill>
                <a:effectLst/>
                <a:latin typeface="+mn-lt"/>
                <a:ea typeface="+mn-ea"/>
                <a:cs typeface="+mn-cs"/>
              </a:rPr>
              <a:t>Say: Understand the purpose: ((</a:t>
            </a:r>
            <a:r>
              <a:rPr lang="en-US" sz="1200" b="0" kern="1200" baseline="0" dirty="0">
                <a:solidFill>
                  <a:schemeClr val="tx1"/>
                </a:solidFill>
                <a:effectLst/>
                <a:latin typeface="+mn-lt"/>
                <a:ea typeface="+mn-ea"/>
                <a:cs typeface="+mn-cs"/>
              </a:rPr>
              <a:t>In the next few slides we will learn what are the key points we need to remember while writing a document which is technical in nature. ))  </a:t>
            </a:r>
            <a:endParaRPr lang="en-US" sz="1200" b="1"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US" sz="1200" b="1" kern="1200" baseline="0" dirty="0">
              <a:solidFill>
                <a:schemeClr val="tx1"/>
              </a:solidFill>
              <a:effectLst/>
              <a:latin typeface="+mn-lt"/>
              <a:ea typeface="+mn-ea"/>
              <a:cs typeface="+mn-cs"/>
            </a:endParaRPr>
          </a:p>
          <a:p>
            <a:endParaRPr lang="en-US" b="1" dirty="0"/>
          </a:p>
          <a:p>
            <a:r>
              <a:rPr lang="en-US" b="1" dirty="0"/>
              <a:t>Say:  ((</a:t>
            </a:r>
            <a:r>
              <a:rPr lang="en-US" b="0" dirty="0"/>
              <a:t>As we discuss each step you  will </a:t>
            </a:r>
            <a:r>
              <a:rPr lang="en-US" b="0" baseline="0" dirty="0"/>
              <a:t> </a:t>
            </a:r>
            <a:r>
              <a:rPr lang="en-US" baseline="0" dirty="0"/>
              <a:t>look into  your write up and make the necessary changes.  You can note down your questions, if any we will deal with them after the  discussion.)) </a:t>
            </a:r>
            <a:endParaRPr lang="en-US" dirty="0"/>
          </a:p>
          <a:p>
            <a:pPr marL="0" indent="0">
              <a:lnSpc>
                <a:spcPct val="200000"/>
              </a:lnSpc>
              <a:buFont typeface="Arial" panose="020B0604020202020204" pitchFamily="34" charset="0"/>
              <a:buNone/>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IN"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Elicit</a:t>
            </a:r>
            <a:r>
              <a:rPr lang="en-IN" sz="1200" b="0" kern="1200" dirty="0">
                <a:solidFill>
                  <a:schemeClr val="tx1"/>
                </a:solidFill>
                <a:effectLst/>
                <a:latin typeface="+mn-lt"/>
                <a:ea typeface="+mn-ea"/>
                <a:cs typeface="+mn-cs"/>
              </a:rPr>
              <a:t>: The</a:t>
            </a:r>
            <a:r>
              <a:rPr lang="en-IN" sz="1200" b="0" kern="1200" baseline="0" dirty="0">
                <a:solidFill>
                  <a:schemeClr val="tx1"/>
                </a:solidFill>
                <a:effectLst/>
                <a:latin typeface="+mn-lt"/>
                <a:ea typeface="+mn-ea"/>
                <a:cs typeface="+mn-cs"/>
              </a:rPr>
              <a:t> participants’ response to the activity. Check if they have any questions about the activity.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Additional information</a:t>
            </a:r>
            <a:r>
              <a:rPr lang="en-IN"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Continuation</a:t>
            </a:r>
            <a:r>
              <a:rPr lang="en-US" sz="1200" b="0" kern="1200" baseline="0" dirty="0">
                <a:solidFill>
                  <a:schemeClr val="tx1"/>
                </a:solidFill>
                <a:effectLst/>
                <a:latin typeface="+mn-lt"/>
                <a:ea typeface="+mn-ea"/>
                <a:cs typeface="+mn-cs"/>
              </a:rPr>
              <a:t> to the 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2E2827A-FEE1-434E-85BE-00FF8C495E2C}" type="slidenum">
              <a:rPr lang="en-US" smtClean="0"/>
              <a:pPr/>
              <a:t>11</a:t>
            </a:fld>
            <a:endParaRPr lang="en-US" dirty="0"/>
          </a:p>
        </p:txBody>
      </p:sp>
    </p:spTree>
    <p:extLst>
      <p:ext uri="{BB962C8B-B14F-4D97-AF65-F5344CB8AC3E}">
        <p14:creationId xmlns="" xmlns:p14="http://schemas.microsoft.com/office/powerpoint/2010/main" val="362585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Lecture/discussion&gt;Technical</a:t>
            </a:r>
            <a:r>
              <a:rPr lang="en-IN" sz="1200" b="0" kern="1200" baseline="0" dirty="0">
                <a:solidFill>
                  <a:schemeClr val="tx1"/>
                </a:solidFill>
                <a:effectLst/>
                <a:latin typeface="+mn-lt"/>
                <a:ea typeface="+mn-ea"/>
                <a:cs typeface="+mn-cs"/>
              </a:rPr>
              <a:t> Writing</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10 </a:t>
            </a:r>
            <a:r>
              <a:rPr lang="en-IN" sz="1200" kern="1200" dirty="0" err="1">
                <a:solidFill>
                  <a:schemeClr val="tx1"/>
                </a:solidFill>
                <a:effectLst/>
                <a:latin typeface="+mn-lt"/>
                <a:ea typeface="+mn-ea"/>
                <a:cs typeface="+mn-cs"/>
              </a:rPr>
              <a:t>mins</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This slide provides details about technical writing</a:t>
            </a:r>
            <a:r>
              <a:rPr lang="en-IN" sz="1200" kern="1200" baseline="0" dirty="0">
                <a:solidFill>
                  <a:schemeClr val="tx1"/>
                </a:solidFill>
                <a:effectLst/>
                <a:latin typeface="+mn-lt"/>
                <a:ea typeface="+mn-ea"/>
                <a:cs typeface="+mn-cs"/>
              </a:rPr>
              <a:t> characteristics for the students</a:t>
            </a:r>
            <a:r>
              <a:rPr lang="en-IN" sz="1200" kern="1200" dirty="0">
                <a:solidFill>
                  <a:schemeClr val="tx1"/>
                </a:solidFill>
                <a:effectLst/>
                <a:latin typeface="+mn-lt"/>
                <a:ea typeface="+mn-ea"/>
                <a:cs typeface="+mn-cs"/>
              </a:rPr>
              <a:t>. </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Do</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The professors to take them through each pointer in detail along with examples:</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Say:</a:t>
            </a:r>
            <a:r>
              <a:rPr lang="en-US" sz="1200" b="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Define Requirements-  </a:t>
            </a:r>
            <a:r>
              <a:rPr lang="en-US" sz="1200" dirty="0">
                <a:latin typeface="Calibri" panose="020F0502020204030204" pitchFamily="34" charset="0"/>
                <a:cs typeface="Calibri" panose="020F0502020204030204" pitchFamily="34" charset="0"/>
              </a:rPr>
              <a:t>The first step of writing a document is to understand the purpose. The writer needs to ask questions to understand the purpose of creating the document. </a:t>
            </a:r>
            <a:endParaRPr lang="en-US" dirty="0"/>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Example: You are building a software and each</a:t>
            </a:r>
            <a:r>
              <a:rPr lang="en-US" sz="1200" baseline="0" dirty="0">
                <a:latin typeface="Calibri" panose="020F0502020204030204" pitchFamily="34" charset="0"/>
                <a:cs typeface="Calibri" panose="020F0502020204030204" pitchFamily="34" charset="0"/>
              </a:rPr>
              <a:t> step is clearly defined starting from the medium where you will be writing the codes to publishing.</a:t>
            </a:r>
            <a:endParaRPr lang="en-US"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endParaRPr lang="en-US" sz="1200" dirty="0">
              <a:latin typeface="Calibri" panose="020F0502020204030204" pitchFamily="34" charset="0"/>
              <a:cs typeface="Calibri" panose="020F0502020204030204" pitchFamily="34" charset="0"/>
            </a:endParaRPr>
          </a:p>
          <a:p>
            <a:pPr fontAlgn="base"/>
            <a:r>
              <a:rPr lang="en-US" sz="1200" b="1" dirty="0">
                <a:latin typeface="Calibri" panose="020F0502020204030204" pitchFamily="34" charset="0"/>
                <a:cs typeface="Calibri" panose="020F0502020204030204" pitchFamily="34" charset="0"/>
              </a:rPr>
              <a:t>Analyze audience: </a:t>
            </a:r>
            <a:r>
              <a:rPr lang="en-IN" sz="1200" b="0" i="0" kern="1200" dirty="0">
                <a:solidFill>
                  <a:schemeClr val="tx1"/>
                </a:solidFill>
                <a:effectLst/>
                <a:latin typeface="+mn-lt"/>
                <a:ea typeface="+mn-ea"/>
                <a:cs typeface="+mn-cs"/>
              </a:rPr>
              <a:t>Your audience is your intended reader, or who you’re writing for. In technical writing, your audience is often going to fit into one of the following categories:</a:t>
            </a:r>
          </a:p>
          <a:p>
            <a:pPr fontAlgn="base"/>
            <a:r>
              <a:rPr lang="en-IN" sz="1200" b="1" i="0" kern="1200" dirty="0">
                <a:solidFill>
                  <a:schemeClr val="tx1"/>
                </a:solidFill>
                <a:effectLst/>
                <a:latin typeface="+mn-lt"/>
                <a:ea typeface="+mn-ea"/>
                <a:cs typeface="+mn-cs"/>
              </a:rPr>
              <a:t>Executives</a:t>
            </a:r>
            <a:r>
              <a:rPr lang="en-IN" sz="1200" b="0" i="0" kern="1200" dirty="0">
                <a:solidFill>
                  <a:schemeClr val="tx1"/>
                </a:solidFill>
                <a:effectLst/>
                <a:latin typeface="+mn-lt"/>
                <a:ea typeface="+mn-ea"/>
                <a:cs typeface="+mn-cs"/>
              </a:rPr>
              <a:t>—Those who are funding the product</a:t>
            </a:r>
          </a:p>
          <a:p>
            <a:pPr fontAlgn="base"/>
            <a:r>
              <a:rPr lang="en-IN" sz="1200" b="1" i="0" kern="1200" dirty="0">
                <a:solidFill>
                  <a:schemeClr val="tx1"/>
                </a:solidFill>
                <a:effectLst/>
                <a:latin typeface="+mn-lt"/>
                <a:ea typeface="+mn-ea"/>
                <a:cs typeface="+mn-cs"/>
              </a:rPr>
              <a:t>Experts</a:t>
            </a:r>
            <a:r>
              <a:rPr lang="en-IN" sz="1200" b="0" i="0" kern="1200" dirty="0">
                <a:solidFill>
                  <a:schemeClr val="tx1"/>
                </a:solidFill>
                <a:effectLst/>
                <a:latin typeface="+mn-lt"/>
                <a:ea typeface="+mn-ea"/>
                <a:cs typeface="+mn-cs"/>
              </a:rPr>
              <a:t>—Those who are coming up with ideas about the product</a:t>
            </a:r>
          </a:p>
          <a:p>
            <a:pPr fontAlgn="base"/>
            <a:r>
              <a:rPr lang="en-IN" sz="1200" b="1" i="0" kern="1200" dirty="0">
                <a:solidFill>
                  <a:schemeClr val="tx1"/>
                </a:solidFill>
                <a:effectLst/>
                <a:latin typeface="+mn-lt"/>
                <a:ea typeface="+mn-ea"/>
                <a:cs typeface="+mn-cs"/>
              </a:rPr>
              <a:t>Technicians</a:t>
            </a:r>
            <a:r>
              <a:rPr lang="en-IN" sz="1200" b="0" i="0" kern="1200" dirty="0">
                <a:solidFill>
                  <a:schemeClr val="tx1"/>
                </a:solidFill>
                <a:effectLst/>
                <a:latin typeface="+mn-lt"/>
                <a:ea typeface="+mn-ea"/>
                <a:cs typeface="+mn-cs"/>
              </a:rPr>
              <a:t>—Those who are building the product</a:t>
            </a:r>
          </a:p>
          <a:p>
            <a:pPr fontAlgn="base"/>
            <a:r>
              <a:rPr lang="en-IN" sz="1200" b="1" i="0" kern="1200" dirty="0">
                <a:solidFill>
                  <a:schemeClr val="tx1"/>
                </a:solidFill>
                <a:effectLst/>
                <a:latin typeface="+mn-lt"/>
                <a:ea typeface="+mn-ea"/>
                <a:cs typeface="+mn-cs"/>
              </a:rPr>
              <a:t>Non-specialists</a:t>
            </a:r>
            <a:r>
              <a:rPr lang="en-IN" sz="1200" b="0" i="0" kern="1200" dirty="0">
                <a:solidFill>
                  <a:schemeClr val="tx1"/>
                </a:solidFill>
                <a:effectLst/>
                <a:latin typeface="+mn-lt"/>
                <a:ea typeface="+mn-ea"/>
                <a:cs typeface="+mn-cs"/>
              </a:rPr>
              <a:t>—The end-user</a:t>
            </a:r>
          </a:p>
        </p:txBody>
      </p:sp>
      <p:sp>
        <p:nvSpPr>
          <p:cNvPr id="4" name="Slide Number Placeholder 3"/>
          <p:cNvSpPr>
            <a:spLocks noGrp="1"/>
          </p:cNvSpPr>
          <p:nvPr>
            <p:ph type="sldNum" sz="quarter" idx="10"/>
          </p:nvPr>
        </p:nvSpPr>
        <p:spPr/>
        <p:txBody>
          <a:bodyPr/>
          <a:lstStyle/>
          <a:p>
            <a:fld id="{12E2827A-FEE1-434E-85BE-00FF8C495E2C}" type="slidenum">
              <a:rPr lang="en-US" smtClean="0"/>
              <a:pPr/>
              <a:t>12</a:t>
            </a:fld>
            <a:endParaRPr lang="en-US" dirty="0"/>
          </a:p>
        </p:txBody>
      </p:sp>
    </p:spTree>
    <p:extLst>
      <p:ext uri="{BB962C8B-B14F-4D97-AF65-F5344CB8AC3E}">
        <p14:creationId xmlns="" xmlns:p14="http://schemas.microsoft.com/office/powerpoint/2010/main" val="3008584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5400" b="1" u="sng" dirty="0"/>
              <a:t>Facilitator Guide</a:t>
            </a:r>
          </a:p>
          <a:p>
            <a:endParaRPr lang="en-US" sz="3600" dirty="0"/>
          </a:p>
          <a:p>
            <a:pPr marL="171450" indent="-171450">
              <a:lnSpc>
                <a:spcPct val="200000"/>
              </a:lnSpc>
              <a:buFont typeface="Arial" panose="020B0604020202020204" pitchFamily="34" charset="0"/>
              <a:buChar char="•"/>
            </a:pPr>
            <a:r>
              <a:rPr lang="en-IN" sz="3600" b="1" kern="1200" dirty="0">
                <a:solidFill>
                  <a:schemeClr val="tx1"/>
                </a:solidFill>
                <a:effectLst/>
                <a:latin typeface="+mn-lt"/>
                <a:ea typeface="+mn-ea"/>
                <a:cs typeface="+mn-cs"/>
              </a:rPr>
              <a:t>Type of screen</a:t>
            </a:r>
            <a:r>
              <a:rPr lang="en-IN" sz="3600" b="0" kern="1200" dirty="0">
                <a:solidFill>
                  <a:schemeClr val="tx1"/>
                </a:solidFill>
                <a:effectLst/>
                <a:latin typeface="+mn-lt"/>
                <a:ea typeface="+mn-ea"/>
                <a:cs typeface="+mn-cs"/>
              </a:rPr>
              <a:t>:</a:t>
            </a:r>
            <a:r>
              <a:rPr lang="en-IN" sz="3600" b="1" kern="1200" dirty="0">
                <a:solidFill>
                  <a:schemeClr val="tx1"/>
                </a:solidFill>
                <a:effectLst/>
                <a:latin typeface="+mn-lt"/>
                <a:ea typeface="+mn-ea"/>
                <a:cs typeface="+mn-cs"/>
              </a:rPr>
              <a:t> </a:t>
            </a:r>
            <a:r>
              <a:rPr lang="en-IN" sz="3600" b="0" kern="1200" dirty="0">
                <a:solidFill>
                  <a:schemeClr val="tx1"/>
                </a:solidFill>
                <a:effectLst/>
                <a:latin typeface="+mn-lt"/>
                <a:ea typeface="+mn-ea"/>
                <a:cs typeface="+mn-cs"/>
              </a:rPr>
              <a:t>Lecture/discussion&gt;Technical</a:t>
            </a:r>
            <a:r>
              <a:rPr lang="en-IN" sz="3600" b="0" kern="1200" baseline="0" dirty="0">
                <a:solidFill>
                  <a:schemeClr val="tx1"/>
                </a:solidFill>
                <a:effectLst/>
                <a:latin typeface="+mn-lt"/>
                <a:ea typeface="+mn-ea"/>
                <a:cs typeface="+mn-cs"/>
              </a:rPr>
              <a:t> Writing</a:t>
            </a:r>
          </a:p>
          <a:p>
            <a:pPr marL="171450" indent="-171450">
              <a:lnSpc>
                <a:spcPct val="200000"/>
              </a:lnSpc>
              <a:buFont typeface="Arial" panose="020B0604020202020204" pitchFamily="34" charset="0"/>
              <a:buChar char="•"/>
            </a:pPr>
            <a:endParaRPr lang="en-IN" sz="36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3600" b="1" kern="1200" dirty="0">
                <a:solidFill>
                  <a:schemeClr val="tx1"/>
                </a:solidFill>
                <a:effectLst/>
                <a:latin typeface="+mn-lt"/>
                <a:ea typeface="+mn-ea"/>
                <a:cs typeface="+mn-cs"/>
              </a:rPr>
              <a:t>Recommended Duration</a:t>
            </a:r>
            <a:r>
              <a:rPr lang="en-IN" sz="3600" b="0" kern="1200" dirty="0">
                <a:solidFill>
                  <a:schemeClr val="tx1"/>
                </a:solidFill>
                <a:effectLst/>
                <a:latin typeface="+mn-lt"/>
                <a:ea typeface="+mn-ea"/>
                <a:cs typeface="+mn-cs"/>
              </a:rPr>
              <a:t>:</a:t>
            </a:r>
            <a:r>
              <a:rPr lang="en-IN" sz="3600" b="1" kern="1200" dirty="0">
                <a:solidFill>
                  <a:schemeClr val="tx1"/>
                </a:solidFill>
                <a:effectLst/>
                <a:latin typeface="+mn-lt"/>
                <a:ea typeface="+mn-ea"/>
                <a:cs typeface="+mn-cs"/>
              </a:rPr>
              <a:t> </a:t>
            </a:r>
            <a:r>
              <a:rPr lang="en-IN" sz="3600" b="0" kern="1200" dirty="0">
                <a:solidFill>
                  <a:schemeClr val="tx1"/>
                </a:solidFill>
                <a:effectLst/>
                <a:latin typeface="+mn-lt"/>
                <a:ea typeface="+mn-ea"/>
                <a:cs typeface="+mn-cs"/>
              </a:rPr>
              <a:t>10 </a:t>
            </a:r>
            <a:r>
              <a:rPr lang="en-IN" sz="3600" kern="1200" dirty="0" err="1">
                <a:solidFill>
                  <a:schemeClr val="tx1"/>
                </a:solidFill>
                <a:effectLst/>
                <a:latin typeface="+mn-lt"/>
                <a:ea typeface="+mn-ea"/>
                <a:cs typeface="+mn-cs"/>
              </a:rPr>
              <a:t>mins</a:t>
            </a:r>
            <a:endParaRPr lang="en-US" sz="36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36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3600" b="1" kern="1200" dirty="0">
                <a:solidFill>
                  <a:schemeClr val="tx1"/>
                </a:solidFill>
                <a:effectLst/>
                <a:latin typeface="+mn-lt"/>
                <a:ea typeface="+mn-ea"/>
                <a:cs typeface="+mn-cs"/>
              </a:rPr>
              <a:t>Aim and objective of this screen</a:t>
            </a:r>
            <a:r>
              <a:rPr lang="en-IN" sz="3600" b="0" kern="1200" dirty="0">
                <a:solidFill>
                  <a:schemeClr val="tx1"/>
                </a:solidFill>
                <a:effectLst/>
                <a:latin typeface="+mn-lt"/>
                <a:ea typeface="+mn-ea"/>
                <a:cs typeface="+mn-cs"/>
              </a:rPr>
              <a:t>:</a:t>
            </a:r>
            <a:r>
              <a:rPr lang="en-IN" sz="3600" b="1" kern="1200" dirty="0">
                <a:solidFill>
                  <a:schemeClr val="tx1"/>
                </a:solidFill>
                <a:effectLst/>
                <a:latin typeface="+mn-lt"/>
                <a:ea typeface="+mn-ea"/>
                <a:cs typeface="+mn-cs"/>
              </a:rPr>
              <a:t> </a:t>
            </a:r>
            <a:r>
              <a:rPr lang="en-IN" sz="3600" kern="1200" dirty="0">
                <a:solidFill>
                  <a:schemeClr val="tx1"/>
                </a:solidFill>
                <a:effectLst/>
                <a:latin typeface="+mn-lt"/>
                <a:ea typeface="+mn-ea"/>
                <a:cs typeface="+mn-cs"/>
              </a:rPr>
              <a:t>This slide provides details about technical writing</a:t>
            </a:r>
            <a:r>
              <a:rPr lang="en-IN" sz="3600" kern="1200" baseline="0" dirty="0">
                <a:solidFill>
                  <a:schemeClr val="tx1"/>
                </a:solidFill>
                <a:effectLst/>
                <a:latin typeface="+mn-lt"/>
                <a:ea typeface="+mn-ea"/>
                <a:cs typeface="+mn-cs"/>
              </a:rPr>
              <a:t> characteristics for the students</a:t>
            </a:r>
            <a:r>
              <a:rPr lang="en-IN" sz="3600" kern="1200" dirty="0">
                <a:solidFill>
                  <a:schemeClr val="tx1"/>
                </a:solidFill>
                <a:effectLst/>
                <a:latin typeface="+mn-lt"/>
                <a:ea typeface="+mn-ea"/>
                <a:cs typeface="+mn-cs"/>
              </a:rPr>
              <a:t>. </a:t>
            </a:r>
          </a:p>
          <a:p>
            <a:pPr marL="171450" indent="-171450">
              <a:lnSpc>
                <a:spcPct val="200000"/>
              </a:lnSpc>
              <a:buFont typeface="Arial" panose="020B0604020202020204" pitchFamily="34" charset="0"/>
              <a:buChar char="•"/>
            </a:pPr>
            <a:endParaRPr lang="en-IN" sz="36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3600" b="1" kern="1200" dirty="0">
                <a:solidFill>
                  <a:schemeClr val="tx1"/>
                </a:solidFill>
                <a:effectLst/>
                <a:latin typeface="+mn-lt"/>
                <a:ea typeface="+mn-ea"/>
                <a:cs typeface="+mn-cs"/>
              </a:rPr>
              <a:t>Do</a:t>
            </a:r>
            <a:r>
              <a:rPr lang="en-IN" sz="3600" b="0" kern="1200" dirty="0">
                <a:solidFill>
                  <a:schemeClr val="tx1"/>
                </a:solidFill>
                <a:effectLst/>
                <a:latin typeface="+mn-lt"/>
                <a:ea typeface="+mn-ea"/>
                <a:cs typeface="+mn-cs"/>
              </a:rPr>
              <a:t>:</a:t>
            </a:r>
            <a:r>
              <a:rPr lang="en-IN" sz="3600" b="1" kern="1200" dirty="0">
                <a:solidFill>
                  <a:schemeClr val="tx1"/>
                </a:solidFill>
                <a:effectLst/>
                <a:latin typeface="+mn-lt"/>
                <a:ea typeface="+mn-ea"/>
                <a:cs typeface="+mn-cs"/>
              </a:rPr>
              <a:t> </a:t>
            </a:r>
            <a:r>
              <a:rPr lang="en-US" sz="3600" b="0" kern="1200" baseline="0" dirty="0">
                <a:solidFill>
                  <a:schemeClr val="tx1"/>
                </a:solidFill>
                <a:effectLst/>
                <a:latin typeface="+mn-lt"/>
                <a:ea typeface="+mn-ea"/>
                <a:cs typeface="+mn-cs"/>
              </a:rPr>
              <a:t>The professors to take them through each pointer in detail along with examples:</a:t>
            </a:r>
          </a:p>
          <a:p>
            <a:pPr marL="0" indent="0">
              <a:buFont typeface="Arial" panose="020B0604020202020204" pitchFamily="34" charset="0"/>
              <a:buNone/>
            </a:pPr>
            <a:endParaRPr lang="en-US" sz="3600" dirty="0">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1" dirty="0"/>
              <a:t>Understand the user</a:t>
            </a:r>
            <a:r>
              <a:rPr lang="en-US" sz="3600" dirty="0"/>
              <a:t>: </a:t>
            </a:r>
            <a:r>
              <a:rPr lang="en-US" sz="3600" dirty="0">
                <a:latin typeface="Calibri" panose="020F0502020204030204" pitchFamily="34" charset="0"/>
                <a:cs typeface="Calibri" panose="020F0502020204030204" pitchFamily="34" charset="0"/>
              </a:rPr>
              <a:t>The audience will have their own expectations and needs. It’s important for you to determine what the reader is looking for. The document should answer their needs and questions. </a:t>
            </a:r>
            <a:r>
              <a:rPr lang="en-US" sz="3600" b="0" kern="1200" baseline="0" dirty="0">
                <a:solidFill>
                  <a:schemeClr val="tx1"/>
                </a:solidFill>
                <a:effectLst/>
                <a:latin typeface="+mn-lt"/>
                <a:ea typeface="+mn-ea"/>
                <a:cs typeface="+mn-cs"/>
              </a:rPr>
              <a:t>While writing often we overlook the users and communicate from our own perspective and comprehension. You need to ask the following questions</a:t>
            </a:r>
            <a:r>
              <a:rPr lang="en-US" sz="3600" dirty="0">
                <a:latin typeface="Calibri" panose="020F0502020204030204" pitchFamily="34" charset="0"/>
                <a:cs typeface="Calibri" panose="020F0502020204030204" pitchFamily="34" charset="0"/>
              </a:rPr>
              <a:t>: </a:t>
            </a:r>
            <a:r>
              <a:rPr lang="en-US" sz="3600" b="0" i="0" kern="1200" dirty="0">
                <a:solidFill>
                  <a:schemeClr val="tx1"/>
                </a:solidFill>
                <a:effectLst/>
                <a:latin typeface="+mn-lt"/>
                <a:ea typeface="+mn-ea"/>
                <a:cs typeface="+mn-cs"/>
              </a:rPr>
              <a:t>Who are they?</a:t>
            </a:r>
          </a:p>
          <a:p>
            <a:pPr marL="628650" marR="0" lvl="1"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0" i="0" kern="1200" dirty="0">
                <a:solidFill>
                  <a:schemeClr val="tx1"/>
                </a:solidFill>
                <a:effectLst/>
                <a:latin typeface="+mn-lt"/>
                <a:ea typeface="+mn-ea"/>
                <a:cs typeface="+mn-cs"/>
              </a:rPr>
              <a:t>What do they need?</a:t>
            </a:r>
            <a:r>
              <a:rPr lang="en-US" sz="3600" b="0" i="0" kern="1200" baseline="0" dirty="0">
                <a:solidFill>
                  <a:schemeClr val="tx1"/>
                </a:solidFill>
                <a:effectLst/>
                <a:latin typeface="+mn-lt"/>
                <a:ea typeface="+mn-ea"/>
                <a:cs typeface="+mn-cs"/>
              </a:rPr>
              <a:t> </a:t>
            </a:r>
          </a:p>
          <a:p>
            <a:pPr marL="628650" marR="0" lvl="1"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0" i="0" kern="1200" dirty="0">
                <a:solidFill>
                  <a:schemeClr val="tx1"/>
                </a:solidFill>
                <a:effectLst/>
                <a:latin typeface="+mn-lt"/>
                <a:ea typeface="+mn-ea"/>
                <a:cs typeface="+mn-cs"/>
              </a:rPr>
              <a:t>Where will they be reading?</a:t>
            </a:r>
            <a:r>
              <a:rPr lang="en-US" sz="3600" b="0" i="0" kern="1200" baseline="0" dirty="0">
                <a:solidFill>
                  <a:schemeClr val="tx1"/>
                </a:solidFill>
                <a:effectLst/>
                <a:latin typeface="+mn-lt"/>
                <a:ea typeface="+mn-ea"/>
                <a:cs typeface="+mn-cs"/>
              </a:rPr>
              <a:t> </a:t>
            </a:r>
          </a:p>
          <a:p>
            <a:pPr marL="628650" marR="0" lvl="1"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0" i="0" kern="1200" dirty="0">
                <a:solidFill>
                  <a:schemeClr val="tx1"/>
                </a:solidFill>
                <a:effectLst/>
                <a:latin typeface="+mn-lt"/>
                <a:ea typeface="+mn-ea"/>
                <a:cs typeface="+mn-cs"/>
              </a:rPr>
              <a:t>When will they be reading?</a:t>
            </a:r>
            <a:r>
              <a:rPr lang="en-US" sz="3600" b="0" i="0" kern="1200" baseline="0" dirty="0">
                <a:solidFill>
                  <a:schemeClr val="tx1"/>
                </a:solidFill>
                <a:effectLst/>
                <a:latin typeface="+mn-lt"/>
                <a:ea typeface="+mn-ea"/>
                <a:cs typeface="+mn-cs"/>
              </a:rPr>
              <a:t> </a:t>
            </a:r>
          </a:p>
          <a:p>
            <a:pPr marL="628650" marR="0" lvl="1"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0" i="0" kern="1200" dirty="0">
                <a:solidFill>
                  <a:schemeClr val="tx1"/>
                </a:solidFill>
                <a:effectLst/>
                <a:latin typeface="+mn-lt"/>
                <a:ea typeface="+mn-ea"/>
                <a:cs typeface="+mn-cs"/>
              </a:rPr>
              <a:t>Why will they be reading?</a:t>
            </a:r>
            <a:r>
              <a:rPr lang="en-US" sz="3600" b="0" i="0" kern="1200" baseline="0" dirty="0">
                <a:solidFill>
                  <a:schemeClr val="tx1"/>
                </a:solidFill>
                <a:effectLst/>
                <a:latin typeface="+mn-lt"/>
                <a:ea typeface="+mn-ea"/>
                <a:cs typeface="+mn-cs"/>
              </a:rPr>
              <a:t> </a:t>
            </a:r>
          </a:p>
          <a:p>
            <a:pPr marL="628650" marR="0" lvl="1"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0" i="0" kern="1200" dirty="0">
                <a:solidFill>
                  <a:schemeClr val="tx1"/>
                </a:solidFill>
                <a:effectLst/>
                <a:latin typeface="+mn-lt"/>
                <a:ea typeface="+mn-ea"/>
                <a:cs typeface="+mn-cs"/>
              </a:rPr>
              <a:t>How will they be reading?</a:t>
            </a:r>
            <a:endParaRPr lang="en-US" sz="3600" dirty="0">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dirty="0">
                <a:latin typeface="Calibri" panose="020F0502020204030204" pitchFamily="34" charset="0"/>
                <a:cs typeface="Calibri" panose="020F0502020204030204" pitchFamily="34" charset="0"/>
              </a:rPr>
              <a:t>Example:</a:t>
            </a:r>
            <a:r>
              <a:rPr lang="en-US" sz="3600" baseline="0" dirty="0">
                <a:latin typeface="Calibri" panose="020F0502020204030204" pitchFamily="34" charset="0"/>
                <a:cs typeface="Calibri" panose="020F0502020204030204" pitchFamily="34" charset="0"/>
              </a:rPr>
              <a:t> </a:t>
            </a:r>
            <a:r>
              <a:rPr lang="en-US" sz="3600" b="0" i="0" kern="1200" dirty="0">
                <a:solidFill>
                  <a:schemeClr val="tx1"/>
                </a:solidFill>
                <a:effectLst/>
                <a:latin typeface="+mn-lt"/>
                <a:ea typeface="+mn-ea"/>
                <a:cs typeface="+mn-cs"/>
              </a:rPr>
              <a:t>Let’s say if we are writing a technical proposal for a pilot R&amp;D program to control home heating from a smartphone. Your audience might be a marketing professional who is working on the marketing campaign of the product. In order to properly prepare the technical proposal, it is important to know the layman’s (I this case the marketing professionals) knowledge of the research area. It would be</a:t>
            </a:r>
            <a:r>
              <a:rPr lang="en-US" sz="3600" b="0" i="0" kern="1200" baseline="0" dirty="0">
                <a:solidFill>
                  <a:schemeClr val="tx1"/>
                </a:solidFill>
                <a:effectLst/>
                <a:latin typeface="+mn-lt"/>
                <a:ea typeface="+mn-ea"/>
                <a:cs typeface="+mn-cs"/>
              </a:rPr>
              <a:t> crucial</a:t>
            </a:r>
            <a:r>
              <a:rPr lang="en-US" sz="3600" b="0" i="0" kern="1200" dirty="0">
                <a:solidFill>
                  <a:schemeClr val="tx1"/>
                </a:solidFill>
                <a:effectLst/>
                <a:latin typeface="+mn-lt"/>
                <a:ea typeface="+mn-ea"/>
                <a:cs typeface="+mn-cs"/>
              </a:rPr>
              <a:t> to know the</a:t>
            </a:r>
            <a:r>
              <a:rPr lang="en-US" sz="3600" b="0" i="0" kern="1200" baseline="0" dirty="0">
                <a:solidFill>
                  <a:schemeClr val="tx1"/>
                </a:solidFill>
                <a:effectLst/>
                <a:latin typeface="+mn-lt"/>
                <a:ea typeface="+mn-ea"/>
                <a:cs typeface="+mn-cs"/>
              </a:rPr>
              <a:t> products unique features that are user friendly and how they are an edge over the competing brands. </a:t>
            </a:r>
            <a:endParaRPr lang="en-US" sz="3600" dirty="0">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US" sz="3600" dirty="0">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3600" b="1" dirty="0"/>
              <a:t>User experience </a:t>
            </a:r>
            <a:r>
              <a:rPr lang="en-US" sz="3600" dirty="0"/>
              <a:t>: </a:t>
            </a:r>
            <a:r>
              <a:rPr lang="en-US" sz="3600" dirty="0">
                <a:latin typeface="Calibri" panose="020F0502020204030204" pitchFamily="34" charset="0"/>
                <a:cs typeface="Calibri" panose="020F0502020204030204" pitchFamily="34" charset="0"/>
              </a:rPr>
              <a:t>Now that we know the audience and their needs, let’s focus on how the document itself caters to their needs. Once you understand the user, he has to focus on how the document will cater to the needs of the audience. A good practice is to create a document that compiles information points simply in an easy step by step manner.</a:t>
            </a:r>
          </a:p>
        </p:txBody>
      </p:sp>
      <p:sp>
        <p:nvSpPr>
          <p:cNvPr id="4" name="Slide Number Placeholder 3"/>
          <p:cNvSpPr>
            <a:spLocks noGrp="1"/>
          </p:cNvSpPr>
          <p:nvPr>
            <p:ph type="sldNum" sz="quarter" idx="10"/>
          </p:nvPr>
        </p:nvSpPr>
        <p:spPr/>
        <p:txBody>
          <a:bodyPr/>
          <a:lstStyle/>
          <a:p>
            <a:fld id="{12E2827A-FEE1-434E-85BE-00FF8C495E2C}" type="slidenum">
              <a:rPr lang="en-US" smtClean="0"/>
              <a:pPr/>
              <a:t>13</a:t>
            </a:fld>
            <a:endParaRPr lang="en-US" dirty="0"/>
          </a:p>
        </p:txBody>
      </p:sp>
    </p:spTree>
    <p:extLst>
      <p:ext uri="{BB962C8B-B14F-4D97-AF65-F5344CB8AC3E}">
        <p14:creationId xmlns="" xmlns:p14="http://schemas.microsoft.com/office/powerpoint/2010/main" val="3644027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3600" b="1" u="sng" dirty="0"/>
              <a:t>Facilitator Guide</a:t>
            </a:r>
          </a:p>
          <a:p>
            <a:endParaRPr lang="en-US" sz="2000" dirty="0"/>
          </a:p>
          <a:p>
            <a:pPr marL="171450" indent="-171450">
              <a:lnSpc>
                <a:spcPct val="200000"/>
              </a:lnSpc>
              <a:buFont typeface="Arial" panose="020B0604020202020204" pitchFamily="34" charset="0"/>
              <a:buChar char="•"/>
            </a:pPr>
            <a:r>
              <a:rPr lang="en-IN" sz="2000" b="1" kern="1200" dirty="0">
                <a:solidFill>
                  <a:schemeClr val="tx1"/>
                </a:solidFill>
                <a:effectLst/>
                <a:latin typeface="+mn-lt"/>
                <a:ea typeface="+mn-ea"/>
                <a:cs typeface="+mn-cs"/>
              </a:rPr>
              <a:t>Type of screen</a:t>
            </a:r>
            <a:r>
              <a:rPr lang="en-IN" sz="2000" b="0" kern="1200" dirty="0">
                <a:solidFill>
                  <a:schemeClr val="tx1"/>
                </a:solidFill>
                <a:effectLst/>
                <a:latin typeface="+mn-lt"/>
                <a:ea typeface="+mn-ea"/>
                <a:cs typeface="+mn-cs"/>
              </a:rPr>
              <a:t>:</a:t>
            </a:r>
            <a:r>
              <a:rPr lang="en-IN" sz="2000" b="1" kern="1200" dirty="0">
                <a:solidFill>
                  <a:schemeClr val="tx1"/>
                </a:solidFill>
                <a:effectLst/>
                <a:latin typeface="+mn-lt"/>
                <a:ea typeface="+mn-ea"/>
                <a:cs typeface="+mn-cs"/>
              </a:rPr>
              <a:t> </a:t>
            </a:r>
            <a:r>
              <a:rPr lang="en-IN" sz="2000" b="0" kern="1200" dirty="0">
                <a:solidFill>
                  <a:schemeClr val="tx1"/>
                </a:solidFill>
                <a:effectLst/>
                <a:latin typeface="+mn-lt"/>
                <a:ea typeface="+mn-ea"/>
                <a:cs typeface="+mn-cs"/>
              </a:rPr>
              <a:t>Lecture/discussion&gt;Technical</a:t>
            </a:r>
            <a:r>
              <a:rPr lang="en-IN" sz="2000" b="0" kern="1200" baseline="0" dirty="0">
                <a:solidFill>
                  <a:schemeClr val="tx1"/>
                </a:solidFill>
                <a:effectLst/>
                <a:latin typeface="+mn-lt"/>
                <a:ea typeface="+mn-ea"/>
                <a:cs typeface="+mn-cs"/>
              </a:rPr>
              <a:t> Writing</a:t>
            </a:r>
          </a:p>
          <a:p>
            <a:pPr marL="171450" indent="-171450">
              <a:lnSpc>
                <a:spcPct val="200000"/>
              </a:lnSpc>
              <a:buFont typeface="Arial" panose="020B0604020202020204" pitchFamily="34" charset="0"/>
              <a:buChar char="•"/>
            </a:pPr>
            <a:endParaRPr lang="en-IN" sz="20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2000" b="1" kern="1200" dirty="0">
                <a:solidFill>
                  <a:schemeClr val="tx1"/>
                </a:solidFill>
                <a:effectLst/>
                <a:latin typeface="+mn-lt"/>
                <a:ea typeface="+mn-ea"/>
                <a:cs typeface="+mn-cs"/>
              </a:rPr>
              <a:t>Recommended Duration</a:t>
            </a:r>
            <a:r>
              <a:rPr lang="en-IN" sz="2000" b="0" kern="1200" dirty="0">
                <a:solidFill>
                  <a:schemeClr val="tx1"/>
                </a:solidFill>
                <a:effectLst/>
                <a:latin typeface="+mn-lt"/>
                <a:ea typeface="+mn-ea"/>
                <a:cs typeface="+mn-cs"/>
              </a:rPr>
              <a:t>:</a:t>
            </a:r>
            <a:r>
              <a:rPr lang="en-IN" sz="2000" b="1" kern="1200" dirty="0">
                <a:solidFill>
                  <a:schemeClr val="tx1"/>
                </a:solidFill>
                <a:effectLst/>
                <a:latin typeface="+mn-lt"/>
                <a:ea typeface="+mn-ea"/>
                <a:cs typeface="+mn-cs"/>
              </a:rPr>
              <a:t> </a:t>
            </a:r>
            <a:r>
              <a:rPr lang="en-IN" sz="2000" b="0" kern="1200" dirty="0">
                <a:solidFill>
                  <a:schemeClr val="tx1"/>
                </a:solidFill>
                <a:effectLst/>
                <a:latin typeface="+mn-lt"/>
                <a:ea typeface="+mn-ea"/>
                <a:cs typeface="+mn-cs"/>
              </a:rPr>
              <a:t>10 </a:t>
            </a:r>
            <a:r>
              <a:rPr lang="en-IN" sz="2000" kern="1200" dirty="0" err="1">
                <a:solidFill>
                  <a:schemeClr val="tx1"/>
                </a:solidFill>
                <a:effectLst/>
                <a:latin typeface="+mn-lt"/>
                <a:ea typeface="+mn-ea"/>
                <a:cs typeface="+mn-cs"/>
              </a:rPr>
              <a:t>mins</a:t>
            </a:r>
            <a:endParaRPr lang="en-US" sz="20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20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2000" b="1" kern="1200" dirty="0">
                <a:solidFill>
                  <a:schemeClr val="tx1"/>
                </a:solidFill>
                <a:effectLst/>
                <a:latin typeface="+mn-lt"/>
                <a:ea typeface="+mn-ea"/>
                <a:cs typeface="+mn-cs"/>
              </a:rPr>
              <a:t>Aim and objective of this screen</a:t>
            </a:r>
            <a:r>
              <a:rPr lang="en-IN" sz="2000" b="0" kern="1200" dirty="0">
                <a:solidFill>
                  <a:schemeClr val="tx1"/>
                </a:solidFill>
                <a:effectLst/>
                <a:latin typeface="+mn-lt"/>
                <a:ea typeface="+mn-ea"/>
                <a:cs typeface="+mn-cs"/>
              </a:rPr>
              <a:t>:</a:t>
            </a:r>
            <a:r>
              <a:rPr lang="en-IN" sz="2000" b="1" kern="1200" dirty="0">
                <a:solidFill>
                  <a:schemeClr val="tx1"/>
                </a:solidFill>
                <a:effectLst/>
                <a:latin typeface="+mn-lt"/>
                <a:ea typeface="+mn-ea"/>
                <a:cs typeface="+mn-cs"/>
              </a:rPr>
              <a:t> </a:t>
            </a:r>
            <a:r>
              <a:rPr lang="en-IN" sz="2000" kern="1200" dirty="0">
                <a:solidFill>
                  <a:schemeClr val="tx1"/>
                </a:solidFill>
                <a:effectLst/>
                <a:latin typeface="+mn-lt"/>
                <a:ea typeface="+mn-ea"/>
                <a:cs typeface="+mn-cs"/>
              </a:rPr>
              <a:t>This slide provides details about technical writing</a:t>
            </a:r>
            <a:r>
              <a:rPr lang="en-IN" sz="2000" kern="1200" baseline="0" dirty="0">
                <a:solidFill>
                  <a:schemeClr val="tx1"/>
                </a:solidFill>
                <a:effectLst/>
                <a:latin typeface="+mn-lt"/>
                <a:ea typeface="+mn-ea"/>
                <a:cs typeface="+mn-cs"/>
              </a:rPr>
              <a:t> characteristics for the students</a:t>
            </a:r>
            <a:r>
              <a:rPr lang="en-IN" sz="2000" kern="1200" dirty="0">
                <a:solidFill>
                  <a:schemeClr val="tx1"/>
                </a:solidFill>
                <a:effectLst/>
                <a:latin typeface="+mn-lt"/>
                <a:ea typeface="+mn-ea"/>
                <a:cs typeface="+mn-cs"/>
              </a:rPr>
              <a:t>. </a:t>
            </a:r>
          </a:p>
          <a:p>
            <a:pPr marL="171450" indent="-171450">
              <a:lnSpc>
                <a:spcPct val="200000"/>
              </a:lnSpc>
              <a:buFont typeface="Arial" panose="020B0604020202020204" pitchFamily="34" charset="0"/>
              <a:buChar char="•"/>
            </a:pPr>
            <a:endParaRPr lang="en-IN" sz="20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2000" b="1" kern="1200" dirty="0">
                <a:solidFill>
                  <a:schemeClr val="tx1"/>
                </a:solidFill>
                <a:effectLst/>
                <a:latin typeface="+mn-lt"/>
                <a:ea typeface="+mn-ea"/>
                <a:cs typeface="+mn-cs"/>
              </a:rPr>
              <a:t>Do</a:t>
            </a:r>
            <a:r>
              <a:rPr lang="en-IN" sz="2000" b="0" kern="1200" dirty="0">
                <a:solidFill>
                  <a:schemeClr val="tx1"/>
                </a:solidFill>
                <a:effectLst/>
                <a:latin typeface="+mn-lt"/>
                <a:ea typeface="+mn-ea"/>
                <a:cs typeface="+mn-cs"/>
              </a:rPr>
              <a:t>:</a:t>
            </a:r>
            <a:r>
              <a:rPr lang="en-IN" sz="2000" b="1" kern="1200" dirty="0">
                <a:solidFill>
                  <a:schemeClr val="tx1"/>
                </a:solidFill>
                <a:effectLst/>
                <a:latin typeface="+mn-lt"/>
                <a:ea typeface="+mn-ea"/>
                <a:cs typeface="+mn-cs"/>
              </a:rPr>
              <a:t> </a:t>
            </a:r>
            <a:r>
              <a:rPr lang="en-US" sz="2000" b="0" kern="1200" baseline="0" dirty="0">
                <a:solidFill>
                  <a:schemeClr val="tx1"/>
                </a:solidFill>
                <a:effectLst/>
                <a:latin typeface="+mn-lt"/>
                <a:ea typeface="+mn-ea"/>
                <a:cs typeface="+mn-cs"/>
              </a:rPr>
              <a:t>The professors to take them through each pointer in detail along with examples.</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US" sz="20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2000" b="1" dirty="0"/>
              <a:t>Map &amp; Plan your document</a:t>
            </a:r>
            <a:r>
              <a:rPr lang="en-US" sz="2000" dirty="0"/>
              <a:t>: </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You need a style guide and documentation plan. The document should have a uniform style throughout in terms of word length, sentence length, frequency of word usage, etc.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US" sz="2000" b="1" baseline="0" dirty="0">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2000" b="1" dirty="0"/>
              <a:t>Consulting with experts</a:t>
            </a:r>
            <a:r>
              <a:rPr lang="en-US" sz="2000" dirty="0"/>
              <a:t>: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Make sure you consult a specialist or subject matter expert to get additional or parallel information that makes the information more useful to the end user.</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2000" dirty="0">
                <a:latin typeface="Calibri" panose="020F0502020204030204" pitchFamily="34" charset="0"/>
                <a:cs typeface="Calibri" panose="020F0502020204030204" pitchFamily="34" charset="0"/>
              </a:rPr>
              <a:t>Example: When</a:t>
            </a:r>
            <a:r>
              <a:rPr lang="en-US" sz="2000" baseline="0" dirty="0">
                <a:latin typeface="Calibri" panose="020F0502020204030204" pitchFamily="34" charset="0"/>
                <a:cs typeface="Calibri" panose="020F0502020204030204" pitchFamily="34" charset="0"/>
              </a:rPr>
              <a:t> you are creating a document try and meet the subject matter expert at the very beginning of the project to get feedback &amp; accordingly incorporate those inputs.</a:t>
            </a:r>
            <a:endParaRPr lang="en-US" sz="2000" dirty="0">
              <a:latin typeface="Calibri" panose="020F0502020204030204" pitchFamily="34" charset="0"/>
              <a:cs typeface="Calibri" panose="020F0502020204030204" pitchFamily="34" charset="0"/>
            </a:endParaRPr>
          </a:p>
          <a:p>
            <a:pPr marL="0" indent="0">
              <a:lnSpc>
                <a:spcPct val="200000"/>
              </a:lnSpc>
              <a:buFont typeface="Arial" panose="020B0604020202020204" pitchFamily="34" charset="0"/>
              <a:buNone/>
            </a:pPr>
            <a:endParaRPr lang="en-IN" sz="20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IN" sz="2000" b="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2000" b="1" kern="1200" dirty="0">
                <a:solidFill>
                  <a:schemeClr val="tx1"/>
                </a:solidFill>
                <a:effectLst/>
                <a:latin typeface="+mn-lt"/>
                <a:ea typeface="+mn-ea"/>
                <a:cs typeface="+mn-cs"/>
              </a:rPr>
              <a:t>Elicit</a:t>
            </a:r>
            <a:r>
              <a:rPr lang="en-IN" sz="2000" b="0" kern="1200" dirty="0">
                <a:solidFill>
                  <a:schemeClr val="tx1"/>
                </a:solidFill>
                <a:effectLst/>
                <a:latin typeface="+mn-lt"/>
                <a:ea typeface="+mn-ea"/>
                <a:cs typeface="+mn-cs"/>
              </a:rPr>
              <a:t>: The</a:t>
            </a:r>
            <a:r>
              <a:rPr lang="en-IN" sz="2000" b="0" kern="1200" baseline="0" dirty="0">
                <a:solidFill>
                  <a:schemeClr val="tx1"/>
                </a:solidFill>
                <a:effectLst/>
                <a:latin typeface="+mn-lt"/>
                <a:ea typeface="+mn-ea"/>
                <a:cs typeface="+mn-cs"/>
              </a:rPr>
              <a:t> participants’ response to the activity. Check if they have any questions about the activity.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IN" sz="20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2000" b="1" kern="1200" dirty="0">
                <a:solidFill>
                  <a:schemeClr val="tx1"/>
                </a:solidFill>
                <a:effectLst/>
                <a:latin typeface="+mn-lt"/>
                <a:ea typeface="+mn-ea"/>
                <a:cs typeface="+mn-cs"/>
              </a:rPr>
              <a:t>Additional information</a:t>
            </a:r>
            <a:r>
              <a:rPr lang="en-IN" sz="2000" b="0" kern="1200" dirty="0">
                <a:solidFill>
                  <a:schemeClr val="tx1"/>
                </a:solidFill>
                <a:effectLst/>
                <a:latin typeface="+mn-lt"/>
                <a:ea typeface="+mn-ea"/>
                <a:cs typeface="+mn-cs"/>
              </a:rPr>
              <a:t>: </a:t>
            </a:r>
            <a:r>
              <a:rPr lang="en-US" sz="2000" b="0" kern="1200" dirty="0">
                <a:solidFill>
                  <a:schemeClr val="tx1"/>
                </a:solidFill>
                <a:effectLst/>
                <a:latin typeface="+mn-lt"/>
                <a:ea typeface="+mn-ea"/>
                <a:cs typeface="+mn-cs"/>
              </a:rPr>
              <a:t>Continuation</a:t>
            </a:r>
            <a:r>
              <a:rPr lang="en-US" sz="2000" b="0" kern="1200" baseline="0" dirty="0">
                <a:solidFill>
                  <a:schemeClr val="tx1"/>
                </a:solidFill>
                <a:effectLst/>
                <a:latin typeface="+mn-lt"/>
                <a:ea typeface="+mn-ea"/>
                <a:cs typeface="+mn-cs"/>
              </a:rPr>
              <a:t> to the next slide</a:t>
            </a:r>
            <a:endParaRPr lang="en-US" sz="2000" kern="1200" dirty="0">
              <a:solidFill>
                <a:schemeClr val="tx1"/>
              </a:solidFill>
              <a:effectLst/>
              <a:latin typeface="+mn-lt"/>
              <a:ea typeface="+mn-ea"/>
              <a:cs typeface="+mn-cs"/>
            </a:endParaRPr>
          </a:p>
          <a:p>
            <a:endParaRPr lang="en-US" sz="2000" dirty="0"/>
          </a:p>
        </p:txBody>
      </p:sp>
      <p:sp>
        <p:nvSpPr>
          <p:cNvPr id="4" name="Slide Number Placeholder 3"/>
          <p:cNvSpPr>
            <a:spLocks noGrp="1"/>
          </p:cNvSpPr>
          <p:nvPr>
            <p:ph type="sldNum" sz="quarter" idx="10"/>
          </p:nvPr>
        </p:nvSpPr>
        <p:spPr/>
        <p:txBody>
          <a:bodyPr/>
          <a:lstStyle/>
          <a:p>
            <a:fld id="{12E2827A-FEE1-434E-85BE-00FF8C495E2C}" type="slidenum">
              <a:rPr lang="en-US" smtClean="0"/>
              <a:pPr/>
              <a:t>14</a:t>
            </a:fld>
            <a:endParaRPr lang="en-US" dirty="0"/>
          </a:p>
        </p:txBody>
      </p:sp>
    </p:spTree>
    <p:extLst>
      <p:ext uri="{BB962C8B-B14F-4D97-AF65-F5344CB8AC3E}">
        <p14:creationId xmlns="" xmlns:p14="http://schemas.microsoft.com/office/powerpoint/2010/main" val="34021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Version: 1.1</a:t>
            </a:r>
          </a:p>
        </p:txBody>
      </p:sp>
      <p:sp>
        <p:nvSpPr>
          <p:cNvPr id="4" name="Slide Number Placeholder 3"/>
          <p:cNvSpPr>
            <a:spLocks noGrp="1"/>
          </p:cNvSpPr>
          <p:nvPr>
            <p:ph type="sldNum" sz="quarter" idx="10"/>
          </p:nvPr>
        </p:nvSpPr>
        <p:spPr/>
        <p:txBody>
          <a:bodyPr/>
          <a:lstStyle/>
          <a:p>
            <a:fld id="{12E2827A-FEE1-434E-85BE-00FF8C495E2C}" type="slidenum">
              <a:rPr lang="en-US" smtClean="0"/>
              <a:pPr/>
              <a:t>2</a:t>
            </a:fld>
            <a:endParaRPr lang="en-US" dirty="0"/>
          </a:p>
        </p:txBody>
      </p:sp>
    </p:spTree>
    <p:extLst>
      <p:ext uri="{BB962C8B-B14F-4D97-AF65-F5344CB8AC3E}">
        <p14:creationId xmlns:p14="http://schemas.microsoft.com/office/powerpoint/2010/main" xmlns="" val="311907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Activity</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90 </a:t>
            </a:r>
            <a:r>
              <a:rPr lang="en-IN" sz="1200" kern="1200" dirty="0">
                <a:solidFill>
                  <a:schemeClr val="tx1"/>
                </a:solidFill>
                <a:effectLst/>
                <a:latin typeface="+mn-lt"/>
                <a:ea typeface="+mn-ea"/>
                <a:cs typeface="+mn-cs"/>
              </a:rPr>
              <a:t>mins</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I</a:t>
            </a:r>
            <a:r>
              <a:rPr lang="en-IN" sz="1200" kern="1200" baseline="0" dirty="0">
                <a:solidFill>
                  <a:schemeClr val="tx1"/>
                </a:solidFill>
                <a:effectLst/>
                <a:latin typeface="+mn-lt"/>
                <a:ea typeface="+mn-ea"/>
                <a:cs typeface="+mn-cs"/>
              </a:rPr>
              <a:t>nitiate a discussion and activity around the future of Voice Assistants. </a:t>
            </a:r>
          </a:p>
          <a:p>
            <a:pPr marL="0" indent="0">
              <a:lnSpc>
                <a:spcPct val="200000"/>
              </a:lnSpc>
              <a:buFont typeface="Arial" panose="020B0604020202020204" pitchFamily="34" charset="0"/>
              <a:buNone/>
            </a:pPr>
            <a:endParaRPr lang="en-IN" sz="1200" b="1" kern="1200" dirty="0">
              <a:solidFill>
                <a:schemeClr val="tx1"/>
              </a:solidFill>
              <a:effectLst/>
              <a:latin typeface="+mn-lt"/>
              <a:ea typeface="+mn-ea"/>
              <a:cs typeface="+mn-cs"/>
            </a:endParaRPr>
          </a:p>
          <a:p>
            <a:pPr marL="0" indent="0">
              <a:lnSpc>
                <a:spcPct val="200000"/>
              </a:lnSpc>
              <a:buFont typeface="Arial" panose="020B0604020202020204" pitchFamily="34" charset="0"/>
              <a:buNone/>
            </a:pPr>
            <a:r>
              <a:rPr lang="en-IN" sz="1200" b="1" kern="1200" dirty="0">
                <a:solidFill>
                  <a:schemeClr val="tx1"/>
                </a:solidFill>
                <a:effectLst/>
                <a:latin typeface="+mn-lt"/>
                <a:ea typeface="+mn-ea"/>
                <a:cs typeface="+mn-cs"/>
              </a:rPr>
              <a:t>Do:</a:t>
            </a:r>
          </a:p>
          <a:p>
            <a:pPr marL="171450" indent="-171450">
              <a:lnSpc>
                <a:spcPct val="200000"/>
              </a:lnSpc>
              <a:buFont typeface="Arial" panose="020B0604020202020204" pitchFamily="34" charset="0"/>
              <a:buChar char="•"/>
            </a:pPr>
            <a:r>
              <a:rPr lang="en-IN" sz="1200" b="0" kern="1200" dirty="0">
                <a:solidFill>
                  <a:schemeClr val="tx1"/>
                </a:solidFill>
                <a:effectLst/>
                <a:latin typeface="+mn-lt"/>
                <a:ea typeface="+mn-ea"/>
                <a:cs typeface="+mn-cs"/>
              </a:rPr>
              <a:t>Divide the class into groups. </a:t>
            </a:r>
          </a:p>
          <a:p>
            <a:pPr marL="171450" indent="-171450">
              <a:lnSpc>
                <a:spcPct val="200000"/>
              </a:lnSpc>
              <a:buFont typeface="Arial" panose="020B0604020202020204" pitchFamily="34" charset="0"/>
              <a:buChar char="•"/>
            </a:pPr>
            <a:r>
              <a:rPr lang="en-IN" sz="1200" b="0" kern="1200" dirty="0">
                <a:solidFill>
                  <a:schemeClr val="tx1"/>
                </a:solidFill>
                <a:effectLst/>
                <a:latin typeface="+mn-lt"/>
                <a:ea typeface="+mn-ea"/>
                <a:cs typeface="+mn-cs"/>
              </a:rPr>
              <a:t>Share examples of voice assistants which they see in their everyday lives (Siri, Alexa, Google Assistant,</a:t>
            </a:r>
            <a:r>
              <a:rPr lang="en-IN" sz="1200" b="0" kern="1200" baseline="0" dirty="0">
                <a:solidFill>
                  <a:schemeClr val="tx1"/>
                </a:solidFill>
                <a:effectLst/>
                <a:latin typeface="+mn-lt"/>
                <a:ea typeface="+mn-ea"/>
                <a:cs typeface="+mn-cs"/>
              </a:rPr>
              <a:t> </a:t>
            </a:r>
            <a:r>
              <a:rPr lang="en-IN" sz="1200" b="0" kern="1200" baseline="0" dirty="0" err="1">
                <a:solidFill>
                  <a:schemeClr val="tx1"/>
                </a:solidFill>
                <a:effectLst/>
                <a:latin typeface="+mn-lt"/>
                <a:ea typeface="+mn-ea"/>
                <a:cs typeface="+mn-cs"/>
              </a:rPr>
              <a:t>etc</a:t>
            </a:r>
            <a:r>
              <a:rPr lang="en-IN" sz="1200" b="0" kern="1200" baseline="0" dirty="0">
                <a:solidFill>
                  <a:schemeClr val="tx1"/>
                </a:solidFill>
                <a:effectLst/>
                <a:latin typeface="+mn-lt"/>
                <a:ea typeface="+mn-ea"/>
                <a:cs typeface="+mn-cs"/>
              </a:rPr>
              <a:t>)</a:t>
            </a:r>
          </a:p>
          <a:p>
            <a:pPr marL="171450" indent="-171450">
              <a:lnSpc>
                <a:spcPct val="200000"/>
              </a:lnSpc>
              <a:buFont typeface="Arial" panose="020B0604020202020204" pitchFamily="34" charset="0"/>
              <a:buChar char="•"/>
            </a:pPr>
            <a:r>
              <a:rPr lang="en-IN" sz="1200" b="0" kern="1200" baseline="0" dirty="0">
                <a:solidFill>
                  <a:schemeClr val="tx1"/>
                </a:solidFill>
                <a:effectLst/>
                <a:latin typeface="+mn-lt"/>
                <a:ea typeface="+mn-ea"/>
                <a:cs typeface="+mn-cs"/>
              </a:rPr>
              <a:t>Ask: What else do you want the voice assistant to do for you? </a:t>
            </a:r>
            <a:endParaRPr lang="en-IN" sz="1200" b="0" kern="1200" dirty="0">
              <a:solidFill>
                <a:schemeClr val="tx1"/>
              </a:solidFill>
              <a:effectLst/>
              <a:latin typeface="+mn-lt"/>
              <a:ea typeface="+mn-ea"/>
              <a:cs typeface="+mn-cs"/>
            </a:endParaRPr>
          </a:p>
          <a:p>
            <a:pPr marL="0" indent="0">
              <a:lnSpc>
                <a:spcPct val="200000"/>
              </a:lnSpc>
              <a:buFont typeface="Arial" panose="020B0604020202020204" pitchFamily="34" charset="0"/>
              <a:buNone/>
            </a:pPr>
            <a:endParaRPr lang="en-IN" sz="1200" b="1" kern="1200" dirty="0">
              <a:solidFill>
                <a:schemeClr val="tx1"/>
              </a:solidFill>
              <a:effectLst/>
              <a:latin typeface="+mn-lt"/>
              <a:ea typeface="+mn-ea"/>
              <a:cs typeface="+mn-cs"/>
            </a:endParaRPr>
          </a:p>
          <a:p>
            <a:pPr marL="0" indent="0">
              <a:lnSpc>
                <a:spcPct val="200000"/>
              </a:lnSpc>
              <a:buFont typeface="Arial" panose="020B0604020202020204" pitchFamily="34" charset="0"/>
              <a:buNone/>
            </a:pPr>
            <a:r>
              <a:rPr lang="en-IN" sz="1200" b="1" kern="1200" dirty="0">
                <a:solidFill>
                  <a:schemeClr val="tx1"/>
                </a:solidFill>
                <a:effectLst/>
                <a:latin typeface="+mn-lt"/>
                <a:ea typeface="+mn-ea"/>
                <a:cs typeface="+mn-cs"/>
              </a:rPr>
              <a:t>Say</a:t>
            </a:r>
            <a:r>
              <a:rPr lang="en-IN" sz="1200" b="0" kern="1200" dirty="0">
                <a:solidFill>
                  <a:schemeClr val="tx1"/>
                </a:solidFill>
                <a:effectLst/>
                <a:latin typeface="+mn-lt"/>
                <a:ea typeface="+mn-ea"/>
                <a:cs typeface="+mn-cs"/>
              </a:rPr>
              <a:t>: </a:t>
            </a:r>
          </a:p>
          <a:p>
            <a:pPr marL="171450" indent="-171450">
              <a:lnSpc>
                <a:spcPct val="200000"/>
              </a:lnSpc>
              <a:buFont typeface="Arial" panose="020B0604020202020204" pitchFamily="34" charset="0"/>
              <a:buChar char="•"/>
            </a:pPr>
            <a:r>
              <a:rPr lang="en-IN" sz="1200" b="0" kern="1200" dirty="0">
                <a:solidFill>
                  <a:schemeClr val="tx1"/>
                </a:solidFill>
                <a:effectLst/>
                <a:latin typeface="+mn-lt"/>
                <a:ea typeface="+mn-ea"/>
                <a:cs typeface="+mn-cs"/>
              </a:rPr>
              <a:t>Today we will participate in a group activity</a:t>
            </a:r>
          </a:p>
          <a:p>
            <a:pPr marL="171450" indent="-171450">
              <a:lnSpc>
                <a:spcPct val="200000"/>
              </a:lnSpc>
              <a:buFont typeface="Arial" panose="020B0604020202020204" pitchFamily="34" charset="0"/>
              <a:buChar char="•"/>
            </a:pPr>
            <a:r>
              <a:rPr lang="en-IN" sz="1200" b="0" kern="1200" dirty="0">
                <a:solidFill>
                  <a:schemeClr val="tx1"/>
                </a:solidFill>
                <a:effectLst/>
                <a:latin typeface="+mn-lt"/>
                <a:ea typeface="+mn-ea"/>
                <a:cs typeface="+mn-cs"/>
              </a:rPr>
              <a:t>We just spoke about AI and voice assistants. </a:t>
            </a:r>
          </a:p>
          <a:p>
            <a:pPr marL="171450" indent="-171450">
              <a:lnSpc>
                <a:spcPct val="200000"/>
              </a:lnSpc>
              <a:buFont typeface="Arial" panose="020B0604020202020204" pitchFamily="34" charset="0"/>
              <a:buChar char="•"/>
            </a:pPr>
            <a:r>
              <a:rPr lang="en-IN" sz="1200" b="0" kern="1200" baseline="0" dirty="0">
                <a:solidFill>
                  <a:schemeClr val="tx1"/>
                </a:solidFill>
                <a:effectLst/>
                <a:latin typeface="+mn-lt"/>
                <a:ea typeface="+mn-ea"/>
                <a:cs typeface="+mn-cs"/>
              </a:rPr>
              <a:t>In this activity you will share your vision about the future of voice assistants. </a:t>
            </a:r>
          </a:p>
          <a:p>
            <a:pPr marL="171450" indent="-171450">
              <a:lnSpc>
                <a:spcPct val="200000"/>
              </a:lnSpc>
              <a:buFont typeface="Arial" panose="020B0604020202020204" pitchFamily="34" charset="0"/>
              <a:buChar char="•"/>
            </a:pPr>
            <a:r>
              <a:rPr lang="en-IN" sz="1200" b="0" kern="1200" baseline="0" dirty="0">
                <a:solidFill>
                  <a:schemeClr val="tx1"/>
                </a:solidFill>
                <a:effectLst/>
                <a:latin typeface="+mn-lt"/>
                <a:ea typeface="+mn-ea"/>
                <a:cs typeface="+mn-cs"/>
              </a:rPr>
              <a:t>All you need to do is prepare a 3 min video or audio piece on “H</a:t>
            </a:r>
            <a:r>
              <a:rPr lang="en-IN" sz="1200" kern="1200" dirty="0">
                <a:solidFill>
                  <a:schemeClr val="tx1"/>
                </a:solidFill>
                <a:effectLst/>
                <a:latin typeface="+mn-lt"/>
                <a:ea typeface="+mn-ea"/>
                <a:cs typeface="+mn-cs"/>
              </a:rPr>
              <a:t>ow will a voice assistant evolve in 25 years from now?”</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kern="1200" dirty="0">
                <a:solidFill>
                  <a:schemeClr val="tx1"/>
                </a:solidFill>
                <a:effectLst/>
                <a:latin typeface="+mn-lt"/>
                <a:ea typeface="+mn-ea"/>
                <a:cs typeface="+mn-cs"/>
              </a:rPr>
              <a:t>You will first create a script and</a:t>
            </a:r>
            <a:r>
              <a:rPr lang="en-IN" sz="1200" kern="1200" baseline="0" dirty="0">
                <a:solidFill>
                  <a:schemeClr val="tx1"/>
                </a:solidFill>
                <a:effectLst/>
                <a:latin typeface="+mn-lt"/>
                <a:ea typeface="+mn-ea"/>
                <a:cs typeface="+mn-cs"/>
              </a:rPr>
              <a:t> talk about </a:t>
            </a:r>
            <a:r>
              <a:rPr lang="en-IN" sz="1200" kern="1200" dirty="0">
                <a:solidFill>
                  <a:schemeClr val="tx1"/>
                </a:solidFill>
                <a:effectLst/>
                <a:latin typeface="+mn-lt"/>
                <a:ea typeface="+mn-ea"/>
                <a:cs typeface="+mn-cs"/>
              </a:rPr>
              <a:t>your vision in this class. Later you will develop the video/audio piece and post it on the BCVS </a:t>
            </a:r>
            <a:r>
              <a:rPr lang="en-IN" sz="1200" kern="1200" dirty="0" err="1">
                <a:solidFill>
                  <a:schemeClr val="tx1"/>
                </a:solidFill>
                <a:effectLst/>
                <a:latin typeface="+mn-lt"/>
                <a:ea typeface="+mn-ea"/>
                <a:cs typeface="+mn-cs"/>
              </a:rPr>
              <a:t>facebook</a:t>
            </a:r>
            <a:r>
              <a:rPr lang="en-IN" sz="1200" kern="1200" dirty="0">
                <a:solidFill>
                  <a:schemeClr val="tx1"/>
                </a:solidFill>
                <a:effectLst/>
                <a:latin typeface="+mn-lt"/>
                <a:ea typeface="+mn-ea"/>
                <a:cs typeface="+mn-cs"/>
              </a:rPr>
              <a:t> page. Use the Video Editor app to edit, trim, add title, sound, effects and apply titles.</a:t>
            </a:r>
          </a:p>
          <a:p>
            <a:pPr marL="0" indent="0">
              <a:lnSpc>
                <a:spcPct val="200000"/>
              </a:lnSpc>
              <a:buFont typeface="Arial" panose="020B0604020202020204" pitchFamily="34" charset="0"/>
              <a:buNone/>
            </a:pPr>
            <a:endParaRPr lang="en-IN" sz="1200" b="0" kern="1200" baseline="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0" kern="1200" baseline="0" dirty="0">
              <a:solidFill>
                <a:schemeClr val="tx1"/>
              </a:solidFill>
              <a:effectLst/>
              <a:latin typeface="+mn-lt"/>
              <a:ea typeface="+mn-ea"/>
              <a:cs typeface="+mn-cs"/>
            </a:endParaRPr>
          </a:p>
          <a:p>
            <a:pPr marL="0" indent="0">
              <a:lnSpc>
                <a:spcPct val="200000"/>
              </a:lnSpc>
              <a:buFont typeface="Arial" panose="020B0604020202020204" pitchFamily="34" charset="0"/>
              <a:buNone/>
            </a:pPr>
            <a:endParaRPr lang="en-IN" sz="1200" b="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2E2827A-FEE1-434E-85BE-00FF8C495E2C}" type="slidenum">
              <a:rPr lang="en-US" smtClean="0"/>
              <a:pPr/>
              <a:t>3</a:t>
            </a:fld>
            <a:endParaRPr lang="en-US" dirty="0"/>
          </a:p>
        </p:txBody>
      </p:sp>
    </p:spTree>
    <p:extLst>
      <p:ext uri="{BB962C8B-B14F-4D97-AF65-F5344CB8AC3E}">
        <p14:creationId xmlns:p14="http://schemas.microsoft.com/office/powerpoint/2010/main" xmlns="" val="331507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Version: 1.1</a:t>
            </a:r>
          </a:p>
        </p:txBody>
      </p:sp>
      <p:sp>
        <p:nvSpPr>
          <p:cNvPr id="4" name="Slide Number Placeholder 3"/>
          <p:cNvSpPr>
            <a:spLocks noGrp="1"/>
          </p:cNvSpPr>
          <p:nvPr>
            <p:ph type="sldNum" sz="quarter" idx="10"/>
          </p:nvPr>
        </p:nvSpPr>
        <p:spPr/>
        <p:txBody>
          <a:bodyPr/>
          <a:lstStyle/>
          <a:p>
            <a:fld id="{12E2827A-FEE1-434E-85BE-00FF8C495E2C}" type="slidenum">
              <a:rPr lang="en-US" smtClean="0"/>
              <a:pPr/>
              <a:t>4</a:t>
            </a:fld>
            <a:endParaRPr lang="en-US" dirty="0"/>
          </a:p>
        </p:txBody>
      </p:sp>
    </p:spTree>
    <p:extLst>
      <p:ext uri="{BB962C8B-B14F-4D97-AF65-F5344CB8AC3E}">
        <p14:creationId xmlns:p14="http://schemas.microsoft.com/office/powerpoint/2010/main" xmlns="" val="384332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Lab</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90 min</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slide sets the context for a discussion on how </a:t>
            </a:r>
            <a:r>
              <a:rPr lang="en-US" sz="1200" kern="1200" baseline="0" dirty="0">
                <a:solidFill>
                  <a:schemeClr val="tx1"/>
                </a:solidFill>
                <a:effectLst/>
                <a:latin typeface="+mn-lt"/>
                <a:ea typeface="+mn-ea"/>
                <a:cs typeface="+mn-cs"/>
              </a:rPr>
              <a:t>AI has become a part of our everyday life. </a:t>
            </a:r>
          </a:p>
          <a:p>
            <a:pPr marL="0" indent="0">
              <a:lnSpc>
                <a:spcPct val="200000"/>
              </a:lnSpc>
              <a:buFont typeface="Arial" panose="020B0604020202020204" pitchFamily="34" charset="0"/>
              <a:buNone/>
            </a:pPr>
            <a:endParaRPr lang="en-I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mn-lt"/>
                <a:ea typeface="+mn-ea"/>
                <a:cs typeface="+mn-cs"/>
              </a:rPr>
              <a:t>    Say</a:t>
            </a:r>
            <a:r>
              <a:rPr lang="en-IN" sz="1200" b="0" kern="1200" dirty="0">
                <a:solidFill>
                  <a:schemeClr val="tx1"/>
                </a:solidFill>
                <a:effectLst/>
                <a:latin typeface="+mn-lt"/>
                <a:ea typeface="+mn-ea"/>
                <a:cs typeface="+mn-cs"/>
              </a:rPr>
              <a:t>: </a:t>
            </a:r>
            <a:r>
              <a:rPr lang="en-IN" sz="1200" kern="1200" baseline="0" dirty="0">
                <a:solidFill>
                  <a:schemeClr val="tx1"/>
                </a:solidFill>
                <a:effectLst/>
                <a:latin typeface="+mn-lt"/>
                <a:ea typeface="+mn-ea"/>
                <a:cs typeface="+mn-cs"/>
              </a:rPr>
              <a:t>Let us now watch a  video in </a:t>
            </a:r>
            <a:r>
              <a:rPr lang="en-IN" sz="1200" kern="1200" baseline="0" dirty="0" err="1">
                <a:solidFill>
                  <a:schemeClr val="tx1"/>
                </a:solidFill>
                <a:effectLst/>
                <a:latin typeface="+mn-lt"/>
                <a:ea typeface="+mn-ea"/>
                <a:cs typeface="+mn-cs"/>
              </a:rPr>
              <a:t>youtube</a:t>
            </a:r>
            <a:r>
              <a:rPr lang="en-IN" sz="1200" kern="1200" baseline="0" dirty="0">
                <a:solidFill>
                  <a:schemeClr val="tx1"/>
                </a:solidFill>
                <a:effectLst/>
                <a:latin typeface="+mn-lt"/>
                <a:ea typeface="+mn-ea"/>
                <a:cs typeface="+mn-cs"/>
              </a:rPr>
              <a:t>  </a:t>
            </a:r>
            <a:r>
              <a:rPr lang="en-US" sz="1200" b="1" dirty="0">
                <a:sym typeface="Wingdings" panose="05000000000000000000" pitchFamily="2" charset="2"/>
              </a:rPr>
              <a:t>Most AMAZING Examples Of Artificial Intelligence (AI)</a:t>
            </a:r>
            <a:r>
              <a:rPr lang="en-US" sz="1200" b="1" baseline="0" dirty="0">
                <a:sym typeface="Wingdings" panose="05000000000000000000" pitchFamily="2" charset="2"/>
              </a:rPr>
              <a:t> </a:t>
            </a:r>
            <a:r>
              <a:rPr lang="en-IN" sz="1200" kern="1200" baseline="0" dirty="0">
                <a:solidFill>
                  <a:schemeClr val="tx1"/>
                </a:solidFill>
                <a:effectLst/>
                <a:latin typeface="+mn-lt"/>
                <a:ea typeface="+mn-ea"/>
                <a:cs typeface="+mn-cs"/>
              </a:rPr>
              <a:t>which beautifully shows how AI is part of our every day life. This    video describes how Hal 9000,Tesla Car, Cortana, Pandora Skynet </a:t>
            </a:r>
            <a:r>
              <a:rPr lang="en-IN" sz="1200" kern="1200" baseline="0" dirty="0" err="1">
                <a:solidFill>
                  <a:schemeClr val="tx1"/>
                </a:solidFill>
                <a:effectLst/>
                <a:latin typeface="+mn-lt"/>
                <a:ea typeface="+mn-ea"/>
                <a:cs typeface="+mn-cs"/>
              </a:rPr>
              <a:t>etc</a:t>
            </a:r>
            <a:r>
              <a:rPr lang="en-IN" sz="1200" kern="1200" baseline="0" dirty="0">
                <a:solidFill>
                  <a:schemeClr val="tx1"/>
                </a:solidFill>
                <a:effectLst/>
                <a:latin typeface="+mn-lt"/>
                <a:ea typeface="+mn-ea"/>
                <a:cs typeface="+mn-cs"/>
              </a:rPr>
              <a:t> have changed human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    </a:t>
            </a:r>
            <a:r>
              <a:rPr lang="en-IN" sz="1200" b="1" kern="1200" baseline="0" dirty="0">
                <a:solidFill>
                  <a:schemeClr val="tx1"/>
                </a:solidFill>
                <a:effectLst/>
                <a:latin typeface="+mn-lt"/>
                <a:ea typeface="+mn-ea"/>
                <a:cs typeface="+mn-cs"/>
              </a:rPr>
              <a:t>Do: </a:t>
            </a:r>
            <a:r>
              <a:rPr lang="en-IN" sz="1200" b="0" kern="1200" baseline="0" dirty="0">
                <a:solidFill>
                  <a:schemeClr val="tx1"/>
                </a:solidFill>
                <a:effectLst/>
                <a:latin typeface="+mn-lt"/>
                <a:ea typeface="+mn-ea"/>
                <a:cs typeface="+mn-cs"/>
              </a:rPr>
              <a:t>Initiate an open house discussion on what they saw and heard.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a:solidFill>
                  <a:schemeClr val="tx1"/>
                </a:solidFill>
                <a:effectLst/>
                <a:latin typeface="+mn-lt"/>
                <a:ea typeface="+mn-ea"/>
                <a:cs typeface="+mn-cs"/>
              </a:rPr>
              <a:t>          Involve all students in the discussion. Encourage them to take part in the discussion and contribute their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a:solidFill>
                  <a:schemeClr val="tx1"/>
                </a:solidFill>
                <a:effectLst/>
                <a:latin typeface="+mn-lt"/>
                <a:ea typeface="+mn-ea"/>
                <a:cs typeface="+mn-cs"/>
              </a:rPr>
              <a:t>          Divide them in groups and ask them to</a:t>
            </a:r>
            <a:r>
              <a:rPr lang="en-IN" sz="1200" kern="1200" dirty="0">
                <a:solidFill>
                  <a:schemeClr val="tx1"/>
                </a:solidFill>
                <a:effectLst/>
                <a:latin typeface="+mn-lt"/>
                <a:ea typeface="+mn-ea"/>
                <a:cs typeface="+mn-cs"/>
              </a:rPr>
              <a:t> come up with a role play to demonstrate</a:t>
            </a:r>
            <a:r>
              <a:rPr lang="en-IN" sz="1200" kern="1200" baseline="0" dirty="0">
                <a:solidFill>
                  <a:schemeClr val="tx1"/>
                </a:solidFill>
                <a:effectLst/>
                <a:latin typeface="+mn-lt"/>
                <a:ea typeface="+mn-ea"/>
                <a:cs typeface="+mn-cs"/>
              </a:rPr>
              <a:t> their vision and understanding of the topic.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mn-lt"/>
                <a:ea typeface="+mn-ea"/>
                <a:cs typeface="+mn-cs"/>
              </a:rPr>
              <a:t>   Do</a:t>
            </a:r>
            <a:r>
              <a:rPr lang="en-IN" sz="1200" b="0" kern="1200" dirty="0">
                <a:solidFill>
                  <a:schemeClr val="tx1"/>
                </a:solidFill>
                <a:effectLst/>
                <a:latin typeface="+mn-lt"/>
                <a:ea typeface="+mn-ea"/>
                <a:cs typeface="+mn-cs"/>
              </a:rPr>
              <a:t>: Suggest</a:t>
            </a:r>
            <a:r>
              <a:rPr lang="en-IN" sz="1200" b="0" kern="1200" baseline="0" dirty="0">
                <a:solidFill>
                  <a:schemeClr val="tx1"/>
                </a:solidFill>
                <a:effectLst/>
                <a:latin typeface="+mn-lt"/>
                <a:ea typeface="+mn-ea"/>
                <a:cs typeface="+mn-cs"/>
              </a:rPr>
              <a:t> the following for viewing and reading</a:t>
            </a:r>
          </a:p>
          <a:p>
            <a:pPr marL="0" indent="0">
              <a:buNone/>
            </a:pPr>
            <a:r>
              <a:rPr lang="en-US" sz="1200" dirty="0">
                <a:sym typeface="Wingdings" panose="05000000000000000000" pitchFamily="2" charset="2"/>
              </a:rPr>
              <a:t>1. Ted talks Artificial Intelligence play list (use the app)</a:t>
            </a:r>
          </a:p>
          <a:p>
            <a:pPr marL="0" indent="0">
              <a:buNone/>
            </a:pPr>
            <a:r>
              <a:rPr lang="en-US" sz="1200" dirty="0">
                <a:sym typeface="Wingdings" panose="05000000000000000000" pitchFamily="2" charset="2"/>
              </a:rPr>
              <a:t>2. The rise of AI Bloomberg</a:t>
            </a:r>
          </a:p>
          <a:p>
            <a:pPr marL="0" indent="0">
              <a:buNone/>
            </a:pPr>
            <a:r>
              <a:rPr lang="en-US" sz="1200" dirty="0">
                <a:sym typeface="Wingdings" panose="05000000000000000000" pitchFamily="2" charset="2"/>
              </a:rPr>
              <a:t>3. I, Robot- movie or any other book</a:t>
            </a:r>
          </a:p>
          <a:p>
            <a:pPr marL="0" indent="0">
              <a:buNone/>
            </a:pPr>
            <a:r>
              <a:rPr lang="en-US" sz="1200" dirty="0">
                <a:sym typeface="Wingdings" panose="05000000000000000000" pitchFamily="2" charset="2"/>
              </a:rPr>
              <a:t>4. IQVIS- blog/9-powerful-examples-of-artificial-intelligence-in-use-today</a:t>
            </a:r>
          </a:p>
          <a:p>
            <a:pPr marL="0" indent="0">
              <a:buNone/>
            </a:pPr>
            <a:endParaRPr lang="en-US" sz="1200" dirty="0">
              <a:sym typeface="Wingdings" panose="05000000000000000000" pitchFamily="2" charset="2"/>
            </a:endParaRPr>
          </a:p>
          <a:p>
            <a:pPr marL="171450" indent="-171450">
              <a:lnSpc>
                <a:spcPct val="200000"/>
              </a:lnSpc>
              <a:buFont typeface="Arial" panose="020B0604020202020204" pitchFamily="34" charset="0"/>
              <a:buChar char="•"/>
            </a:pPr>
            <a:r>
              <a:rPr lang="en-IN"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2E2827A-FEE1-434E-85BE-00FF8C495E2C}" type="slidenum">
              <a:rPr lang="en-US" smtClean="0"/>
              <a:pPr/>
              <a:t>5</a:t>
            </a:fld>
            <a:endParaRPr lang="en-US" dirty="0"/>
          </a:p>
        </p:txBody>
      </p:sp>
    </p:spTree>
    <p:extLst>
      <p:ext uri="{BB962C8B-B14F-4D97-AF65-F5344CB8AC3E}">
        <p14:creationId xmlns:p14="http://schemas.microsoft.com/office/powerpoint/2010/main" xmlns="" val="238308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Version: 1.1</a:t>
            </a:r>
          </a:p>
        </p:txBody>
      </p:sp>
      <p:sp>
        <p:nvSpPr>
          <p:cNvPr id="4" name="Slide Number Placeholder 3"/>
          <p:cNvSpPr>
            <a:spLocks noGrp="1"/>
          </p:cNvSpPr>
          <p:nvPr>
            <p:ph type="sldNum" sz="quarter" idx="10"/>
          </p:nvPr>
        </p:nvSpPr>
        <p:spPr/>
        <p:txBody>
          <a:bodyPr/>
          <a:lstStyle/>
          <a:p>
            <a:fld id="{12E2827A-FEE1-434E-85BE-00FF8C495E2C}" type="slidenum">
              <a:rPr lang="en-US" smtClean="0"/>
              <a:pPr/>
              <a:t>7</a:t>
            </a:fld>
            <a:endParaRPr lang="en-US" dirty="0"/>
          </a:p>
        </p:txBody>
      </p:sp>
    </p:spTree>
    <p:extLst>
      <p:ext uri="{BB962C8B-B14F-4D97-AF65-F5344CB8AC3E}">
        <p14:creationId xmlns:p14="http://schemas.microsoft.com/office/powerpoint/2010/main" xmlns="" val="416914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Discussion</a:t>
            </a:r>
            <a:r>
              <a:rPr lang="en-IN" sz="1200" b="0" kern="1200" baseline="0" dirty="0">
                <a:solidFill>
                  <a:schemeClr val="tx1"/>
                </a:solidFill>
                <a:effectLst/>
                <a:latin typeface="+mn-lt"/>
                <a:ea typeface="+mn-ea"/>
                <a:cs typeface="+mn-cs"/>
              </a:rPr>
              <a:t>/</a:t>
            </a:r>
            <a:r>
              <a:rPr lang="en-IN" sz="1200" kern="1200" dirty="0">
                <a:solidFill>
                  <a:schemeClr val="tx1"/>
                </a:solidFill>
                <a:effectLst/>
                <a:latin typeface="+mn-lt"/>
                <a:ea typeface="+mn-ea"/>
                <a:cs typeface="+mn-cs"/>
              </a:rPr>
              <a:t>Lecture </a:t>
            </a:r>
            <a:endParaRPr lang="en-IN" sz="1200" b="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 60 mins</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Initiate thoughts and discussions on how we can communicate with machines in future work</a:t>
            </a:r>
            <a:r>
              <a:rPr lang="en-US" sz="1200" kern="1200" baseline="0" dirty="0">
                <a:solidFill>
                  <a:schemeClr val="tx1"/>
                </a:solidFill>
                <a:effectLst/>
                <a:latin typeface="+mn-lt"/>
                <a:ea typeface="+mn-ea"/>
                <a:cs typeface="+mn-cs"/>
              </a:rPr>
              <a:t> place. How humans and their digital creations can complement each other.</a:t>
            </a:r>
          </a:p>
          <a:p>
            <a:pPr marL="171450" indent="-171450">
              <a:lnSpc>
                <a:spcPct val="200000"/>
              </a:lnSpc>
              <a:buFont typeface="Arial" panose="020B0604020202020204" pitchFamily="34" charset="0"/>
              <a:buChar char="•"/>
            </a:pPr>
            <a:endParaRPr lang="en-US" sz="1200" kern="1200" baseline="0" dirty="0">
              <a:solidFill>
                <a:schemeClr val="tx1"/>
              </a:solidFill>
              <a:effectLst/>
              <a:latin typeface="+mn-lt"/>
              <a:ea typeface="+mn-ea"/>
              <a:cs typeface="+mn-cs"/>
            </a:endParaRPr>
          </a:p>
          <a:p>
            <a:pPr marL="0" indent="0">
              <a:buNone/>
            </a:pPr>
            <a:r>
              <a:rPr lang="en-US" sz="1200" b="1" kern="1200" baseline="0" dirty="0">
                <a:solidFill>
                  <a:schemeClr val="tx1"/>
                </a:solidFill>
                <a:effectLst/>
                <a:latin typeface="+mn-lt"/>
                <a:ea typeface="+mn-ea"/>
                <a:cs typeface="+mn-cs"/>
              </a:rPr>
              <a:t>Do</a:t>
            </a:r>
            <a:r>
              <a:rPr lang="en-US" sz="1200" kern="1200" baseline="0" dirty="0">
                <a:solidFill>
                  <a:schemeClr val="tx1"/>
                </a:solidFill>
                <a:effectLst/>
                <a:latin typeface="+mn-lt"/>
                <a:ea typeface="+mn-ea"/>
                <a:cs typeface="+mn-cs"/>
              </a:rPr>
              <a:t>: Play the video </a:t>
            </a:r>
            <a:r>
              <a:rPr lang="en-US" sz="1200" b="1" dirty="0">
                <a:sym typeface="Wingdings" panose="05000000000000000000" pitchFamily="2" charset="2"/>
              </a:rPr>
              <a:t>We Talked To Sophia – The AI Robot That Once Said It Would ‘Destroy Humans”</a:t>
            </a:r>
            <a:r>
              <a:rPr lang="en-IN" sz="1200" b="0" kern="1200" dirty="0">
                <a:solidFill>
                  <a:schemeClr val="tx1"/>
                </a:solidFill>
                <a:effectLst/>
                <a:latin typeface="+mn-lt"/>
                <a:ea typeface="+mn-ea"/>
                <a:cs typeface="+mn-cs"/>
              </a:rPr>
              <a:t> </a:t>
            </a: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r>
              <a:rPr lang="en-IN" sz="1200" b="0" kern="1200" baseline="0" dirty="0">
                <a:solidFill>
                  <a:schemeClr val="tx1"/>
                </a:solidFill>
                <a:effectLst/>
                <a:latin typeface="+mn-lt"/>
                <a:ea typeface="+mn-ea"/>
                <a:cs typeface="+mn-cs"/>
              </a:rPr>
              <a:t>   At the end of the video, initiate an open house to discuss what did the students hear, see and felt. How would they bring in the human element in machine interacting.( Hint: Guide the response towards Sophia’s lack of empathy, eye contact </a:t>
            </a:r>
            <a:r>
              <a:rPr lang="en-IN" sz="1200" b="0" kern="1200" baseline="0" dirty="0" err="1">
                <a:solidFill>
                  <a:schemeClr val="tx1"/>
                </a:solidFill>
                <a:effectLst/>
                <a:latin typeface="+mn-lt"/>
                <a:ea typeface="+mn-ea"/>
                <a:cs typeface="+mn-cs"/>
              </a:rPr>
              <a:t>etc</a:t>
            </a:r>
            <a:r>
              <a:rPr lang="en-IN" sz="1200" b="0" kern="1200" baseline="0" dirty="0">
                <a:solidFill>
                  <a:schemeClr val="tx1"/>
                </a:solidFill>
                <a:effectLst/>
                <a:latin typeface="+mn-lt"/>
                <a:ea typeface="+mn-ea"/>
                <a:cs typeface="+mn-cs"/>
              </a:rPr>
              <a:t>)   </a:t>
            </a:r>
          </a:p>
          <a:p>
            <a:pPr marL="0" indent="0">
              <a:lnSpc>
                <a:spcPct val="200000"/>
              </a:lnSpc>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Say</a:t>
            </a:r>
            <a:r>
              <a:rPr lang="en-IN" sz="1200" b="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kern="1200" dirty="0">
                <a:solidFill>
                  <a:schemeClr val="tx1"/>
                </a:solidFill>
                <a:effectLst/>
                <a:latin typeface="+mn-lt"/>
                <a:ea typeface="+mn-ea"/>
                <a:cs typeface="+mn-cs"/>
              </a:rPr>
              <a:t>How do we</a:t>
            </a:r>
            <a:r>
              <a:rPr lang="en-IN" sz="1200" b="0" kern="1200" baseline="0" dirty="0">
                <a:solidFill>
                  <a:schemeClr val="tx1"/>
                </a:solidFill>
                <a:effectLst/>
                <a:latin typeface="+mn-lt"/>
                <a:ea typeface="+mn-ea"/>
                <a:cs typeface="+mn-cs"/>
              </a:rPr>
              <a:t> communicate with our friends?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kern="1200" baseline="0" dirty="0">
                <a:solidFill>
                  <a:schemeClr val="tx1"/>
                </a:solidFill>
                <a:effectLst/>
                <a:latin typeface="+mn-lt"/>
                <a:ea typeface="+mn-ea"/>
                <a:cs typeface="+mn-cs"/>
              </a:rPr>
              <a:t>How many times do we talk face to face with our friends and family members?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kern="1200" dirty="0">
                <a:solidFill>
                  <a:schemeClr val="tx1"/>
                </a:solidFill>
                <a:effectLst/>
                <a:latin typeface="+mn-lt"/>
                <a:ea typeface="+mn-ea"/>
                <a:cs typeface="+mn-cs"/>
              </a:rPr>
              <a:t>In which mode are you more comfortable?</a:t>
            </a:r>
            <a:r>
              <a:rPr lang="en-IN" sz="1200" b="0" kern="1200" baseline="0" dirty="0">
                <a:solidFill>
                  <a:schemeClr val="tx1"/>
                </a:solidFill>
                <a:effectLst/>
                <a:latin typeface="+mn-lt"/>
                <a:ea typeface="+mn-ea"/>
                <a:cs typeface="+mn-cs"/>
              </a:rPr>
              <a:t> Face to face/texting/video calls/voice messages/social platforms.</a:t>
            </a:r>
            <a:endParaRPr lang="en-IN"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kern="1200" dirty="0">
                <a:solidFill>
                  <a:schemeClr val="tx1"/>
                </a:solidFill>
                <a:effectLst/>
                <a:latin typeface="+mn-lt"/>
                <a:ea typeface="+mn-ea"/>
                <a:cs typeface="+mn-cs"/>
              </a:rPr>
              <a:t>What</a:t>
            </a:r>
            <a:r>
              <a:rPr lang="en-IN" sz="1200" b="0" kern="1200" baseline="0" dirty="0">
                <a:solidFill>
                  <a:schemeClr val="tx1"/>
                </a:solidFill>
                <a:effectLst/>
                <a:latin typeface="+mn-lt"/>
                <a:ea typeface="+mn-ea"/>
                <a:cs typeface="+mn-cs"/>
              </a:rPr>
              <a:t> are the ways in which we communicate with machines?</a:t>
            </a:r>
            <a:endParaRPr lang="en-IN"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0" kern="1200" dirty="0">
                <a:solidFill>
                  <a:schemeClr val="tx1"/>
                </a:solidFill>
                <a:effectLst/>
                <a:latin typeface="+mn-lt"/>
                <a:ea typeface="+mn-ea"/>
                <a:cs typeface="+mn-cs"/>
              </a:rPr>
              <a:t>Are you comfortable</a:t>
            </a:r>
            <a:r>
              <a:rPr lang="en-IN" sz="1200" b="0" kern="1200" baseline="0" dirty="0">
                <a:solidFill>
                  <a:schemeClr val="tx1"/>
                </a:solidFill>
                <a:effectLst/>
                <a:latin typeface="+mn-lt"/>
                <a:ea typeface="+mn-ea"/>
                <a:cs typeface="+mn-cs"/>
              </a:rPr>
              <a:t> in this way?</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0" kern="1200" dirty="0">
                <a:solidFill>
                  <a:schemeClr val="tx1"/>
                </a:solidFill>
                <a:effectLst/>
                <a:latin typeface="+mn-lt"/>
                <a:ea typeface="+mn-ea"/>
                <a:cs typeface="+mn-cs"/>
              </a:rPr>
              <a:t>How do you imagine that </a:t>
            </a:r>
            <a:r>
              <a:rPr lang="en-IN" sz="1200" b="0" kern="1200" baseline="0" dirty="0">
                <a:solidFill>
                  <a:schemeClr val="tx1"/>
                </a:solidFill>
                <a:effectLst/>
                <a:latin typeface="+mn-lt"/>
                <a:ea typeface="+mn-ea"/>
                <a:cs typeface="+mn-cs"/>
              </a:rPr>
              <a:t>it will change? (Hint: About 30 years ago we communicated with bank tellers but now we communicate with ATMs or even banking Apps.)  </a:t>
            </a: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endParaRPr lang="en-IN" sz="12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t>Say</a:t>
            </a:r>
            <a:r>
              <a:rPr lang="en-US" dirty="0"/>
              <a:t>: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kern="1200" dirty="0">
                <a:solidFill>
                  <a:schemeClr val="tx1"/>
                </a:solidFill>
                <a:effectLst/>
                <a:latin typeface="+mn-lt"/>
                <a:ea typeface="+mn-ea"/>
                <a:cs typeface="+mn-cs"/>
              </a:rPr>
              <a:t>We will end the session with the question: How will offices/workplaces change in future? Who do you think would be your colleagues?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Next day we will have a debate in the presence of</a:t>
            </a:r>
            <a:r>
              <a:rPr lang="en-IN" sz="1200" b="1" kern="1200" baseline="0" dirty="0">
                <a:solidFill>
                  <a:schemeClr val="tx1"/>
                </a:solidFill>
                <a:effectLst/>
                <a:latin typeface="+mn-lt"/>
                <a:ea typeface="+mn-ea"/>
                <a:cs typeface="+mn-cs"/>
              </a:rPr>
              <a:t> an external moderator on topics related to AI.</a:t>
            </a:r>
            <a:endParaRPr lang="en-IN" sz="1200" b="1" kern="1200" dirty="0">
              <a:solidFill>
                <a:schemeClr val="tx1"/>
              </a:solidFill>
              <a:effectLst/>
              <a:latin typeface="+mn-lt"/>
              <a:ea typeface="+mn-ea"/>
              <a:cs typeface="+mn-cs"/>
            </a:endParaRP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endParaRPr lang="en-IN" sz="12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Do</a:t>
            </a:r>
            <a:r>
              <a:rPr lang="en-IN" sz="1200" b="0" kern="1200" dirty="0">
                <a:solidFill>
                  <a:schemeClr val="tx1"/>
                </a:solidFill>
                <a:effectLst/>
                <a:latin typeface="+mn-lt"/>
                <a:ea typeface="+mn-ea"/>
                <a:cs typeface="+mn-cs"/>
              </a:rPr>
              <a:t>: Request the group</a:t>
            </a:r>
            <a:r>
              <a:rPr lang="en-IN" sz="1200" b="0" kern="1200" baseline="0" dirty="0">
                <a:solidFill>
                  <a:schemeClr val="tx1"/>
                </a:solidFill>
                <a:effectLst/>
                <a:latin typeface="+mn-lt"/>
                <a:ea typeface="+mn-ea"/>
                <a:cs typeface="+mn-cs"/>
              </a:rPr>
              <a:t> to refer to the article “The future of human communication: How artificial intelligence will transform the way we communicate” by Noah </a:t>
            </a:r>
            <a:r>
              <a:rPr lang="en-IN" sz="1200" b="0" kern="1200" baseline="0" dirty="0" err="1">
                <a:solidFill>
                  <a:schemeClr val="tx1"/>
                </a:solidFill>
                <a:effectLst/>
                <a:latin typeface="+mn-lt"/>
                <a:ea typeface="+mn-ea"/>
                <a:cs typeface="+mn-cs"/>
              </a:rPr>
              <a:t>Zandan</a:t>
            </a:r>
            <a:r>
              <a:rPr lang="en-IN" sz="1200" b="0" kern="1200" baseline="0" dirty="0">
                <a:solidFill>
                  <a:schemeClr val="tx1"/>
                </a:solidFill>
                <a:effectLst/>
                <a:latin typeface="+mn-lt"/>
                <a:ea typeface="+mn-ea"/>
                <a:cs typeface="+mn-cs"/>
              </a:rPr>
              <a:t> while preparing for the debate. They can of course refer other sources on the internet. </a:t>
            </a:r>
            <a:r>
              <a:rPr lang="en-IN" sz="1200" b="0" kern="1200" dirty="0">
                <a:solidFill>
                  <a:schemeClr val="tx1"/>
                </a:solidFill>
                <a:effectLst/>
                <a:latin typeface="+mn-lt"/>
                <a:ea typeface="+mn-ea"/>
                <a:cs typeface="+mn-cs"/>
              </a:rPr>
              <a:t>Suggested reading-Search</a:t>
            </a:r>
            <a:r>
              <a:rPr lang="en-IN" sz="1200" b="0" kern="1200" baseline="0" dirty="0">
                <a:solidFill>
                  <a:schemeClr val="tx1"/>
                </a:solidFill>
                <a:effectLst/>
                <a:latin typeface="+mn-lt"/>
                <a:ea typeface="+mn-ea"/>
                <a:cs typeface="+mn-cs"/>
              </a:rPr>
              <a:t> Google and access an article named “How robots and humans can get along” by Nancy Cooke – Fast company. </a:t>
            </a: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lang="en-IN" sz="1200" b="0" kern="1200" baseline="0" dirty="0">
              <a:solidFill>
                <a:schemeClr val="tx1"/>
              </a:solidFill>
              <a:effectLst/>
              <a:latin typeface="+mn-lt"/>
              <a:ea typeface="+mn-ea"/>
              <a:cs typeface="+mn-cs"/>
            </a:endParaRP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endParaRPr lang="en-IN" sz="1200" b="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2E2827A-FEE1-434E-85BE-00FF8C495E2C}" type="slidenum">
              <a:rPr lang="en-US" smtClean="0"/>
              <a:pPr/>
              <a:t>8</a:t>
            </a:fld>
            <a:endParaRPr lang="en-US" dirty="0"/>
          </a:p>
        </p:txBody>
      </p:sp>
    </p:spTree>
    <p:extLst>
      <p:ext uri="{BB962C8B-B14F-4D97-AF65-F5344CB8AC3E}">
        <p14:creationId xmlns:p14="http://schemas.microsoft.com/office/powerpoint/2010/main" xmlns="" val="161748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2000" b="1" u="sng" dirty="0"/>
              <a:t>Facilitator Guide</a:t>
            </a:r>
          </a:p>
          <a:p>
            <a:endParaRPr lang="en-US" dirty="0"/>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Type of screen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b="0" kern="1200" dirty="0">
                <a:solidFill>
                  <a:schemeClr val="tx1"/>
                </a:solidFill>
                <a:effectLst/>
                <a:latin typeface="+mn-lt"/>
                <a:ea typeface="+mn-ea"/>
                <a:cs typeface="+mn-cs"/>
              </a:rPr>
              <a:t>Discussion</a:t>
            </a:r>
          </a:p>
          <a:p>
            <a:pPr marL="171450" indent="-171450">
              <a:lnSpc>
                <a:spcPct val="200000"/>
              </a:lnSpc>
              <a:buFont typeface="Arial" panose="020B0604020202020204" pitchFamily="34" charset="0"/>
              <a:buChar char="•"/>
            </a:pP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IN" sz="1200" b="1" kern="1200" dirty="0">
                <a:solidFill>
                  <a:schemeClr val="tx1"/>
                </a:solidFill>
                <a:effectLst/>
                <a:latin typeface="+mn-lt"/>
                <a:ea typeface="+mn-ea"/>
                <a:cs typeface="+mn-cs"/>
              </a:rPr>
              <a:t>Recommended Duration</a:t>
            </a:r>
            <a:r>
              <a:rPr lang="en-IN" sz="1200" b="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 5 </a:t>
            </a:r>
            <a:r>
              <a:rPr lang="en-IN" sz="1200" kern="1200" dirty="0" err="1">
                <a:solidFill>
                  <a:schemeClr val="tx1"/>
                </a:solidFill>
                <a:effectLst/>
                <a:latin typeface="+mn-lt"/>
                <a:ea typeface="+mn-ea"/>
                <a:cs typeface="+mn-cs"/>
              </a:rPr>
              <a:t>mins</a:t>
            </a:r>
            <a:endParaRPr lang="en-US" sz="120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IN" sz="1200" b="1"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r>
              <a:rPr lang="en-IN" sz="1200" b="1" kern="1200" dirty="0">
                <a:solidFill>
                  <a:schemeClr val="tx1"/>
                </a:solidFill>
                <a:effectLst/>
                <a:latin typeface="+mn-lt"/>
                <a:ea typeface="+mn-ea"/>
                <a:cs typeface="+mn-cs"/>
              </a:rPr>
              <a:t>Aim and objective of this screen: </a:t>
            </a:r>
            <a:r>
              <a:rPr lang="en-IN" sz="1200" b="0" kern="1200" dirty="0">
                <a:solidFill>
                  <a:schemeClr val="tx1"/>
                </a:solidFill>
                <a:effectLst/>
                <a:latin typeface="+mn-lt"/>
                <a:ea typeface="+mn-ea"/>
                <a:cs typeface="+mn-cs"/>
              </a:rPr>
              <a:t>Inform the students about a class debate which will take place  shortly. Share suggested prep</a:t>
            </a:r>
            <a:r>
              <a:rPr lang="en-IN" sz="1200" b="0" kern="1200" baseline="0" dirty="0">
                <a:solidFill>
                  <a:schemeClr val="tx1"/>
                </a:solidFill>
                <a:effectLst/>
                <a:latin typeface="+mn-lt"/>
                <a:ea typeface="+mn-ea"/>
                <a:cs typeface="+mn-cs"/>
              </a:rPr>
              <a:t> material for the debate</a:t>
            </a:r>
            <a:r>
              <a:rPr lang="en-IN" sz="1200" b="1" kern="1200" baseline="0" dirty="0">
                <a:solidFill>
                  <a:schemeClr val="tx1"/>
                </a:solidFill>
                <a:effectLst/>
                <a:latin typeface="+mn-lt"/>
                <a:ea typeface="+mn-ea"/>
                <a:cs typeface="+mn-cs"/>
              </a:rPr>
              <a:t>.</a:t>
            </a:r>
          </a:p>
          <a:p>
            <a:pPr marL="171450" indent="-171450">
              <a:lnSpc>
                <a:spcPct val="200000"/>
              </a:lnSpc>
              <a:buFont typeface="Arial" panose="020B0604020202020204" pitchFamily="34" charset="0"/>
              <a:buChar char="•"/>
            </a:pPr>
            <a:endParaRPr lang="en-IN" sz="1200" b="1" kern="1200" baseline="0" dirty="0">
              <a:solidFill>
                <a:schemeClr val="tx1"/>
              </a:solidFill>
              <a:effectLst/>
              <a:latin typeface="+mn-lt"/>
              <a:ea typeface="+mn-ea"/>
              <a:cs typeface="+mn-cs"/>
            </a:endParaRP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r>
              <a:rPr lang="en-IN" sz="1200" b="1" kern="1200" dirty="0">
                <a:solidFill>
                  <a:schemeClr val="tx1"/>
                </a:solidFill>
                <a:effectLst/>
                <a:latin typeface="+mn-lt"/>
                <a:ea typeface="+mn-ea"/>
                <a:cs typeface="+mn-cs"/>
              </a:rPr>
              <a:t>  Say</a:t>
            </a:r>
            <a:r>
              <a:rPr lang="en-IN" sz="1200" b="0" kern="1200" dirty="0">
                <a:solidFill>
                  <a:schemeClr val="tx1"/>
                </a:solidFill>
                <a:effectLst/>
                <a:latin typeface="+mn-lt"/>
                <a:ea typeface="+mn-ea"/>
                <a:cs typeface="+mn-cs"/>
              </a:rPr>
              <a:t>:  In</a:t>
            </a:r>
            <a:r>
              <a:rPr lang="en-IN" sz="1200" b="0" kern="1200" baseline="0" dirty="0">
                <a:solidFill>
                  <a:schemeClr val="tx1"/>
                </a:solidFill>
                <a:effectLst/>
                <a:latin typeface="+mn-lt"/>
                <a:ea typeface="+mn-ea"/>
                <a:cs typeface="+mn-cs"/>
              </a:rPr>
              <a:t> one of the next classes you will have to participate in a debate. You need to prepare well for the  debate. I am sharing some suggested research and reading material but you should try and gather more information on related topics.</a:t>
            </a:r>
            <a:endParaRPr lang="en-IN" sz="1200" b="0" kern="1200" dirty="0">
              <a:solidFill>
                <a:schemeClr val="tx1"/>
              </a:solidFill>
              <a:effectLst/>
              <a:latin typeface="+mn-lt"/>
              <a:ea typeface="+mn-ea"/>
              <a:cs typeface="+mn-cs"/>
            </a:endParaRPr>
          </a:p>
          <a:p>
            <a:pPr marL="171450" indent="-171450">
              <a:lnSpc>
                <a:spcPct val="200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E2827A-FEE1-434E-85BE-00FF8C495E2C}" type="slidenum">
              <a:rPr lang="en-US" smtClean="0"/>
              <a:pPr/>
              <a:t>9</a:t>
            </a:fld>
            <a:endParaRPr lang="en-US" dirty="0"/>
          </a:p>
        </p:txBody>
      </p:sp>
    </p:spTree>
    <p:extLst>
      <p:ext uri="{BB962C8B-B14F-4D97-AF65-F5344CB8AC3E}">
        <p14:creationId xmlns="" xmlns:p14="http://schemas.microsoft.com/office/powerpoint/2010/main" val="142694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Version: 1.1</a:t>
            </a:r>
          </a:p>
        </p:txBody>
      </p:sp>
      <p:sp>
        <p:nvSpPr>
          <p:cNvPr id="4" name="Slide Number Placeholder 3"/>
          <p:cNvSpPr>
            <a:spLocks noGrp="1"/>
          </p:cNvSpPr>
          <p:nvPr>
            <p:ph type="sldNum" sz="quarter" idx="10"/>
          </p:nvPr>
        </p:nvSpPr>
        <p:spPr/>
        <p:txBody>
          <a:bodyPr/>
          <a:lstStyle/>
          <a:p>
            <a:fld id="{12E2827A-FEE1-434E-85BE-00FF8C495E2C}" type="slidenum">
              <a:rPr lang="en-US" smtClean="0"/>
              <a:pPr/>
              <a:t>10</a:t>
            </a:fld>
            <a:endParaRPr lang="en-US" dirty="0"/>
          </a:p>
        </p:txBody>
      </p:sp>
    </p:spTree>
    <p:extLst>
      <p:ext uri="{BB962C8B-B14F-4D97-AF65-F5344CB8AC3E}">
        <p14:creationId xmlns="" xmlns:p14="http://schemas.microsoft.com/office/powerpoint/2010/main" val="38758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A025C-1EF1-479E-A47B-118B831026F2}"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FB2BE-00C6-46A5-997F-FB39A3AC18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A025C-1EF1-479E-A47B-118B831026F2}" type="datetimeFigureOut">
              <a:rPr lang="en-US" smtClean="0"/>
              <a:pPr/>
              <a:t>12/11/2021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FB2BE-00C6-46A5-997F-FB39A3AC18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674"/>
            <a:ext cx="9144000" cy="6856327"/>
          </a:xfrm>
          <a:prstGeom prst="rect">
            <a:avLst/>
          </a:prstGeom>
        </p:spPr>
      </p:pic>
      <p:sp>
        <p:nvSpPr>
          <p:cNvPr id="3" name="Subtitle 2"/>
          <p:cNvSpPr>
            <a:spLocks noGrp="1"/>
          </p:cNvSpPr>
          <p:nvPr>
            <p:ph type="subTitle" idx="4294967295"/>
          </p:nvPr>
        </p:nvSpPr>
        <p:spPr>
          <a:xfrm>
            <a:off x="3500429" y="5626768"/>
            <a:ext cx="2876925" cy="870914"/>
          </a:xfrm>
        </p:spPr>
        <p:txBody>
          <a:bodyPr>
            <a:normAutofit/>
          </a:bodyPr>
          <a:lstStyle/>
          <a:p>
            <a:pPr marL="0" indent="0">
              <a:buNone/>
            </a:pPr>
            <a:r>
              <a:rPr lang="en-US" sz="4800" dirty="0" smtClean="0">
                <a:solidFill>
                  <a:schemeClr val="bg1"/>
                </a:solidFill>
              </a:rPr>
              <a:t>Unit </a:t>
            </a:r>
            <a:r>
              <a:rPr lang="en-US" sz="4800" dirty="0">
                <a:solidFill>
                  <a:schemeClr val="bg1"/>
                </a:solidFill>
              </a:rPr>
              <a:t>4</a:t>
            </a:r>
          </a:p>
        </p:txBody>
      </p:sp>
      <p:cxnSp>
        <p:nvCxnSpPr>
          <p:cNvPr id="7" name="Straight Connector 6"/>
          <p:cNvCxnSpPr/>
          <p:nvPr/>
        </p:nvCxnSpPr>
        <p:spPr>
          <a:xfrm>
            <a:off x="39584" y="6062225"/>
            <a:ext cx="29916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73003" y="6062225"/>
            <a:ext cx="3616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95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24156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7200" dirty="0" smtClean="0">
                <a:latin typeface="Calibri" panose="020F0502020204030204" pitchFamily="34" charset="0"/>
                <a:ea typeface="Calibri" panose="020F0502020204030204" pitchFamily="34" charset="0"/>
                <a:cs typeface="Calibri" panose="020F0502020204030204" pitchFamily="34" charset="0"/>
              </a:rPr>
              <a:t>          </a:t>
            </a:r>
            <a:r>
              <a:rPr lang="en-IN" sz="7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AI  </a:t>
            </a:r>
            <a:r>
              <a:rPr lang="en-IN" sz="7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in  Future</a:t>
            </a:r>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10</a:t>
            </a:fld>
            <a:endParaRPr lang="en-US" dirty="0"/>
          </a:p>
        </p:txBody>
      </p:sp>
      <p:sp>
        <p:nvSpPr>
          <p:cNvPr id="7" name="Rectangle 6"/>
          <p:cNvSpPr/>
          <p:nvPr/>
        </p:nvSpPr>
        <p:spPr>
          <a:xfrm>
            <a:off x="428596" y="3244334"/>
            <a:ext cx="9122106" cy="646331"/>
          </a:xfrm>
          <a:prstGeom prst="rect">
            <a:avLst/>
          </a:prstGeom>
        </p:spPr>
        <p:txBody>
          <a:bodyPr wrap="square">
            <a:spAutoFit/>
          </a:bodyPr>
          <a:lstStyle/>
          <a:p>
            <a:r>
              <a:rPr lang="en-US" sz="3600" dirty="0" err="1" smtClean="0"/>
              <a:t>Visualise</a:t>
            </a:r>
            <a:r>
              <a:rPr lang="en-US" sz="3600" dirty="0" smtClean="0"/>
              <a:t> a college in the year 2050</a:t>
            </a:r>
            <a:endParaRPr lang="en-US" sz="3600" dirty="0"/>
          </a:p>
        </p:txBody>
      </p:sp>
    </p:spTree>
    <p:extLst>
      <p:ext uri="{BB962C8B-B14F-4D97-AF65-F5344CB8AC3E}">
        <p14:creationId xmlns="" xmlns:p14="http://schemas.microsoft.com/office/powerpoint/2010/main" val="19753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5772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85984" y="6429396"/>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11</a:t>
            </a:fld>
            <a:endParaRPr lang="en-US" dirty="0"/>
          </a:p>
        </p:txBody>
      </p:sp>
      <p:sp>
        <p:nvSpPr>
          <p:cNvPr id="8" name="Title 7"/>
          <p:cNvSpPr>
            <a:spLocks noGrp="1"/>
          </p:cNvSpPr>
          <p:nvPr>
            <p:ph type="ctrTitle"/>
          </p:nvPr>
        </p:nvSpPr>
        <p:spPr>
          <a:xfrm>
            <a:off x="604157" y="332630"/>
            <a:ext cx="7935686" cy="10662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IN" sz="5400" dirty="0">
                <a:solidFill>
                  <a:schemeClr val="tx1"/>
                </a:solidFill>
              </a:rPr>
              <a:t>TECHNICAL WRITING  PROCESS- RECAP-1</a:t>
            </a:r>
          </a:p>
        </p:txBody>
      </p:sp>
      <p:sp>
        <p:nvSpPr>
          <p:cNvPr id="12" name="Rectangle 11"/>
          <p:cNvSpPr/>
          <p:nvPr/>
        </p:nvSpPr>
        <p:spPr>
          <a:xfrm>
            <a:off x="801127" y="1960506"/>
            <a:ext cx="2770741" cy="10585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Define Requirements</a:t>
            </a:r>
          </a:p>
        </p:txBody>
      </p:sp>
      <p:sp>
        <p:nvSpPr>
          <p:cNvPr id="13" name="Rectangle 12"/>
          <p:cNvSpPr/>
          <p:nvPr/>
        </p:nvSpPr>
        <p:spPr>
          <a:xfrm>
            <a:off x="801127" y="4833905"/>
            <a:ext cx="2399274" cy="9703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Understand the user</a:t>
            </a:r>
          </a:p>
        </p:txBody>
      </p:sp>
      <p:sp>
        <p:nvSpPr>
          <p:cNvPr id="14" name="Rectangle 13"/>
          <p:cNvSpPr/>
          <p:nvPr/>
        </p:nvSpPr>
        <p:spPr>
          <a:xfrm>
            <a:off x="801127" y="3414319"/>
            <a:ext cx="2399273" cy="9703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Analyze the audience</a:t>
            </a:r>
          </a:p>
        </p:txBody>
      </p:sp>
      <p:sp>
        <p:nvSpPr>
          <p:cNvPr id="15" name="Rectangle 14"/>
          <p:cNvSpPr/>
          <p:nvPr/>
        </p:nvSpPr>
        <p:spPr>
          <a:xfrm>
            <a:off x="5263284" y="2041139"/>
            <a:ext cx="2460131" cy="104713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Focus </a:t>
            </a:r>
            <a:br>
              <a:rPr lang="en-US" sz="3200" dirty="0">
                <a:solidFill>
                  <a:schemeClr val="tx1"/>
                </a:solidFill>
                <a:latin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cs typeface="Calibri" panose="020F0502020204030204" pitchFamily="34" charset="0"/>
              </a:rPr>
              <a:t>on the users</a:t>
            </a:r>
          </a:p>
        </p:txBody>
      </p:sp>
      <p:sp>
        <p:nvSpPr>
          <p:cNvPr id="18" name="Rectangle 17"/>
          <p:cNvSpPr/>
          <p:nvPr/>
        </p:nvSpPr>
        <p:spPr>
          <a:xfrm>
            <a:off x="5263284" y="3414318"/>
            <a:ext cx="2952054" cy="10662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Map &amp; Plan your document</a:t>
            </a:r>
          </a:p>
        </p:txBody>
      </p:sp>
      <p:sp>
        <p:nvSpPr>
          <p:cNvPr id="19" name="Rectangle 18"/>
          <p:cNvSpPr/>
          <p:nvPr/>
        </p:nvSpPr>
        <p:spPr>
          <a:xfrm>
            <a:off x="5261268" y="4806609"/>
            <a:ext cx="2462146" cy="11369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Consult with experts</a:t>
            </a:r>
          </a:p>
        </p:txBody>
      </p:sp>
    </p:spTree>
    <p:extLst>
      <p:ext uri="{BB962C8B-B14F-4D97-AF65-F5344CB8AC3E}">
        <p14:creationId xmlns="" xmlns:p14="http://schemas.microsoft.com/office/powerpoint/2010/main" val="324413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14547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12</a:t>
            </a:fld>
            <a:endParaRPr lang="en-US" dirty="0"/>
          </a:p>
        </p:txBody>
      </p:sp>
      <p:sp>
        <p:nvSpPr>
          <p:cNvPr id="8" name="Title 7"/>
          <p:cNvSpPr>
            <a:spLocks noGrp="1"/>
          </p:cNvSpPr>
          <p:nvPr>
            <p:ph type="ctrTitle"/>
          </p:nvPr>
        </p:nvSpPr>
        <p:spPr>
          <a:xfrm>
            <a:off x="718458" y="139788"/>
            <a:ext cx="7968342" cy="125746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IN" sz="5400" dirty="0">
                <a:solidFill>
                  <a:schemeClr val="tx1"/>
                </a:solidFill>
              </a:rPr>
              <a:t>TECHNICAL WRITING  PROCESS- RECAP-2</a:t>
            </a:r>
          </a:p>
        </p:txBody>
      </p:sp>
      <p:sp>
        <p:nvSpPr>
          <p:cNvPr id="16" name="TextBox 15"/>
          <p:cNvSpPr txBox="1"/>
          <p:nvPr/>
        </p:nvSpPr>
        <p:spPr>
          <a:xfrm>
            <a:off x="2901170" y="1868328"/>
            <a:ext cx="6128530" cy="1815882"/>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The first step of writing a document is to understand the purpose. The writer needs to ask questions to understand the purpose of creating the document. </a:t>
            </a:r>
            <a:endParaRPr lang="en-US" sz="2800" dirty="0"/>
          </a:p>
        </p:txBody>
      </p:sp>
      <p:sp>
        <p:nvSpPr>
          <p:cNvPr id="17" name="TextBox 16"/>
          <p:cNvSpPr txBox="1"/>
          <p:nvPr/>
        </p:nvSpPr>
        <p:spPr>
          <a:xfrm>
            <a:off x="2901170" y="4205624"/>
            <a:ext cx="6128530" cy="2246769"/>
          </a:xfrm>
          <a:prstGeom prst="rect">
            <a:avLst/>
          </a:prstGeom>
          <a:noFill/>
        </p:spPr>
        <p:txBody>
          <a:bodyPr wrap="square" rtlCol="0">
            <a:spAutoFit/>
          </a:bodyPr>
          <a:lstStyle/>
          <a:p>
            <a:r>
              <a:rPr lang="en-US" sz="2800" dirty="0">
                <a:solidFill>
                  <a:prstClr val="black"/>
                </a:solidFill>
                <a:latin typeface="Calibri" panose="020F0502020204030204" pitchFamily="34" charset="0"/>
                <a:cs typeface="Calibri" panose="020F0502020204030204" pitchFamily="34" charset="0"/>
              </a:rPr>
              <a:t>Audience is the intended reader/user. Generally technical information is complex and difficult to interpret by a layman so it is critical to analyze the audience.</a:t>
            </a:r>
          </a:p>
        </p:txBody>
      </p:sp>
      <p:sp>
        <p:nvSpPr>
          <p:cNvPr id="10" name="Content Placeholder 10"/>
          <p:cNvSpPr txBox="1">
            <a:spLocks/>
          </p:cNvSpPr>
          <p:nvPr/>
        </p:nvSpPr>
        <p:spPr>
          <a:xfrm>
            <a:off x="243030" y="1868328"/>
            <a:ext cx="2614458" cy="10348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tx1"/>
                </a:solidFill>
                <a:latin typeface="Calibri" panose="020F0502020204030204" pitchFamily="34" charset="0"/>
                <a:cs typeface="Calibri" panose="020F0502020204030204" pitchFamily="34" charset="0"/>
              </a:defRPr>
            </a:lvl1pPr>
          </a:lstStyle>
          <a:p>
            <a:r>
              <a:rPr lang="en-US" dirty="0"/>
              <a:t>Define Requirements</a:t>
            </a:r>
          </a:p>
        </p:txBody>
      </p:sp>
      <p:sp>
        <p:nvSpPr>
          <p:cNvPr id="11" name="Rectangle 10"/>
          <p:cNvSpPr/>
          <p:nvPr/>
        </p:nvSpPr>
        <p:spPr>
          <a:xfrm>
            <a:off x="188354" y="4596162"/>
            <a:ext cx="2333081" cy="118741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Analyze audience </a:t>
            </a:r>
          </a:p>
        </p:txBody>
      </p:sp>
    </p:spTree>
    <p:extLst>
      <p:ext uri="{BB962C8B-B14F-4D97-AF65-F5344CB8AC3E}">
        <p14:creationId xmlns="" xmlns:p14="http://schemas.microsoft.com/office/powerpoint/2010/main" val="248677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149664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13</a:t>
            </a:fld>
            <a:endParaRPr lang="en-US" dirty="0"/>
          </a:p>
        </p:txBody>
      </p:sp>
      <p:sp>
        <p:nvSpPr>
          <p:cNvPr id="8" name="Title 7"/>
          <p:cNvSpPr>
            <a:spLocks noGrp="1"/>
          </p:cNvSpPr>
          <p:nvPr>
            <p:ph type="ctrTitle"/>
          </p:nvPr>
        </p:nvSpPr>
        <p:spPr>
          <a:xfrm>
            <a:off x="636815" y="133621"/>
            <a:ext cx="7984671" cy="136302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IN" sz="5400" dirty="0">
                <a:solidFill>
                  <a:schemeClr val="tx1"/>
                </a:solidFill>
              </a:rPr>
              <a:t>TECHNICAL WRITING  PROCESS- RECAP-3</a:t>
            </a:r>
          </a:p>
        </p:txBody>
      </p:sp>
      <p:sp>
        <p:nvSpPr>
          <p:cNvPr id="11" name="TextBox 10"/>
          <p:cNvSpPr txBox="1"/>
          <p:nvPr/>
        </p:nvSpPr>
        <p:spPr>
          <a:xfrm>
            <a:off x="3296093" y="1707631"/>
            <a:ext cx="5733607" cy="1938992"/>
          </a:xfrm>
          <a:prstGeom prst="rect">
            <a:avLst/>
          </a:prstGeom>
          <a:noFill/>
        </p:spPr>
        <p:txBody>
          <a:bodyPr wrap="square" rtlCol="0">
            <a:spAutoFit/>
          </a:bodyPr>
          <a:lstStyle/>
          <a:p>
            <a:r>
              <a:rPr lang="en-US" sz="2400" dirty="0">
                <a:solidFill>
                  <a:prstClr val="black"/>
                </a:solidFill>
                <a:latin typeface="Calibri" panose="020F0502020204030204" pitchFamily="34" charset="0"/>
                <a:cs typeface="Calibri" panose="020F0502020204030204" pitchFamily="34" charset="0"/>
              </a:rPr>
              <a:t>The audience will have their own expectations and needs. It’s important for you to understand what the readers are looking for. The document should  answer their questions and </a:t>
            </a:r>
            <a:r>
              <a:rPr lang="en-US" sz="2400" dirty="0" smtClean="0">
                <a:solidFill>
                  <a:prstClr val="black"/>
                </a:solidFill>
                <a:latin typeface="Calibri" panose="020F0502020204030204" pitchFamily="34" charset="0"/>
                <a:cs typeface="Calibri" panose="020F0502020204030204" pitchFamily="34" charset="0"/>
              </a:rPr>
              <a:t>needs</a:t>
            </a:r>
            <a:r>
              <a:rPr lang="en-US" sz="2400" dirty="0">
                <a:solidFill>
                  <a:prstClr val="black"/>
                </a:solidFill>
                <a:latin typeface="Calibri" panose="020F0502020204030204" pitchFamily="34" charset="0"/>
                <a:cs typeface="Calibri" panose="020F0502020204030204" pitchFamily="34" charset="0"/>
              </a:rPr>
              <a:t>.</a:t>
            </a:r>
          </a:p>
        </p:txBody>
      </p:sp>
      <p:sp>
        <p:nvSpPr>
          <p:cNvPr id="16" name="TextBox 15"/>
          <p:cNvSpPr txBox="1"/>
          <p:nvPr/>
        </p:nvSpPr>
        <p:spPr>
          <a:xfrm>
            <a:off x="3296093" y="3864569"/>
            <a:ext cx="5733607" cy="2739211"/>
          </a:xfrm>
          <a:prstGeom prst="rect">
            <a:avLst/>
          </a:prstGeom>
          <a:noFill/>
        </p:spPr>
        <p:txBody>
          <a:bodyPr wrap="square" rtlCol="0">
            <a:spAutoFit/>
          </a:bodyPr>
          <a:lstStyle/>
          <a:p>
            <a:endParaRPr lang="en-US" sz="2800" dirty="0" smtClean="0">
              <a:solidFill>
                <a:prstClr val="black"/>
              </a:solidFill>
              <a:latin typeface="Calibri" panose="020F0502020204030204" pitchFamily="34" charset="0"/>
              <a:cs typeface="Calibri" panose="020F0502020204030204" pitchFamily="34" charset="0"/>
            </a:endParaRPr>
          </a:p>
          <a:p>
            <a:r>
              <a:rPr lang="en-US" sz="2400" dirty="0" smtClean="0">
                <a:solidFill>
                  <a:prstClr val="black"/>
                </a:solidFill>
                <a:latin typeface="Calibri" panose="020F0502020204030204" pitchFamily="34" charset="0"/>
                <a:cs typeface="Calibri" panose="020F0502020204030204" pitchFamily="34" charset="0"/>
              </a:rPr>
              <a:t>Once the </a:t>
            </a:r>
            <a:r>
              <a:rPr lang="en-US" sz="2400" dirty="0">
                <a:solidFill>
                  <a:prstClr val="black"/>
                </a:solidFill>
                <a:latin typeface="Calibri" panose="020F0502020204030204" pitchFamily="34" charset="0"/>
                <a:cs typeface="Calibri" panose="020F0502020204030204" pitchFamily="34" charset="0"/>
              </a:rPr>
              <a:t>writer understands the user, </a:t>
            </a:r>
            <a:r>
              <a:rPr lang="en-US" sz="2400" dirty="0" smtClean="0">
                <a:solidFill>
                  <a:prstClr val="black"/>
                </a:solidFill>
                <a:latin typeface="Calibri" panose="020F0502020204030204" pitchFamily="34" charset="0"/>
                <a:cs typeface="Calibri" panose="020F0502020204030204" pitchFamily="34" charset="0"/>
              </a:rPr>
              <a:t>he has to </a:t>
            </a:r>
            <a:r>
              <a:rPr lang="en-US" sz="2400" dirty="0">
                <a:solidFill>
                  <a:prstClr val="black"/>
                </a:solidFill>
                <a:latin typeface="Calibri" panose="020F0502020204030204" pitchFamily="34" charset="0"/>
                <a:cs typeface="Calibri" panose="020F0502020204030204" pitchFamily="34" charset="0"/>
              </a:rPr>
              <a:t>focus on how the document will cater to the needs of the audience. A good practice is to create a document that compiles information points simply in an easy step by step manner.</a:t>
            </a:r>
          </a:p>
        </p:txBody>
      </p:sp>
      <p:sp>
        <p:nvSpPr>
          <p:cNvPr id="10" name="Rectangle 9"/>
          <p:cNvSpPr/>
          <p:nvPr/>
        </p:nvSpPr>
        <p:spPr>
          <a:xfrm>
            <a:off x="188354" y="1828800"/>
            <a:ext cx="2440546" cy="1143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Understand the user</a:t>
            </a:r>
          </a:p>
        </p:txBody>
      </p:sp>
      <p:sp>
        <p:nvSpPr>
          <p:cNvPr id="12" name="Rectangle 11"/>
          <p:cNvSpPr/>
          <p:nvPr/>
        </p:nvSpPr>
        <p:spPr>
          <a:xfrm>
            <a:off x="195491" y="4411542"/>
            <a:ext cx="2433409" cy="105199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Focus on the user</a:t>
            </a:r>
          </a:p>
        </p:txBody>
      </p:sp>
    </p:spTree>
    <p:extLst>
      <p:ext uri="{BB962C8B-B14F-4D97-AF65-F5344CB8AC3E}">
        <p14:creationId xmlns="" xmlns:p14="http://schemas.microsoft.com/office/powerpoint/2010/main" val="108231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6720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14</a:t>
            </a:fld>
            <a:endParaRPr lang="en-US" dirty="0"/>
          </a:p>
        </p:txBody>
      </p:sp>
      <p:sp>
        <p:nvSpPr>
          <p:cNvPr id="8" name="Title 7"/>
          <p:cNvSpPr>
            <a:spLocks noGrp="1"/>
          </p:cNvSpPr>
          <p:nvPr>
            <p:ph type="ctrTitle"/>
          </p:nvPr>
        </p:nvSpPr>
        <p:spPr>
          <a:xfrm>
            <a:off x="783772" y="323847"/>
            <a:ext cx="7641771" cy="126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IN" sz="5400" dirty="0">
                <a:solidFill>
                  <a:schemeClr val="tx1"/>
                </a:solidFill>
              </a:rPr>
              <a:t>TECHNICAL WRITING  PROCESS- RECAP-4</a:t>
            </a:r>
          </a:p>
        </p:txBody>
      </p:sp>
      <p:sp>
        <p:nvSpPr>
          <p:cNvPr id="14" name="Rectangle 13"/>
          <p:cNvSpPr/>
          <p:nvPr/>
        </p:nvSpPr>
        <p:spPr>
          <a:xfrm>
            <a:off x="270536" y="2103843"/>
            <a:ext cx="2872704" cy="13965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Mapping &amp; Planning your document</a:t>
            </a:r>
          </a:p>
        </p:txBody>
      </p:sp>
      <p:sp>
        <p:nvSpPr>
          <p:cNvPr id="15" name="Rectangle 14"/>
          <p:cNvSpPr/>
          <p:nvPr/>
        </p:nvSpPr>
        <p:spPr>
          <a:xfrm>
            <a:off x="270537" y="4809174"/>
            <a:ext cx="2595482" cy="105974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Consulting with experts</a:t>
            </a:r>
          </a:p>
        </p:txBody>
      </p:sp>
      <p:sp>
        <p:nvSpPr>
          <p:cNvPr id="2" name="Rectangle 1"/>
          <p:cNvSpPr/>
          <p:nvPr/>
        </p:nvSpPr>
        <p:spPr>
          <a:xfrm>
            <a:off x="3167743" y="1908565"/>
            <a:ext cx="5150586" cy="2000548"/>
          </a:xfrm>
          <a:prstGeom prst="rect">
            <a:avLst/>
          </a:prstGeom>
        </p:spPr>
        <p:txBody>
          <a:bodyPr wrap="square">
            <a:spAutoFit/>
          </a:bodyPr>
          <a:lstStyle/>
          <a:p>
            <a:pPr lvl="0">
              <a:defRPr/>
            </a:pPr>
            <a:r>
              <a:rPr lang="en-IN" sz="2400" dirty="0">
                <a:solidFill>
                  <a:prstClr val="black"/>
                </a:solidFill>
                <a:latin typeface="Calibri" panose="020F0502020204030204" pitchFamily="34" charset="0"/>
                <a:cs typeface="Calibri" panose="020F0502020204030204" pitchFamily="34" charset="0"/>
              </a:rPr>
              <a:t>You need a style guide and documentation plan. The document should have a uniform style throughout in terms of word length, sentence length, frequency of word usage, etc</a:t>
            </a:r>
            <a:r>
              <a:rPr lang="en-IN" sz="2800" dirty="0">
                <a:solidFill>
                  <a:prstClr val="black"/>
                </a:solidFill>
                <a:latin typeface="Calibri" panose="020F0502020204030204" pitchFamily="34" charset="0"/>
                <a:cs typeface="Calibri" panose="020F0502020204030204" pitchFamily="34" charset="0"/>
              </a:rPr>
              <a:t>.  </a:t>
            </a:r>
            <a:r>
              <a:rPr lang="en-US" sz="2800" dirty="0">
                <a:solidFill>
                  <a:prstClr val="black"/>
                </a:solidFill>
                <a:latin typeface="Calibri" panose="020F0502020204030204" pitchFamily="34" charset="0"/>
                <a:cs typeface="Calibri" panose="020F0502020204030204" pitchFamily="34" charset="0"/>
              </a:rPr>
              <a:t> </a:t>
            </a:r>
          </a:p>
        </p:txBody>
      </p:sp>
      <p:sp>
        <p:nvSpPr>
          <p:cNvPr id="5" name="Rectangle 4"/>
          <p:cNvSpPr/>
          <p:nvPr/>
        </p:nvSpPr>
        <p:spPr>
          <a:xfrm>
            <a:off x="3167743" y="4184295"/>
            <a:ext cx="5257800" cy="1938992"/>
          </a:xfrm>
          <a:prstGeom prst="rect">
            <a:avLst/>
          </a:prstGeom>
        </p:spPr>
        <p:txBody>
          <a:bodyPr wrap="square">
            <a:spAutoFit/>
          </a:bodyPr>
          <a:lstStyle/>
          <a:p>
            <a:pPr lvl="0">
              <a:defRPr/>
            </a:pPr>
            <a:r>
              <a:rPr lang="en-US" sz="2400" dirty="0">
                <a:solidFill>
                  <a:prstClr val="black"/>
                </a:solidFill>
                <a:latin typeface="Calibri" panose="020F0502020204030204" pitchFamily="34" charset="0"/>
                <a:cs typeface="Calibri" panose="020F0502020204030204" pitchFamily="34" charset="0"/>
              </a:rPr>
              <a:t>Make sure you consult a specialist or subject matter expert to get additional or parallel information that makes the information more useful to the end user. </a:t>
            </a:r>
          </a:p>
        </p:txBody>
      </p:sp>
    </p:spTree>
    <p:extLst>
      <p:ext uri="{BB962C8B-B14F-4D97-AF65-F5344CB8AC3E}">
        <p14:creationId xmlns="" xmlns:p14="http://schemas.microsoft.com/office/powerpoint/2010/main" val="244388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
            <a:ext cx="9144000" cy="214103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2</a:t>
            </a:fld>
            <a:endParaRPr lang="en-US" dirty="0"/>
          </a:p>
        </p:txBody>
      </p:sp>
      <p:sp>
        <p:nvSpPr>
          <p:cNvPr id="5" name="Rectangle 4"/>
          <p:cNvSpPr/>
          <p:nvPr/>
        </p:nvSpPr>
        <p:spPr>
          <a:xfrm>
            <a:off x="960257" y="2714620"/>
            <a:ext cx="7092354" cy="2068259"/>
          </a:xfrm>
          <a:prstGeom prst="rect">
            <a:avLst/>
          </a:prstGeom>
        </p:spPr>
        <p:txBody>
          <a:bodyPr wrap="square">
            <a:spAutoFit/>
          </a:bodyPr>
          <a:lstStyle/>
          <a:p>
            <a:pPr>
              <a:lnSpc>
                <a:spcPct val="107000"/>
              </a:lnSpc>
              <a:spcAft>
                <a:spcPts val="800"/>
              </a:spcAft>
            </a:pPr>
            <a:r>
              <a:rPr lang="en-IN" sz="6000" dirty="0">
                <a:latin typeface="Calibri" panose="020F0502020204030204" pitchFamily="34" charset="0"/>
                <a:ea typeface="Calibri" panose="020F0502020204030204" pitchFamily="34" charset="0"/>
                <a:cs typeface="Calibri" panose="020F0502020204030204" pitchFamily="34" charset="0"/>
              </a:rPr>
              <a:t>Recognize the importance of AI</a:t>
            </a:r>
            <a:endParaRPr lang="en-US" sz="6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1147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897"/>
            <a:ext cx="9144000" cy="18818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2" y="604356"/>
            <a:ext cx="7200897" cy="700893"/>
          </a:xfrm>
        </p:spPr>
        <p:txBody>
          <a:bodyPr>
            <a:noAutofit/>
          </a:bodyPr>
          <a:lstStyle/>
          <a:p>
            <a:pPr algn="ctr"/>
            <a:r>
              <a:rPr lang="en-IN" sz="6600" dirty="0">
                <a:latin typeface="Calibri" panose="020F0502020204030204" pitchFamily="34" charset="0"/>
              </a:rPr>
              <a:t>Voice of the Future</a:t>
            </a:r>
            <a:endParaRPr lang="en-US" sz="6600" dirty="0">
              <a:latin typeface="Calibri" panose="020F0502020204030204" pitchFamily="34" charset="0"/>
            </a:endParaRPr>
          </a:p>
        </p:txBody>
      </p:sp>
      <p:sp>
        <p:nvSpPr>
          <p:cNvPr id="3" name="Content Placeholder 2"/>
          <p:cNvSpPr>
            <a:spLocks noGrp="1"/>
          </p:cNvSpPr>
          <p:nvPr>
            <p:ph idx="1"/>
          </p:nvPr>
        </p:nvSpPr>
        <p:spPr>
          <a:xfrm>
            <a:off x="421157" y="2340643"/>
            <a:ext cx="7200897" cy="1720461"/>
          </a:xfrm>
        </p:spPr>
        <p:txBody>
          <a:bodyPr>
            <a:normAutofit fontScale="92500"/>
          </a:bodyPr>
          <a:lstStyle/>
          <a:p>
            <a:pPr marL="0" indent="0">
              <a:buNone/>
            </a:pPr>
            <a:r>
              <a:rPr lang="en-IN" sz="4800" b="1" dirty="0">
                <a:solidFill>
                  <a:schemeClr val="tx1"/>
                </a:solidFill>
              </a:rPr>
              <a:t>How will a voice assistant evolve in 25 years from now?</a:t>
            </a:r>
            <a:endParaRPr lang="en-US" sz="4800" b="1" dirty="0">
              <a:solidFill>
                <a:schemeClr val="tx1"/>
              </a:solidFill>
            </a:endParaRPr>
          </a:p>
        </p:txBody>
      </p:sp>
      <p:sp>
        <p:nvSpPr>
          <p:cNvPr id="7" name="Footer Placeholder 2"/>
          <p:cNvSpPr>
            <a:spLocks noGrp="1"/>
          </p:cNvSpPr>
          <p:nvPr>
            <p:ph type="ftr" sz="quarter" idx="11"/>
          </p:nvPr>
        </p:nvSpPr>
        <p:spPr>
          <a:xfrm flipV="1">
            <a:off x="1028702" y="6890012"/>
            <a:ext cx="6949887" cy="325202"/>
          </a:xfrm>
        </p:spPr>
        <p:txBody>
          <a:bodyPr/>
          <a:lstStyle/>
          <a:p>
            <a:r>
              <a:rPr lang="en-US" dirty="0">
                <a:solidFill>
                  <a:prstClr val="black"/>
                </a:solidFill>
              </a:rPr>
              <a:t>TATA CONSULTANCY SERVICES                                                Private and Confidential </a:t>
            </a:r>
          </a:p>
          <a:p>
            <a:endParaRPr lang="en-US" dirty="0"/>
          </a:p>
        </p:txBody>
      </p:sp>
      <p:sp>
        <p:nvSpPr>
          <p:cNvPr id="6" name="Slide Number Placeholder 5"/>
          <p:cNvSpPr>
            <a:spLocks noGrp="1"/>
          </p:cNvSpPr>
          <p:nvPr>
            <p:ph type="sldNum" sz="quarter" idx="12"/>
          </p:nvPr>
        </p:nvSpPr>
        <p:spPr/>
        <p:txBody>
          <a:bodyPr/>
          <a:lstStyle/>
          <a:p>
            <a:fld id="{3532B44A-4D5A-490B-AFF0-97072ADEBEDB}" type="slidenum">
              <a:rPr lang="en-US" smtClean="0"/>
              <a:pPr/>
              <a:t>3</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84138" y="3713438"/>
            <a:ext cx="2706719" cy="2785642"/>
          </a:xfrm>
          <a:prstGeom prst="rect">
            <a:avLst/>
          </a:prstGeom>
        </p:spPr>
      </p:pic>
    </p:spTree>
    <p:extLst>
      <p:ext uri="{BB962C8B-B14F-4D97-AF65-F5344CB8AC3E}">
        <p14:creationId xmlns:p14="http://schemas.microsoft.com/office/powerpoint/2010/main" xmlns="" val="163078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24156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4</a:t>
            </a:fld>
            <a:endParaRPr lang="en-US" dirty="0"/>
          </a:p>
        </p:txBody>
      </p:sp>
      <p:sp>
        <p:nvSpPr>
          <p:cNvPr id="5" name="Rectangle 4"/>
          <p:cNvSpPr/>
          <p:nvPr/>
        </p:nvSpPr>
        <p:spPr>
          <a:xfrm>
            <a:off x="1285852" y="3366630"/>
            <a:ext cx="7194593" cy="1080296"/>
          </a:xfrm>
          <a:prstGeom prst="rect">
            <a:avLst/>
          </a:prstGeom>
        </p:spPr>
        <p:txBody>
          <a:bodyPr wrap="square">
            <a:spAutoFit/>
          </a:bodyPr>
          <a:lstStyle/>
          <a:p>
            <a:pPr>
              <a:lnSpc>
                <a:spcPct val="107000"/>
              </a:lnSpc>
              <a:spcAft>
                <a:spcPts val="800"/>
              </a:spcAft>
            </a:pPr>
            <a:r>
              <a:rPr lang="en-IN" sz="6000" dirty="0">
                <a:latin typeface="Calibri" panose="020F0502020204030204" pitchFamily="34" charset="0"/>
                <a:ea typeface="Calibri" panose="020F0502020204030204" pitchFamily="34" charset="0"/>
                <a:cs typeface="Calibri" panose="020F0502020204030204" pitchFamily="34" charset="0"/>
              </a:rPr>
              <a:t>AI in Everyday Life</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7617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3963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57357" y="347729"/>
            <a:ext cx="5786478" cy="700893"/>
          </a:xfrm>
        </p:spPr>
        <p:txBody>
          <a:bodyPr>
            <a:noAutofit/>
          </a:bodyPr>
          <a:lstStyle/>
          <a:p>
            <a:pPr defTabSz="914400">
              <a:lnSpc>
                <a:spcPct val="107000"/>
              </a:lnSpc>
              <a:spcAft>
                <a:spcPts val="800"/>
              </a:spcAft>
            </a:pPr>
            <a:r>
              <a:rPr lang="en-IN" sz="4800" dirty="0">
                <a:solidFill>
                  <a:schemeClr val="tx1"/>
                </a:solidFill>
                <a:latin typeface="Calibri" panose="020F0502020204030204" pitchFamily="34" charset="0"/>
                <a:ea typeface="Calibri" panose="020F0502020204030204" pitchFamily="34" charset="0"/>
                <a:cs typeface="Calibri" panose="020F0502020204030204" pitchFamily="34" charset="0"/>
              </a:rPr>
              <a:t>AI in Everyday Life</a:t>
            </a:r>
            <a:endParaRPr lang="en-US" sz="4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41554" y="1744079"/>
            <a:ext cx="4912617" cy="751840"/>
          </a:xfrm>
        </p:spPr>
        <p:txBody>
          <a:bodyPr>
            <a:noAutofit/>
          </a:bodyPr>
          <a:lstStyle/>
          <a:p>
            <a:pPr marL="0" indent="0">
              <a:buNone/>
            </a:pPr>
            <a:r>
              <a:rPr lang="en-US" sz="3600" b="1" dirty="0">
                <a:sym typeface="Wingdings" panose="05000000000000000000" pitchFamily="2" charset="2"/>
              </a:rPr>
              <a:t>Showtime!</a:t>
            </a:r>
          </a:p>
          <a:p>
            <a:pPr marL="0" indent="0">
              <a:buNone/>
            </a:pPr>
            <a:endParaRPr lang="en-US" sz="3600" b="1" dirty="0">
              <a:sym typeface="Wingdings" panose="05000000000000000000" pitchFamily="2" charset="2"/>
            </a:endParaRPr>
          </a:p>
          <a:p>
            <a:pPr marL="0" indent="0">
              <a:buNone/>
            </a:pPr>
            <a:r>
              <a:rPr lang="en-US" sz="3600" b="1" dirty="0">
                <a:sym typeface="Wingdings" panose="05000000000000000000" pitchFamily="2" charset="2"/>
              </a:rPr>
              <a:t>Lets watch a video in </a:t>
            </a:r>
            <a:r>
              <a:rPr lang="en-US" sz="3600" b="1" dirty="0" err="1">
                <a:sym typeface="Wingdings" panose="05000000000000000000" pitchFamily="2" charset="2"/>
              </a:rPr>
              <a:t>youtube</a:t>
            </a:r>
            <a:r>
              <a:rPr lang="en-US" sz="3600" b="1" dirty="0">
                <a:sym typeface="Wingdings" panose="05000000000000000000" pitchFamily="2" charset="2"/>
              </a:rPr>
              <a:t>!</a:t>
            </a:r>
          </a:p>
          <a:p>
            <a:pPr marL="0" indent="0">
              <a:buNone/>
            </a:pPr>
            <a:r>
              <a:rPr lang="en-US" sz="3600" b="1" dirty="0">
                <a:sym typeface="Wingdings" panose="05000000000000000000" pitchFamily="2" charset="2"/>
              </a:rPr>
              <a:t>Most AMAZING Examples Of Artificial Intelligence (AI)</a:t>
            </a:r>
          </a:p>
        </p:txBody>
      </p:sp>
      <p:sp>
        <p:nvSpPr>
          <p:cNvPr id="7" name="Slide Number Placeholder 6"/>
          <p:cNvSpPr>
            <a:spLocks noGrp="1"/>
          </p:cNvSpPr>
          <p:nvPr>
            <p:ph type="sldNum" sz="quarter" idx="12"/>
          </p:nvPr>
        </p:nvSpPr>
        <p:spPr/>
        <p:txBody>
          <a:bodyPr/>
          <a:lstStyle/>
          <a:p>
            <a:fld id="{3532B44A-4D5A-490B-AFF0-97072ADEBEDB}" type="slidenum">
              <a:rPr lang="en-US" smtClean="0"/>
              <a:pPr/>
              <a:t>5</a:t>
            </a:fld>
            <a:endParaRPr lang="en-US" dirty="0"/>
          </a:p>
        </p:txBody>
      </p:sp>
      <p:sp>
        <p:nvSpPr>
          <p:cNvPr id="8" name="Footer Placeholder 2"/>
          <p:cNvSpPr>
            <a:spLocks noGrp="1"/>
          </p:cNvSpPr>
          <p:nvPr>
            <p:ph type="ftr" sz="quarter" idx="11"/>
          </p:nvPr>
        </p:nvSpPr>
        <p:spPr>
          <a:xfrm>
            <a:off x="1028702" y="6533857"/>
            <a:ext cx="6949887" cy="356155"/>
          </a:xfrm>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53105" y="1581392"/>
            <a:ext cx="2954050" cy="4917688"/>
          </a:xfrm>
          <a:prstGeom prst="rect">
            <a:avLst/>
          </a:prstGeom>
        </p:spPr>
      </p:pic>
    </p:spTree>
    <p:extLst>
      <p:ext uri="{BB962C8B-B14F-4D97-AF65-F5344CB8AC3E}">
        <p14:creationId xmlns:p14="http://schemas.microsoft.com/office/powerpoint/2010/main" xmlns="" val="426922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Suggestions for </a:t>
            </a:r>
            <a:r>
              <a:rPr lang="en-IN" sz="3200" dirty="0" smtClean="0"/>
              <a:t>viewing and reading</a:t>
            </a:r>
            <a:endParaRPr lang="en-US" sz="3200" dirty="0"/>
          </a:p>
        </p:txBody>
      </p:sp>
      <p:sp>
        <p:nvSpPr>
          <p:cNvPr id="3" name="Content Placeholder 2"/>
          <p:cNvSpPr>
            <a:spLocks noGrp="1"/>
          </p:cNvSpPr>
          <p:nvPr>
            <p:ph idx="1"/>
          </p:nvPr>
        </p:nvSpPr>
        <p:spPr/>
        <p:txBody>
          <a:bodyPr/>
          <a:lstStyle/>
          <a:p>
            <a:pPr marL="0" indent="0">
              <a:buNone/>
            </a:pPr>
            <a:r>
              <a:rPr lang="en-US" dirty="0" smtClean="0">
                <a:sym typeface="Wingdings" panose="05000000000000000000" pitchFamily="2" charset="2"/>
              </a:rPr>
              <a:t>1. Ted talks Artificial Intelligence play list (use the app)</a:t>
            </a:r>
          </a:p>
          <a:p>
            <a:pPr marL="0" indent="0">
              <a:buNone/>
            </a:pPr>
            <a:r>
              <a:rPr lang="en-US" dirty="0" smtClean="0">
                <a:sym typeface="Wingdings" panose="05000000000000000000" pitchFamily="2" charset="2"/>
              </a:rPr>
              <a:t>2. The rise of AI Bloomberg</a:t>
            </a:r>
          </a:p>
          <a:p>
            <a:pPr marL="0" indent="0">
              <a:buNone/>
            </a:pPr>
            <a:r>
              <a:rPr lang="en-US" dirty="0" smtClean="0">
                <a:sym typeface="Wingdings" panose="05000000000000000000" pitchFamily="2" charset="2"/>
              </a:rPr>
              <a:t>3. I, Robot- movie or any other book</a:t>
            </a:r>
          </a:p>
          <a:p>
            <a:pPr marL="0" indent="0">
              <a:buNone/>
            </a:pPr>
            <a:r>
              <a:rPr lang="en-US" dirty="0" smtClean="0">
                <a:sym typeface="Wingdings" panose="05000000000000000000" pitchFamily="2" charset="2"/>
              </a:rPr>
              <a:t>4. IQVIS- blog/9-powerful-examples-of-artificial-intelligence-in-use-today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
            <a:ext cx="9144000" cy="22971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2295192" y="6452393"/>
            <a:ext cx="4422484" cy="279400"/>
          </a:xfrm>
        </p:spPr>
        <p:txBody>
          <a:bodyPr/>
          <a:lstStyle/>
          <a:p>
            <a:r>
              <a:rPr lang="en-US" dirty="0" smtClean="0"/>
              <a:t>  </a:t>
            </a:r>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7</a:t>
            </a:fld>
            <a:endParaRPr lang="en-US" dirty="0"/>
          </a:p>
        </p:txBody>
      </p:sp>
      <p:sp>
        <p:nvSpPr>
          <p:cNvPr id="6" name="Rectangle 5"/>
          <p:cNvSpPr/>
          <p:nvPr/>
        </p:nvSpPr>
        <p:spPr>
          <a:xfrm>
            <a:off x="1035471" y="3501482"/>
            <a:ext cx="7501309" cy="1938992"/>
          </a:xfrm>
          <a:prstGeom prst="rect">
            <a:avLst/>
          </a:prstGeom>
        </p:spPr>
        <p:txBody>
          <a:bodyPr wrap="square">
            <a:spAutoFit/>
          </a:bodyPr>
          <a:lstStyle/>
          <a:p>
            <a:r>
              <a:rPr lang="en-IN" sz="6000" dirty="0">
                <a:latin typeface="Calibri" panose="020F0502020204030204" pitchFamily="34" charset="0"/>
                <a:cs typeface="Calibri" panose="020F0502020204030204" pitchFamily="34" charset="0"/>
              </a:rPr>
              <a:t>Communicating with machines</a:t>
            </a:r>
            <a:endParaRPr lang="en-US"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5897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15813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35497" y="416010"/>
            <a:ext cx="3473006" cy="749372"/>
          </a:xfrm>
        </p:spPr>
        <p:txBody>
          <a:bodyPr>
            <a:noAutofit/>
          </a:bodyPr>
          <a:lstStyle/>
          <a:p>
            <a:r>
              <a:rPr lang="en-IN" sz="4800" dirty="0">
                <a:latin typeface="Calibri" panose="020F0502020204030204" pitchFamily="34" charset="0"/>
                <a:cs typeface="Calibri" panose="020F0502020204030204" pitchFamily="34" charset="0"/>
              </a:rPr>
              <a:t>Befriend</a:t>
            </a:r>
            <a:endParaRPr lang="en-US" sz="48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3532B44A-4D5A-490B-AFF0-97072ADEBEDB}" type="slidenum">
              <a:rPr lang="en-US" smtClean="0"/>
              <a:pPr/>
              <a:t>8</a:t>
            </a:fld>
            <a:endParaRPr lang="en-US" dirty="0"/>
          </a:p>
        </p:txBody>
      </p:sp>
      <p:sp>
        <p:nvSpPr>
          <p:cNvPr id="8" name="Footer Placeholder 2"/>
          <p:cNvSpPr>
            <a:spLocks noGrp="1"/>
          </p:cNvSpPr>
          <p:nvPr>
            <p:ph type="ftr" sz="quarter" idx="11"/>
          </p:nvPr>
        </p:nvSpPr>
        <p:spPr>
          <a:xfrm>
            <a:off x="1028702" y="6533857"/>
            <a:ext cx="6949887" cy="356155"/>
          </a:xfrm>
        </p:spPr>
        <p:txBody>
          <a:bodyPr/>
          <a:lstStyle/>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58745" y="2351200"/>
            <a:ext cx="4080321" cy="3766647"/>
          </a:xfrm>
          <a:prstGeom prst="rect">
            <a:avLst/>
          </a:prstGeom>
        </p:spPr>
      </p:pic>
      <p:sp>
        <p:nvSpPr>
          <p:cNvPr id="9" name="Content Placeholder 2"/>
          <p:cNvSpPr>
            <a:spLocks noGrp="1"/>
          </p:cNvSpPr>
          <p:nvPr>
            <p:ph idx="1"/>
          </p:nvPr>
        </p:nvSpPr>
        <p:spPr>
          <a:xfrm>
            <a:off x="341554" y="1744079"/>
            <a:ext cx="4912617" cy="751840"/>
          </a:xfrm>
        </p:spPr>
        <p:txBody>
          <a:bodyPr>
            <a:noAutofit/>
          </a:bodyPr>
          <a:lstStyle/>
          <a:p>
            <a:pPr marL="0" indent="0">
              <a:buNone/>
            </a:pPr>
            <a:r>
              <a:rPr lang="en-US" b="1" dirty="0">
                <a:sym typeface="Wingdings" panose="05000000000000000000" pitchFamily="2" charset="2"/>
              </a:rPr>
              <a:t>Play the </a:t>
            </a:r>
            <a:r>
              <a:rPr lang="en-US" b="1" dirty="0" err="1">
                <a:sym typeface="Wingdings" panose="05000000000000000000" pitchFamily="2" charset="2"/>
              </a:rPr>
              <a:t>youtube</a:t>
            </a:r>
            <a:r>
              <a:rPr lang="en-US" b="1" dirty="0">
                <a:sym typeface="Wingdings" panose="05000000000000000000" pitchFamily="2" charset="2"/>
              </a:rPr>
              <a:t> video-</a:t>
            </a:r>
          </a:p>
          <a:p>
            <a:pPr marL="0" indent="0">
              <a:buNone/>
            </a:pPr>
            <a:r>
              <a:rPr lang="en-US" b="1" dirty="0">
                <a:sym typeface="Wingdings" panose="05000000000000000000" pitchFamily="2" charset="2"/>
              </a:rPr>
              <a:t>We Talked To Sophia – The AI Robot That Once Said It Would ‘Destroy Humans</a:t>
            </a:r>
            <a:r>
              <a:rPr lang="en-US" b="1" dirty="0" smtClean="0">
                <a:sym typeface="Wingdings" panose="05000000000000000000" pitchFamily="2" charset="2"/>
              </a:rPr>
              <a:t>”</a:t>
            </a:r>
          </a:p>
          <a:p>
            <a:pPr marL="0" indent="0">
              <a:buNone/>
            </a:pPr>
            <a:endParaRPr lang="en-US" b="1" dirty="0">
              <a:sym typeface="Wingdings" panose="05000000000000000000" pitchFamily="2" charset="2"/>
            </a:endParaRPr>
          </a:p>
          <a:p>
            <a:pPr marL="0" indent="0">
              <a:buNone/>
            </a:pPr>
            <a:r>
              <a:rPr lang="en-US" b="1" dirty="0">
                <a:sym typeface="Wingdings" panose="05000000000000000000" pitchFamily="2" charset="2"/>
              </a:rPr>
              <a:t>Let’s watch Sophia and discuss what we heard and felt.</a:t>
            </a:r>
          </a:p>
          <a:p>
            <a:pPr marL="0" indent="0">
              <a:buNone/>
            </a:pPr>
            <a:endParaRPr lang="en-US" sz="3600" b="1" dirty="0">
              <a:sym typeface="Wingdings" panose="05000000000000000000" pitchFamily="2" charset="2"/>
            </a:endParaRPr>
          </a:p>
          <a:p>
            <a:pPr marL="0" indent="0">
              <a:buNone/>
            </a:pPr>
            <a:endParaRPr lang="en-US" sz="3600" b="1" dirty="0">
              <a:sym typeface="Wingdings" panose="05000000000000000000" pitchFamily="2" charset="2"/>
            </a:endParaRPr>
          </a:p>
        </p:txBody>
      </p:sp>
    </p:spTree>
    <p:extLst>
      <p:ext uri="{BB962C8B-B14F-4D97-AF65-F5344CB8AC3E}">
        <p14:creationId xmlns:p14="http://schemas.microsoft.com/office/powerpoint/2010/main" xmlns="" val="30561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8973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95193" y="293029"/>
            <a:ext cx="4056699" cy="1236540"/>
          </a:xfrm>
        </p:spPr>
        <p:txBody>
          <a:bodyPr>
            <a:noAutofit/>
          </a:bodyPr>
          <a:lstStyle/>
          <a:p>
            <a:r>
              <a:rPr lang="en-US" sz="6000" dirty="0"/>
              <a:t>Prep for a Debate</a:t>
            </a:r>
          </a:p>
        </p:txBody>
      </p:sp>
      <p:sp>
        <p:nvSpPr>
          <p:cNvPr id="3" name="Footer Placeholder 2"/>
          <p:cNvSpPr>
            <a:spLocks noGrp="1"/>
          </p:cNvSpPr>
          <p:nvPr>
            <p:ph type="ftr" sz="quarter" idx="11"/>
          </p:nvPr>
        </p:nvSpPr>
        <p:spPr>
          <a:xfrm>
            <a:off x="2295192" y="6452393"/>
            <a:ext cx="4422484" cy="279400"/>
          </a:xfrm>
        </p:spPr>
        <p:txBody>
          <a:bodyPr/>
          <a:lstStyle/>
          <a:p>
            <a:endParaRPr lang="en-US" dirty="0"/>
          </a:p>
        </p:txBody>
      </p:sp>
      <p:sp>
        <p:nvSpPr>
          <p:cNvPr id="4" name="Slide Number Placeholder 3"/>
          <p:cNvSpPr>
            <a:spLocks noGrp="1"/>
          </p:cNvSpPr>
          <p:nvPr>
            <p:ph type="sldNum" sz="quarter" idx="12"/>
          </p:nvPr>
        </p:nvSpPr>
        <p:spPr>
          <a:xfrm>
            <a:off x="6717676" y="6452393"/>
            <a:ext cx="413375" cy="279400"/>
          </a:xfrm>
        </p:spPr>
        <p:txBody>
          <a:bodyPr/>
          <a:lstStyle/>
          <a:p>
            <a:fld id="{3532B44A-4D5A-490B-AFF0-97072ADEBEDB}" type="slidenum">
              <a:rPr lang="en-US" smtClean="0"/>
              <a:pPr/>
              <a:t>9</a:t>
            </a:fld>
            <a:endParaRPr lang="en-US" dirty="0"/>
          </a:p>
        </p:txBody>
      </p:sp>
      <p:sp>
        <p:nvSpPr>
          <p:cNvPr id="5" name="Rectangle 4"/>
          <p:cNvSpPr/>
          <p:nvPr/>
        </p:nvSpPr>
        <p:spPr>
          <a:xfrm>
            <a:off x="566057" y="2495541"/>
            <a:ext cx="8273143" cy="4549643"/>
          </a:xfrm>
          <a:prstGeom prst="rect">
            <a:avLst/>
          </a:prstGeom>
        </p:spPr>
        <p:txBody>
          <a:bodyPr wrap="square">
            <a:spAutoFit/>
          </a:bodyPr>
          <a:lstStyle/>
          <a:p>
            <a:pPr>
              <a:lnSpc>
                <a:spcPct val="107000"/>
              </a:lnSpc>
              <a:spcAft>
                <a:spcPts val="800"/>
              </a:spcAft>
            </a:pPr>
            <a:r>
              <a:rPr lang="en-IN" sz="3600" dirty="0">
                <a:latin typeface="Calibri" panose="020F0502020204030204" pitchFamily="34" charset="0"/>
                <a:ea typeface="Calibri" panose="020F0502020204030204" pitchFamily="34" charset="0"/>
                <a:cs typeface="Calibri" panose="020F0502020204030204" pitchFamily="34" charset="0"/>
              </a:rPr>
              <a:t>Suggested Reading from Google :</a:t>
            </a:r>
          </a:p>
          <a:p>
            <a:pPr>
              <a:lnSpc>
                <a:spcPct val="107000"/>
              </a:lnSpc>
              <a:spcAft>
                <a:spcPts val="800"/>
              </a:spcAft>
            </a:pPr>
            <a:r>
              <a:rPr lang="en-IN" sz="3600" dirty="0">
                <a:latin typeface="Calibri" panose="020F0502020204030204" pitchFamily="34" charset="0"/>
                <a:ea typeface="Calibri" panose="020F0502020204030204" pitchFamily="34" charset="0"/>
                <a:cs typeface="Calibri" panose="020F0502020204030204" pitchFamily="34" charset="0"/>
              </a:rPr>
              <a:t>Future of AI is Biological-Towards Data Science, Benefits &amp; Risks of AI, What’s next for AI –Conversation with context-IBM</a:t>
            </a:r>
          </a:p>
          <a:p>
            <a:pPr>
              <a:lnSpc>
                <a:spcPct val="107000"/>
              </a:lnSpc>
              <a:spcAft>
                <a:spcPts val="800"/>
              </a:spcAft>
            </a:pPr>
            <a:r>
              <a:rPr lang="en-IN" sz="3600" dirty="0">
                <a:latin typeface="Calibri" panose="020F0502020204030204" pitchFamily="34" charset="0"/>
                <a:ea typeface="Calibri" panose="020F0502020204030204" pitchFamily="34" charset="0"/>
                <a:cs typeface="Calibri" panose="020F0502020204030204" pitchFamily="34" charset="0"/>
              </a:rPr>
              <a:t>Watch Elon Musk and Yuval Noah Harari in </a:t>
            </a:r>
            <a:r>
              <a:rPr lang="en-IN" sz="3600" dirty="0" err="1">
                <a:latin typeface="Calibri" panose="020F0502020204030204" pitchFamily="34" charset="0"/>
                <a:ea typeface="Calibri" panose="020F0502020204030204" pitchFamily="34" charset="0"/>
                <a:cs typeface="Calibri" panose="020F0502020204030204" pitchFamily="34" charset="0"/>
              </a:rPr>
              <a:t>youtube</a:t>
            </a:r>
            <a:endParaRPr lang="en-IN" sz="36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3600" dirty="0">
                <a:latin typeface="Calibri" panose="020F0502020204030204" pitchFamily="34" charset="0"/>
                <a:ea typeface="Calibri" panose="020F0502020204030204" pitchFamily="34" charset="0"/>
                <a:cs typeface="Calibri" panose="020F0502020204030204" pitchFamily="34" charset="0"/>
              </a:rPr>
              <a:t> </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033526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73&quot;&gt;&lt;/object&gt;&lt;object type=&quot;2&quot; unique_id=&quot;10074&quot;&gt;&lt;object type=&quot;3&quot; unique_id=&quot;10076&quot;&gt;&lt;property id=&quot;20148&quot; value=&quot;5&quot;/&gt;&lt;property id=&quot;20300&quot; value=&quot;Slide 2&quot;/&gt;&lt;property id=&quot;20307&quot; value=&quot;257&quot;/&gt;&lt;/object&gt;&lt;object type=&quot;3&quot; unique_id=&quot;10077&quot;&gt;&lt;property id=&quot;20148&quot; value=&quot;5&quot;/&gt;&lt;property id=&quot;20300&quot; value=&quot;Slide 3 - &amp;quot;Voice of the Future&amp;quot;&quot;/&gt;&lt;property id=&quot;20307&quot; value=&quot;258&quot;/&gt;&lt;/object&gt;&lt;object type=&quot;3&quot; unique_id=&quot;10078&quot;&gt;&lt;property id=&quot;20148&quot; value=&quot;5&quot;/&gt;&lt;property id=&quot;20300&quot; value=&quot;Slide 4&quot;/&gt;&lt;property id=&quot;20307&quot; value=&quot;259&quot;/&gt;&lt;/object&gt;&lt;object type=&quot;3&quot; unique_id=&quot;10079&quot;&gt;&lt;property id=&quot;20148&quot; value=&quot;5&quot;/&gt;&lt;property id=&quot;20300&quot; value=&quot;Slide 5 - &amp;quot;AI in Everyday Life&amp;quot;&quot;/&gt;&lt;property id=&quot;20307&quot; value=&quot;260&quot;/&gt;&lt;/object&gt;&lt;object type=&quot;3&quot; unique_id=&quot;10080&quot;&gt;&lt;property id=&quot;20148&quot; value=&quot;5&quot;/&gt;&lt;property id=&quot;20300&quot; value=&quot;Slide 6 - &amp;quot;Suggestions for viewing and reading&amp;quot;&quot;/&gt;&lt;property id=&quot;20307&quot; value=&quot;261&quot;/&gt;&lt;/object&gt;&lt;object type=&quot;3&quot; unique_id=&quot;10081&quot;&gt;&lt;property id=&quot;20148&quot; value=&quot;5&quot;/&gt;&lt;property id=&quot;20300&quot; value=&quot;Slide 7&quot;/&gt;&lt;property id=&quot;20307&quot; value=&quot;262&quot;/&gt;&lt;/object&gt;&lt;object type=&quot;3&quot; unique_id=&quot;10082&quot;&gt;&lt;property id=&quot;20148&quot; value=&quot;5&quot;/&gt;&lt;property id=&quot;20300&quot; value=&quot;Slide 8 - &amp;quot;Befriend&amp;quot;&quot;/&gt;&lt;property id=&quot;20307&quot; value=&quot;263&quot;/&gt;&lt;/object&gt;&lt;object type=&quot;3&quot; unique_id=&quot;15548&quot;&gt;&lt;property id=&quot;20148&quot; value=&quot;5&quot;/&gt;&lt;property id=&quot;20300&quot; value=&quot;Slide 1&quot;/&gt;&lt;property id=&quot;20307&quot; value=&quot;271&quot;/&gt;&lt;/object&gt;&lt;object type=&quot;3&quot; unique_id=&quot;15549&quot;&gt;&lt;property id=&quot;20148&quot; value=&quot;5&quot;/&gt;&lt;property id=&quot;20300&quot; value=&quot;Slide 9 - &amp;quot;Prep for a Debate&amp;quot;&quot;/&gt;&lt;property id=&quot;20307&quot; value=&quot;265&quot;/&gt;&lt;/object&gt;&lt;object type=&quot;3&quot; unique_id=&quot;15550&quot;&gt;&lt;property id=&quot;20148&quot; value=&quot;5&quot;/&gt;&lt;property id=&quot;20300&quot; value=&quot;Slide 10&quot;/&gt;&lt;property id=&quot;20307&quot; value=&quot;266&quot;/&gt;&lt;/object&gt;&lt;object type=&quot;3&quot; unique_id=&quot;15551&quot;&gt;&lt;property id=&quot;20148&quot; value=&quot;5&quot;/&gt;&lt;property id=&quot;20300&quot; value=&quot;Slide 11 - &amp;quot;TECHNICAL WRITING  PROCESS- RECAP-1&amp;quot;&quot;/&gt;&lt;property id=&quot;20307&quot; value=&quot;267&quot;/&gt;&lt;/object&gt;&lt;object type=&quot;3&quot; unique_id=&quot;15552&quot;&gt;&lt;property id=&quot;20148&quot; value=&quot;5&quot;/&gt;&lt;property id=&quot;20300&quot; value=&quot;Slide 12 - &amp;quot;TECHNICAL WRITING  PROCESS- RECAP-2&amp;quot;&quot;/&gt;&lt;property id=&quot;20307&quot; value=&quot;268&quot;/&gt;&lt;/object&gt;&lt;object type=&quot;3&quot; unique_id=&quot;15553&quot;&gt;&lt;property id=&quot;20148&quot; value=&quot;5&quot;/&gt;&lt;property id=&quot;20300&quot; value=&quot;Slide 13 - &amp;quot;TECHNICAL WRITING  PROCESS- RECAP-3&amp;quot;&quot;/&gt;&lt;property id=&quot;20307&quot; value=&quot;269&quot;/&gt;&lt;/object&gt;&lt;object type=&quot;3&quot; unique_id=&quot;15554&quot;&gt;&lt;property id=&quot;20148&quot; value=&quot;5&quot;/&gt;&lt;property id=&quot;20300&quot; value=&quot;Slide 14 - &amp;quot;TECHNICAL WRITING  PROCESS- RECAP-4&amp;quot;&quot;/&gt;&lt;property id=&quot;20307&quot; value=&quot;27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2070</Words>
  <Application>Microsoft Office PowerPoint</Application>
  <PresentationFormat>On-screen Show (4:3)</PresentationFormat>
  <Paragraphs>232</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Voice of the Future</vt:lpstr>
      <vt:lpstr>Slide 4</vt:lpstr>
      <vt:lpstr>AI in Everyday Life</vt:lpstr>
      <vt:lpstr>Suggestions for viewing and reading</vt:lpstr>
      <vt:lpstr>Slide 7</vt:lpstr>
      <vt:lpstr>Befriend</vt:lpstr>
      <vt:lpstr>Prep for a Debate</vt:lpstr>
      <vt:lpstr>Slide 10</vt:lpstr>
      <vt:lpstr>TECHNICAL WRITING  PROCESS- RECAP-1</vt:lpstr>
      <vt:lpstr>TECHNICAL WRITING  PROCESS- RECAP-2</vt:lpstr>
      <vt:lpstr>TECHNICAL WRITING  PROCESS- RECAP-3</vt:lpstr>
      <vt:lpstr>TECHNICAL WRITING  PROCESS- RECAP-4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cp:revision>
  <dcterms:created xsi:type="dcterms:W3CDTF">2021-11-26T02:02:19Z</dcterms:created>
  <dcterms:modified xsi:type="dcterms:W3CDTF">2021-12-11T03:07:25Z</dcterms:modified>
</cp:coreProperties>
</file>