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9" r:id="rId5"/>
    <p:sldId id="270" r:id="rId6"/>
    <p:sldId id="274" r:id="rId7"/>
    <p:sldId id="277" r:id="rId8"/>
    <p:sldId id="259" r:id="rId9"/>
    <p:sldId id="266" r:id="rId10"/>
    <p:sldId id="278" r:id="rId11"/>
    <p:sldId id="279" r:id="rId12"/>
    <p:sldId id="261" r:id="rId13"/>
    <p:sldId id="263" r:id="rId14"/>
    <p:sldId id="271"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26" y="43"/>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46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300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40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1042-022-13959-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latin typeface="Bookman Old Style" panose="02050604050505020204" pitchFamily="18" charset="0"/>
            </a:endParaRPr>
          </a:p>
          <a:p>
            <a:pPr marL="457200" lvl="0" indent="501650" algn="l" rtl="0">
              <a:lnSpc>
                <a:spcPct val="100000"/>
              </a:lnSpc>
              <a:spcBef>
                <a:spcPts val="3020"/>
              </a:spcBef>
              <a:spcAft>
                <a:spcPts val="0"/>
              </a:spcAft>
              <a:buSzPts val="15100"/>
              <a:buNone/>
            </a:pPr>
            <a:endParaRPr dirty="0">
              <a:latin typeface="Bookman Old Style" panose="02050604050505020204" pitchFamily="18" charset="0"/>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2511" y="1020484"/>
            <a:ext cx="8229600" cy="857400"/>
          </a:xfrm>
        </p:spPr>
        <p:txBody>
          <a:bodyPr/>
          <a:lstStyle/>
          <a:p>
            <a:r>
              <a:rPr lang="en-US" sz="3600" dirty="0">
                <a:latin typeface="Bookman Old Style" panose="02050604050505020204" pitchFamily="18" charset="0"/>
              </a:rPr>
              <a:t>HYPERSPECTRAL IMAGE PROCESSING USING DEEP LEARNING TECHNIQUES</a:t>
            </a:r>
          </a:p>
        </p:txBody>
      </p:sp>
      <p:sp>
        <p:nvSpPr>
          <p:cNvPr id="3" name="TextBox 2"/>
          <p:cNvSpPr txBox="1"/>
          <p:nvPr/>
        </p:nvSpPr>
        <p:spPr>
          <a:xfrm>
            <a:off x="267767" y="3265616"/>
            <a:ext cx="3847033"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R.DIVIJA(20EG105439)</a:t>
            </a:r>
          </a:p>
          <a:p>
            <a:pPr marL="342900" indent="-342900">
              <a:buFont typeface="+mj-lt"/>
              <a:buAutoNum type="arabicPeriod"/>
            </a:pPr>
            <a:r>
              <a:rPr lang="en-US" dirty="0">
                <a:latin typeface="Bookman Old Style" panose="02050604050505020204" pitchFamily="18" charset="0"/>
              </a:rPr>
              <a:t>V.MAHESH REDDY(20EG105448)</a:t>
            </a:r>
          </a:p>
          <a:p>
            <a:pPr marL="342900" indent="-342900">
              <a:buFont typeface="+mj-lt"/>
              <a:buAutoNum type="arabicPeriod"/>
            </a:pPr>
            <a:r>
              <a:rPr lang="en-US" dirty="0">
                <a:latin typeface="Bookman Old Style" panose="02050604050505020204" pitchFamily="18" charset="0"/>
              </a:rPr>
              <a:t>VISHNU VARDHAN(20EG105720)</a:t>
            </a:r>
          </a:p>
        </p:txBody>
      </p:sp>
      <p:sp>
        <p:nvSpPr>
          <p:cNvPr id="8" name="TextBox 7"/>
          <p:cNvSpPr txBox="1"/>
          <p:nvPr/>
        </p:nvSpPr>
        <p:spPr>
          <a:xfrm>
            <a:off x="5470632" y="3239550"/>
            <a:ext cx="2070599" cy="954107"/>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P. Ratna Sekhar</a:t>
            </a:r>
          </a:p>
          <a:p>
            <a:r>
              <a:rPr lang="en-US" dirty="0">
                <a:latin typeface="Bookman Old Style" panose="02050604050505020204" pitchFamily="18" charset="0"/>
              </a:rPr>
              <a:t>Asst Professor Dept of CSE</a:t>
            </a:r>
          </a:p>
        </p:txBody>
      </p:sp>
      <p:sp>
        <p:nvSpPr>
          <p:cNvPr id="4" name="Date Placeholder 3"/>
          <p:cNvSpPr>
            <a:spLocks noGrp="1"/>
          </p:cNvSpPr>
          <p:nvPr>
            <p:ph type="dt" idx="10"/>
          </p:nvPr>
        </p:nvSpPr>
        <p:spPr/>
        <p:txBody>
          <a:bodyPr/>
          <a:lstStyle/>
          <a:p>
            <a:endParaRPr lang="en-US">
              <a:latin typeface="Bookman Old Style" panose="02050604050505020204" pitchFamily="18" charset="0"/>
            </a:endParaRPr>
          </a:p>
        </p:txBody>
      </p:sp>
      <p:sp>
        <p:nvSpPr>
          <p:cNvPr id="5" name="Footer Placeholder 4"/>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2905" y="102336"/>
            <a:ext cx="6117431" cy="627321"/>
          </a:xfrm>
        </p:spPr>
        <p:txBody>
          <a:bodyPr/>
          <a:lstStyle/>
          <a:p>
            <a:r>
              <a:rPr lang="en-US" sz="3600" dirty="0">
                <a:latin typeface="Bookman Old Style" panose="02050604050505020204" pitchFamily="18" charset="0"/>
              </a:rPr>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D91A5FDB-970B-B145-F92C-2A94A08526B1}"/>
              </a:ext>
            </a:extLst>
          </p:cNvPr>
          <p:cNvSpPr txBox="1"/>
          <p:nvPr/>
        </p:nvSpPr>
        <p:spPr>
          <a:xfrm>
            <a:off x="627888" y="835923"/>
            <a:ext cx="4572000" cy="311560"/>
          </a:xfrm>
          <a:prstGeom prst="rect">
            <a:avLst/>
          </a:prstGeom>
          <a:noFill/>
        </p:spPr>
        <p:txBody>
          <a:bodyPr wrap="square">
            <a:spAutoFit/>
          </a:bodyPr>
          <a:lstStyle/>
          <a:p>
            <a:pPr>
              <a:lnSpc>
                <a:spcPct val="107000"/>
              </a:lnSpc>
              <a:spcAft>
                <a:spcPts val="800"/>
              </a:spcAft>
            </a:pPr>
            <a:r>
              <a:rPr lang="en-US" sz="1400" b="1" dirty="0">
                <a:effectLst/>
                <a:latin typeface="Bookman Old Style" panose="02050604050505020204" pitchFamily="18" charset="0"/>
                <a:ea typeface="Calibri" panose="020F0502020204030204" pitchFamily="34" charset="0"/>
                <a:cs typeface="Times New Roman" panose="02020603050405020304" pitchFamily="18" charset="0"/>
              </a:rPr>
              <a:t>Experiment 2:</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995A9EC-3277-B69A-180A-30146305FC51}"/>
              </a:ext>
            </a:extLst>
          </p:cNvPr>
          <p:cNvPicPr>
            <a:picLocks noChangeAspect="1"/>
          </p:cNvPicPr>
          <p:nvPr/>
        </p:nvPicPr>
        <p:blipFill>
          <a:blip r:embed="rId3"/>
          <a:stretch>
            <a:fillRect/>
          </a:stretch>
        </p:blipFill>
        <p:spPr>
          <a:xfrm>
            <a:off x="2411730" y="1231965"/>
            <a:ext cx="3954780" cy="2819400"/>
          </a:xfrm>
          <a:prstGeom prst="rect">
            <a:avLst/>
          </a:prstGeom>
        </p:spPr>
      </p:pic>
      <p:pic>
        <p:nvPicPr>
          <p:cNvPr id="3" name="Picture 2">
            <a:extLst>
              <a:ext uri="{FF2B5EF4-FFF2-40B4-BE49-F238E27FC236}">
                <a16:creationId xmlns:a16="http://schemas.microsoft.com/office/drawing/2014/main" id="{A0CEB09A-E21B-5BDB-B4D9-BF2AC37AF3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1356360"/>
            <a:ext cx="4038600" cy="2430780"/>
          </a:xfrm>
          <a:prstGeom prst="rect">
            <a:avLst/>
          </a:prstGeom>
          <a:noFill/>
        </p:spPr>
      </p:pic>
    </p:spTree>
    <p:extLst>
      <p:ext uri="{BB962C8B-B14F-4D97-AF65-F5344CB8AC3E}">
        <p14:creationId xmlns:p14="http://schemas.microsoft.com/office/powerpoint/2010/main" val="151876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2905" y="102336"/>
            <a:ext cx="6117431" cy="627321"/>
          </a:xfrm>
        </p:spPr>
        <p:txBody>
          <a:bodyPr/>
          <a:lstStyle/>
          <a:p>
            <a:r>
              <a:rPr lang="en-US" sz="3600" dirty="0">
                <a:latin typeface="Bookman Old Style" panose="02050604050505020204" pitchFamily="18" charset="0"/>
              </a:rPr>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D91A5FDB-970B-B145-F92C-2A94A08526B1}"/>
              </a:ext>
            </a:extLst>
          </p:cNvPr>
          <p:cNvSpPr txBox="1"/>
          <p:nvPr/>
        </p:nvSpPr>
        <p:spPr>
          <a:xfrm>
            <a:off x="627888" y="835923"/>
            <a:ext cx="4572000" cy="311560"/>
          </a:xfrm>
          <a:prstGeom prst="rect">
            <a:avLst/>
          </a:prstGeom>
          <a:noFill/>
        </p:spPr>
        <p:txBody>
          <a:bodyPr wrap="square">
            <a:spAutoFit/>
          </a:bodyPr>
          <a:lstStyle/>
          <a:p>
            <a:pPr>
              <a:lnSpc>
                <a:spcPct val="107000"/>
              </a:lnSpc>
              <a:spcAft>
                <a:spcPts val="800"/>
              </a:spcAft>
            </a:pPr>
            <a:r>
              <a:rPr lang="en-US" sz="1400" b="1" dirty="0">
                <a:effectLst/>
                <a:latin typeface="Bookman Old Style" panose="02050604050505020204" pitchFamily="18" charset="0"/>
                <a:ea typeface="Calibri" panose="020F0502020204030204" pitchFamily="34" charset="0"/>
                <a:cs typeface="Times New Roman" panose="02020603050405020304" pitchFamily="18" charset="0"/>
              </a:rPr>
              <a:t>Experiment 3:</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995A9EC-3277-B69A-180A-30146305FC51}"/>
              </a:ext>
            </a:extLst>
          </p:cNvPr>
          <p:cNvPicPr>
            <a:picLocks noChangeAspect="1"/>
          </p:cNvPicPr>
          <p:nvPr/>
        </p:nvPicPr>
        <p:blipFill>
          <a:blip r:embed="rId3"/>
          <a:stretch>
            <a:fillRect/>
          </a:stretch>
        </p:blipFill>
        <p:spPr>
          <a:xfrm>
            <a:off x="2411730" y="1231965"/>
            <a:ext cx="3954780" cy="2819400"/>
          </a:xfrm>
          <a:prstGeom prst="rect">
            <a:avLst/>
          </a:prstGeom>
        </p:spPr>
      </p:pic>
      <p:pic>
        <p:nvPicPr>
          <p:cNvPr id="3" name="Picture 2">
            <a:extLst>
              <a:ext uri="{FF2B5EF4-FFF2-40B4-BE49-F238E27FC236}">
                <a16:creationId xmlns:a16="http://schemas.microsoft.com/office/drawing/2014/main" id="{F888745F-F5B1-87D0-3151-E770C35EBA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7480" y="1295400"/>
            <a:ext cx="3749040" cy="2552700"/>
          </a:xfrm>
          <a:prstGeom prst="rect">
            <a:avLst/>
          </a:prstGeom>
          <a:noFill/>
        </p:spPr>
      </p:pic>
    </p:spTree>
    <p:extLst>
      <p:ext uri="{BB962C8B-B14F-4D97-AF65-F5344CB8AC3E}">
        <p14:creationId xmlns:p14="http://schemas.microsoft.com/office/powerpoint/2010/main" val="231451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2981" y="296064"/>
            <a:ext cx="6117431" cy="627321"/>
          </a:xfrm>
        </p:spPr>
        <p:txBody>
          <a:bodyPr/>
          <a:lstStyle/>
          <a:p>
            <a:r>
              <a:rPr lang="en-US" sz="3600" dirty="0">
                <a:latin typeface="Bookman Old Style" panose="02050604050505020204" pitchFamily="18" charset="0"/>
              </a:rPr>
              <a:t>Findings</a:t>
            </a:r>
          </a:p>
        </p:txBody>
      </p:sp>
      <p:sp>
        <p:nvSpPr>
          <p:cNvPr id="6" name="Date Placeholder 5"/>
          <p:cNvSpPr>
            <a:spLocks noGrp="1"/>
          </p:cNvSpPr>
          <p:nvPr>
            <p:ph type="dt" idx="10"/>
          </p:nvPr>
        </p:nvSpPr>
        <p:spPr/>
        <p:txBody>
          <a:bodyPr/>
          <a:lstStyle/>
          <a:p>
            <a:endParaRPr lang="en-US">
              <a:latin typeface="Bookman Old Style" panose="02050604050505020204" pitchFamily="18" charset="0"/>
            </a:endParaRPr>
          </a:p>
        </p:txBody>
      </p:sp>
      <p:sp>
        <p:nvSpPr>
          <p:cNvPr id="7" name="Footer Placeholder 6"/>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4" name="TextBox 3">
            <a:extLst>
              <a:ext uri="{FF2B5EF4-FFF2-40B4-BE49-F238E27FC236}">
                <a16:creationId xmlns:a16="http://schemas.microsoft.com/office/drawing/2014/main" id="{D30E7754-FF47-7319-1AF3-64E62B19DF7F}"/>
              </a:ext>
            </a:extLst>
          </p:cNvPr>
          <p:cNvSpPr txBox="1"/>
          <p:nvPr/>
        </p:nvSpPr>
        <p:spPr>
          <a:xfrm>
            <a:off x="742951" y="1021556"/>
            <a:ext cx="7850980" cy="35394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Hyperspectral images (HSIs) contain hundreds or thousands of narrow bands, unlike RGB images, and each pixel has a unique spectral signature representing reflectance at different wavelengths.</a:t>
            </a:r>
          </a:p>
          <a:p>
            <a:pPr marL="285750" indent="-285750">
              <a:buFont typeface="Wingdings" panose="05000000000000000000" pitchFamily="2" charset="2"/>
              <a:buChar char="Ø"/>
            </a:pPr>
            <a:r>
              <a:rPr lang="en-US" dirty="0">
                <a:latin typeface="Bookman Old Style" panose="02050604050505020204" pitchFamily="18" charset="0"/>
              </a:rPr>
              <a:t>Spectral data captures electromagnetic spectrum information, while spatial data relates to pixel location and layout in the image.</a:t>
            </a:r>
          </a:p>
          <a:p>
            <a:pPr marL="285750" indent="-285750">
              <a:buFont typeface="Wingdings" panose="05000000000000000000" pitchFamily="2" charset="2"/>
              <a:buChar char="Ø"/>
            </a:pPr>
            <a:r>
              <a:rPr lang="en-US" dirty="0">
                <a:latin typeface="Bookman Old Style" panose="02050604050505020204" pitchFamily="18" charset="0"/>
              </a:rPr>
              <a:t>Deep learning techniques, particularly Convolutional Neural Networks (CNNs), efficiently process both spectral and spatial data in HSIs, handling their high dimensionality and complexity.</a:t>
            </a:r>
          </a:p>
          <a:p>
            <a:pPr marL="285750" indent="-285750">
              <a:buFont typeface="Wingdings" panose="05000000000000000000" pitchFamily="2" charset="2"/>
              <a:buChar char="Ø"/>
            </a:pPr>
            <a:r>
              <a:rPr lang="en-US" dirty="0">
                <a:latin typeface="Bookman Old Style" panose="02050604050505020204" pitchFamily="18" charset="0"/>
              </a:rPr>
              <a:t>CNNs are effective for extracting features from spectral data, identifying distinct spectral signatures associated with different materials or conditions.</a:t>
            </a:r>
          </a:p>
          <a:p>
            <a:pPr marL="285750" indent="-285750">
              <a:buFont typeface="Wingdings" panose="05000000000000000000" pitchFamily="2" charset="2"/>
              <a:buChar char="Ø"/>
            </a:pPr>
            <a:r>
              <a:rPr lang="en-US" dirty="0">
                <a:latin typeface="Bookman Old Style" panose="02050604050505020204" pitchFamily="18" charset="0"/>
              </a:rPr>
              <a:t>CNNs can also extract features from spatial data related to texture, shape, and spatial relationships, crucial for tasks like object detection and land cover classification.</a:t>
            </a:r>
          </a:p>
          <a:p>
            <a:pPr marL="285750" indent="-285750">
              <a:buFont typeface="Wingdings" panose="05000000000000000000" pitchFamily="2" charset="2"/>
              <a:buChar char="Ø"/>
            </a:pPr>
            <a:r>
              <a:rPr lang="en-US" dirty="0">
                <a:latin typeface="Bookman Old Style" panose="02050604050505020204" pitchFamily="18" charset="0"/>
              </a:rPr>
              <a:t>The integration of deep learning with remote sensing technologies, especially in HSI processing, provides valuable insights for various applications, including land cover classification, agriculture monitoring, and environmental assessment.</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27496" y="287168"/>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7" name="TextBox 6">
            <a:extLst>
              <a:ext uri="{FF2B5EF4-FFF2-40B4-BE49-F238E27FC236}">
                <a16:creationId xmlns:a16="http://schemas.microsoft.com/office/drawing/2014/main" id="{37C89D86-F586-A3A3-896B-71E9A0E563AA}"/>
              </a:ext>
            </a:extLst>
          </p:cNvPr>
          <p:cNvSpPr txBox="1"/>
          <p:nvPr/>
        </p:nvSpPr>
        <p:spPr>
          <a:xfrm>
            <a:off x="771525" y="1038287"/>
            <a:ext cx="6429375" cy="307777"/>
          </a:xfrm>
          <a:prstGeom prst="rect">
            <a:avLst/>
          </a:prstGeom>
          <a:noFill/>
        </p:spPr>
        <p:txBody>
          <a:bodyPr wrap="square" rtlCol="0">
            <a:spAutoFit/>
          </a:bodyPr>
          <a:lstStyle/>
          <a:p>
            <a:endParaRPr lang="en-IN" dirty="0">
              <a:latin typeface="Bookman Old Style" panose="02050604050505020204" pitchFamily="18" charset="0"/>
            </a:endParaRPr>
          </a:p>
        </p:txBody>
      </p:sp>
      <p:graphicFrame>
        <p:nvGraphicFramePr>
          <p:cNvPr id="10" name="Table 9">
            <a:extLst>
              <a:ext uri="{FF2B5EF4-FFF2-40B4-BE49-F238E27FC236}">
                <a16:creationId xmlns:a16="http://schemas.microsoft.com/office/drawing/2014/main" id="{4E4254E6-9F69-95DE-989B-84893BCF1A4C}"/>
              </a:ext>
            </a:extLst>
          </p:cNvPr>
          <p:cNvGraphicFramePr>
            <a:graphicFrameLocks noGrp="1"/>
          </p:cNvGraphicFramePr>
          <p:nvPr>
            <p:extLst>
              <p:ext uri="{D42A27DB-BD31-4B8C-83A1-F6EECF244321}">
                <p14:modId xmlns:p14="http://schemas.microsoft.com/office/powerpoint/2010/main" val="1769459623"/>
              </p:ext>
            </p:extLst>
          </p:nvPr>
        </p:nvGraphicFramePr>
        <p:xfrm>
          <a:off x="413004" y="616040"/>
          <a:ext cx="8372474" cy="4425124"/>
        </p:xfrm>
        <a:graphic>
          <a:graphicData uri="http://schemas.openxmlformats.org/drawingml/2006/table">
            <a:tbl>
              <a:tblPr firstRow="1" bandRow="1">
                <a:tableStyleId>{1D3205E1-8B83-452B-8570-0B3C4014EAE2}</a:tableStyleId>
              </a:tblPr>
              <a:tblGrid>
                <a:gridCol w="3013270">
                  <a:extLst>
                    <a:ext uri="{9D8B030D-6E8A-4147-A177-3AD203B41FA5}">
                      <a16:colId xmlns:a16="http://schemas.microsoft.com/office/drawing/2014/main" val="2840944474"/>
                    </a:ext>
                  </a:extLst>
                </a:gridCol>
                <a:gridCol w="2679090">
                  <a:extLst>
                    <a:ext uri="{9D8B030D-6E8A-4147-A177-3AD203B41FA5}">
                      <a16:colId xmlns:a16="http://schemas.microsoft.com/office/drawing/2014/main" val="1333724098"/>
                    </a:ext>
                  </a:extLst>
                </a:gridCol>
                <a:gridCol w="2680114">
                  <a:extLst>
                    <a:ext uri="{9D8B030D-6E8A-4147-A177-3AD203B41FA5}">
                      <a16:colId xmlns:a16="http://schemas.microsoft.com/office/drawing/2014/main" val="3816213702"/>
                    </a:ext>
                  </a:extLst>
                </a:gridCol>
              </a:tblGrid>
              <a:tr h="371284">
                <a:tc>
                  <a:txBody>
                    <a:bodyPr/>
                    <a:lstStyle/>
                    <a:p>
                      <a:r>
                        <a:rPr lang="en-IN" sz="1100" b="1" i="0" u="none" strike="noStrike" cap="none" dirty="0">
                          <a:solidFill>
                            <a:srgbClr val="000000"/>
                          </a:solidFill>
                          <a:effectLst/>
                          <a:latin typeface="Arial"/>
                          <a:ea typeface="Arial"/>
                          <a:cs typeface="Arial"/>
                          <a:sym typeface="Arial"/>
                        </a:rPr>
                        <a:t>Parameters Improved</a:t>
                      </a:r>
                      <a:endParaRPr lang="en-IN" sz="1100" dirty="0"/>
                    </a:p>
                  </a:txBody>
                  <a:tcPr/>
                </a:tc>
                <a:tc>
                  <a:txBody>
                    <a:bodyPr/>
                    <a:lstStyle/>
                    <a:p>
                      <a:r>
                        <a:rPr lang="en-IN" sz="1100" b="1" i="0" u="none" strike="noStrike" cap="none" dirty="0">
                          <a:solidFill>
                            <a:srgbClr val="000000"/>
                          </a:solidFill>
                          <a:effectLst/>
                          <a:latin typeface="Arial"/>
                          <a:ea typeface="Arial"/>
                          <a:cs typeface="Arial"/>
                          <a:sym typeface="Arial"/>
                        </a:rPr>
                        <a:t>Mathematical Formulas</a:t>
                      </a:r>
                      <a:endParaRPr lang="en-IN" sz="1100" dirty="0"/>
                    </a:p>
                  </a:txBody>
                  <a:tcPr/>
                </a:tc>
                <a:tc>
                  <a:txBody>
                    <a:bodyPr/>
                    <a:lstStyle/>
                    <a:p>
                      <a:r>
                        <a:rPr lang="en-IN" sz="1100" b="1" i="0" u="none" strike="noStrike" cap="none" dirty="0">
                          <a:solidFill>
                            <a:srgbClr val="000000"/>
                          </a:solidFill>
                          <a:effectLst/>
                          <a:latin typeface="Arial"/>
                          <a:ea typeface="Arial"/>
                          <a:cs typeface="Arial"/>
                          <a:sym typeface="Arial"/>
                        </a:rPr>
                        <a:t>Justification</a:t>
                      </a:r>
                      <a:endParaRPr lang="en-IN" sz="1100" dirty="0"/>
                    </a:p>
                  </a:txBody>
                  <a:tcPr/>
                </a:tc>
                <a:extLst>
                  <a:ext uri="{0D108BD9-81ED-4DB2-BD59-A6C34878D82A}">
                    <a16:rowId xmlns:a16="http://schemas.microsoft.com/office/drawing/2014/main" val="1255587962"/>
                  </a:ext>
                </a:extLst>
              </a:tr>
              <a:tr h="871583">
                <a:tc>
                  <a:txBody>
                    <a:bodyPr/>
                    <a:lstStyle/>
                    <a:p>
                      <a:r>
                        <a:rPr lang="en-IN" sz="1100" b="0" i="0" u="none" strike="noStrike" cap="none" dirty="0">
                          <a:solidFill>
                            <a:srgbClr val="000000"/>
                          </a:solidFill>
                          <a:effectLst/>
                          <a:latin typeface="Arial"/>
                          <a:ea typeface="Arial"/>
                          <a:cs typeface="Arial"/>
                          <a:sym typeface="Arial"/>
                        </a:rPr>
                        <a:t>Classification Accuracy</a:t>
                      </a:r>
                      <a:endParaRPr lang="en-IN" sz="1100" dirty="0"/>
                    </a:p>
                  </a:txBody>
                  <a:tcPr/>
                </a:tc>
                <a:tc>
                  <a:txBody>
                    <a:bodyPr/>
                    <a:lstStyle/>
                    <a:p>
                      <a:r>
                        <a:rPr lang="en-IN" sz="1100" b="0" i="1" u="none" strike="noStrike" cap="none" dirty="0">
                          <a:solidFill>
                            <a:srgbClr val="000000"/>
                          </a:solidFill>
                          <a:effectLst/>
                          <a:latin typeface="Arial"/>
                          <a:ea typeface="Arial"/>
                          <a:cs typeface="Arial"/>
                          <a:sym typeface="Arial"/>
                        </a:rPr>
                        <a:t>F</a:t>
                      </a:r>
                      <a:r>
                        <a:rPr lang="en-IN" sz="1100" b="0" i="0" u="none" strike="noStrike" cap="none" dirty="0">
                          <a:solidFill>
                            <a:srgbClr val="000000"/>
                          </a:solidFill>
                          <a:effectLst/>
                          <a:latin typeface="Arial"/>
                          <a:ea typeface="Arial"/>
                          <a:cs typeface="Arial"/>
                          <a:sym typeface="Arial"/>
                        </a:rPr>
                        <a:t>1​-score=precision+recall2×precision×recall​</a:t>
                      </a:r>
                      <a:endParaRPr lang="en-IN" sz="1100" dirty="0"/>
                    </a:p>
                  </a:txBody>
                  <a:tcPr/>
                </a:tc>
                <a:tc>
                  <a:txBody>
                    <a:bodyPr/>
                    <a:lstStyle/>
                    <a:p>
                      <a:r>
                        <a:rPr lang="en-US" sz="1100" b="0" i="0" u="none" strike="noStrike" cap="none" dirty="0">
                          <a:solidFill>
                            <a:srgbClr val="000000"/>
                          </a:solidFill>
                          <a:effectLst/>
                          <a:latin typeface="Arial"/>
                          <a:ea typeface="Arial"/>
                          <a:cs typeface="Arial"/>
                          <a:sym typeface="Arial"/>
                        </a:rPr>
                        <a:t>Enhanced feature selection and extraction by evolutionary algorithms (EAs) and convolutional neural networks (CNNs) lead to more informative data, improving classification accuracy.</a:t>
                      </a:r>
                      <a:endParaRPr lang="en-IN" sz="1100" dirty="0"/>
                    </a:p>
                  </a:txBody>
                  <a:tcPr/>
                </a:tc>
                <a:extLst>
                  <a:ext uri="{0D108BD9-81ED-4DB2-BD59-A6C34878D82A}">
                    <a16:rowId xmlns:a16="http://schemas.microsoft.com/office/drawing/2014/main" val="1725074468"/>
                  </a:ext>
                </a:extLst>
              </a:tr>
              <a:tr h="1028754">
                <a:tc>
                  <a:txBody>
                    <a:bodyPr/>
                    <a:lstStyle/>
                    <a:p>
                      <a:r>
                        <a:rPr lang="en-IN" sz="1100" b="0" i="0" u="none" strike="noStrike" cap="none" dirty="0">
                          <a:solidFill>
                            <a:srgbClr val="000000"/>
                          </a:solidFill>
                          <a:effectLst/>
                          <a:latin typeface="Arial"/>
                          <a:ea typeface="Arial"/>
                          <a:cs typeface="Arial"/>
                          <a:sym typeface="Arial"/>
                        </a:rPr>
                        <a:t>Spectral-Spatial Information</a:t>
                      </a:r>
                      <a:endParaRPr lang="en-IN" sz="1100" dirty="0"/>
                    </a:p>
                  </a:txBody>
                  <a:tcPr/>
                </a:tc>
                <a:tc>
                  <a:txBody>
                    <a:bodyPr/>
                    <a:lstStyle/>
                    <a:p>
                      <a:r>
                        <a:rPr lang="en-IN" sz="1100" dirty="0"/>
                        <a:t>NA</a:t>
                      </a:r>
                    </a:p>
                  </a:txBody>
                  <a:tcPr/>
                </a:tc>
                <a:tc>
                  <a:txBody>
                    <a:bodyPr/>
                    <a:lstStyle/>
                    <a:p>
                      <a:r>
                        <a:rPr lang="en-US" sz="1100" b="0" i="0" u="none" strike="noStrike" cap="none" dirty="0">
                          <a:solidFill>
                            <a:srgbClr val="000000"/>
                          </a:solidFill>
                          <a:effectLst/>
                          <a:latin typeface="Arial"/>
                          <a:ea typeface="Arial"/>
                          <a:cs typeface="Arial"/>
                          <a:sym typeface="Arial"/>
                        </a:rPr>
                        <a:t>The integration of CNNs and EAs allows for the extraction of both spectral and spatial features, enhancing the model's ability to understand the context and relationships within hyperspectral images.</a:t>
                      </a:r>
                      <a:endParaRPr lang="en-IN" sz="1100" dirty="0"/>
                    </a:p>
                  </a:txBody>
                  <a:tcPr/>
                </a:tc>
                <a:extLst>
                  <a:ext uri="{0D108BD9-81ED-4DB2-BD59-A6C34878D82A}">
                    <a16:rowId xmlns:a16="http://schemas.microsoft.com/office/drawing/2014/main" val="1440610536"/>
                  </a:ext>
                </a:extLst>
              </a:tr>
              <a:tr h="871583">
                <a:tc>
                  <a:txBody>
                    <a:bodyPr/>
                    <a:lstStyle/>
                    <a:p>
                      <a:r>
                        <a:rPr lang="en-IN" sz="1100" b="0" i="0" u="none" strike="noStrike" cap="none" dirty="0">
                          <a:solidFill>
                            <a:srgbClr val="000000"/>
                          </a:solidFill>
                          <a:effectLst/>
                          <a:latin typeface="Arial"/>
                          <a:ea typeface="Arial"/>
                          <a:cs typeface="Arial"/>
                          <a:sym typeface="Arial"/>
                        </a:rPr>
                        <a:t>Computational Efficiency</a:t>
                      </a:r>
                      <a:endParaRPr lang="en-IN" sz="1100" dirty="0"/>
                    </a:p>
                  </a:txBody>
                  <a:tcPr/>
                </a:tc>
                <a:tc>
                  <a:txBody>
                    <a:bodyPr/>
                    <a:lstStyle/>
                    <a:p>
                      <a:r>
                        <a:rPr lang="en-IN" sz="1100" dirty="0"/>
                        <a:t>NA</a:t>
                      </a:r>
                    </a:p>
                  </a:txBody>
                  <a:tcPr/>
                </a:tc>
                <a:tc>
                  <a:txBody>
                    <a:bodyPr/>
                    <a:lstStyle/>
                    <a:p>
                      <a:r>
                        <a:rPr lang="en-US" sz="1100" b="0" i="0" u="none" strike="noStrike" cap="none" dirty="0">
                          <a:solidFill>
                            <a:srgbClr val="000000"/>
                          </a:solidFill>
                          <a:effectLst/>
                          <a:latin typeface="Arial"/>
                          <a:ea typeface="Arial"/>
                          <a:cs typeface="Arial"/>
                          <a:sym typeface="Arial"/>
                        </a:rPr>
                        <a:t>Reduction in dimensionality of hyperspectral data through optimized band selection and feature extraction leads to improved computational efficiency, enabling faster processing.</a:t>
                      </a:r>
                      <a:endParaRPr lang="en-IN" sz="1100" dirty="0"/>
                    </a:p>
                  </a:txBody>
                  <a:tcPr/>
                </a:tc>
                <a:extLst>
                  <a:ext uri="{0D108BD9-81ED-4DB2-BD59-A6C34878D82A}">
                    <a16:rowId xmlns:a16="http://schemas.microsoft.com/office/drawing/2014/main" val="510369386"/>
                  </a:ext>
                </a:extLst>
              </a:tr>
              <a:tr h="871583">
                <a:tc>
                  <a:txBody>
                    <a:bodyPr/>
                    <a:lstStyle/>
                    <a:p>
                      <a:r>
                        <a:rPr lang="en-IN" sz="1100" b="0" i="0" u="none" strike="noStrike" cap="none" dirty="0">
                          <a:solidFill>
                            <a:srgbClr val="000000"/>
                          </a:solidFill>
                          <a:effectLst/>
                          <a:latin typeface="Arial"/>
                          <a:ea typeface="Arial"/>
                          <a:cs typeface="Arial"/>
                          <a:sym typeface="Arial"/>
                        </a:rPr>
                        <a:t>Robustness</a:t>
                      </a:r>
                      <a:endParaRPr lang="en-IN" sz="1100" dirty="0"/>
                    </a:p>
                  </a:txBody>
                  <a:tcPr/>
                </a:tc>
                <a:tc>
                  <a:txBody>
                    <a:bodyPr/>
                    <a:lstStyle/>
                    <a:p>
                      <a:r>
                        <a:rPr lang="en-IN" sz="1100" dirty="0"/>
                        <a:t>NA</a:t>
                      </a:r>
                    </a:p>
                  </a:txBody>
                  <a:tcPr/>
                </a:tc>
                <a:tc>
                  <a:txBody>
                    <a:bodyPr/>
                    <a:lstStyle/>
                    <a:p>
                      <a:r>
                        <a:rPr lang="en-US" sz="1100" b="0" i="0" u="none" strike="noStrike" cap="none" dirty="0">
                          <a:solidFill>
                            <a:srgbClr val="000000"/>
                          </a:solidFill>
                          <a:effectLst/>
                          <a:latin typeface="Arial"/>
                          <a:ea typeface="Arial"/>
                          <a:cs typeface="Arial"/>
                          <a:sym typeface="Arial"/>
                        </a:rPr>
                        <a:t>The combined approach improves the model's robustness by enhancing its ability to generalize to new, unseen data, reducing overfitting and improving overall performance.</a:t>
                      </a:r>
                      <a:endParaRPr lang="en-IN" sz="1100" dirty="0"/>
                    </a:p>
                  </a:txBody>
                  <a:tcPr/>
                </a:tc>
                <a:extLst>
                  <a:ext uri="{0D108BD9-81ED-4DB2-BD59-A6C34878D82A}">
                    <a16:rowId xmlns:a16="http://schemas.microsoft.com/office/drawing/2014/main" val="2020821671"/>
                  </a:ext>
                </a:extLst>
              </a:tr>
            </a:tbl>
          </a:graphicData>
        </a:graphic>
      </p:graphicFrame>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6352" y="4653797"/>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88156" y="3106474"/>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01401" y="47139"/>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a:xfrm>
            <a:off x="530352" y="4653797"/>
            <a:ext cx="2133600" cy="273900"/>
          </a:xfrm>
        </p:spPr>
        <p:txBody>
          <a:bodyPr/>
          <a:lstStyle/>
          <a:p>
            <a:fld id="{12207A7C-368F-4547-A3CE-44F55C3CEA62}" type="datetime1">
              <a:rPr lang="en-US" smtClean="0">
                <a:latin typeface="Bookman Old Style" panose="02050604050505020204" pitchFamily="18" charset="0"/>
              </a:rPr>
              <a:t>3/25/2024</a:t>
            </a:fld>
            <a:endParaRPr lang="en-US">
              <a:latin typeface="Bookman Old Style" panose="02050604050505020204" pitchFamily="18" charset="0"/>
            </a:endParaRPr>
          </a:p>
        </p:txBody>
      </p:sp>
      <p:sp>
        <p:nvSpPr>
          <p:cNvPr id="4" name="Footer Placeholder 3"/>
          <p:cNvSpPr>
            <a:spLocks noGrp="1"/>
          </p:cNvSpPr>
          <p:nvPr>
            <p:ph type="ftr" idx="11"/>
          </p:nvPr>
        </p:nvSpPr>
        <p:spPr>
          <a:xfrm>
            <a:off x="3197352" y="4653797"/>
            <a:ext cx="2895600" cy="273900"/>
          </a:xfrm>
        </p:spPr>
        <p:txBody>
          <a:bodyPr/>
          <a:lstStyle/>
          <a:p>
            <a:r>
              <a:rPr lang="en-US">
                <a:latin typeface="Bookman Old Style" panose="02050604050505020204" pitchFamily="18" charset="0"/>
              </a:rPr>
              <a:t>Department of Computer Science and Engineering</a:t>
            </a:r>
          </a:p>
        </p:txBody>
      </p:sp>
      <p:sp>
        <p:nvSpPr>
          <p:cNvPr id="5" name="TextBox 4">
            <a:extLst>
              <a:ext uri="{FF2B5EF4-FFF2-40B4-BE49-F238E27FC236}">
                <a16:creationId xmlns:a16="http://schemas.microsoft.com/office/drawing/2014/main" id="{12B4AFAD-FBE6-90B7-590A-F01E0D78BC76}"/>
              </a:ext>
            </a:extLst>
          </p:cNvPr>
          <p:cNvSpPr txBox="1"/>
          <p:nvPr/>
        </p:nvSpPr>
        <p:spPr>
          <a:xfrm>
            <a:off x="632828" y="762814"/>
            <a:ext cx="7843345" cy="4380686"/>
          </a:xfrm>
          <a:prstGeom prst="rect">
            <a:avLst/>
          </a:prstGeom>
          <a:noFill/>
        </p:spPr>
        <p:txBody>
          <a:bodyPr wrap="square" rtlCol="0">
            <a:spAutoFit/>
          </a:bodyPr>
          <a:lstStyle/>
          <a:p>
            <a:pPr marL="457200" indent="-457200" algn="just">
              <a:lnSpc>
                <a:spcPct val="150000"/>
              </a:lnSpc>
              <a:spcAft>
                <a:spcPts val="800"/>
              </a:spcAft>
            </a:pP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[1] 	K. </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Makantasis</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K. </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Karantzalos</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A. </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Doulamis</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and N. </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Doulamis</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"Deep supervised learning for hyperspectral data classification through convolutional neural networks," 2015 IEEE International Geoscience and Remote Sensing Symposium (IGARSS), Milan, Italy, 2015, pp. 4959-4962, </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doi</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10.1109/IGARSS.2015.7326945.</a:t>
            </a:r>
          </a:p>
          <a:p>
            <a:pPr marL="457200" indent="-457200" algn="just">
              <a:lnSpc>
                <a:spcPct val="150000"/>
              </a:lnSpc>
              <a:spcAft>
                <a:spcPts val="800"/>
              </a:spcAft>
            </a:pP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[2]	 X. Jia, B.-C. Kuo, and M. Crawford, “Feature mining for hyperspectral image classification,” Proc. IEEE, vol. 101, no. 3, pp. 676–697, Mar. 2013.</a:t>
            </a:r>
          </a:p>
          <a:p>
            <a:pPr marL="457200" indent="-457200" algn="just">
              <a:lnSpc>
                <a:spcPct val="150000"/>
              </a:lnSpc>
              <a:spcAft>
                <a:spcPts val="800"/>
              </a:spcAft>
            </a:pP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[3]	B. Pan, Z. Shi, Z. An, and Z. Jiang, “A novel spectral-</a:t>
            </a:r>
            <a:r>
              <a:rPr lang="en-IN" sz="1200" kern="100" dirty="0" err="1">
                <a:effectLst/>
                <a:latin typeface="Bookman Old Style" panose="02050604050505020204" pitchFamily="18" charset="0"/>
                <a:ea typeface="Calibri" panose="020F0502020204030204" pitchFamily="34" charset="0"/>
                <a:cs typeface="Times New Roman" panose="02020603050405020304" pitchFamily="18" charset="0"/>
              </a:rPr>
              <a:t>unmixingbased</a:t>
            </a: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 green algae area estimation method for GOCI data,” IEEE J. Sel. Top. Appl. Earth Obs. Remote Sens., vol. 10, no. 2, pp. 437–449, Feb. 2017.</a:t>
            </a:r>
          </a:p>
          <a:p>
            <a:pPr marL="457200" indent="-457200" algn="just">
              <a:lnSpc>
                <a:spcPct val="150000"/>
              </a:lnSpc>
              <a:spcAft>
                <a:spcPts val="800"/>
              </a:spcAft>
            </a:pPr>
            <a:r>
              <a:rPr lang="en-IN" sz="1200" kern="100" dirty="0">
                <a:effectLst/>
                <a:latin typeface="Bookman Old Style" panose="02050604050505020204" pitchFamily="18" charset="0"/>
                <a:ea typeface="Calibri" panose="020F0502020204030204" pitchFamily="34" charset="0"/>
                <a:cs typeface="Times New Roman" panose="02020603050405020304" pitchFamily="18" charset="0"/>
              </a:rPr>
              <a:t>[4]	</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Grewal, R., </a:t>
            </a:r>
            <a:r>
              <a:rPr lang="en-IN" sz="1200"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Kasana</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S.S. &amp; </a:t>
            </a:r>
            <a:r>
              <a:rPr lang="en-IN" sz="1200"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Kasana</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G. Hyperspectral image segmentation: a comprehensive survey. </a:t>
            </a:r>
            <a:r>
              <a:rPr lang="en-IN" sz="1200" i="1"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Multimed</a:t>
            </a:r>
            <a:r>
              <a:rPr lang="en-IN" sz="1200" i="1"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Tools </a:t>
            </a:r>
            <a:r>
              <a:rPr lang="en-IN" sz="1200" i="1"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Appl</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sz="1200" b="1"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82</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20819–20872 (2023). </a:t>
            </a:r>
            <a:r>
              <a:rPr lang="en-IN" sz="1200" u="sng" kern="100" dirty="0">
                <a:solidFill>
                  <a:srgbClr val="0563C1"/>
                </a:solidFill>
                <a:effectLst/>
                <a:latin typeface="Bookman Old Style" panose="02050604050505020204" pitchFamily="18" charset="0"/>
                <a:ea typeface="Calibri" panose="020F0502020204030204" pitchFamily="34" charset="0"/>
                <a:cs typeface="Times New Roman" panose="02020603050405020304" pitchFamily="18" charset="0"/>
                <a:hlinkClick r:id="rId3"/>
              </a:rPr>
              <a:t>https://doi.org/10.1007/s11042-022-13959-w</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[5]	P. Liu, H. Zhang and K. B. </a:t>
            </a:r>
            <a:r>
              <a:rPr lang="en-IN" sz="1200"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Eom</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"Active Deep Learning for Classification of Hyperspectral Images," in IEEE Journal of Selected Topics in Applied Earth Observations and Remote Sensing, vol. 10, no. 2, pp. 712-724, Feb. 2017, </a:t>
            </a:r>
            <a:r>
              <a:rPr lang="en-IN" sz="1200" kern="100" dirty="0" err="1">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doi</a:t>
            </a:r>
            <a:r>
              <a:rPr lang="en-IN" sz="1200" kern="1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rPr>
              <a:t>: 10.1109/JSTARS.2016.2598859</a:t>
            </a:r>
            <a:endParaRPr lang="en-IN" sz="1200" dirty="0">
              <a:latin typeface="Bookman Old Style" panose="02050604050505020204" pitchFamily="18" charset="0"/>
            </a:endParaRPr>
          </a:p>
        </p:txBody>
      </p:sp>
    </p:spTree>
    <p:extLst>
      <p:ext uri="{BB962C8B-B14F-4D97-AF65-F5344CB8AC3E}">
        <p14:creationId xmlns:p14="http://schemas.microsoft.com/office/powerpoint/2010/main" val="16310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40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3/25/2024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71550" y="183326"/>
            <a:ext cx="6117431" cy="627321"/>
          </a:xfrm>
        </p:spPr>
        <p:txBody>
          <a:bodyPr/>
          <a:lstStyle/>
          <a:p>
            <a:r>
              <a:rPr lang="en-US" sz="3600" dirty="0">
                <a:latin typeface="Bookman Old Style" panose="02050604050505020204" pitchFamily="18" charset="0"/>
              </a:rPr>
              <a:t>Introduction</a:t>
            </a:r>
          </a:p>
        </p:txBody>
      </p:sp>
      <p:sp>
        <p:nvSpPr>
          <p:cNvPr id="3" name="Date Placeholder 2"/>
          <p:cNvSpPr>
            <a:spLocks noGrp="1"/>
          </p:cNvSpPr>
          <p:nvPr>
            <p:ph type="dt" idx="10"/>
          </p:nvPr>
        </p:nvSpPr>
        <p:spPr/>
        <p:txBody>
          <a:bodyPr/>
          <a:lstStyle/>
          <a:p>
            <a:endParaRPr lang="en-US">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6" name="TextBox 5">
            <a:extLst>
              <a:ext uri="{FF2B5EF4-FFF2-40B4-BE49-F238E27FC236}">
                <a16:creationId xmlns:a16="http://schemas.microsoft.com/office/drawing/2014/main" id="{33BB2A6A-1AC4-6127-81F4-E124D740079F}"/>
              </a:ext>
            </a:extLst>
          </p:cNvPr>
          <p:cNvSpPr txBox="1"/>
          <p:nvPr/>
        </p:nvSpPr>
        <p:spPr>
          <a:xfrm>
            <a:off x="971550" y="891639"/>
            <a:ext cx="7015454" cy="375487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Bookman Old Style" panose="02050604050505020204" pitchFamily="18" charset="0"/>
              </a:rPr>
              <a:t>A Hyperspectral Image (HSI) is a digital image that encompasses a broad range of electromagnetic wavelengths, extending beyond the limited three bands (Red, Green, Blue) found in regular RGB images. HSIs consist of hundreds or even thousands of narrow and adjacent bands, covering an extensive spectrum.</a:t>
            </a:r>
          </a:p>
          <a:p>
            <a:pPr marL="285750" indent="-285750">
              <a:buFont typeface="Wingdings" panose="05000000000000000000" pitchFamily="2" charset="2"/>
              <a:buChar char="q"/>
            </a:pPr>
            <a:endParaRPr lang="en-US" dirty="0">
              <a:latin typeface="Bookman Old Style" panose="02050604050505020204" pitchFamily="18" charset="0"/>
            </a:endParaRPr>
          </a:p>
          <a:p>
            <a:pPr marL="285750" indent="-285750">
              <a:buFont typeface="Wingdings" panose="05000000000000000000" pitchFamily="2" charset="2"/>
              <a:buChar char="q"/>
            </a:pPr>
            <a:r>
              <a:rPr lang="en-US" dirty="0">
                <a:latin typeface="Bookman Old Style" panose="02050604050505020204" pitchFamily="18" charset="0"/>
              </a:rPr>
              <a:t>A Hyperspectral Image (HSI) is formed by dividing the electromagnetic spectrum into narrow bands, creating numerous spectral channels. Each channel represents a specific wavelength range. In an HSI, every pixel has a unique spectral signature with intensity values reflecting the object's reflectance or radiance at different wavelengths. This spectral data facilitates identifying and analyzing materials and object characteristics in the captured image</a:t>
            </a:r>
          </a:p>
          <a:p>
            <a:pPr marL="285750" indent="-285750">
              <a:buFont typeface="Wingdings" panose="05000000000000000000" pitchFamily="2" charset="2"/>
              <a:buChar char="q"/>
            </a:pPr>
            <a:endParaRPr lang="en-US" dirty="0">
              <a:latin typeface="Bookman Old Style" panose="02050604050505020204" pitchFamily="18" charset="0"/>
            </a:endParaRPr>
          </a:p>
          <a:p>
            <a:pPr marL="285750" indent="-285750">
              <a:buFont typeface="Wingdings" panose="05000000000000000000" pitchFamily="2" charset="2"/>
              <a:buChar char="q"/>
            </a:pPr>
            <a:r>
              <a:rPr lang="en-US" dirty="0">
                <a:latin typeface="Bookman Old Style" panose="02050604050505020204" pitchFamily="18" charset="0"/>
              </a:rPr>
              <a:t>Material Identification, Agriculture and Precision Farming, Defense and Surveillance, Medical Imaging are the applications.</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4394" y="390157"/>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517922" y="1232922"/>
            <a:ext cx="8108156" cy="3323987"/>
          </a:xfrm>
          <a:prstGeom prst="rect">
            <a:avLst/>
          </a:prstGeom>
          <a:noFill/>
        </p:spPr>
        <p:txBody>
          <a:bodyPr wrap="square" rtlCol="0">
            <a:spAutoFit/>
          </a:bodyPr>
          <a:lstStyle/>
          <a:p>
            <a:pPr algn="l"/>
            <a:r>
              <a:rPr lang="en-US" b="0" i="0" dirty="0">
                <a:solidFill>
                  <a:srgbClr val="0D0D0D"/>
                </a:solidFill>
                <a:effectLst/>
                <a:latin typeface="Bookman Old Style" panose="02050604050505020204" pitchFamily="18" charset="0"/>
              </a:rPr>
              <a:t>Problem Statement: </a:t>
            </a:r>
          </a:p>
          <a:p>
            <a:pPr algn="l"/>
            <a:r>
              <a:rPr lang="en-US" b="0" i="0" dirty="0">
                <a:solidFill>
                  <a:srgbClr val="0D0D0D"/>
                </a:solidFill>
                <a:effectLst/>
                <a:latin typeface="Bookman Old Style" panose="02050604050505020204" pitchFamily="18" charset="0"/>
              </a:rPr>
              <a:t>The problem here in the project aims to address the challenges posed by high dimensionality, redundancy, spectral mixing, and lack of texture and shape detail in unprocessed spectral and spatial data for remote sensing applications. remote sensing is facing challenges in accurately classifying materials and objects in hyperspectral images, leading to suboptimal results in various applications.</a:t>
            </a:r>
          </a:p>
          <a:p>
            <a:pPr algn="l"/>
            <a:endParaRPr lang="en-US" b="0" i="0" dirty="0">
              <a:solidFill>
                <a:srgbClr val="0D0D0D"/>
              </a:solidFill>
              <a:effectLst/>
              <a:latin typeface="Bookman Old Style" panose="02050604050505020204" pitchFamily="18" charset="0"/>
            </a:endParaRPr>
          </a:p>
          <a:p>
            <a:pPr algn="l"/>
            <a:r>
              <a:rPr lang="en-US" b="0" i="0" dirty="0">
                <a:solidFill>
                  <a:srgbClr val="0D0D0D"/>
                </a:solidFill>
                <a:effectLst/>
                <a:latin typeface="Bookman Old Style" panose="02050604050505020204" pitchFamily="18" charset="0"/>
              </a:rPr>
              <a:t>Illustration:</a:t>
            </a:r>
          </a:p>
          <a:p>
            <a:pPr algn="l"/>
            <a:r>
              <a:rPr lang="en-US" b="0" i="0" dirty="0">
                <a:solidFill>
                  <a:srgbClr val="0D0D0D"/>
                </a:solidFill>
                <a:effectLst/>
                <a:latin typeface="Bookman Old Style" panose="02050604050505020204" pitchFamily="18" charset="0"/>
              </a:rPr>
              <a:t> Before processing, hyperspectral images exhibit high dimensionality, containing hundreds or even thousands of spectral bands. This leads to redundancy and computational complexity, making it challenging to extract meaningful information. </a:t>
            </a:r>
            <a:r>
              <a:rPr lang="en-US" dirty="0">
                <a:solidFill>
                  <a:srgbClr val="0D0D0D"/>
                </a:solidFill>
                <a:latin typeface="Bookman Old Style" panose="02050604050505020204" pitchFamily="18" charset="0"/>
              </a:rPr>
              <a:t>A</a:t>
            </a:r>
            <a:r>
              <a:rPr lang="en-US" b="0" i="0" dirty="0">
                <a:solidFill>
                  <a:srgbClr val="0D0D0D"/>
                </a:solidFill>
                <a:effectLst/>
                <a:latin typeface="Bookman Old Style" panose="02050604050505020204" pitchFamily="18" charset="0"/>
              </a:rPr>
              <a:t>dditionally spectral mixing further complicate accurate classification. Furthermore, the lack of detailed texture and shape information hinders the precise identification of materials and objects in the image.</a:t>
            </a:r>
          </a:p>
          <a:p>
            <a:endParaRPr lang="en-US"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latin typeface="Bookman Old Style" panose="02050604050505020204" pitchFamily="18" charset="0"/>
            </a:endParaRPr>
          </a:p>
        </p:txBody>
      </p:sp>
      <p:sp>
        <p:nvSpPr>
          <p:cNvPr id="10" name="Footer Placeholder 9"/>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413095" y="879358"/>
            <a:ext cx="6117431" cy="3754834"/>
          </a:xfrm>
          <a:prstGeom prst="rect">
            <a:avLst/>
          </a:prstGeom>
          <a:noFill/>
          <a:ln>
            <a:noFill/>
          </a:ln>
        </p:spPr>
        <p:txBody>
          <a:bodyPr spcFirstLastPara="1" wrap="square" lIns="91425" tIns="45700" rIns="91425" bIns="45700" anchor="t" anchorCtr="0">
            <a:spAutoFit/>
          </a:bodyPr>
          <a:lstStyle/>
          <a:p>
            <a:r>
              <a:rPr lang="en-US" dirty="0">
                <a:latin typeface="Bookman Old Style" panose="02050604050505020204" pitchFamily="18" charset="0"/>
              </a:rPr>
              <a:t>Our proposed method involves combining Convolutional Neural Networks (CNNs) and Evolutionary Algorithms (EAs) to address the challenges of hyperspectral data. </a:t>
            </a:r>
          </a:p>
          <a:p>
            <a:endParaRPr lang="en-US" dirty="0">
              <a:latin typeface="Bookman Old Style" panose="02050604050505020204" pitchFamily="18" charset="0"/>
            </a:endParaRPr>
          </a:p>
          <a:p>
            <a:r>
              <a:rPr lang="en-US" dirty="0">
                <a:latin typeface="Bookman Old Style" panose="02050604050505020204" pitchFamily="18" charset="0"/>
              </a:rPr>
              <a:t>First, CNNs are employed to extract hierarchical features from hyperspectral images. To tackle the computational difficulties arising from the abundance of spectral bands, EAs, including Genetic Algorithms and Differential Evolution, are used to identify an optimal subset crucial for effective classification. </a:t>
            </a:r>
          </a:p>
          <a:p>
            <a:endParaRPr lang="en-US" dirty="0">
              <a:latin typeface="Bookman Old Style" panose="02050604050505020204" pitchFamily="18" charset="0"/>
            </a:endParaRPr>
          </a:p>
          <a:p>
            <a:r>
              <a:rPr lang="en-US" dirty="0">
                <a:latin typeface="Bookman Old Style" panose="02050604050505020204" pitchFamily="18" charset="0"/>
              </a:rPr>
              <a:t>The Evolutionary Algorithm iteratively refines band subsets through genetic operators such as crossover and mutation, prioritizing those yielding higher fitness, indicative of better classification. The process continues until a termination condition is met. </a:t>
            </a:r>
          </a:p>
          <a:p>
            <a:endParaRPr lang="en-US" dirty="0">
              <a:latin typeface="Bookman Old Style" panose="02050604050505020204" pitchFamily="18" charset="0"/>
            </a:endParaRPr>
          </a:p>
          <a:p>
            <a:r>
              <a:rPr lang="en-US" dirty="0">
                <a:latin typeface="Bookman Old Style" panose="02050604050505020204" pitchFamily="18" charset="0"/>
              </a:rPr>
              <a:t>The final subset is then independently validated, evaluating the performance of the CNN classifier using the reduced feature space.</a:t>
            </a: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latin typeface="Bookman Old Style" panose="02050604050505020204" pitchFamily="18" charset="0"/>
              </a:rPr>
              <a:t>3/25/2024</a:t>
            </a:fld>
            <a:endParaRPr lang="en-US">
              <a:latin typeface="Bookman Old Style" panose="02050604050505020204" pitchFamily="18" charset="0"/>
            </a:endParaRPr>
          </a:p>
        </p:txBody>
      </p:sp>
      <p:sp>
        <p:nvSpPr>
          <p:cNvPr id="4" name="Footer Placeholder 3"/>
          <p:cNvSpPr>
            <a:spLocks noGrp="1"/>
          </p:cNvSpPr>
          <p:nvPr>
            <p:ph type="ftr" idx="11"/>
          </p:nvPr>
        </p:nvSpPr>
        <p:spPr>
          <a:xfrm>
            <a:off x="3196119" y="4869600"/>
            <a:ext cx="2895600" cy="273900"/>
          </a:xfrm>
        </p:spPr>
        <p:txBody>
          <a:bodyPr/>
          <a:lstStyle/>
          <a:p>
            <a:r>
              <a:rPr lang="en-US">
                <a:latin typeface="Bookman Old Style" panose="02050604050505020204" pitchFamily="18" charset="0"/>
              </a:rPr>
              <a:t>Department of Computer Science and Engineering</a:t>
            </a:r>
          </a:p>
        </p:txBody>
      </p:sp>
      <p:pic>
        <p:nvPicPr>
          <p:cNvPr id="5" name="Picture 4">
            <a:extLst>
              <a:ext uri="{FF2B5EF4-FFF2-40B4-BE49-F238E27FC236}">
                <a16:creationId xmlns:a16="http://schemas.microsoft.com/office/drawing/2014/main" id="{8C623F88-AD49-8E7F-39A2-CC264B8B0612}"/>
              </a:ext>
            </a:extLst>
          </p:cNvPr>
          <p:cNvPicPr>
            <a:picLocks noChangeAspect="1"/>
          </p:cNvPicPr>
          <p:nvPr/>
        </p:nvPicPr>
        <p:blipFill>
          <a:blip r:embed="rId3"/>
          <a:stretch>
            <a:fillRect/>
          </a:stretch>
        </p:blipFill>
        <p:spPr>
          <a:xfrm>
            <a:off x="6404027" y="686803"/>
            <a:ext cx="2575783" cy="4139943"/>
          </a:xfrm>
          <a:prstGeom prst="rect">
            <a:avLst/>
          </a:prstGeom>
        </p:spPr>
      </p:pic>
    </p:spTree>
    <p:extLst>
      <p:ext uri="{BB962C8B-B14F-4D97-AF65-F5344CB8AC3E}">
        <p14:creationId xmlns:p14="http://schemas.microsoft.com/office/powerpoint/2010/main" val="160503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9025" y="157560"/>
            <a:ext cx="6362751" cy="627321"/>
          </a:xfrm>
        </p:spPr>
        <p:txBody>
          <a:bodyPr/>
          <a:lstStyle/>
          <a:p>
            <a:r>
              <a:rPr lang="en-US" sz="2800" dirty="0">
                <a:latin typeface="Bookman Old Style" panose="02050604050505020204" pitchFamily="18" charset="0"/>
              </a:rPr>
              <a:t>Proposed Method </a:t>
            </a:r>
            <a:r>
              <a:rPr lang="en-US" sz="3200" dirty="0">
                <a:latin typeface="Bookman Old Style" panose="02050604050505020204" pitchFamily="18" charset="0"/>
              </a:rPr>
              <a:t>Illustration</a:t>
            </a:r>
          </a:p>
        </p:txBody>
      </p:sp>
      <p:sp>
        <p:nvSpPr>
          <p:cNvPr id="5" name="TextBox 4"/>
          <p:cNvSpPr txBox="1"/>
          <p:nvPr/>
        </p:nvSpPr>
        <p:spPr>
          <a:xfrm>
            <a:off x="1331022" y="784881"/>
            <a:ext cx="6655982" cy="738664"/>
          </a:xfrm>
          <a:prstGeom prst="rect">
            <a:avLst/>
          </a:prstGeom>
          <a:noFill/>
        </p:spPr>
        <p:txBody>
          <a:bodyPr wrap="square" rtlCol="0">
            <a:spAutoFit/>
          </a:bodyPr>
          <a:lstStyle/>
          <a:p>
            <a:r>
              <a:rPr lang="en-US" b="1" dirty="0">
                <a:latin typeface="Bookman Old Style" panose="02050604050505020204" pitchFamily="18" charset="0"/>
              </a:rPr>
              <a:t> </a:t>
            </a:r>
            <a:endParaRPr lang="en-US" dirty="0">
              <a:latin typeface="Bookman Old Style" panose="02050604050505020204" pitchFamily="18" charset="0"/>
            </a:endParaRPr>
          </a:p>
          <a:p>
            <a:r>
              <a:rPr lang="en-US" dirty="0">
                <a:latin typeface="Bookman Old Style" panose="02050604050505020204" pitchFamily="18" charset="0"/>
              </a:rPr>
              <a:t>After the image processing done the raw image is converted to Hyperspectral image and helps to process image easily.</a:t>
            </a:r>
          </a:p>
        </p:txBody>
      </p:sp>
      <p:sp>
        <p:nvSpPr>
          <p:cNvPr id="3" name="Date Placeholder 2"/>
          <p:cNvSpPr>
            <a:spLocks noGrp="1"/>
          </p:cNvSpPr>
          <p:nvPr>
            <p:ph type="dt" idx="10"/>
          </p:nvPr>
        </p:nvSpPr>
        <p:spPr/>
        <p:txBody>
          <a:bodyPr/>
          <a:lstStyle/>
          <a:p>
            <a:fld id="{9B2C9150-213E-4C57-83AC-D72655848A54}" type="datetime1">
              <a:rPr lang="en-US" smtClean="0">
                <a:latin typeface="Bookman Old Style" panose="02050604050505020204" pitchFamily="18" charset="0"/>
              </a:rPr>
              <a:t>3/25/2024</a:t>
            </a:fld>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6" name="TextBox 5">
            <a:extLst>
              <a:ext uri="{FF2B5EF4-FFF2-40B4-BE49-F238E27FC236}">
                <a16:creationId xmlns:a16="http://schemas.microsoft.com/office/drawing/2014/main" id="{72AD3168-DD3F-AA4D-FAC7-7EE6F2EEF583}"/>
              </a:ext>
            </a:extLst>
          </p:cNvPr>
          <p:cNvSpPr txBox="1"/>
          <p:nvPr/>
        </p:nvSpPr>
        <p:spPr>
          <a:xfrm>
            <a:off x="819807" y="1608065"/>
            <a:ext cx="7504386" cy="1138773"/>
          </a:xfrm>
          <a:prstGeom prst="rect">
            <a:avLst/>
          </a:prstGeom>
          <a:noFill/>
        </p:spPr>
        <p:txBody>
          <a:bodyPr wrap="square" rtlCol="0">
            <a:spAutoFit/>
          </a:bodyPr>
          <a:lstStyle/>
          <a:p>
            <a:r>
              <a:rPr lang="en-US" sz="1800" b="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Before image processing                        After image processing</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latin typeface="Bookman Old Style" panose="02050604050505020204" pitchFamily="18" charset="0"/>
            </a:endParaRPr>
          </a:p>
        </p:txBody>
      </p:sp>
      <p:pic>
        <p:nvPicPr>
          <p:cNvPr id="7" name="Picture 6">
            <a:extLst>
              <a:ext uri="{FF2B5EF4-FFF2-40B4-BE49-F238E27FC236}">
                <a16:creationId xmlns:a16="http://schemas.microsoft.com/office/drawing/2014/main" id="{97AA0301-4B04-C0E9-0B41-763958D6A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47" y="2038952"/>
            <a:ext cx="3127375" cy="2468880"/>
          </a:xfrm>
          <a:prstGeom prst="rect">
            <a:avLst/>
          </a:prstGeom>
        </p:spPr>
      </p:pic>
      <p:pic>
        <p:nvPicPr>
          <p:cNvPr id="8" name="Picture 7">
            <a:extLst>
              <a:ext uri="{FF2B5EF4-FFF2-40B4-BE49-F238E27FC236}">
                <a16:creationId xmlns:a16="http://schemas.microsoft.com/office/drawing/2014/main" id="{CFB56AE9-5F20-0F48-5EF8-81E800A37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324" y="2079266"/>
            <a:ext cx="3154680" cy="2495550"/>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latin typeface="Bookman Old Style" panose="02050604050505020204" pitchFamily="18" charset="0"/>
              </a:rPr>
              <a:t>3/25/2024</a:t>
            </a:fld>
            <a:endParaRPr lang="en-US">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6" name="TextBox 5">
            <a:extLst>
              <a:ext uri="{FF2B5EF4-FFF2-40B4-BE49-F238E27FC236}">
                <a16:creationId xmlns:a16="http://schemas.microsoft.com/office/drawing/2014/main" id="{7633AE64-83FF-3FEF-C94D-D82EEFCEF43A}"/>
              </a:ext>
            </a:extLst>
          </p:cNvPr>
          <p:cNvSpPr txBox="1"/>
          <p:nvPr/>
        </p:nvSpPr>
        <p:spPr>
          <a:xfrm>
            <a:off x="859222" y="1095703"/>
            <a:ext cx="5967248" cy="2433167"/>
          </a:xfrm>
          <a:prstGeom prst="rect">
            <a:avLst/>
          </a:prstGeom>
          <a:noFill/>
        </p:spPr>
        <p:txBody>
          <a:bodyPr wrap="square" rtlCol="0">
            <a:spAutoFit/>
          </a:bodyPr>
          <a:lstStyle/>
          <a:p>
            <a:pPr algn="just">
              <a:lnSpc>
                <a:spcPct val="150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DATASETS: Kaggle, GitHub</a:t>
            </a:r>
            <a:endParaRPr lang="en-IN"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IDE: Google </a:t>
            </a:r>
            <a:r>
              <a:rPr lang="en-IN" sz="1800" kern="100" dirty="0" err="1">
                <a:effectLst/>
                <a:latin typeface="Bookman Old Style" panose="02050604050505020204" pitchFamily="18" charset="0"/>
                <a:ea typeface="Calibri" panose="020F0502020204030204" pitchFamily="34" charset="0"/>
                <a:cs typeface="Times New Roman" panose="02020603050405020304" pitchFamily="18" charset="0"/>
              </a:rPr>
              <a:t>Colab</a:t>
            </a:r>
            <a:endParaRPr lang="en-IN" sz="18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latin typeface="Bookman Old Style" panose="02050604050505020204" pitchFamily="18" charset="0"/>
                <a:ea typeface="Calibri" panose="020F0502020204030204" pitchFamily="34" charset="0"/>
                <a:cs typeface="Times New Roman" panose="02020603050405020304" pitchFamily="18" charset="0"/>
              </a:rPr>
              <a:t>Language: Python</a:t>
            </a:r>
          </a:p>
          <a:p>
            <a:pPr algn="just">
              <a:lnSpc>
                <a:spcPct val="150000"/>
              </a:lnSpc>
              <a:spcAft>
                <a:spcPts val="800"/>
              </a:spcAft>
            </a:pPr>
            <a:r>
              <a:rPr lang="en-IN" sz="1800" kern="100" dirty="0" err="1">
                <a:effectLst/>
                <a:latin typeface="Bookman Old Style" panose="02050604050505020204" pitchFamily="18" charset="0"/>
                <a:ea typeface="Calibri" panose="020F0502020204030204" pitchFamily="34" charset="0"/>
                <a:cs typeface="Times New Roman" panose="02020603050405020304" pitchFamily="18" charset="0"/>
              </a:rPr>
              <a:t>Dataset:https</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://www.kaggle.com/datasets/abhijeetgo/indian-pines-hyperspectral-dataset</a:t>
            </a:r>
          </a:p>
        </p:txBody>
      </p:sp>
    </p:spTree>
    <p:extLst>
      <p:ext uri="{BB962C8B-B14F-4D97-AF65-F5344CB8AC3E}">
        <p14:creationId xmlns:p14="http://schemas.microsoft.com/office/powerpoint/2010/main" val="212218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3449" y="0"/>
            <a:ext cx="6440519" cy="975360"/>
          </a:xfrm>
        </p:spPr>
        <p:txBody>
          <a:bodyPr/>
          <a:lstStyle/>
          <a:p>
            <a:r>
              <a:rPr lang="en-US" sz="3200" dirty="0">
                <a:latin typeface="Bookman Old Style" panose="02050604050505020204" pitchFamily="18" charset="0"/>
              </a:rPr>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A2EA31B1-B3FD-0D61-DDE0-14B463C2486B}"/>
              </a:ext>
            </a:extLst>
          </p:cNvPr>
          <p:cNvPicPr>
            <a:picLocks noChangeAspect="1"/>
          </p:cNvPicPr>
          <p:nvPr/>
        </p:nvPicPr>
        <p:blipFill>
          <a:blip r:embed="rId3"/>
          <a:stretch>
            <a:fillRect/>
          </a:stretch>
        </p:blipFill>
        <p:spPr>
          <a:xfrm>
            <a:off x="337765" y="1334261"/>
            <a:ext cx="4847445" cy="2755953"/>
          </a:xfrm>
          <a:prstGeom prst="rect">
            <a:avLst/>
          </a:prstGeom>
        </p:spPr>
      </p:pic>
      <p:pic>
        <p:nvPicPr>
          <p:cNvPr id="7" name="Picture 6">
            <a:extLst>
              <a:ext uri="{FF2B5EF4-FFF2-40B4-BE49-F238E27FC236}">
                <a16:creationId xmlns:a16="http://schemas.microsoft.com/office/drawing/2014/main" id="{00177764-33DD-D790-0CFA-190CAC1467CB}"/>
              </a:ext>
            </a:extLst>
          </p:cNvPr>
          <p:cNvPicPr>
            <a:picLocks noChangeAspect="1"/>
          </p:cNvPicPr>
          <p:nvPr/>
        </p:nvPicPr>
        <p:blipFill>
          <a:blip r:embed="rId4"/>
          <a:stretch>
            <a:fillRect/>
          </a:stretch>
        </p:blipFill>
        <p:spPr>
          <a:xfrm>
            <a:off x="5381638" y="1028708"/>
            <a:ext cx="3305162" cy="3271735"/>
          </a:xfrm>
          <a:prstGeom prst="rect">
            <a:avLst/>
          </a:prstGeom>
        </p:spPr>
      </p:pic>
    </p:spTree>
    <p:extLst>
      <p:ext uri="{BB962C8B-B14F-4D97-AF65-F5344CB8AC3E}">
        <p14:creationId xmlns:p14="http://schemas.microsoft.com/office/powerpoint/2010/main" val="161874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3449" y="0"/>
            <a:ext cx="6440519" cy="975360"/>
          </a:xfrm>
        </p:spPr>
        <p:txBody>
          <a:bodyPr/>
          <a:lstStyle/>
          <a:p>
            <a:r>
              <a:rPr lang="en-US" sz="3200" dirty="0">
                <a:latin typeface="Bookman Old Style" panose="02050604050505020204" pitchFamily="18" charset="0"/>
              </a:rPr>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7B96B335-3C54-70C0-BFF8-8877301DB6EB}"/>
              </a:ext>
            </a:extLst>
          </p:cNvPr>
          <p:cNvPicPr>
            <a:picLocks noChangeAspect="1"/>
          </p:cNvPicPr>
          <p:nvPr/>
        </p:nvPicPr>
        <p:blipFill>
          <a:blip r:embed="rId3"/>
          <a:stretch>
            <a:fillRect/>
          </a:stretch>
        </p:blipFill>
        <p:spPr>
          <a:xfrm>
            <a:off x="178154" y="1258793"/>
            <a:ext cx="4825291" cy="2918311"/>
          </a:xfrm>
          <a:prstGeom prst="rect">
            <a:avLst/>
          </a:prstGeom>
        </p:spPr>
      </p:pic>
      <p:pic>
        <p:nvPicPr>
          <p:cNvPr id="10" name="Picture 9">
            <a:extLst>
              <a:ext uri="{FF2B5EF4-FFF2-40B4-BE49-F238E27FC236}">
                <a16:creationId xmlns:a16="http://schemas.microsoft.com/office/drawing/2014/main" id="{7A3DD248-4338-06B6-7A41-571393D012E9}"/>
              </a:ext>
            </a:extLst>
          </p:cNvPr>
          <p:cNvPicPr>
            <a:picLocks noChangeAspect="1"/>
          </p:cNvPicPr>
          <p:nvPr/>
        </p:nvPicPr>
        <p:blipFill>
          <a:blip r:embed="rId4"/>
          <a:stretch>
            <a:fillRect/>
          </a:stretch>
        </p:blipFill>
        <p:spPr>
          <a:xfrm>
            <a:off x="5181237" y="975360"/>
            <a:ext cx="3682347" cy="3546300"/>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2905" y="102336"/>
            <a:ext cx="6117431" cy="627321"/>
          </a:xfrm>
        </p:spPr>
        <p:txBody>
          <a:bodyPr/>
          <a:lstStyle/>
          <a:p>
            <a:r>
              <a:rPr lang="en-US" sz="3600" dirty="0">
                <a:latin typeface="Bookman Old Style" panose="02050604050505020204" pitchFamily="18" charset="0"/>
              </a:rPr>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D91A5FDB-970B-B145-F92C-2A94A08526B1}"/>
              </a:ext>
            </a:extLst>
          </p:cNvPr>
          <p:cNvSpPr txBox="1"/>
          <p:nvPr/>
        </p:nvSpPr>
        <p:spPr>
          <a:xfrm>
            <a:off x="627888" y="835923"/>
            <a:ext cx="4572000" cy="311560"/>
          </a:xfrm>
          <a:prstGeom prst="rect">
            <a:avLst/>
          </a:prstGeom>
          <a:noFill/>
        </p:spPr>
        <p:txBody>
          <a:bodyPr wrap="square">
            <a:spAutoFit/>
          </a:bodyPr>
          <a:lstStyle/>
          <a:p>
            <a:pPr>
              <a:lnSpc>
                <a:spcPct val="107000"/>
              </a:lnSpc>
              <a:spcAft>
                <a:spcPts val="800"/>
              </a:spcAft>
            </a:pPr>
            <a:r>
              <a:rPr lang="en-US" sz="1400" b="1" dirty="0">
                <a:effectLst/>
                <a:latin typeface="Bookman Old Style" panose="02050604050505020204" pitchFamily="18" charset="0"/>
                <a:ea typeface="Calibri" panose="020F0502020204030204" pitchFamily="34" charset="0"/>
                <a:cs typeface="Times New Roman" panose="02020603050405020304" pitchFamily="18" charset="0"/>
              </a:rPr>
              <a:t>Experiment 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995A9EC-3277-B69A-180A-30146305FC51}"/>
              </a:ext>
            </a:extLst>
          </p:cNvPr>
          <p:cNvPicPr>
            <a:picLocks noChangeAspect="1"/>
          </p:cNvPicPr>
          <p:nvPr/>
        </p:nvPicPr>
        <p:blipFill>
          <a:blip r:embed="rId3"/>
          <a:stretch>
            <a:fillRect/>
          </a:stretch>
        </p:blipFill>
        <p:spPr>
          <a:xfrm>
            <a:off x="2411730" y="1231965"/>
            <a:ext cx="3954780" cy="2819400"/>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TotalTime>
  <Words>1230</Words>
  <Application>Microsoft Office PowerPoint</Application>
  <PresentationFormat>On-screen Show (16:9)</PresentationFormat>
  <Paragraphs>110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Noto Sans Symbols</vt:lpstr>
      <vt:lpstr>Trebuchet MS</vt:lpstr>
      <vt:lpstr>Calibri</vt:lpstr>
      <vt:lpstr>Bookman Old Style</vt:lpstr>
      <vt:lpstr>Wingdings</vt:lpstr>
      <vt:lpstr>Arial</vt:lpstr>
      <vt:lpstr>1_Office Theme</vt:lpstr>
      <vt:lpstr>HYPERSPECTRAL IMAGE PROCESSING USING DEEP LEARNING TECHNIQUES</vt:lpstr>
      <vt:lpstr>Introduction</vt:lpstr>
      <vt:lpstr>Problem Statement</vt:lpstr>
      <vt:lpstr>Proposed Method</vt:lpstr>
      <vt:lpstr>Proposed Method Illustration</vt:lpstr>
      <vt:lpstr>Experiment Environment</vt:lpstr>
      <vt:lpstr>Experiment Screenshots </vt:lpstr>
      <vt:lpstr>Experiment Screenshots </vt:lpstr>
      <vt:lpstr>Experiment Results </vt:lpstr>
      <vt:lpstr>Experiment Results </vt:lpstr>
      <vt:lpstr>Experiment Results </vt:lpstr>
      <vt:lpstr>Findings</vt:lpstr>
      <vt:lpstr>Justification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Sushanth Kundella</cp:lastModifiedBy>
  <cp:revision>16</cp:revision>
  <dcterms:modified xsi:type="dcterms:W3CDTF">2024-03-25T17:01:47Z</dcterms:modified>
</cp:coreProperties>
</file>