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73" r:id="rId3"/>
    <p:sldId id="266" r:id="rId4"/>
    <p:sldId id="259" r:id="rId5"/>
    <p:sldId id="267" r:id="rId6"/>
    <p:sldId id="264" r:id="rId7"/>
    <p:sldId id="265" r:id="rId8"/>
    <p:sldId id="269" r:id="rId9"/>
    <p:sldId id="270" r:id="rId10"/>
    <p:sldId id="268" r:id="rId11"/>
    <p:sldId id="274" r:id="rId12"/>
    <p:sldId id="261" r:id="rId13"/>
    <p:sldId id="263" r:id="rId14"/>
    <p:sldId id="272" r:id="rId15"/>
    <p:sldId id="271"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73" autoAdjust="0"/>
  </p:normalViewPr>
  <p:slideViewPr>
    <p:cSldViewPr snapToGrid="0">
      <p:cViewPr varScale="1">
        <p:scale>
          <a:sx n="97" d="100"/>
          <a:sy n="97" d="100"/>
        </p:scale>
        <p:origin x="461" y="72"/>
      </p:cViewPr>
      <p:guideLst>
        <p:guide orient="horz" pos="1152"/>
        <p:guide pos="2880"/>
        <p:guide orient="horz" pos="341"/>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ija rayasam" userId="78848d6cf7cb3921" providerId="LiveId" clId="{547CE79C-3AF9-4E4C-BA1C-4700928B8AA4}"/>
    <pc:docChg chg="undo custSel modSld">
      <pc:chgData name="Divija rayasam" userId="78848d6cf7cb3921" providerId="LiveId" clId="{547CE79C-3AF9-4E4C-BA1C-4700928B8AA4}" dt="2024-01-31T03:43:56.767" v="1721" actId="14100"/>
      <pc:docMkLst>
        <pc:docMk/>
      </pc:docMkLst>
      <pc:sldChg chg="modSp mod">
        <pc:chgData name="Divija rayasam" userId="78848d6cf7cb3921" providerId="LiveId" clId="{547CE79C-3AF9-4E4C-BA1C-4700928B8AA4}" dt="2024-01-30T17:58:44.804" v="678" actId="14100"/>
        <pc:sldMkLst>
          <pc:docMk/>
          <pc:sldMk cId="3612930716" sldId="257"/>
        </pc:sldMkLst>
        <pc:spChg chg="mod">
          <ac:chgData name="Divija rayasam" userId="78848d6cf7cb3921" providerId="LiveId" clId="{547CE79C-3AF9-4E4C-BA1C-4700928B8AA4}" dt="2024-01-30T16:23:58.538" v="64" actId="1076"/>
          <ac:spMkLst>
            <pc:docMk/>
            <pc:sldMk cId="3612930716" sldId="257"/>
            <ac:spMk id="3" creationId="{00000000-0000-0000-0000-000000000000}"/>
          </ac:spMkLst>
        </pc:spChg>
        <pc:spChg chg="mod">
          <ac:chgData name="Divija rayasam" userId="78848d6cf7cb3921" providerId="LiveId" clId="{547CE79C-3AF9-4E4C-BA1C-4700928B8AA4}" dt="2024-01-30T17:58:44.804" v="678" actId="14100"/>
          <ac:spMkLst>
            <pc:docMk/>
            <pc:sldMk cId="3612930716" sldId="257"/>
            <ac:spMk id="8" creationId="{00000000-0000-0000-0000-000000000000}"/>
          </ac:spMkLst>
        </pc:spChg>
      </pc:sldChg>
      <pc:sldChg chg="addSp delSp modSp mod">
        <pc:chgData name="Divija rayasam" userId="78848d6cf7cb3921" providerId="LiveId" clId="{547CE79C-3AF9-4E4C-BA1C-4700928B8AA4}" dt="2024-01-31T03:43:56.767" v="1721" actId="14100"/>
        <pc:sldMkLst>
          <pc:docMk/>
          <pc:sldMk cId="4293442632" sldId="259"/>
        </pc:sldMkLst>
        <pc:spChg chg="add del mod">
          <ac:chgData name="Divija rayasam" userId="78848d6cf7cb3921" providerId="LiveId" clId="{547CE79C-3AF9-4E4C-BA1C-4700928B8AA4}" dt="2024-01-31T03:34:13.566" v="1462"/>
          <ac:spMkLst>
            <pc:docMk/>
            <pc:sldMk cId="4293442632" sldId="259"/>
            <ac:spMk id="5" creationId="{9B6038A5-6DA9-F43E-9180-099E179E12F1}"/>
          </ac:spMkLst>
        </pc:spChg>
        <pc:spChg chg="add mod">
          <ac:chgData name="Divija rayasam" userId="78848d6cf7cb3921" providerId="LiveId" clId="{547CE79C-3AF9-4E4C-BA1C-4700928B8AA4}" dt="2024-01-31T03:34:10.559" v="1460"/>
          <ac:spMkLst>
            <pc:docMk/>
            <pc:sldMk cId="4293442632" sldId="259"/>
            <ac:spMk id="8" creationId="{62C2497A-1DA3-7F51-9A94-B2C4CAF49AB2}"/>
          </ac:spMkLst>
        </pc:spChg>
        <pc:graphicFrameChg chg="del mod modGraphic">
          <ac:chgData name="Divija rayasam" userId="78848d6cf7cb3921" providerId="LiveId" clId="{547CE79C-3AF9-4E4C-BA1C-4700928B8AA4}" dt="2024-01-30T16:25:08.151" v="71" actId="478"/>
          <ac:graphicFrameMkLst>
            <pc:docMk/>
            <pc:sldMk cId="4293442632" sldId="259"/>
            <ac:graphicFrameMk id="3" creationId="{00000000-0000-0000-0000-000000000000}"/>
          </ac:graphicFrameMkLst>
        </pc:graphicFrameChg>
        <pc:graphicFrameChg chg="add mod modGraphic">
          <ac:chgData name="Divija rayasam" userId="78848d6cf7cb3921" providerId="LiveId" clId="{547CE79C-3AF9-4E4C-BA1C-4700928B8AA4}" dt="2024-01-31T03:43:56.767" v="1721" actId="14100"/>
          <ac:graphicFrameMkLst>
            <pc:docMk/>
            <pc:sldMk cId="4293442632" sldId="259"/>
            <ac:graphicFrameMk id="7" creationId="{0F75670D-E52F-0B30-19AE-2239C922794B}"/>
          </ac:graphicFrameMkLst>
        </pc:graphicFrameChg>
      </pc:sldChg>
      <pc:sldChg chg="modSp mod">
        <pc:chgData name="Divija rayasam" userId="78848d6cf7cb3921" providerId="LiveId" clId="{547CE79C-3AF9-4E4C-BA1C-4700928B8AA4}" dt="2024-01-31T03:30:44.792" v="1443" actId="20577"/>
        <pc:sldMkLst>
          <pc:docMk/>
          <pc:sldMk cId="747321048" sldId="261"/>
        </pc:sldMkLst>
        <pc:graphicFrameChg chg="mod modGraphic">
          <ac:chgData name="Divija rayasam" userId="78848d6cf7cb3921" providerId="LiveId" clId="{547CE79C-3AF9-4E4C-BA1C-4700928B8AA4}" dt="2024-01-31T03:30:44.792" v="1443" actId="20577"/>
          <ac:graphicFrameMkLst>
            <pc:docMk/>
            <pc:sldMk cId="747321048" sldId="261"/>
            <ac:graphicFrameMk id="4" creationId="{00000000-0000-0000-0000-000000000000}"/>
          </ac:graphicFrameMkLst>
        </pc:graphicFrameChg>
      </pc:sldChg>
      <pc:sldChg chg="addSp modSp mod">
        <pc:chgData name="Divija rayasam" userId="78848d6cf7cb3921" providerId="LiveId" clId="{547CE79C-3AF9-4E4C-BA1C-4700928B8AA4}" dt="2024-01-31T03:32:58.445" v="1458" actId="14100"/>
        <pc:sldMkLst>
          <pc:docMk/>
          <pc:sldMk cId="1904107973" sldId="263"/>
        </pc:sldMkLst>
        <pc:spChg chg="add mod">
          <ac:chgData name="Divija rayasam" userId="78848d6cf7cb3921" providerId="LiveId" clId="{547CE79C-3AF9-4E4C-BA1C-4700928B8AA4}" dt="2024-01-31T03:32:58.445" v="1458" actId="14100"/>
          <ac:spMkLst>
            <pc:docMk/>
            <pc:sldMk cId="1904107973" sldId="263"/>
            <ac:spMk id="5" creationId="{12B4AFAD-FBE6-90B7-590A-F01E0D78BC76}"/>
          </ac:spMkLst>
        </pc:spChg>
      </pc:sldChg>
      <pc:sldChg chg="modSp mod">
        <pc:chgData name="Divija rayasam" userId="78848d6cf7cb3921" providerId="LiveId" clId="{547CE79C-3AF9-4E4C-BA1C-4700928B8AA4}" dt="2024-01-30T17:57:47.167" v="635" actId="20577"/>
        <pc:sldMkLst>
          <pc:docMk/>
          <pc:sldMk cId="1236963639" sldId="264"/>
        </pc:sldMkLst>
        <pc:spChg chg="mod">
          <ac:chgData name="Divija rayasam" userId="78848d6cf7cb3921" providerId="LiveId" clId="{547CE79C-3AF9-4E4C-BA1C-4700928B8AA4}" dt="2024-01-30T16:56:24.274" v="74" actId="1076"/>
          <ac:spMkLst>
            <pc:docMk/>
            <pc:sldMk cId="1236963639" sldId="264"/>
            <ac:spMk id="2" creationId="{00000000-0000-0000-0000-000000000000}"/>
          </ac:spMkLst>
        </pc:spChg>
        <pc:spChg chg="mod">
          <ac:chgData name="Divija rayasam" userId="78848d6cf7cb3921" providerId="LiveId" clId="{547CE79C-3AF9-4E4C-BA1C-4700928B8AA4}" dt="2024-01-30T17:57:47.167" v="635" actId="20577"/>
          <ac:spMkLst>
            <pc:docMk/>
            <pc:sldMk cId="1236963639" sldId="264"/>
            <ac:spMk id="5" creationId="{00000000-0000-0000-0000-000000000000}"/>
          </ac:spMkLst>
        </pc:spChg>
      </pc:sldChg>
      <pc:sldChg chg="addSp delSp modSp mod">
        <pc:chgData name="Divija rayasam" userId="78848d6cf7cb3921" providerId="LiveId" clId="{547CE79C-3AF9-4E4C-BA1C-4700928B8AA4}" dt="2024-01-30T17:56:40.893" v="587" actId="20577"/>
        <pc:sldMkLst>
          <pc:docMk/>
          <pc:sldMk cId="2001543410" sldId="265"/>
        </pc:sldMkLst>
        <pc:spChg chg="mod">
          <ac:chgData name="Divija rayasam" userId="78848d6cf7cb3921" providerId="LiveId" clId="{547CE79C-3AF9-4E4C-BA1C-4700928B8AA4}" dt="2024-01-30T17:19:15.196" v="175" actId="1076"/>
          <ac:spMkLst>
            <pc:docMk/>
            <pc:sldMk cId="2001543410" sldId="265"/>
            <ac:spMk id="2" creationId="{00000000-0000-0000-0000-000000000000}"/>
          </ac:spMkLst>
        </pc:spChg>
        <pc:spChg chg="add del mod">
          <ac:chgData name="Divija rayasam" userId="78848d6cf7cb3921" providerId="LiveId" clId="{547CE79C-3AF9-4E4C-BA1C-4700928B8AA4}" dt="2024-01-30T17:56:20.345" v="581" actId="1076"/>
          <ac:spMkLst>
            <pc:docMk/>
            <pc:sldMk cId="2001543410" sldId="265"/>
            <ac:spMk id="5" creationId="{00000000-0000-0000-0000-000000000000}"/>
          </ac:spMkLst>
        </pc:spChg>
        <pc:spChg chg="add mod">
          <ac:chgData name="Divija rayasam" userId="78848d6cf7cb3921" providerId="LiveId" clId="{547CE79C-3AF9-4E4C-BA1C-4700928B8AA4}" dt="2024-01-30T17:56:40.893" v="587" actId="20577"/>
          <ac:spMkLst>
            <pc:docMk/>
            <pc:sldMk cId="2001543410" sldId="265"/>
            <ac:spMk id="8" creationId="{206B0856-2BA7-A98F-688A-34031A477EE7}"/>
          </ac:spMkLst>
        </pc:spChg>
        <pc:picChg chg="add mod">
          <ac:chgData name="Divija rayasam" userId="78848d6cf7cb3921" providerId="LiveId" clId="{547CE79C-3AF9-4E4C-BA1C-4700928B8AA4}" dt="2024-01-30T17:56:25.125" v="582" actId="1076"/>
          <ac:picMkLst>
            <pc:docMk/>
            <pc:sldMk cId="2001543410" sldId="265"/>
            <ac:picMk id="6" creationId="{2C6695CA-A429-04F6-5DF4-32A09C30ADAB}"/>
          </ac:picMkLst>
        </pc:picChg>
        <pc:picChg chg="add del mod">
          <ac:chgData name="Divija rayasam" userId="78848d6cf7cb3921" providerId="LiveId" clId="{547CE79C-3AF9-4E4C-BA1C-4700928B8AA4}" dt="2024-01-30T17:55:20.064" v="448" actId="478"/>
          <ac:picMkLst>
            <pc:docMk/>
            <pc:sldMk cId="2001543410" sldId="265"/>
            <ac:picMk id="7" creationId="{A2FC8297-EED0-F13E-0D60-17A581D6D2EB}"/>
          </ac:picMkLst>
        </pc:picChg>
      </pc:sldChg>
      <pc:sldChg chg="modSp mod">
        <pc:chgData name="Divija rayasam" userId="78848d6cf7cb3921" providerId="LiveId" clId="{547CE79C-3AF9-4E4C-BA1C-4700928B8AA4}" dt="2024-01-30T15:57:54.648" v="4" actId="1076"/>
        <pc:sldMkLst>
          <pc:docMk/>
          <pc:sldMk cId="207585228" sldId="266"/>
        </pc:sldMkLst>
        <pc:picChg chg="mod">
          <ac:chgData name="Divija rayasam" userId="78848d6cf7cb3921" providerId="LiveId" clId="{547CE79C-3AF9-4E4C-BA1C-4700928B8AA4}" dt="2024-01-30T15:57:54.648" v="4" actId="1076"/>
          <ac:picMkLst>
            <pc:docMk/>
            <pc:sldMk cId="207585228" sldId="266"/>
            <ac:picMk id="6" creationId="{D0D25AA1-CAE0-6BE5-8020-797BAD969BBE}"/>
          </ac:picMkLst>
        </pc:picChg>
      </pc:sldChg>
      <pc:sldChg chg="addSp delSp modSp mod">
        <pc:chgData name="Divija rayasam" userId="78848d6cf7cb3921" providerId="LiveId" clId="{547CE79C-3AF9-4E4C-BA1C-4700928B8AA4}" dt="2024-01-31T03:42:24.837" v="1714" actId="2711"/>
        <pc:sldMkLst>
          <pc:docMk/>
          <pc:sldMk cId="463350646" sldId="267"/>
        </pc:sldMkLst>
        <pc:spChg chg="add del mod">
          <ac:chgData name="Divija rayasam" userId="78848d6cf7cb3921" providerId="LiveId" clId="{547CE79C-3AF9-4E4C-BA1C-4700928B8AA4}" dt="2024-01-31T03:38:57.233" v="1593"/>
          <ac:spMkLst>
            <pc:docMk/>
            <pc:sldMk cId="463350646" sldId="267"/>
            <ac:spMk id="5" creationId="{42E9E124-CFAD-E51F-2EA0-A7EE0F992335}"/>
          </ac:spMkLst>
        </pc:spChg>
        <pc:graphicFrameChg chg="del">
          <ac:chgData name="Divija rayasam" userId="78848d6cf7cb3921" providerId="LiveId" clId="{547CE79C-3AF9-4E4C-BA1C-4700928B8AA4}" dt="2024-01-30T16:25:19.268" v="72" actId="478"/>
          <ac:graphicFrameMkLst>
            <pc:docMk/>
            <pc:sldMk cId="463350646" sldId="267"/>
            <ac:graphicFrameMk id="3" creationId="{00000000-0000-0000-0000-000000000000}"/>
          </ac:graphicFrameMkLst>
        </pc:graphicFrameChg>
        <pc:graphicFrameChg chg="add mod modGraphic">
          <ac:chgData name="Divija rayasam" userId="78848d6cf7cb3921" providerId="LiveId" clId="{547CE79C-3AF9-4E4C-BA1C-4700928B8AA4}" dt="2024-01-31T03:42:24.837" v="1714" actId="2711"/>
          <ac:graphicFrameMkLst>
            <pc:docMk/>
            <pc:sldMk cId="463350646" sldId="267"/>
            <ac:graphicFrameMk id="7" creationId="{4BEFE8E4-3CFC-AA08-5D7D-CCAD38235159}"/>
          </ac:graphicFrameMkLst>
        </pc:graphicFrameChg>
      </pc:sldChg>
      <pc:sldChg chg="addSp delSp modSp mod">
        <pc:chgData name="Divija rayasam" userId="78848d6cf7cb3921" providerId="LiveId" clId="{547CE79C-3AF9-4E4C-BA1C-4700928B8AA4}" dt="2024-01-31T03:19:26.250" v="1130" actId="1076"/>
        <pc:sldMkLst>
          <pc:docMk/>
          <pc:sldMk cId="440124158" sldId="268"/>
        </pc:sldMkLst>
        <pc:spChg chg="del mod">
          <ac:chgData name="Divija rayasam" userId="78848d6cf7cb3921" providerId="LiveId" clId="{547CE79C-3AF9-4E4C-BA1C-4700928B8AA4}" dt="2024-01-30T18:04:49.154" v="930"/>
          <ac:spMkLst>
            <pc:docMk/>
            <pc:sldMk cId="440124158" sldId="268"/>
            <ac:spMk id="5" creationId="{00000000-0000-0000-0000-000000000000}"/>
          </ac:spMkLst>
        </pc:spChg>
        <pc:spChg chg="add del mod">
          <ac:chgData name="Divija rayasam" userId="78848d6cf7cb3921" providerId="LiveId" clId="{547CE79C-3AF9-4E4C-BA1C-4700928B8AA4}" dt="2024-01-31T03:19:15.966" v="1129"/>
          <ac:spMkLst>
            <pc:docMk/>
            <pc:sldMk cId="440124158" sldId="268"/>
            <ac:spMk id="6" creationId="{84601AB8-A346-D6BD-0B20-2E9059A7A7B8}"/>
          </ac:spMkLst>
        </pc:spChg>
        <pc:picChg chg="add mod">
          <ac:chgData name="Divija rayasam" userId="78848d6cf7cb3921" providerId="LiveId" clId="{547CE79C-3AF9-4E4C-BA1C-4700928B8AA4}" dt="2024-01-31T03:19:26.250" v="1130" actId="1076"/>
          <ac:picMkLst>
            <pc:docMk/>
            <pc:sldMk cId="440124158" sldId="268"/>
            <ac:picMk id="7" creationId="{4F9777F5-0CCF-3009-44C4-4032BE121644}"/>
          </ac:picMkLst>
        </pc:picChg>
        <pc:picChg chg="add del mod">
          <ac:chgData name="Divija rayasam" userId="78848d6cf7cb3921" providerId="LiveId" clId="{547CE79C-3AF9-4E4C-BA1C-4700928B8AA4}" dt="2024-01-31T03:12:29.906" v="1022" actId="14100"/>
          <ac:picMkLst>
            <pc:docMk/>
            <pc:sldMk cId="440124158" sldId="268"/>
            <ac:picMk id="1026" creationId="{BD3A595B-9918-426B-5FAC-70805844E1B9}"/>
          </ac:picMkLst>
        </pc:picChg>
      </pc:sldChg>
      <pc:sldChg chg="addSp modSp mod">
        <pc:chgData name="Divija rayasam" userId="78848d6cf7cb3921" providerId="LiveId" clId="{547CE79C-3AF9-4E4C-BA1C-4700928B8AA4}" dt="2024-01-30T17:53:14.995" v="420" actId="1076"/>
        <pc:sldMkLst>
          <pc:docMk/>
          <pc:sldMk cId="1605039212" sldId="269"/>
        </pc:sldMkLst>
        <pc:spChg chg="mod">
          <ac:chgData name="Divija rayasam" userId="78848d6cf7cb3921" providerId="LiveId" clId="{547CE79C-3AF9-4E4C-BA1C-4700928B8AA4}" dt="2024-01-30T17:53:02.064" v="418" actId="1076"/>
          <ac:spMkLst>
            <pc:docMk/>
            <pc:sldMk cId="1605039212" sldId="269"/>
            <ac:spMk id="120" creationId="{00000000-0000-0000-0000-000000000000}"/>
          </ac:spMkLst>
        </pc:spChg>
        <pc:picChg chg="add mod">
          <ac:chgData name="Divija rayasam" userId="78848d6cf7cb3921" providerId="LiveId" clId="{547CE79C-3AF9-4E4C-BA1C-4700928B8AA4}" dt="2024-01-30T17:53:14.995" v="420" actId="1076"/>
          <ac:picMkLst>
            <pc:docMk/>
            <pc:sldMk cId="1605039212" sldId="269"/>
            <ac:picMk id="5" creationId="{8C623F88-AD49-8E7F-39A2-CC264B8B0612}"/>
          </ac:picMkLst>
        </pc:picChg>
      </pc:sldChg>
      <pc:sldChg chg="addSp modSp mod">
        <pc:chgData name="Divija rayasam" userId="78848d6cf7cb3921" providerId="LiveId" clId="{547CE79C-3AF9-4E4C-BA1C-4700928B8AA4}" dt="2024-01-30T18:03:28.797" v="927" actId="1076"/>
        <pc:sldMkLst>
          <pc:docMk/>
          <pc:sldMk cId="949793764" sldId="270"/>
        </pc:sldMkLst>
        <pc:spChg chg="mod">
          <ac:chgData name="Divija rayasam" userId="78848d6cf7cb3921" providerId="LiveId" clId="{547CE79C-3AF9-4E4C-BA1C-4700928B8AA4}" dt="2024-01-30T17:57:10.333" v="594" actId="1076"/>
          <ac:spMkLst>
            <pc:docMk/>
            <pc:sldMk cId="949793764" sldId="270"/>
            <ac:spMk id="2" creationId="{00000000-0000-0000-0000-000000000000}"/>
          </ac:spMkLst>
        </pc:spChg>
        <pc:spChg chg="mod">
          <ac:chgData name="Divija rayasam" userId="78848d6cf7cb3921" providerId="LiveId" clId="{547CE79C-3AF9-4E4C-BA1C-4700928B8AA4}" dt="2024-01-30T18:01:54.656" v="852" actId="1076"/>
          <ac:spMkLst>
            <pc:docMk/>
            <pc:sldMk cId="949793764" sldId="270"/>
            <ac:spMk id="5" creationId="{00000000-0000-0000-0000-000000000000}"/>
          </ac:spMkLst>
        </pc:spChg>
        <pc:spChg chg="add mod">
          <ac:chgData name="Divija rayasam" userId="78848d6cf7cb3921" providerId="LiveId" clId="{547CE79C-3AF9-4E4C-BA1C-4700928B8AA4}" dt="2024-01-30T18:02:51.693" v="923" actId="20577"/>
          <ac:spMkLst>
            <pc:docMk/>
            <pc:sldMk cId="949793764" sldId="270"/>
            <ac:spMk id="6" creationId="{72AD3168-DD3F-AA4D-FAC7-7EE6F2EEF583}"/>
          </ac:spMkLst>
        </pc:spChg>
        <pc:picChg chg="add mod">
          <ac:chgData name="Divija rayasam" userId="78848d6cf7cb3921" providerId="LiveId" clId="{547CE79C-3AF9-4E4C-BA1C-4700928B8AA4}" dt="2024-01-30T18:03:14.930" v="925" actId="1076"/>
          <ac:picMkLst>
            <pc:docMk/>
            <pc:sldMk cId="949793764" sldId="270"/>
            <ac:picMk id="7" creationId="{97AA0301-4B04-C0E9-0B41-763958D6AF81}"/>
          </ac:picMkLst>
        </pc:picChg>
        <pc:picChg chg="add mod">
          <ac:chgData name="Divija rayasam" userId="78848d6cf7cb3921" providerId="LiveId" clId="{547CE79C-3AF9-4E4C-BA1C-4700928B8AA4}" dt="2024-01-30T18:03:28.797" v="927" actId="1076"/>
          <ac:picMkLst>
            <pc:docMk/>
            <pc:sldMk cId="949793764" sldId="270"/>
            <ac:picMk id="8" creationId="{CFB56AE9-5F20-0F48-5EF8-81E800A3760B}"/>
          </ac:picMkLst>
        </pc:picChg>
      </pc:sldChg>
      <pc:sldChg chg="modSp mod">
        <pc:chgData name="Divija rayasam" userId="78848d6cf7cb3921" providerId="LiveId" clId="{547CE79C-3AF9-4E4C-BA1C-4700928B8AA4}" dt="2024-01-30T17:59:06.468" v="679" actId="1076"/>
        <pc:sldMkLst>
          <pc:docMk/>
          <pc:sldMk cId="1460926004" sldId="273"/>
        </pc:sldMkLst>
        <pc:spChg chg="mod">
          <ac:chgData name="Divija rayasam" userId="78848d6cf7cb3921" providerId="LiveId" clId="{547CE79C-3AF9-4E4C-BA1C-4700928B8AA4}" dt="2024-01-30T17:59:06.468" v="679" actId="1076"/>
          <ac:spMkLst>
            <pc:docMk/>
            <pc:sldMk cId="1460926004" sldId="273"/>
            <ac:spMk id="2" creationId="{00000000-0000-0000-0000-000000000000}"/>
          </ac:spMkLst>
        </pc:spChg>
        <pc:spChg chg="mod">
          <ac:chgData name="Divija rayasam" userId="78848d6cf7cb3921" providerId="LiveId" clId="{547CE79C-3AF9-4E4C-BA1C-4700928B8AA4}" dt="2024-01-30T16:23:39.124" v="60" actId="12"/>
          <ac:spMkLst>
            <pc:docMk/>
            <pc:sldMk cId="1460926004" sldId="273"/>
            <ac:spMk id="5" creationId="{00000000-0000-0000-0000-000000000000}"/>
          </ac:spMkLst>
        </pc:spChg>
      </pc:sldChg>
      <pc:sldChg chg="addSp delSp modSp mod">
        <pc:chgData name="Divija rayasam" userId="78848d6cf7cb3921" providerId="LiveId" clId="{547CE79C-3AF9-4E4C-BA1C-4700928B8AA4}" dt="2024-01-31T03:22:29.997" v="1173" actId="20577"/>
        <pc:sldMkLst>
          <pc:docMk/>
          <pc:sldMk cId="2122184485" sldId="274"/>
        </pc:sldMkLst>
        <pc:spChg chg="del">
          <ac:chgData name="Divija rayasam" userId="78848d6cf7cb3921" providerId="LiveId" clId="{547CE79C-3AF9-4E4C-BA1C-4700928B8AA4}" dt="2024-01-31T03:21:18.075" v="1131" actId="478"/>
          <ac:spMkLst>
            <pc:docMk/>
            <pc:sldMk cId="2122184485" sldId="274"/>
            <ac:spMk id="5" creationId="{00000000-0000-0000-0000-000000000000}"/>
          </ac:spMkLst>
        </pc:spChg>
        <pc:spChg chg="add mod">
          <ac:chgData name="Divija rayasam" userId="78848d6cf7cb3921" providerId="LiveId" clId="{547CE79C-3AF9-4E4C-BA1C-4700928B8AA4}" dt="2024-01-31T03:22:29.997" v="1173" actId="20577"/>
          <ac:spMkLst>
            <pc:docMk/>
            <pc:sldMk cId="2122184485" sldId="274"/>
            <ac:spMk id="6" creationId="{7633AE64-83FF-3FEF-C94D-D82EEFCEF4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5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1/30/2024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1/30/2024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1/30/2024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1/30/2024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1/30/2024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1/30/2024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1/30/2024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1/30/2024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07/s11042-022-13959-w"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5"/>
            <a:ext cx="9005776" cy="1502467"/>
          </a:xfrm>
        </p:spPr>
        <p:txBody>
          <a:bodyPr/>
          <a:lstStyle/>
          <a:p>
            <a:r>
              <a:rPr lang="en-US" sz="1600" dirty="0">
                <a:latin typeface="Bookman Old Style" panose="02050604050505020204" pitchFamily="18" charset="0"/>
              </a:rPr>
              <a:t>A Seminar on</a:t>
            </a:r>
            <a:br>
              <a:rPr lang="en-US" sz="3600" dirty="0">
                <a:latin typeface="Bookman Old Style" panose="02050604050505020204" pitchFamily="18" charset="0"/>
              </a:rPr>
            </a:br>
            <a:r>
              <a:rPr lang="en-US" sz="3600" dirty="0">
                <a:latin typeface="Bookman Old Style" panose="02050604050505020204" pitchFamily="18" charset="0"/>
              </a:rPr>
              <a:t>HYPERSPECTRAL IMAGE PROCESSING USING DEEP LEARNING TECHNIQUES</a:t>
            </a:r>
          </a:p>
        </p:txBody>
      </p:sp>
      <p:sp>
        <p:nvSpPr>
          <p:cNvPr id="3" name="TextBox 2"/>
          <p:cNvSpPr txBox="1"/>
          <p:nvPr/>
        </p:nvSpPr>
        <p:spPr>
          <a:xfrm>
            <a:off x="138224" y="3256582"/>
            <a:ext cx="2260796" cy="954107"/>
          </a:xfrm>
          <a:prstGeom prst="rect">
            <a:avLst/>
          </a:prstGeom>
          <a:noFill/>
        </p:spPr>
        <p:txBody>
          <a:bodyPr wrap="square" rtlCol="0">
            <a:spAutoFit/>
          </a:bodyPr>
          <a:lstStyle/>
          <a:p>
            <a:r>
              <a:rPr lang="en-US" dirty="0">
                <a:latin typeface="Bookman Old Style" panose="02050604050505020204" pitchFamily="18" charset="0"/>
              </a:rPr>
              <a:t>Team Details </a:t>
            </a:r>
          </a:p>
          <a:p>
            <a:r>
              <a:rPr lang="en-US" dirty="0">
                <a:latin typeface="Bookman Old Style" panose="02050604050505020204" pitchFamily="18" charset="0"/>
              </a:rPr>
              <a:t>R. Divija(20EG105439)</a:t>
            </a:r>
          </a:p>
          <a:p>
            <a:r>
              <a:rPr lang="en-US" dirty="0" err="1">
                <a:latin typeface="Bookman Old Style" panose="02050604050505020204" pitchFamily="18" charset="0"/>
              </a:rPr>
              <a:t>V.Mahesh</a:t>
            </a:r>
            <a:r>
              <a:rPr lang="en-US" dirty="0">
                <a:latin typeface="Bookman Old Style" panose="02050604050505020204" pitchFamily="18" charset="0"/>
              </a:rPr>
              <a:t>(20EG10544E.Vishnu(20EG105720)</a:t>
            </a:r>
          </a:p>
        </p:txBody>
      </p:sp>
      <p:sp>
        <p:nvSpPr>
          <p:cNvPr id="8" name="TextBox 7"/>
          <p:cNvSpPr txBox="1"/>
          <p:nvPr/>
        </p:nvSpPr>
        <p:spPr>
          <a:xfrm>
            <a:off x="6387601" y="3256582"/>
            <a:ext cx="2299199" cy="954107"/>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Dr. P. Ratna Sekhar</a:t>
            </a:r>
          </a:p>
          <a:p>
            <a:r>
              <a:rPr lang="en-US" dirty="0">
                <a:latin typeface="Bookman Old Style" panose="02050604050505020204" pitchFamily="18" charset="0"/>
              </a:rPr>
              <a:t>Designation: Asst Professor Dept of CSE</a:t>
            </a:r>
          </a:p>
        </p:txBody>
      </p:sp>
      <p:sp>
        <p:nvSpPr>
          <p:cNvPr id="4" name="Date Placeholder 3"/>
          <p:cNvSpPr>
            <a:spLocks noGrp="1"/>
          </p:cNvSpPr>
          <p:nvPr>
            <p:ph type="dt" idx="10"/>
          </p:nvPr>
        </p:nvSpPr>
        <p:spPr/>
        <p:txBody>
          <a:bodyPr/>
          <a:lstStyle/>
          <a:p>
            <a:fld id="{1BC53C58-4FC8-40FA-85FB-B704D218A008}" type="datetime1">
              <a:rPr lang="en-US" smtClean="0"/>
              <a:t>1/30/2024</a:t>
            </a:fld>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48785" y="285747"/>
            <a:ext cx="6117431" cy="627321"/>
          </a:xfrm>
        </p:spPr>
        <p:txBody>
          <a:bodyPr/>
          <a:lstStyle/>
          <a:p>
            <a:r>
              <a:rPr lang="en-US" sz="3600" dirty="0">
                <a:latin typeface="Bookman Old Style" panose="02050604050505020204" pitchFamily="18" charset="0"/>
              </a:rPr>
              <a:t>Parameter </a:t>
            </a:r>
          </a:p>
        </p:txBody>
      </p:sp>
      <p:sp>
        <p:nvSpPr>
          <p:cNvPr id="3" name="Date Placeholder 2"/>
          <p:cNvSpPr>
            <a:spLocks noGrp="1"/>
          </p:cNvSpPr>
          <p:nvPr>
            <p:ph type="dt" idx="10"/>
          </p:nvPr>
        </p:nvSpPr>
        <p:spPr/>
        <p:txBody>
          <a:bodyPr/>
          <a:lstStyle/>
          <a:p>
            <a:fld id="{CCFD4614-2DE1-4A4F-B9AA-17848EE63AB0}"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84601AB8-A346-D6BD-0B20-2E9059A7A7B8}"/>
              </a:ext>
            </a:extLst>
          </p:cNvPr>
          <p:cNvSpPr txBox="1"/>
          <p:nvPr/>
        </p:nvSpPr>
        <p:spPr>
          <a:xfrm>
            <a:off x="159424" y="788506"/>
            <a:ext cx="6511160" cy="5262979"/>
          </a:xfrm>
          <a:prstGeom prst="rect">
            <a:avLst/>
          </a:prstGeom>
          <a:noFill/>
        </p:spPr>
        <p:txBody>
          <a:bodyPr wrap="square" rtlCol="0">
            <a:spAutoFit/>
          </a:bodyPr>
          <a:lstStyle/>
          <a:p>
            <a:r>
              <a:rPr lang="en-IN" b="1" dirty="0"/>
              <a:t>Dimensionality Reduction:</a:t>
            </a:r>
          </a:p>
          <a:p>
            <a:r>
              <a:rPr lang="en-US" dirty="0"/>
              <a:t>The chosen subset reduces the number of spectral bands, simplifying subsequent processing.</a:t>
            </a:r>
          </a:p>
          <a:p>
            <a:r>
              <a:rPr lang="en-US" dirty="0"/>
              <a:t>Principal component analysis:</a:t>
            </a:r>
          </a:p>
          <a:p>
            <a:r>
              <a:rPr lang="en-US" dirty="0"/>
              <a:t>Suppose we have a hyperspectral dataset with n observations and m spectral bands. Each observation is represented by a vector xi​ of length m, where </a:t>
            </a:r>
            <a:r>
              <a:rPr lang="en-US" dirty="0" err="1"/>
              <a:t>i</a:t>
            </a:r>
            <a:r>
              <a:rPr lang="en-US" dirty="0"/>
              <a:t> ranges from 1 to n. The dataset can be arranged into a matrix X of size </a:t>
            </a:r>
            <a:r>
              <a:rPr lang="en-US" dirty="0" err="1"/>
              <a:t>n×m</a:t>
            </a:r>
            <a:r>
              <a:rPr lang="en-US" dirty="0"/>
              <a:t>.</a:t>
            </a:r>
          </a:p>
          <a:p>
            <a:pPr algn="l"/>
            <a:r>
              <a:rPr lang="en-US" dirty="0"/>
              <a:t>Calculate Eigenvectors and Eigenvalues</a:t>
            </a:r>
          </a:p>
          <a:p>
            <a:pPr algn="l"/>
            <a:r>
              <a:rPr lang="en-US" dirty="0"/>
              <a:t>Solve for the eigenvectors v and eigenvalues </a:t>
            </a:r>
            <a:r>
              <a:rPr lang="el-GR" dirty="0"/>
              <a:t>λ </a:t>
            </a:r>
            <a:r>
              <a:rPr lang="en-US" dirty="0"/>
              <a:t>of the covariance matrix:</a:t>
            </a:r>
          </a:p>
          <a:p>
            <a:pPr algn="l"/>
            <a:r>
              <a:rPr lang="el-GR" dirty="0"/>
              <a:t>Σ=Σ</a:t>
            </a:r>
            <a:r>
              <a:rPr lang="en-US" dirty="0"/>
              <a:t>v=</a:t>
            </a:r>
            <a:r>
              <a:rPr lang="el-GR" dirty="0"/>
              <a:t>λ</a:t>
            </a:r>
            <a:r>
              <a:rPr lang="en-US" dirty="0"/>
              <a:t>v</a:t>
            </a:r>
          </a:p>
          <a:p>
            <a:pPr algn="l"/>
            <a:r>
              <a:rPr lang="en-US" dirty="0"/>
              <a:t> Sort Eigenvectors by Eigenvalues</a:t>
            </a:r>
          </a:p>
          <a:p>
            <a:pPr algn="l"/>
            <a:r>
              <a:rPr lang="en-US" dirty="0"/>
              <a:t>Arrange the eigenvectors in descending order based on their corresponding eigenvalues.</a:t>
            </a:r>
          </a:p>
          <a:p>
            <a:pPr algn="l"/>
            <a:r>
              <a:rPr lang="en-US" dirty="0"/>
              <a:t> Select Principal Components</a:t>
            </a:r>
          </a:p>
          <a:p>
            <a:pPr algn="l"/>
            <a:r>
              <a:rPr lang="en-US" dirty="0"/>
              <a:t>Choose the top k eigenvectors to form a transformation matrix  W:</a:t>
            </a:r>
          </a:p>
          <a:p>
            <a:pPr algn="l"/>
            <a:r>
              <a:rPr lang="en-US" dirty="0"/>
              <a:t>=[1,2,…,]W=[v1​,v2​,…,</a:t>
            </a:r>
            <a:r>
              <a:rPr lang="en-US" dirty="0" err="1"/>
              <a:t>vk</a:t>
            </a:r>
            <a:r>
              <a:rPr lang="en-US" dirty="0"/>
              <a:t>​]</a:t>
            </a:r>
          </a:p>
          <a:p>
            <a:pPr algn="l"/>
            <a:r>
              <a:rPr lang="en-US" dirty="0"/>
              <a:t>The transformed data new </a:t>
            </a:r>
            <a:r>
              <a:rPr lang="en-US" dirty="0" err="1"/>
              <a:t>Xnew</a:t>
            </a:r>
            <a:r>
              <a:rPr lang="en-US" dirty="0"/>
              <a:t>​ is obtained by multiplying the original data matrix X by W:</a:t>
            </a:r>
          </a:p>
          <a:p>
            <a:pPr algn="l"/>
            <a:r>
              <a:rPr lang="en-US" dirty="0"/>
              <a:t>new=</a:t>
            </a:r>
            <a:r>
              <a:rPr lang="en-US" dirty="0" err="1"/>
              <a:t>Xnew</a:t>
            </a:r>
            <a:r>
              <a:rPr lang="en-US" dirty="0"/>
              <a:t>​=X⋅W</a:t>
            </a:r>
          </a:p>
          <a:p>
            <a:pPr algn="l"/>
            <a:endParaRPr lang="en-US" dirty="0"/>
          </a:p>
          <a:p>
            <a:endParaRPr lang="en-US" dirty="0"/>
          </a:p>
          <a:p>
            <a:endParaRPr lang="en-US" dirty="0"/>
          </a:p>
          <a:p>
            <a:endParaRPr lang="en-IN" dirty="0"/>
          </a:p>
          <a:p>
            <a:endParaRPr lang="en-IN" dirty="0"/>
          </a:p>
        </p:txBody>
      </p:sp>
      <p:pic>
        <p:nvPicPr>
          <p:cNvPr id="7" name="Picture 6">
            <a:extLst>
              <a:ext uri="{FF2B5EF4-FFF2-40B4-BE49-F238E27FC236}">
                <a16:creationId xmlns:a16="http://schemas.microsoft.com/office/drawing/2014/main" id="{4F9777F5-0CCF-3009-44C4-4032BE121644}"/>
              </a:ext>
            </a:extLst>
          </p:cNvPr>
          <p:cNvPicPr>
            <a:picLocks noChangeAspect="1"/>
          </p:cNvPicPr>
          <p:nvPr/>
        </p:nvPicPr>
        <p:blipFill>
          <a:blip r:embed="rId3"/>
          <a:stretch>
            <a:fillRect/>
          </a:stretch>
        </p:blipFill>
        <p:spPr>
          <a:xfrm>
            <a:off x="5871341" y="40295"/>
            <a:ext cx="3272659" cy="1737360"/>
          </a:xfrm>
          <a:prstGeom prst="rect">
            <a:avLst/>
          </a:prstGeom>
        </p:spPr>
      </p:pic>
    </p:spTree>
    <p:extLst>
      <p:ext uri="{BB962C8B-B14F-4D97-AF65-F5344CB8AC3E}">
        <p14:creationId xmlns:p14="http://schemas.microsoft.com/office/powerpoint/2010/main" val="44012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7"/>
            <a:ext cx="6117431" cy="627321"/>
          </a:xfrm>
        </p:spPr>
        <p:txBody>
          <a:bodyPr/>
          <a:lstStyle/>
          <a:p>
            <a:r>
              <a:rPr lang="en-US" sz="3600" dirty="0">
                <a:latin typeface="Bookman Old Style" panose="02050604050505020204" pitchFamily="18" charset="0"/>
              </a:rPr>
              <a:t>Experiment Environment</a:t>
            </a:r>
          </a:p>
        </p:txBody>
      </p:sp>
      <p:sp>
        <p:nvSpPr>
          <p:cNvPr id="3" name="Date Placeholder 2"/>
          <p:cNvSpPr>
            <a:spLocks noGrp="1"/>
          </p:cNvSpPr>
          <p:nvPr>
            <p:ph type="dt" idx="10"/>
          </p:nvPr>
        </p:nvSpPr>
        <p:spPr/>
        <p:txBody>
          <a:bodyPr/>
          <a:lstStyle/>
          <a:p>
            <a:fld id="{399C44C4-7196-4A35-8198-AF8560E914F3}"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7633AE64-83FF-3FEF-C94D-D82EEFCEF43A}"/>
              </a:ext>
            </a:extLst>
          </p:cNvPr>
          <p:cNvSpPr txBox="1"/>
          <p:nvPr/>
        </p:nvSpPr>
        <p:spPr>
          <a:xfrm>
            <a:off x="859222" y="1095703"/>
            <a:ext cx="5967248" cy="2433167"/>
          </a:xfrm>
          <a:prstGeom prst="rect">
            <a:avLst/>
          </a:prstGeom>
          <a:noFill/>
        </p:spPr>
        <p:txBody>
          <a:bodyPr wrap="square" rtlCol="0">
            <a:sp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DATASETS: Kaggle, GitHub</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IDE: Google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Colab</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Language: Python</a:t>
            </a:r>
          </a:p>
          <a:p>
            <a:pPr algn="just">
              <a:lnSpc>
                <a:spcPct val="150000"/>
              </a:lnSpc>
              <a:spcAft>
                <a:spcPts val="800"/>
              </a:spcAf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Dataset:https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://www.kaggle.com/datasets/abhijeetgo/indian-pines-hyperspectral-dataset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218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3454662461"/>
              </p:ext>
            </p:extLst>
          </p:nvPr>
        </p:nvGraphicFramePr>
        <p:xfrm>
          <a:off x="1123308" y="1279490"/>
          <a:ext cx="6602859" cy="3142737"/>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915361">
                <a:tc>
                  <a:txBody>
                    <a:bodyPr/>
                    <a:lstStyle/>
                    <a:p>
                      <a:r>
                        <a:rPr lang="en-US" dirty="0" err="1"/>
                        <a:t>S.No</a:t>
                      </a:r>
                      <a:endParaRPr lang="en-US" dirty="0"/>
                    </a:p>
                  </a:txBody>
                  <a:tcPr/>
                </a:tc>
                <a:tc>
                  <a:txBody>
                    <a:bodyPr/>
                    <a:lstStyle/>
                    <a:p>
                      <a:r>
                        <a:rPr lang="en-US" dirty="0"/>
                        <a:t>Functionality</a:t>
                      </a:r>
                    </a:p>
                  </a:txBody>
                  <a:tcPr/>
                </a:tc>
                <a:tc>
                  <a:txBody>
                    <a:bodyPr/>
                    <a:lstStyle/>
                    <a:p>
                      <a:r>
                        <a:rPr lang="en-US" dirty="0"/>
                        <a:t>Status</a:t>
                      </a:r>
                    </a:p>
                    <a:p>
                      <a:r>
                        <a:rPr lang="en-US" sz="1000" dirty="0"/>
                        <a:t>(Completed /in-progress/Not</a:t>
                      </a:r>
                      <a:r>
                        <a:rPr lang="en-US" sz="1000" baseline="0" dirty="0"/>
                        <a:t> started)</a:t>
                      </a:r>
                      <a:endParaRPr lang="en-US" sz="1000" dirty="0"/>
                    </a:p>
                  </a:txBody>
                  <a:tcPr/>
                </a:tc>
                <a:extLst>
                  <a:ext uri="{0D108BD9-81ED-4DB2-BD59-A6C34878D82A}">
                    <a16:rowId xmlns:a16="http://schemas.microsoft.com/office/drawing/2014/main" val="10000"/>
                  </a:ext>
                </a:extLst>
              </a:tr>
              <a:tr h="556844">
                <a:tc>
                  <a:txBody>
                    <a:bodyPr/>
                    <a:lstStyle/>
                    <a:p>
                      <a:r>
                        <a:rPr lang="en-US" dirty="0"/>
                        <a:t>1.</a:t>
                      </a:r>
                    </a:p>
                  </a:txBody>
                  <a:tcPr/>
                </a:tc>
                <a:tc>
                  <a:txBody>
                    <a:bodyPr/>
                    <a:lstStyle/>
                    <a:p>
                      <a:r>
                        <a:rPr lang="en-US" dirty="0"/>
                        <a:t>Data set collection</a:t>
                      </a:r>
                    </a:p>
                  </a:txBody>
                  <a:tcPr/>
                </a:tc>
                <a:tc>
                  <a:txBody>
                    <a:bodyPr/>
                    <a:lstStyle/>
                    <a:p>
                      <a:r>
                        <a:rPr lang="en-US" dirty="0"/>
                        <a:t>completed</a:t>
                      </a:r>
                    </a:p>
                  </a:txBody>
                  <a:tcPr/>
                </a:tc>
                <a:extLst>
                  <a:ext uri="{0D108BD9-81ED-4DB2-BD59-A6C34878D82A}">
                    <a16:rowId xmlns:a16="http://schemas.microsoft.com/office/drawing/2014/main" val="10001"/>
                  </a:ext>
                </a:extLst>
              </a:tr>
              <a:tr h="556844">
                <a:tc>
                  <a:txBody>
                    <a:bodyPr/>
                    <a:lstStyle/>
                    <a:p>
                      <a:r>
                        <a:rPr lang="en-US" dirty="0"/>
                        <a:t>2.</a:t>
                      </a:r>
                    </a:p>
                  </a:txBody>
                  <a:tcPr/>
                </a:tc>
                <a:tc>
                  <a:txBody>
                    <a:bodyPr/>
                    <a:lstStyle/>
                    <a:p>
                      <a:r>
                        <a:rPr lang="en-US" dirty="0"/>
                        <a:t>Training and Testing</a:t>
                      </a:r>
                    </a:p>
                  </a:txBody>
                  <a:tcPr/>
                </a:tc>
                <a:tc>
                  <a:txBody>
                    <a:bodyPr/>
                    <a:lstStyle/>
                    <a:p>
                      <a:r>
                        <a:rPr lang="en-US" dirty="0"/>
                        <a:t>In progress</a:t>
                      </a:r>
                    </a:p>
                  </a:txBody>
                  <a:tcPr/>
                </a:tc>
                <a:extLst>
                  <a:ext uri="{0D108BD9-81ED-4DB2-BD59-A6C34878D82A}">
                    <a16:rowId xmlns:a16="http://schemas.microsoft.com/office/drawing/2014/main" val="10002"/>
                  </a:ext>
                </a:extLst>
              </a:tr>
              <a:tr h="556844">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Spectral and spatial Functionality</a:t>
                      </a:r>
                    </a:p>
                    <a:p>
                      <a:endParaRPr lang="en-US" dirty="0"/>
                    </a:p>
                  </a:txBody>
                  <a:tcPr/>
                </a:tc>
                <a:tc>
                  <a:txBody>
                    <a:bodyPr/>
                    <a:lstStyle/>
                    <a:p>
                      <a:r>
                        <a:rPr lang="en-US" dirty="0"/>
                        <a:t>In progress</a:t>
                      </a:r>
                    </a:p>
                  </a:txBody>
                  <a:tcPr/>
                </a:tc>
                <a:extLst>
                  <a:ext uri="{0D108BD9-81ED-4DB2-BD59-A6C34878D82A}">
                    <a16:rowId xmlns:a16="http://schemas.microsoft.com/office/drawing/2014/main" val="10003"/>
                  </a:ext>
                </a:extLst>
              </a:tr>
              <a:tr h="556844">
                <a:tc>
                  <a:txBody>
                    <a:bodyPr/>
                    <a:lstStyle/>
                    <a:p>
                      <a:r>
                        <a:rPr lang="en-US" dirty="0"/>
                        <a:t>4.</a:t>
                      </a:r>
                    </a:p>
                  </a:txBody>
                  <a:tcPr/>
                </a:tc>
                <a:tc>
                  <a:txBody>
                    <a:bodyPr/>
                    <a:lstStyle/>
                    <a:p>
                      <a:r>
                        <a:rPr lang="en-US" dirty="0" err="1"/>
                        <a:t>Continuos</a:t>
                      </a:r>
                      <a:r>
                        <a:rPr lang="en-US" dirty="0"/>
                        <a:t> evaluation and mutation</a:t>
                      </a:r>
                    </a:p>
                  </a:txBody>
                  <a:tcPr/>
                </a:tc>
                <a:tc>
                  <a:txBody>
                    <a:bodyPr/>
                    <a:lstStyle/>
                    <a:p>
                      <a:r>
                        <a:rPr lang="en-US" dirty="0"/>
                        <a:t>Not started</a:t>
                      </a:r>
                    </a:p>
                  </a:txBody>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idx="10"/>
          </p:nvPr>
        </p:nvSpPr>
        <p:spPr/>
        <p:txBody>
          <a:bodyPr/>
          <a:lstStyle/>
          <a:p>
            <a:fld id="{A23233CE-2848-499E-9139-0E978658934A}" type="datetime1">
              <a:rPr lang="en-US" smtClean="0"/>
              <a:t>1/30/2024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fld id="{12207A7C-368F-4547-A3CE-44F55C3CEA62}"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12B4AFAD-FBE6-90B7-590A-F01E0D78BC76}"/>
              </a:ext>
            </a:extLst>
          </p:cNvPr>
          <p:cNvSpPr txBox="1"/>
          <p:nvPr/>
        </p:nvSpPr>
        <p:spPr>
          <a:xfrm>
            <a:off x="559676" y="876281"/>
            <a:ext cx="7843345" cy="3826689"/>
          </a:xfrm>
          <a:prstGeom prst="rect">
            <a:avLst/>
          </a:prstGeom>
          <a:noFill/>
        </p:spPr>
        <p:txBody>
          <a:bodyPr wrap="square" rtlCol="0">
            <a:spAutoFit/>
          </a:bodyPr>
          <a:lstStyle/>
          <a:p>
            <a:pPr marL="457200" indent="-457200" algn="just">
              <a:lnSpc>
                <a:spcPct val="150000"/>
              </a:lnSpc>
              <a:spcAft>
                <a:spcPts val="800"/>
              </a:spcAft>
            </a:pPr>
            <a:r>
              <a:rPr lang="en-IN" sz="1200" kern="100" dirty="0">
                <a:effectLst/>
                <a:latin typeface="+mj-lt"/>
                <a:ea typeface="Calibri" panose="020F0502020204030204" pitchFamily="34" charset="0"/>
                <a:cs typeface="Times New Roman" panose="02020603050405020304" pitchFamily="18" charset="0"/>
              </a:rPr>
              <a:t>[1] 	K. </a:t>
            </a:r>
            <a:r>
              <a:rPr lang="en-IN" sz="1200" kern="100" dirty="0" err="1">
                <a:effectLst/>
                <a:latin typeface="+mj-lt"/>
                <a:ea typeface="Calibri" panose="020F0502020204030204" pitchFamily="34" charset="0"/>
                <a:cs typeface="Times New Roman" panose="02020603050405020304" pitchFamily="18" charset="0"/>
              </a:rPr>
              <a:t>Makantasis</a:t>
            </a:r>
            <a:r>
              <a:rPr lang="en-IN" sz="1200" kern="100" dirty="0">
                <a:effectLst/>
                <a:latin typeface="+mj-lt"/>
                <a:ea typeface="Calibri" panose="020F0502020204030204" pitchFamily="34" charset="0"/>
                <a:cs typeface="Times New Roman" panose="02020603050405020304" pitchFamily="18" charset="0"/>
              </a:rPr>
              <a:t>, K. </a:t>
            </a:r>
            <a:r>
              <a:rPr lang="en-IN" sz="1200" kern="100" dirty="0" err="1">
                <a:effectLst/>
                <a:latin typeface="+mj-lt"/>
                <a:ea typeface="Calibri" panose="020F0502020204030204" pitchFamily="34" charset="0"/>
                <a:cs typeface="Times New Roman" panose="02020603050405020304" pitchFamily="18" charset="0"/>
              </a:rPr>
              <a:t>Karantzalos</a:t>
            </a:r>
            <a:r>
              <a:rPr lang="en-IN" sz="1200" kern="100" dirty="0">
                <a:effectLst/>
                <a:latin typeface="+mj-lt"/>
                <a:ea typeface="Calibri" panose="020F0502020204030204" pitchFamily="34" charset="0"/>
                <a:cs typeface="Times New Roman" panose="02020603050405020304" pitchFamily="18" charset="0"/>
              </a:rPr>
              <a:t>, A. </a:t>
            </a:r>
            <a:r>
              <a:rPr lang="en-IN" sz="1200" kern="100" dirty="0" err="1">
                <a:effectLst/>
                <a:latin typeface="+mj-lt"/>
                <a:ea typeface="Calibri" panose="020F0502020204030204" pitchFamily="34" charset="0"/>
                <a:cs typeface="Times New Roman" panose="02020603050405020304" pitchFamily="18" charset="0"/>
              </a:rPr>
              <a:t>Doulamis</a:t>
            </a:r>
            <a:r>
              <a:rPr lang="en-IN" sz="1200" kern="100" dirty="0">
                <a:effectLst/>
                <a:latin typeface="+mj-lt"/>
                <a:ea typeface="Calibri" panose="020F0502020204030204" pitchFamily="34" charset="0"/>
                <a:cs typeface="Times New Roman" panose="02020603050405020304" pitchFamily="18" charset="0"/>
              </a:rPr>
              <a:t> and N. </a:t>
            </a:r>
            <a:r>
              <a:rPr lang="en-IN" sz="1200" kern="100" dirty="0" err="1">
                <a:effectLst/>
                <a:latin typeface="+mj-lt"/>
                <a:ea typeface="Calibri" panose="020F0502020204030204" pitchFamily="34" charset="0"/>
                <a:cs typeface="Times New Roman" panose="02020603050405020304" pitchFamily="18" charset="0"/>
              </a:rPr>
              <a:t>Doulamis</a:t>
            </a:r>
            <a:r>
              <a:rPr lang="en-IN" sz="1200" kern="100" dirty="0">
                <a:effectLst/>
                <a:latin typeface="+mj-lt"/>
                <a:ea typeface="Calibri" panose="020F0502020204030204" pitchFamily="34" charset="0"/>
                <a:cs typeface="Times New Roman" panose="02020603050405020304" pitchFamily="18" charset="0"/>
              </a:rPr>
              <a:t>, "Deep supervised learning for hyperspectral data classification through convolutional neural networks," 2015 IEEE International Geoscience and Remote Sensing Symposium (IGARSS), Milan, Italy, 2015, pp. 4959-4962, </a:t>
            </a:r>
            <a:r>
              <a:rPr lang="en-IN" sz="1200" kern="100" dirty="0" err="1">
                <a:effectLst/>
                <a:latin typeface="+mj-lt"/>
                <a:ea typeface="Calibri" panose="020F0502020204030204" pitchFamily="34" charset="0"/>
                <a:cs typeface="Times New Roman" panose="02020603050405020304" pitchFamily="18" charset="0"/>
              </a:rPr>
              <a:t>doi</a:t>
            </a:r>
            <a:r>
              <a:rPr lang="en-IN" sz="1200" kern="100" dirty="0">
                <a:effectLst/>
                <a:latin typeface="+mj-lt"/>
                <a:ea typeface="Calibri" panose="020F0502020204030204" pitchFamily="34" charset="0"/>
                <a:cs typeface="Times New Roman" panose="02020603050405020304" pitchFamily="18" charset="0"/>
              </a:rPr>
              <a:t>: 10.1109/IGARSS.2015.7326945.</a:t>
            </a:r>
          </a:p>
          <a:p>
            <a:pPr marL="457200" indent="-457200" algn="just">
              <a:lnSpc>
                <a:spcPct val="150000"/>
              </a:lnSpc>
              <a:spcAft>
                <a:spcPts val="800"/>
              </a:spcAft>
            </a:pPr>
            <a:r>
              <a:rPr lang="en-IN" sz="1200" kern="100" dirty="0">
                <a:effectLst/>
                <a:latin typeface="+mj-lt"/>
                <a:ea typeface="Calibri" panose="020F0502020204030204" pitchFamily="34" charset="0"/>
                <a:cs typeface="Times New Roman" panose="02020603050405020304" pitchFamily="18" charset="0"/>
              </a:rPr>
              <a:t>[2]	 X. Jia, B.-C. Kuo, and M. Crawford, “Feature mining for hyperspectral image classification,” Proc. IEEE, vol. 101, no. 3, pp. 676–697, Mar. 2013.</a:t>
            </a:r>
          </a:p>
          <a:p>
            <a:pPr marL="457200" indent="-457200" algn="just">
              <a:lnSpc>
                <a:spcPct val="150000"/>
              </a:lnSpc>
              <a:spcAft>
                <a:spcPts val="800"/>
              </a:spcAft>
            </a:pPr>
            <a:r>
              <a:rPr lang="en-IN" sz="1200" kern="100" dirty="0">
                <a:effectLst/>
                <a:latin typeface="+mj-lt"/>
                <a:ea typeface="Calibri" panose="020F0502020204030204" pitchFamily="34" charset="0"/>
                <a:cs typeface="Times New Roman" panose="02020603050405020304" pitchFamily="18" charset="0"/>
              </a:rPr>
              <a:t>[3]	B. Pan, Z. Shi, Z. An, and Z. Jiang, “A novel spectral-</a:t>
            </a:r>
            <a:r>
              <a:rPr lang="en-IN" sz="1200" kern="100" dirty="0" err="1">
                <a:effectLst/>
                <a:latin typeface="+mj-lt"/>
                <a:ea typeface="Calibri" panose="020F0502020204030204" pitchFamily="34" charset="0"/>
                <a:cs typeface="Times New Roman" panose="02020603050405020304" pitchFamily="18" charset="0"/>
              </a:rPr>
              <a:t>unmixingbased</a:t>
            </a:r>
            <a:r>
              <a:rPr lang="en-IN" sz="1200" kern="100" dirty="0">
                <a:effectLst/>
                <a:latin typeface="+mj-lt"/>
                <a:ea typeface="Calibri" panose="020F0502020204030204" pitchFamily="34" charset="0"/>
                <a:cs typeface="Times New Roman" panose="02020603050405020304" pitchFamily="18" charset="0"/>
              </a:rPr>
              <a:t> green algae area estimation method for GOCI data,” IEEE J. Sel. Top. Appl. Earth Obs. Remote Sens., vol. 10, no. 2, pp. 437–449, Feb. 2017.</a:t>
            </a:r>
          </a:p>
          <a:p>
            <a:pPr marL="457200" indent="-457200" algn="just">
              <a:lnSpc>
                <a:spcPct val="150000"/>
              </a:lnSpc>
              <a:spcAft>
                <a:spcPts val="800"/>
              </a:spcAft>
            </a:pPr>
            <a:r>
              <a:rPr lang="en-IN" sz="1200" kern="100" dirty="0">
                <a:effectLst/>
                <a:latin typeface="+mj-lt"/>
                <a:ea typeface="Calibri" panose="020F0502020204030204" pitchFamily="34" charset="0"/>
                <a:cs typeface="Times New Roman" panose="02020603050405020304" pitchFamily="18" charset="0"/>
              </a:rPr>
              <a:t>[4]	</a:t>
            </a:r>
            <a:r>
              <a:rPr lang="en-IN" sz="1200" kern="100" dirty="0">
                <a:solidFill>
                  <a:srgbClr val="333333"/>
                </a:solidFill>
                <a:effectLst/>
                <a:latin typeface="+mj-lt"/>
                <a:ea typeface="Calibri" panose="020F0502020204030204" pitchFamily="34" charset="0"/>
                <a:cs typeface="Times New Roman" panose="02020603050405020304" pitchFamily="18" charset="0"/>
              </a:rPr>
              <a:t>Grewal, R., </a:t>
            </a:r>
            <a:r>
              <a:rPr lang="en-IN" sz="1200" kern="100" dirty="0" err="1">
                <a:solidFill>
                  <a:srgbClr val="333333"/>
                </a:solidFill>
                <a:effectLst/>
                <a:latin typeface="+mj-lt"/>
                <a:ea typeface="Calibri" panose="020F0502020204030204" pitchFamily="34" charset="0"/>
                <a:cs typeface="Times New Roman" panose="02020603050405020304" pitchFamily="18" charset="0"/>
              </a:rPr>
              <a:t>Kasana</a:t>
            </a:r>
            <a:r>
              <a:rPr lang="en-IN" sz="1200" kern="100" dirty="0">
                <a:solidFill>
                  <a:srgbClr val="333333"/>
                </a:solidFill>
                <a:effectLst/>
                <a:latin typeface="+mj-lt"/>
                <a:ea typeface="Calibri" panose="020F0502020204030204" pitchFamily="34" charset="0"/>
                <a:cs typeface="Times New Roman" panose="02020603050405020304" pitchFamily="18" charset="0"/>
              </a:rPr>
              <a:t>, S.S. &amp; </a:t>
            </a:r>
            <a:r>
              <a:rPr lang="en-IN" sz="1200" kern="100" dirty="0" err="1">
                <a:solidFill>
                  <a:srgbClr val="333333"/>
                </a:solidFill>
                <a:effectLst/>
                <a:latin typeface="+mj-lt"/>
                <a:ea typeface="Calibri" panose="020F0502020204030204" pitchFamily="34" charset="0"/>
                <a:cs typeface="Times New Roman" panose="02020603050405020304" pitchFamily="18" charset="0"/>
              </a:rPr>
              <a:t>Kasana</a:t>
            </a:r>
            <a:r>
              <a:rPr lang="en-IN" sz="1200" kern="100" dirty="0">
                <a:solidFill>
                  <a:srgbClr val="333333"/>
                </a:solidFill>
                <a:effectLst/>
                <a:latin typeface="+mj-lt"/>
                <a:ea typeface="Calibri" panose="020F0502020204030204" pitchFamily="34" charset="0"/>
                <a:cs typeface="Times New Roman" panose="02020603050405020304" pitchFamily="18" charset="0"/>
              </a:rPr>
              <a:t>, G. Hyperspectral image segmentation: a comprehensive survey. </a:t>
            </a:r>
            <a:r>
              <a:rPr lang="en-IN" sz="1200" i="1" kern="100" dirty="0" err="1">
                <a:solidFill>
                  <a:srgbClr val="333333"/>
                </a:solidFill>
                <a:effectLst/>
                <a:latin typeface="+mj-lt"/>
                <a:ea typeface="Calibri" panose="020F0502020204030204" pitchFamily="34" charset="0"/>
                <a:cs typeface="Times New Roman" panose="02020603050405020304" pitchFamily="18" charset="0"/>
              </a:rPr>
              <a:t>Multimed</a:t>
            </a:r>
            <a:r>
              <a:rPr lang="en-IN" sz="1200" i="1" kern="100" dirty="0">
                <a:solidFill>
                  <a:srgbClr val="333333"/>
                </a:solidFill>
                <a:effectLst/>
                <a:latin typeface="+mj-lt"/>
                <a:ea typeface="Calibri" panose="020F0502020204030204" pitchFamily="34" charset="0"/>
                <a:cs typeface="Times New Roman" panose="02020603050405020304" pitchFamily="18" charset="0"/>
              </a:rPr>
              <a:t> Tools </a:t>
            </a:r>
            <a:r>
              <a:rPr lang="en-IN" sz="1200" i="1" kern="100" dirty="0" err="1">
                <a:solidFill>
                  <a:srgbClr val="333333"/>
                </a:solidFill>
                <a:effectLst/>
                <a:latin typeface="+mj-lt"/>
                <a:ea typeface="Calibri" panose="020F0502020204030204" pitchFamily="34" charset="0"/>
                <a:cs typeface="Times New Roman" panose="02020603050405020304" pitchFamily="18" charset="0"/>
              </a:rPr>
              <a:t>Appl</a:t>
            </a:r>
            <a:r>
              <a:rPr lang="en-IN" sz="1200" kern="100" dirty="0">
                <a:solidFill>
                  <a:srgbClr val="333333"/>
                </a:solidFill>
                <a:effectLst/>
                <a:latin typeface="+mj-lt"/>
                <a:ea typeface="Calibri" panose="020F0502020204030204" pitchFamily="34" charset="0"/>
                <a:cs typeface="Times New Roman" panose="02020603050405020304" pitchFamily="18" charset="0"/>
              </a:rPr>
              <a:t> </a:t>
            </a:r>
            <a:r>
              <a:rPr lang="en-IN" sz="1200" b="1" kern="100" dirty="0">
                <a:solidFill>
                  <a:srgbClr val="333333"/>
                </a:solidFill>
                <a:effectLst/>
                <a:latin typeface="+mj-lt"/>
                <a:ea typeface="Calibri" panose="020F0502020204030204" pitchFamily="34" charset="0"/>
                <a:cs typeface="Times New Roman" panose="02020603050405020304" pitchFamily="18" charset="0"/>
              </a:rPr>
              <a:t>82</a:t>
            </a:r>
            <a:r>
              <a:rPr lang="en-IN" sz="1200" kern="100" dirty="0">
                <a:solidFill>
                  <a:srgbClr val="333333"/>
                </a:solidFill>
                <a:effectLst/>
                <a:latin typeface="+mj-lt"/>
                <a:ea typeface="Calibri" panose="020F0502020204030204" pitchFamily="34" charset="0"/>
                <a:cs typeface="Times New Roman" panose="02020603050405020304" pitchFamily="18" charset="0"/>
              </a:rPr>
              <a:t>, 20819–20872 (2023). </a:t>
            </a:r>
            <a:r>
              <a:rPr lang="en-IN" sz="1200" u="sng" kern="100" dirty="0">
                <a:solidFill>
                  <a:srgbClr val="0563C1"/>
                </a:solidFill>
                <a:effectLst/>
                <a:latin typeface="+mj-lt"/>
                <a:ea typeface="Calibri" panose="020F0502020204030204" pitchFamily="34" charset="0"/>
                <a:cs typeface="Times New Roman" panose="02020603050405020304" pitchFamily="18" charset="0"/>
                <a:hlinkClick r:id="rId3"/>
              </a:rPr>
              <a:t>https://doi.org/10.1007/s11042-022-13959-w</a:t>
            </a:r>
            <a:r>
              <a:rPr lang="en-IN" sz="1200" kern="100" dirty="0">
                <a:solidFill>
                  <a:srgbClr val="333333"/>
                </a:solidFill>
                <a:effectLst/>
                <a:latin typeface="+mj-lt"/>
                <a:ea typeface="Calibri" panose="020F0502020204030204" pitchFamily="34" charset="0"/>
                <a:cs typeface="Times New Roman" panose="02020603050405020304" pitchFamily="18" charset="0"/>
              </a:rPr>
              <a:t>.</a:t>
            </a:r>
            <a:endParaRPr lang="en-IN" sz="1200" kern="100" dirty="0">
              <a:effectLst/>
              <a:latin typeface="+mj-lt"/>
              <a:ea typeface="Calibri" panose="020F0502020204030204" pitchFamily="34" charset="0"/>
              <a:cs typeface="Times New Roman" panose="02020603050405020304" pitchFamily="18" charset="0"/>
            </a:endParaRPr>
          </a:p>
          <a:p>
            <a:r>
              <a:rPr lang="en-IN" sz="1200" kern="100" dirty="0">
                <a:solidFill>
                  <a:srgbClr val="333333"/>
                </a:solidFill>
                <a:effectLst/>
                <a:latin typeface="+mj-lt"/>
                <a:ea typeface="Calibri" panose="020F0502020204030204" pitchFamily="34" charset="0"/>
                <a:cs typeface="Times New Roman" panose="02020603050405020304" pitchFamily="18" charset="0"/>
              </a:rPr>
              <a:t>[5]	P. Liu, H. Zhang and K. B. </a:t>
            </a:r>
            <a:r>
              <a:rPr lang="en-IN" sz="1200" kern="100" dirty="0" err="1">
                <a:solidFill>
                  <a:srgbClr val="333333"/>
                </a:solidFill>
                <a:effectLst/>
                <a:latin typeface="+mj-lt"/>
                <a:ea typeface="Calibri" panose="020F0502020204030204" pitchFamily="34" charset="0"/>
                <a:cs typeface="Times New Roman" panose="02020603050405020304" pitchFamily="18" charset="0"/>
              </a:rPr>
              <a:t>Eom</a:t>
            </a:r>
            <a:r>
              <a:rPr lang="en-IN" sz="1200" kern="100" dirty="0">
                <a:solidFill>
                  <a:srgbClr val="333333"/>
                </a:solidFill>
                <a:effectLst/>
                <a:latin typeface="+mj-lt"/>
                <a:ea typeface="Calibri" panose="020F0502020204030204" pitchFamily="34" charset="0"/>
                <a:cs typeface="Times New Roman" panose="02020603050405020304" pitchFamily="18" charset="0"/>
              </a:rPr>
              <a:t>, "Active Deep Learning for Classification of Hyperspectral Images," in IEEE Journal of Selected Topics in Applied Earth Observations and Remote Sensing, vol. 10, no. 2, pp. 712-724, Feb. 2017, </a:t>
            </a:r>
            <a:r>
              <a:rPr lang="en-IN" sz="1200" kern="100" dirty="0" err="1">
                <a:solidFill>
                  <a:srgbClr val="333333"/>
                </a:solidFill>
                <a:effectLst/>
                <a:latin typeface="+mj-lt"/>
                <a:ea typeface="Calibri" panose="020F0502020204030204" pitchFamily="34" charset="0"/>
                <a:cs typeface="Times New Roman" panose="02020603050405020304" pitchFamily="18" charset="0"/>
              </a:rPr>
              <a:t>doi</a:t>
            </a:r>
            <a:r>
              <a:rPr lang="en-IN" sz="1200" kern="100" dirty="0">
                <a:solidFill>
                  <a:srgbClr val="333333"/>
                </a:solidFill>
                <a:effectLst/>
                <a:latin typeface="+mj-lt"/>
                <a:ea typeface="Calibri" panose="020F0502020204030204" pitchFamily="34" charset="0"/>
                <a:cs typeface="Times New Roman" panose="02020603050405020304" pitchFamily="18" charset="0"/>
              </a:rPr>
              <a:t>: 10.1109/JSTARS.2016.2598859</a:t>
            </a:r>
            <a:endParaRPr lang="en-IN" sz="1200" dirty="0">
              <a:latin typeface="+mj-lt"/>
            </a:endParaRPr>
          </a:p>
        </p:txBody>
      </p:sp>
    </p:spTree>
    <p:extLst>
      <p:ext uri="{BB962C8B-B14F-4D97-AF65-F5344CB8AC3E}">
        <p14:creationId xmlns:p14="http://schemas.microsoft.com/office/powerpoint/2010/main" val="190410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6735" y="1759067"/>
            <a:ext cx="6117431" cy="627321"/>
          </a:xfrm>
        </p:spPr>
        <p:txBody>
          <a:bodyPr/>
          <a:lstStyle/>
          <a:p>
            <a:r>
              <a:rPr lang="en-US" sz="3600" dirty="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2400" dirty="0">
                <a:latin typeface="Bookman Old Style" panose="02050604050505020204" pitchFamily="18" charset="0"/>
              </a:rPr>
              <a:t>Project seminar–I Evaluation</a:t>
            </a:r>
          </a:p>
        </p:txBody>
      </p:sp>
      <p:graphicFrame>
        <p:nvGraphicFramePr>
          <p:cNvPr id="4" name="Table 3"/>
          <p:cNvGraphicFramePr>
            <a:graphicFrameLocks noGrp="1"/>
          </p:cNvGraphicFramePr>
          <p:nvPr>
            <p:extLst>
              <p:ext uri="{D42A27DB-BD31-4B8C-83A1-F6EECF244321}">
                <p14:modId xmlns:p14="http://schemas.microsoft.com/office/powerpoint/2010/main" val="777001546"/>
              </p:ext>
            </p:extLst>
          </p:nvPr>
        </p:nvGraphicFramePr>
        <p:xfrm>
          <a:off x="1123308" y="1279490"/>
          <a:ext cx="6602859" cy="22250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Rubrics</a:t>
                      </a:r>
                    </a:p>
                  </a:txBody>
                  <a:tcPr/>
                </a:tc>
                <a:tc>
                  <a:txBody>
                    <a:bodyPr/>
                    <a:lstStyle/>
                    <a:p>
                      <a:r>
                        <a:rPr lang="en-US" sz="1000" dirty="0"/>
                        <a:t>Marks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Concept Introduction</a:t>
                      </a:r>
                    </a:p>
                  </a:txBody>
                  <a:tcPr/>
                </a:tc>
                <a:tc>
                  <a:txBody>
                    <a:bodyPr/>
                    <a:lstStyle/>
                    <a:p>
                      <a:r>
                        <a:rPr lang="en-US" dirty="0"/>
                        <a:t>4</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Literature</a:t>
                      </a:r>
                      <a:r>
                        <a:rPr lang="en-US" baseline="0" dirty="0"/>
                        <a:t> </a:t>
                      </a:r>
                      <a:r>
                        <a:rPr lang="en-US" dirty="0"/>
                        <a:t>and</a:t>
                      </a:r>
                      <a:r>
                        <a:rPr lang="en-US" baseline="0" dirty="0"/>
                        <a:t> </a:t>
                      </a:r>
                      <a:r>
                        <a:rPr lang="en-US" dirty="0"/>
                        <a:t>Parameter</a:t>
                      </a:r>
                    </a:p>
                  </a:txBody>
                  <a:tcPr/>
                </a:tc>
                <a:tc>
                  <a:txBody>
                    <a:bodyPr/>
                    <a:lstStyle/>
                    <a:p>
                      <a:r>
                        <a:rPr lang="en-US" dirty="0"/>
                        <a:t>5</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Problem</a:t>
                      </a:r>
                      <a:r>
                        <a:rPr lang="en-US" baseline="0" dirty="0"/>
                        <a:t> </a:t>
                      </a:r>
                      <a:r>
                        <a:rPr lang="en-US" dirty="0"/>
                        <a:t> and </a:t>
                      </a:r>
                      <a:r>
                        <a:rPr lang="en-US" sz="1200" dirty="0">
                          <a:latin typeface="Bookman Old Style" panose="02050604050505020204" pitchFamily="18" charset="0"/>
                        </a:rPr>
                        <a:t>Problem </a:t>
                      </a:r>
                      <a:r>
                        <a:rPr lang="en-US" sz="14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4 </a:t>
                      </a:r>
                    </a:p>
                  </a:txBody>
                  <a:tcPr/>
                </a:tc>
                <a:tc>
                  <a:txBody>
                    <a:bodyPr/>
                    <a:lstStyle/>
                    <a:p>
                      <a:r>
                        <a:rPr lang="en-US" sz="1400" dirty="0">
                          <a:latin typeface="Bookman Old Style" panose="02050604050505020204" pitchFamily="18" charset="0"/>
                        </a:rPr>
                        <a:t>Proposed Method and  </a:t>
                      </a:r>
                      <a:r>
                        <a:rPr lang="en-US" sz="16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4"/>
                  </a:ext>
                </a:extLst>
              </a:tr>
              <a:tr h="370840">
                <a:tc gridSpan="2">
                  <a:txBody>
                    <a:bodyPr/>
                    <a:lstStyle/>
                    <a:p>
                      <a:pPr algn="ctr"/>
                      <a:r>
                        <a:rPr lang="en-US" dirty="0"/>
                        <a:t>Total</a:t>
                      </a:r>
                    </a:p>
                  </a:txBody>
                  <a:tcPr/>
                </a:tc>
                <a:tc hMerge="1">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idx="10"/>
          </p:nvPr>
        </p:nvSpPr>
        <p:spPr/>
        <p:txBody>
          <a:bodyPr/>
          <a:lstStyle/>
          <a:p>
            <a:fld id="{39E74B69-3D5A-491F-96EB-2C0BEE0696FC}" type="datetime1">
              <a:rPr lang="en-US" smtClean="0"/>
              <a:t>1/30/2024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3445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45673" y="272931"/>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903767" y="1017478"/>
            <a:ext cx="7083237" cy="3539430"/>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Bookman Old Style" panose="02050604050505020204" pitchFamily="18" charset="0"/>
              </a:rPr>
              <a:t>A Hyperspectral Image (HSI) is a digital image that encompasses a broad range of electromagnetic wavelengths, extending beyond the limited three bands (Red, Green, Blue) found in regular RGB images. HSIs consist of hundreds or even thousands of narrow and adjacent bands, covering an extensive spectrum.</a:t>
            </a:r>
          </a:p>
          <a:p>
            <a:pPr marL="285750" indent="-285750">
              <a:buFont typeface="Wingdings" panose="05000000000000000000" pitchFamily="2" charset="2"/>
              <a:buChar char="q"/>
            </a:pPr>
            <a:endParaRPr lang="en-US" dirty="0">
              <a:latin typeface="Bookman Old Style" panose="02050604050505020204" pitchFamily="18" charset="0"/>
            </a:endParaRPr>
          </a:p>
          <a:p>
            <a:pPr marL="285750" indent="-285750">
              <a:buFont typeface="Wingdings" panose="05000000000000000000" pitchFamily="2" charset="2"/>
              <a:buChar char="q"/>
            </a:pPr>
            <a:r>
              <a:rPr lang="en-US" dirty="0">
                <a:latin typeface="Bookman Old Style" panose="02050604050505020204" pitchFamily="18" charset="0"/>
              </a:rPr>
              <a:t>A Hyperspectral Image (HSI) is formed by dividing the electromagnetic spectrum into narrow bands, creating numerous spectral channels. Each channel represents a specific wavelength range. In an HSI, every pixel has a unique spectral signature with intensity values reflecting the object's reflectance or radiance at different wavelengths. This spectral data facilitates identifying and analyzing materials and object characteristics in the captured image</a:t>
            </a:r>
          </a:p>
          <a:p>
            <a:pPr marL="285750" indent="-285750">
              <a:buFont typeface="Wingdings" panose="05000000000000000000" pitchFamily="2" charset="2"/>
              <a:buChar char="q"/>
            </a:pPr>
            <a:endParaRPr lang="en-US" dirty="0">
              <a:latin typeface="Bookman Old Style" panose="02050604050505020204" pitchFamily="18" charset="0"/>
            </a:endParaRPr>
          </a:p>
          <a:p>
            <a:pPr marL="285750" indent="-285750">
              <a:buFont typeface="Wingdings" panose="05000000000000000000" pitchFamily="2" charset="2"/>
              <a:buChar char="q"/>
            </a:pPr>
            <a:r>
              <a:rPr lang="en-US" dirty="0">
                <a:latin typeface="Bookman Old Style" panose="02050604050505020204" pitchFamily="18" charset="0"/>
              </a:rPr>
              <a:t>Material Identification, Agriculture and Precision Farming, Defense and Surveillance, Medical Imaging are the applications.</a:t>
            </a:r>
          </a:p>
        </p:txBody>
      </p:sp>
      <p:sp>
        <p:nvSpPr>
          <p:cNvPr id="3" name="Date Placeholder 2"/>
          <p:cNvSpPr>
            <a:spLocks noGrp="1"/>
          </p:cNvSpPr>
          <p:nvPr>
            <p:ph type="dt" idx="10"/>
          </p:nvPr>
        </p:nvSpPr>
        <p:spPr/>
        <p:txBody>
          <a:bodyPr/>
          <a:lstStyle/>
          <a:p>
            <a:fld id="{3FD821C4-CE5C-451F-93F0-D86962B0F042}"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Concept Tree</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D0D25AA1-CAE0-6BE5-8020-797BAD969BBE}"/>
              </a:ext>
            </a:extLst>
          </p:cNvPr>
          <p:cNvPicPr>
            <a:picLocks noChangeAspect="1"/>
          </p:cNvPicPr>
          <p:nvPr/>
        </p:nvPicPr>
        <p:blipFill>
          <a:blip r:embed="rId3"/>
          <a:stretch>
            <a:fillRect/>
          </a:stretch>
        </p:blipFill>
        <p:spPr>
          <a:xfrm>
            <a:off x="435769" y="1132546"/>
            <a:ext cx="7969469" cy="3129493"/>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Literature </a:t>
            </a:r>
          </a:p>
        </p:txBody>
      </p:sp>
      <p:sp>
        <p:nvSpPr>
          <p:cNvPr id="4" name="Date Placeholder 3"/>
          <p:cNvSpPr>
            <a:spLocks noGrp="1"/>
          </p:cNvSpPr>
          <p:nvPr>
            <p:ph type="dt" idx="10"/>
          </p:nvPr>
        </p:nvSpPr>
        <p:spPr/>
        <p:txBody>
          <a:bodyPr/>
          <a:lstStyle/>
          <a:p>
            <a:fld id="{937E6CE2-A279-4DF4-AD7B-FFB9CCAEAB64}" type="datetime1">
              <a:rPr lang="en-US" smtClean="0"/>
              <a:t>1/30/2024</a:t>
            </a:fld>
            <a:endParaRPr lang="en-US"/>
          </a:p>
        </p:txBody>
      </p:sp>
      <p:sp>
        <p:nvSpPr>
          <p:cNvPr id="6" name="Footer Placeholder 5"/>
          <p:cNvSpPr>
            <a:spLocks noGrp="1"/>
          </p:cNvSpPr>
          <p:nvPr>
            <p:ph type="ftr" idx="11"/>
          </p:nvPr>
        </p:nvSpPr>
        <p:spPr/>
        <p:txBody>
          <a:bodyPr/>
          <a:lstStyle/>
          <a:p>
            <a:r>
              <a:rPr lang="en-US" dirty="0"/>
              <a:t>Department of Computer Science and Engineering</a:t>
            </a:r>
          </a:p>
        </p:txBody>
      </p:sp>
      <p:graphicFrame>
        <p:nvGraphicFramePr>
          <p:cNvPr id="7" name="Table 6">
            <a:extLst>
              <a:ext uri="{FF2B5EF4-FFF2-40B4-BE49-F238E27FC236}">
                <a16:creationId xmlns:a16="http://schemas.microsoft.com/office/drawing/2014/main" id="{0F75670D-E52F-0B30-19AE-2239C922794B}"/>
              </a:ext>
            </a:extLst>
          </p:cNvPr>
          <p:cNvGraphicFramePr>
            <a:graphicFrameLocks noGrp="1"/>
          </p:cNvGraphicFramePr>
          <p:nvPr>
            <p:extLst>
              <p:ext uri="{D42A27DB-BD31-4B8C-83A1-F6EECF244321}">
                <p14:modId xmlns:p14="http://schemas.microsoft.com/office/powerpoint/2010/main" val="335375946"/>
              </p:ext>
            </p:extLst>
          </p:nvPr>
        </p:nvGraphicFramePr>
        <p:xfrm>
          <a:off x="114299" y="407821"/>
          <a:ext cx="8956221" cy="4842107"/>
        </p:xfrm>
        <a:graphic>
          <a:graphicData uri="http://schemas.openxmlformats.org/drawingml/2006/table">
            <a:tbl>
              <a:tblPr firstRow="1" firstCol="1" bandRow="1">
                <a:tableStyleId>{1D3205E1-8B83-452B-8570-0B3C4014EAE2}</a:tableStyleId>
              </a:tblPr>
              <a:tblGrid>
                <a:gridCol w="1653249">
                  <a:extLst>
                    <a:ext uri="{9D8B030D-6E8A-4147-A177-3AD203B41FA5}">
                      <a16:colId xmlns:a16="http://schemas.microsoft.com/office/drawing/2014/main" val="373293052"/>
                    </a:ext>
                  </a:extLst>
                </a:gridCol>
                <a:gridCol w="1544931">
                  <a:extLst>
                    <a:ext uri="{9D8B030D-6E8A-4147-A177-3AD203B41FA5}">
                      <a16:colId xmlns:a16="http://schemas.microsoft.com/office/drawing/2014/main" val="4142865402"/>
                    </a:ext>
                  </a:extLst>
                </a:gridCol>
                <a:gridCol w="1853162">
                  <a:extLst>
                    <a:ext uri="{9D8B030D-6E8A-4147-A177-3AD203B41FA5}">
                      <a16:colId xmlns:a16="http://schemas.microsoft.com/office/drawing/2014/main" val="472728249"/>
                    </a:ext>
                  </a:extLst>
                </a:gridCol>
                <a:gridCol w="1907058">
                  <a:extLst>
                    <a:ext uri="{9D8B030D-6E8A-4147-A177-3AD203B41FA5}">
                      <a16:colId xmlns:a16="http://schemas.microsoft.com/office/drawing/2014/main" val="710879569"/>
                    </a:ext>
                  </a:extLst>
                </a:gridCol>
                <a:gridCol w="1997821">
                  <a:extLst>
                    <a:ext uri="{9D8B030D-6E8A-4147-A177-3AD203B41FA5}">
                      <a16:colId xmlns:a16="http://schemas.microsoft.com/office/drawing/2014/main" val="1008279653"/>
                    </a:ext>
                  </a:extLst>
                </a:gridCol>
              </a:tblGrid>
              <a:tr h="214099">
                <a:tc>
                  <a:txBody>
                    <a:bodyPr/>
                    <a:lstStyle/>
                    <a:p>
                      <a:pPr>
                        <a:lnSpc>
                          <a:spcPct val="107000"/>
                        </a:lnSpc>
                        <a:spcAft>
                          <a:spcPts val="800"/>
                        </a:spcAft>
                      </a:pPr>
                      <a:r>
                        <a:rPr lang="en-US" sz="1100">
                          <a:effectLst/>
                        </a:rPr>
                        <a:t>Sl.No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nSpc>
                          <a:spcPct val="107000"/>
                        </a:lnSpc>
                        <a:spcAft>
                          <a:spcPts val="800"/>
                        </a:spcAft>
                      </a:pPr>
                      <a:r>
                        <a:rPr lang="en-US" sz="1100">
                          <a:effectLst/>
                        </a:rPr>
                        <a:t>Author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nSpc>
                          <a:spcPct val="107000"/>
                        </a:lnSpc>
                        <a:spcAft>
                          <a:spcPts val="800"/>
                        </a:spcAft>
                      </a:pPr>
                      <a:r>
                        <a:rPr lang="en-US" sz="1100">
                          <a:effectLst/>
                        </a:rPr>
                        <a:t>Strategies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nSpc>
                          <a:spcPct val="107000"/>
                        </a:lnSpc>
                        <a:spcAft>
                          <a:spcPts val="800"/>
                        </a:spcAft>
                      </a:pPr>
                      <a:r>
                        <a:rPr lang="en-US" sz="1100">
                          <a:effectLst/>
                        </a:rPr>
                        <a:t>Advantages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nSpc>
                          <a:spcPct val="107000"/>
                        </a:lnSpc>
                        <a:spcAft>
                          <a:spcPts val="800"/>
                        </a:spcAft>
                      </a:pPr>
                      <a:r>
                        <a:rPr lang="en-US" sz="1100">
                          <a:effectLst/>
                        </a:rPr>
                        <a:t>Disadvantages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extLst>
                  <a:ext uri="{0D108BD9-81ED-4DB2-BD59-A6C34878D82A}">
                    <a16:rowId xmlns:a16="http://schemas.microsoft.com/office/drawing/2014/main" val="2970251166"/>
                  </a:ext>
                </a:extLst>
              </a:tr>
              <a:tr h="847868">
                <a:tc>
                  <a:txBody>
                    <a:bodyPr/>
                    <a:lstStyle/>
                    <a:p>
                      <a:pPr>
                        <a:lnSpc>
                          <a:spcPct val="107000"/>
                        </a:lnSpc>
                        <a:spcAft>
                          <a:spcPts val="800"/>
                        </a:spcAft>
                      </a:pPr>
                      <a:r>
                        <a:rPr lang="en-US"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nSpc>
                          <a:spcPct val="107000"/>
                        </a:lnSpc>
                        <a:spcAft>
                          <a:spcPts val="800"/>
                        </a:spcAft>
                      </a:pPr>
                      <a:r>
                        <a:rPr lang="en-US" sz="1100" dirty="0">
                          <a:effectLst/>
                        </a:rPr>
                        <a:t>Feng, </a:t>
                      </a:r>
                      <a:r>
                        <a:rPr lang="en-US" sz="1100" dirty="0" err="1">
                          <a:effectLst/>
                        </a:rPr>
                        <a:t>Xumin</a:t>
                      </a:r>
                      <a:r>
                        <a:rPr lang="en-US" sz="1100" dirty="0">
                          <a:effectLst/>
                        </a:rPr>
                        <a:t> Yu</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gn="ctr">
                        <a:lnSpc>
                          <a:spcPct val="107000"/>
                        </a:lnSpc>
                        <a:spcAft>
                          <a:spcPts val="800"/>
                        </a:spcAft>
                      </a:pPr>
                      <a:r>
                        <a:rPr lang="en-US" sz="1100">
                          <a:effectLst/>
                        </a:rPr>
                        <a:t>Use of convolutional neural networks (CNNs) and band expansion techniques in hyperspectral image change detection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nSpc>
                          <a:spcPct val="107000"/>
                        </a:lnSpc>
                        <a:spcAft>
                          <a:spcPts val="800"/>
                        </a:spcAft>
                      </a:pPr>
                      <a:r>
                        <a:rPr lang="en-US" sz="1100">
                          <a:effectLst/>
                        </a:rPr>
                        <a:t>Enhances discrimination of change classes; potentially improved performance in change detection compared to traditional methods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Contextual Ambiguity and spectral mixing</a:t>
                      </a:r>
                    </a:p>
                  </a:txBody>
                  <a:tcPr marL="33379" marR="33379" marT="0" marB="0"/>
                </a:tc>
                <a:extLst>
                  <a:ext uri="{0D108BD9-81ED-4DB2-BD59-A6C34878D82A}">
                    <a16:rowId xmlns:a16="http://schemas.microsoft.com/office/drawing/2014/main" val="1313009111"/>
                  </a:ext>
                </a:extLst>
              </a:tr>
              <a:tr h="1361754">
                <a:tc>
                  <a:txBody>
                    <a:bodyPr/>
                    <a:lstStyle/>
                    <a:p>
                      <a:pPr>
                        <a:lnSpc>
                          <a:spcPct val="107000"/>
                        </a:lnSpc>
                        <a:spcAft>
                          <a:spcPts val="800"/>
                        </a:spcAft>
                      </a:pPr>
                      <a:r>
                        <a:rPr lang="en-US"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nSpc>
                          <a:spcPct val="107000"/>
                        </a:lnSpc>
                        <a:spcAft>
                          <a:spcPts val="800"/>
                        </a:spcAft>
                      </a:pPr>
                      <a:r>
                        <a:rPr lang="en-US" sz="1100">
                          <a:effectLst/>
                        </a:rPr>
                        <a:t>Yushi Chen, Hanlu Jiang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nSpc>
                          <a:spcPct val="107000"/>
                        </a:lnSpc>
                        <a:spcAft>
                          <a:spcPts val="800"/>
                        </a:spcAft>
                      </a:pPr>
                      <a:r>
                        <a:rPr lang="en-US" sz="1100">
                          <a:effectLst/>
                        </a:rPr>
                        <a:t>convolutional neural networks (CNNs) for deep feature extraction in hyperspectral image classification. Employing regularization techniques like L2 regularization and dropout to avoid overfitting.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nSpc>
                          <a:spcPct val="107000"/>
                        </a:lnSpc>
                        <a:spcAft>
                          <a:spcPts val="800"/>
                        </a:spcAft>
                      </a:pPr>
                      <a:r>
                        <a:rPr lang="en-US" sz="1100" dirty="0">
                          <a:effectLst/>
                        </a:rPr>
                        <a:t>Improved classification accuracy due to deep feature extraction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nSpc>
                          <a:spcPct val="107000"/>
                        </a:lnSpc>
                        <a:spcAft>
                          <a:spcPts val="800"/>
                        </a:spcAft>
                      </a:pPr>
                      <a:r>
                        <a:rPr lang="en-US" sz="1100" dirty="0">
                          <a:effectLst/>
                        </a:rPr>
                        <a:t>The complexity of CNN architectures can lead to increased computational requirements.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extLst>
                  <a:ext uri="{0D108BD9-81ED-4DB2-BD59-A6C34878D82A}">
                    <a16:rowId xmlns:a16="http://schemas.microsoft.com/office/drawing/2014/main" val="3269899854"/>
                  </a:ext>
                </a:extLst>
              </a:tr>
              <a:tr h="1019163">
                <a:tc>
                  <a:txBody>
                    <a:bodyPr/>
                    <a:lstStyle/>
                    <a:p>
                      <a:pPr>
                        <a:lnSpc>
                          <a:spcPct val="107000"/>
                        </a:lnSpc>
                        <a:spcAft>
                          <a:spcPts val="800"/>
                        </a:spcAft>
                      </a:pPr>
                      <a:r>
                        <a:rPr lang="en-US"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nSpc>
                          <a:spcPct val="107000"/>
                        </a:lnSpc>
                        <a:spcAft>
                          <a:spcPts val="800"/>
                        </a:spcAft>
                      </a:pPr>
                      <a:r>
                        <a:rPr lang="en-US" sz="1100">
                          <a:effectLst/>
                        </a:rPr>
                        <a:t>Indira Bidari, Satyadhyan Chickerur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nSpc>
                          <a:spcPct val="107000"/>
                        </a:lnSpc>
                        <a:spcAft>
                          <a:spcPts val="800"/>
                        </a:spcAft>
                      </a:pPr>
                      <a:r>
                        <a:rPr lang="en-US" sz="1100">
                          <a:effectLst/>
                        </a:rPr>
                        <a:t>Integration of methods like PCA for dimensionality reduction and SVM for classification; Use of deep learning for automatic feature extraction.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nSpc>
                          <a:spcPct val="107000"/>
                        </a:lnSpc>
                        <a:spcAft>
                          <a:spcPts val="800"/>
                        </a:spcAft>
                      </a:pPr>
                      <a:r>
                        <a:rPr lang="en-US" sz="1100">
                          <a:effectLst/>
                        </a:rPr>
                        <a:t>Effective handling of high dimensionality in hyperspectral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nSpc>
                          <a:spcPct val="107000"/>
                        </a:lnSpc>
                        <a:spcAft>
                          <a:spcPts val="800"/>
                        </a:spcAft>
                      </a:pPr>
                      <a:r>
                        <a:rPr lang="en-US" sz="1100" dirty="0">
                          <a:effectLst/>
                        </a:rPr>
                        <a:t>Increased computational complexity and redundancy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extLst>
                  <a:ext uri="{0D108BD9-81ED-4DB2-BD59-A6C34878D82A}">
                    <a16:rowId xmlns:a16="http://schemas.microsoft.com/office/drawing/2014/main" val="2913112889"/>
                  </a:ext>
                </a:extLst>
              </a:tr>
              <a:tr h="1190459">
                <a:tc>
                  <a:txBody>
                    <a:bodyPr/>
                    <a:lstStyle/>
                    <a:p>
                      <a:pPr>
                        <a:lnSpc>
                          <a:spcPct val="107000"/>
                        </a:lnSpc>
                        <a:spcAft>
                          <a:spcPts val="800"/>
                        </a:spcAft>
                      </a:pPr>
                      <a:r>
                        <a:rPr lang="en-US"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nSpc>
                          <a:spcPct val="107000"/>
                        </a:lnSpc>
                        <a:spcAft>
                          <a:spcPts val="800"/>
                        </a:spcAft>
                      </a:pPr>
                      <a:r>
                        <a:rPr lang="en-US" sz="1100">
                          <a:effectLst/>
                        </a:rPr>
                        <a:t>Yanlong Gao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nSpc>
                          <a:spcPct val="107000"/>
                        </a:lnSpc>
                        <a:spcAft>
                          <a:spcPts val="800"/>
                        </a:spcAft>
                      </a:pPr>
                      <a:r>
                        <a:rPr lang="en-US" sz="1100" dirty="0">
                          <a:effectLst/>
                        </a:rPr>
                        <a:t>Developing a hierarchical CNN for feature extraction and classification, employing raw images as input, avoiding image block processing, using SVM for classification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nSpc>
                          <a:spcPct val="107000"/>
                        </a:lnSpc>
                        <a:spcAft>
                          <a:spcPts val="800"/>
                        </a:spcAft>
                      </a:pPr>
                      <a:r>
                        <a:rPr lang="en-US" sz="1100">
                          <a:effectLst/>
                        </a:rPr>
                        <a:t>More efficient processing by avoiding image block analysis, better feature extraction through hierarchical CNN layers, combining CNN with SVM for improved classification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tc>
                  <a:txBody>
                    <a:bodyPr/>
                    <a:lstStyle/>
                    <a:p>
                      <a:pPr>
                        <a:lnSpc>
                          <a:spcPct val="107000"/>
                        </a:lnSpc>
                        <a:spcAft>
                          <a:spcPts val="800"/>
                        </a:spcAft>
                      </a:pPr>
                      <a:r>
                        <a:rPr lang="en-US" sz="1100" dirty="0">
                          <a:effectLst/>
                        </a:rPr>
                        <a:t> potential challenges in optimizing CNN for specific hyperspectral scenarios, managing high dimensionality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3379" marR="33379" marT="0" marB="0"/>
                </a:tc>
                <a:extLst>
                  <a:ext uri="{0D108BD9-81ED-4DB2-BD59-A6C34878D82A}">
                    <a16:rowId xmlns:a16="http://schemas.microsoft.com/office/drawing/2014/main" val="207587679"/>
                  </a:ext>
                </a:extLst>
              </a:tr>
            </a:tbl>
          </a:graphicData>
        </a:graphic>
      </p:graphicFrame>
      <p:sp>
        <p:nvSpPr>
          <p:cNvPr id="8" name="Rectangle 1">
            <a:extLst>
              <a:ext uri="{FF2B5EF4-FFF2-40B4-BE49-F238E27FC236}">
                <a16:creationId xmlns:a16="http://schemas.microsoft.com/office/drawing/2014/main" id="{62C2497A-1DA3-7F51-9A94-B2C4CAF49AB2}"/>
              </a:ext>
            </a:extLst>
          </p:cNvPr>
          <p:cNvSpPr>
            <a:spLocks noChangeArrowheads="1"/>
          </p:cNvSpPr>
          <p:nvPr/>
        </p:nvSpPr>
        <p:spPr bwMode="auto">
          <a:xfrm>
            <a:off x="3098800" y="1154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2934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Literature(cont..)</a:t>
            </a:r>
            <a:br>
              <a:rPr lang="en-US" sz="3600" dirty="0"/>
            </a:br>
            <a:r>
              <a:rPr lang="en-US" sz="1800" dirty="0">
                <a:latin typeface="Bookman Old Style" panose="02050604050505020204" pitchFamily="18" charset="0"/>
              </a:rPr>
              <a:t>selected strategy:</a:t>
            </a:r>
            <a:endParaRPr lang="en-US" sz="3600" dirty="0"/>
          </a:p>
        </p:txBody>
      </p:sp>
      <p:sp>
        <p:nvSpPr>
          <p:cNvPr id="4" name="Date Placeholder 3"/>
          <p:cNvSpPr>
            <a:spLocks noGrp="1"/>
          </p:cNvSpPr>
          <p:nvPr>
            <p:ph type="dt" idx="10"/>
          </p:nvPr>
        </p:nvSpPr>
        <p:spPr/>
        <p:txBody>
          <a:bodyPr/>
          <a:lstStyle/>
          <a:p>
            <a:fld id="{632A1D68-43CA-45FC-A47C-7E83FB7C746E}" type="datetime1">
              <a:rPr lang="en-US" smtClean="0"/>
              <a:t>1/30/2024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graphicFrame>
        <p:nvGraphicFramePr>
          <p:cNvPr id="7" name="Table 6">
            <a:extLst>
              <a:ext uri="{FF2B5EF4-FFF2-40B4-BE49-F238E27FC236}">
                <a16:creationId xmlns:a16="http://schemas.microsoft.com/office/drawing/2014/main" id="{4BEFE8E4-3CFC-AA08-5D7D-CCAD38235159}"/>
              </a:ext>
            </a:extLst>
          </p:cNvPr>
          <p:cNvGraphicFramePr>
            <a:graphicFrameLocks noGrp="1"/>
          </p:cNvGraphicFramePr>
          <p:nvPr>
            <p:extLst>
              <p:ext uri="{D42A27DB-BD31-4B8C-83A1-F6EECF244321}">
                <p14:modId xmlns:p14="http://schemas.microsoft.com/office/powerpoint/2010/main" val="2137027779"/>
              </p:ext>
            </p:extLst>
          </p:nvPr>
        </p:nvGraphicFramePr>
        <p:xfrm>
          <a:off x="536805" y="788819"/>
          <a:ext cx="7976576" cy="4012561"/>
        </p:xfrm>
        <a:graphic>
          <a:graphicData uri="http://schemas.openxmlformats.org/drawingml/2006/table">
            <a:tbl>
              <a:tblPr firstRow="1" firstCol="1" bandRow="1">
                <a:tableStyleId>{1D3205E1-8B83-452B-8570-0B3C4014EAE2}</a:tableStyleId>
              </a:tblPr>
              <a:tblGrid>
                <a:gridCol w="1994144">
                  <a:extLst>
                    <a:ext uri="{9D8B030D-6E8A-4147-A177-3AD203B41FA5}">
                      <a16:colId xmlns:a16="http://schemas.microsoft.com/office/drawing/2014/main" val="2638619419"/>
                    </a:ext>
                  </a:extLst>
                </a:gridCol>
                <a:gridCol w="1994144">
                  <a:extLst>
                    <a:ext uri="{9D8B030D-6E8A-4147-A177-3AD203B41FA5}">
                      <a16:colId xmlns:a16="http://schemas.microsoft.com/office/drawing/2014/main" val="4055099210"/>
                    </a:ext>
                  </a:extLst>
                </a:gridCol>
                <a:gridCol w="1994144">
                  <a:extLst>
                    <a:ext uri="{9D8B030D-6E8A-4147-A177-3AD203B41FA5}">
                      <a16:colId xmlns:a16="http://schemas.microsoft.com/office/drawing/2014/main" val="1065450826"/>
                    </a:ext>
                  </a:extLst>
                </a:gridCol>
                <a:gridCol w="1994144">
                  <a:extLst>
                    <a:ext uri="{9D8B030D-6E8A-4147-A177-3AD203B41FA5}">
                      <a16:colId xmlns:a16="http://schemas.microsoft.com/office/drawing/2014/main" val="2492048847"/>
                    </a:ext>
                  </a:extLst>
                </a:gridCol>
              </a:tblGrid>
              <a:tr h="136256">
                <a:tc>
                  <a:txBody>
                    <a:bodyPr/>
                    <a:lstStyle/>
                    <a:p>
                      <a:pPr>
                        <a:lnSpc>
                          <a:spcPct val="107000"/>
                        </a:lnSpc>
                        <a:spcAft>
                          <a:spcPts val="800"/>
                        </a:spcAft>
                      </a:pPr>
                      <a:r>
                        <a:rPr lang="en-US" sz="1100">
                          <a:effectLst/>
                        </a:rPr>
                        <a:t>Sl.No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0826" marR="50826" marT="0" marB="0"/>
                </a:tc>
                <a:tc>
                  <a:txBody>
                    <a:bodyPr/>
                    <a:lstStyle/>
                    <a:p>
                      <a:pPr>
                        <a:lnSpc>
                          <a:spcPct val="107000"/>
                        </a:lnSpc>
                        <a:spcAft>
                          <a:spcPts val="800"/>
                        </a:spcAft>
                      </a:pPr>
                      <a:r>
                        <a:rPr lang="en-US" sz="1100">
                          <a:effectLst/>
                        </a:rPr>
                        <a:t>Strategies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0826" marR="50826" marT="0" marB="0"/>
                </a:tc>
                <a:tc>
                  <a:txBody>
                    <a:bodyPr/>
                    <a:lstStyle/>
                    <a:p>
                      <a:pPr>
                        <a:lnSpc>
                          <a:spcPct val="107000"/>
                        </a:lnSpc>
                        <a:spcAft>
                          <a:spcPts val="800"/>
                        </a:spcAft>
                      </a:pPr>
                      <a:r>
                        <a:rPr lang="en-US" sz="1100">
                          <a:effectLst/>
                        </a:rPr>
                        <a:t>Advantages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0826" marR="50826" marT="0" marB="0"/>
                </a:tc>
                <a:tc>
                  <a:txBody>
                    <a:bodyPr/>
                    <a:lstStyle/>
                    <a:p>
                      <a:pPr>
                        <a:lnSpc>
                          <a:spcPct val="107000"/>
                        </a:lnSpc>
                        <a:spcAft>
                          <a:spcPts val="800"/>
                        </a:spcAft>
                      </a:pPr>
                      <a:r>
                        <a:rPr lang="en-US" sz="1100">
                          <a:effectLst/>
                        </a:rPr>
                        <a:t>Disadvantages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0826" marR="50826" marT="0" marB="0"/>
                </a:tc>
                <a:extLst>
                  <a:ext uri="{0D108BD9-81ED-4DB2-BD59-A6C34878D82A}">
                    <a16:rowId xmlns:a16="http://schemas.microsoft.com/office/drawing/2014/main" val="2325405039"/>
                  </a:ext>
                </a:extLst>
              </a:tr>
              <a:tr h="1104665">
                <a:tc>
                  <a:txBody>
                    <a:bodyPr/>
                    <a:lstStyle/>
                    <a:p>
                      <a:pPr>
                        <a:lnSpc>
                          <a:spcPct val="107000"/>
                        </a:lnSpc>
                        <a:spcAft>
                          <a:spcPts val="800"/>
                        </a:spcAft>
                      </a:pPr>
                      <a:r>
                        <a:rPr lang="en-US"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0826" marR="50826" marT="0" marB="0"/>
                </a:tc>
                <a:tc>
                  <a:txBody>
                    <a:bodyPr/>
                    <a:lstStyle/>
                    <a:p>
                      <a:pPr>
                        <a:lnSpc>
                          <a:spcPct val="107000"/>
                        </a:lnSpc>
                        <a:spcAft>
                          <a:spcPts val="800"/>
                        </a:spcAft>
                      </a:pPr>
                      <a:r>
                        <a:rPr lang="en-US" sz="1100">
                          <a:effectLst/>
                        </a:rPr>
                        <a:t>Convolutional Neural Networks (CNNs)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0826" marR="50826" marT="0" marB="0"/>
                </a:tc>
                <a:tc>
                  <a:txBody>
                    <a:bodyPr/>
                    <a:lstStyle/>
                    <a:p>
                      <a:pPr>
                        <a:lnSpc>
                          <a:spcPct val="107000"/>
                        </a:lnSpc>
                        <a:spcAft>
                          <a:spcPts val="800"/>
                        </a:spcAft>
                      </a:pPr>
                      <a:r>
                        <a:rPr lang="en-US" sz="1100">
                          <a:effectLst/>
                        </a:rPr>
                        <a:t>- Efficient in spatial and spectral feature capture</a:t>
                      </a:r>
                      <a:endParaRPr lang="en-IN" sz="1100">
                        <a:effectLst/>
                      </a:endParaRPr>
                    </a:p>
                    <a:p>
                      <a:pPr>
                        <a:lnSpc>
                          <a:spcPct val="107000"/>
                        </a:lnSpc>
                        <a:spcAft>
                          <a:spcPts val="800"/>
                        </a:spcAft>
                      </a:pPr>
                      <a:r>
                        <a:rPr lang="en-US" sz="1100">
                          <a:effectLst/>
                        </a:rPr>
                        <a:t>- Effective for image data with hierarchical feature learning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0826" marR="50826" marT="0" marB="0"/>
                </a:tc>
                <a:tc>
                  <a:txBody>
                    <a:bodyPr/>
                    <a:lstStyle/>
                    <a:p>
                      <a:pPr>
                        <a:lnSpc>
                          <a:spcPct val="107000"/>
                        </a:lnSpc>
                        <a:spcAft>
                          <a:spcPts val="800"/>
                        </a:spcAft>
                      </a:pPr>
                      <a:r>
                        <a:rPr lang="en-US" sz="1100">
                          <a:effectLst/>
                        </a:rPr>
                        <a:t>- Requires large labeled data</a:t>
                      </a:r>
                      <a:endParaRPr lang="en-IN" sz="1100">
                        <a:effectLst/>
                      </a:endParaRPr>
                    </a:p>
                    <a:p>
                      <a:pPr>
                        <a:lnSpc>
                          <a:spcPct val="107000"/>
                        </a:lnSpc>
                        <a:spcAft>
                          <a:spcPts val="800"/>
                        </a:spcAft>
                      </a:pPr>
                      <a:r>
                        <a:rPr lang="en-US" sz="1100">
                          <a:effectLst/>
                        </a:rPr>
                        <a:t> - Computationally intensive</a:t>
                      </a:r>
                      <a:endParaRPr lang="en-IN" sz="1100">
                        <a:effectLst/>
                      </a:endParaRPr>
                    </a:p>
                    <a:p>
                      <a:pPr>
                        <a:lnSpc>
                          <a:spcPct val="107000"/>
                        </a:lnSpc>
                        <a:spcAft>
                          <a:spcPts val="800"/>
                        </a:spcAft>
                      </a:pPr>
                      <a:r>
                        <a:rPr lang="en-US" sz="1100">
                          <a:effectLst/>
                        </a:rPr>
                        <a:t>- Risk of overfitting on small datasets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0826" marR="50826" marT="0" marB="0"/>
                </a:tc>
                <a:extLst>
                  <a:ext uri="{0D108BD9-81ED-4DB2-BD59-A6C34878D82A}">
                    <a16:rowId xmlns:a16="http://schemas.microsoft.com/office/drawing/2014/main" val="850338448"/>
                  </a:ext>
                </a:extLst>
              </a:tr>
              <a:tr h="860562">
                <a:tc>
                  <a:txBody>
                    <a:bodyPr/>
                    <a:lstStyle/>
                    <a:p>
                      <a:pPr>
                        <a:lnSpc>
                          <a:spcPct val="107000"/>
                        </a:lnSpc>
                        <a:spcAft>
                          <a:spcPts val="800"/>
                        </a:spcAft>
                      </a:pPr>
                      <a:r>
                        <a:rPr lang="en-US"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0826" marR="50826" marT="0" marB="0"/>
                </a:tc>
                <a:tc>
                  <a:txBody>
                    <a:bodyPr/>
                    <a:lstStyle/>
                    <a:p>
                      <a:pPr>
                        <a:lnSpc>
                          <a:spcPct val="107000"/>
                        </a:lnSpc>
                        <a:spcAft>
                          <a:spcPts val="800"/>
                        </a:spcAft>
                      </a:pPr>
                      <a:r>
                        <a:rPr lang="en-US" sz="1100" dirty="0">
                          <a:effectLst/>
                        </a:rPr>
                        <a:t>Recurrent Neural Networks (RNNs) and genetic encoding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826" marR="50826" marT="0" marB="0"/>
                </a:tc>
                <a:tc>
                  <a:txBody>
                    <a:bodyPr/>
                    <a:lstStyle/>
                    <a:p>
                      <a:pPr>
                        <a:lnSpc>
                          <a:spcPct val="107000"/>
                        </a:lnSpc>
                        <a:spcAft>
                          <a:spcPts val="800"/>
                        </a:spcAft>
                      </a:pPr>
                      <a:r>
                        <a:rPr lang="en-US" sz="1100">
                          <a:effectLst/>
                        </a:rPr>
                        <a:t>- Good for sequential data and spectral dependencies</a:t>
                      </a:r>
                      <a:endParaRPr lang="en-IN" sz="1100">
                        <a:effectLst/>
                      </a:endParaRPr>
                    </a:p>
                    <a:p>
                      <a:pPr>
                        <a:lnSpc>
                          <a:spcPct val="107000"/>
                        </a:lnSpc>
                        <a:spcAft>
                          <a:spcPts val="800"/>
                        </a:spcAft>
                      </a:pPr>
                      <a:r>
                        <a:rPr lang="en-US" sz="1100">
                          <a:effectLst/>
                        </a:rPr>
                        <a:t> - Handles variable-length input sequences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0826" marR="50826" marT="0" marB="0"/>
                </a:tc>
                <a:tc>
                  <a:txBody>
                    <a:bodyPr/>
                    <a:lstStyle/>
                    <a:p>
                      <a:pPr>
                        <a:lnSpc>
                          <a:spcPct val="107000"/>
                        </a:lnSpc>
                        <a:spcAft>
                          <a:spcPts val="800"/>
                        </a:spcAft>
                      </a:pPr>
                      <a:r>
                        <a:rPr lang="en-US" sz="1100">
                          <a:effectLst/>
                        </a:rPr>
                        <a:t>- Less effective in spatial feature extraction</a:t>
                      </a:r>
                      <a:endParaRPr lang="en-IN" sz="1100">
                        <a:effectLst/>
                      </a:endParaRPr>
                    </a:p>
                    <a:p>
                      <a:pPr>
                        <a:lnSpc>
                          <a:spcPct val="107000"/>
                        </a:lnSpc>
                        <a:spcAft>
                          <a:spcPts val="800"/>
                        </a:spcAft>
                      </a:pPr>
                      <a:r>
                        <a:rPr lang="en-US" sz="1100">
                          <a:effectLst/>
                        </a:rPr>
                        <a:t> - Training challenges due to gradient issues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0826" marR="50826" marT="0" marB="0"/>
                </a:tc>
                <a:extLst>
                  <a:ext uri="{0D108BD9-81ED-4DB2-BD59-A6C34878D82A}">
                    <a16:rowId xmlns:a16="http://schemas.microsoft.com/office/drawing/2014/main" val="275905201"/>
                  </a:ext>
                </a:extLst>
              </a:tr>
              <a:tr h="860562">
                <a:tc>
                  <a:txBody>
                    <a:bodyPr/>
                    <a:lstStyle/>
                    <a:p>
                      <a:pPr>
                        <a:lnSpc>
                          <a:spcPct val="107000"/>
                        </a:lnSpc>
                        <a:spcAft>
                          <a:spcPts val="800"/>
                        </a:spcAft>
                      </a:pPr>
                      <a:r>
                        <a:rPr lang="en-US"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0826" marR="50826" marT="0" marB="0"/>
                </a:tc>
                <a:tc>
                  <a:txBody>
                    <a:bodyPr/>
                    <a:lstStyle/>
                    <a:p>
                      <a:pPr>
                        <a:lnSpc>
                          <a:spcPct val="107000"/>
                        </a:lnSpc>
                        <a:spcAft>
                          <a:spcPts val="800"/>
                        </a:spcAft>
                      </a:pPr>
                      <a:r>
                        <a:rPr lang="en-US" sz="1100" dirty="0">
                          <a:effectLst/>
                        </a:rPr>
                        <a:t>Autoencoders and termination criteria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826" marR="50826" marT="0" marB="0"/>
                </a:tc>
                <a:tc>
                  <a:txBody>
                    <a:bodyPr/>
                    <a:lstStyle/>
                    <a:p>
                      <a:pPr>
                        <a:lnSpc>
                          <a:spcPct val="107000"/>
                        </a:lnSpc>
                        <a:spcAft>
                          <a:spcPts val="800"/>
                        </a:spcAft>
                      </a:pPr>
                      <a:r>
                        <a:rPr lang="en-US" sz="1100">
                          <a:effectLst/>
                        </a:rPr>
                        <a:t>- Excellent in dimensionality reduction</a:t>
                      </a:r>
                      <a:endParaRPr lang="en-IN" sz="1100">
                        <a:effectLst/>
                      </a:endParaRPr>
                    </a:p>
                    <a:p>
                      <a:pPr>
                        <a:lnSpc>
                          <a:spcPct val="107000"/>
                        </a:lnSpc>
                        <a:spcAft>
                          <a:spcPts val="800"/>
                        </a:spcAft>
                      </a:pPr>
                      <a:r>
                        <a:rPr lang="en-US" sz="1100">
                          <a:effectLst/>
                        </a:rPr>
                        <a:t>- Learns compressed data representations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0826" marR="50826" marT="0" marB="0"/>
                </a:tc>
                <a:tc>
                  <a:txBody>
                    <a:bodyPr/>
                    <a:lstStyle/>
                    <a:p>
                      <a:pPr>
                        <a:lnSpc>
                          <a:spcPct val="107000"/>
                        </a:lnSpc>
                        <a:spcAft>
                          <a:spcPts val="800"/>
                        </a:spcAft>
                      </a:pPr>
                      <a:r>
                        <a:rPr lang="en-US" sz="1100">
                          <a:effectLst/>
                        </a:rPr>
                        <a:t>- Network architecture needs careful tuning</a:t>
                      </a:r>
                      <a:endParaRPr lang="en-IN" sz="1100">
                        <a:effectLst/>
                      </a:endParaRPr>
                    </a:p>
                    <a:p>
                      <a:pPr>
                        <a:lnSpc>
                          <a:spcPct val="107000"/>
                        </a:lnSpc>
                        <a:spcAft>
                          <a:spcPts val="800"/>
                        </a:spcAft>
                      </a:pPr>
                      <a:r>
                        <a:rPr lang="en-US" sz="1100">
                          <a:effectLst/>
                        </a:rPr>
                        <a:t> - Potential loss of critical information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0826" marR="50826" marT="0" marB="0"/>
                </a:tc>
                <a:extLst>
                  <a:ext uri="{0D108BD9-81ED-4DB2-BD59-A6C34878D82A}">
                    <a16:rowId xmlns:a16="http://schemas.microsoft.com/office/drawing/2014/main" val="4294502204"/>
                  </a:ext>
                </a:extLst>
              </a:tr>
              <a:tr h="1016401">
                <a:tc>
                  <a:txBody>
                    <a:bodyPr/>
                    <a:lstStyle/>
                    <a:p>
                      <a:pPr>
                        <a:lnSpc>
                          <a:spcPct val="107000"/>
                        </a:lnSpc>
                        <a:spcAft>
                          <a:spcPts val="800"/>
                        </a:spcAft>
                      </a:pPr>
                      <a:r>
                        <a:rPr lang="en-US"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0826" marR="50826" marT="0"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Hierarchical Feature Extraction with CNN</a:t>
                      </a:r>
                      <a:endParaRPr lang="en-IN" sz="1100" dirty="0">
                        <a:effectLst/>
                        <a:latin typeface="+mn-lt"/>
                        <a:ea typeface="Calibri" panose="020F0502020204030204" pitchFamily="34" charset="0"/>
                        <a:cs typeface="Times New Roman" panose="02020603050405020304" pitchFamily="18" charset="0"/>
                      </a:endParaRPr>
                    </a:p>
                  </a:txBody>
                  <a:tcPr marL="50826" marR="50826" marT="0" marB="0"/>
                </a:tc>
                <a:tc>
                  <a:txBody>
                    <a:bodyPr/>
                    <a:lstStyle/>
                    <a:p>
                      <a:pPr>
                        <a:lnSpc>
                          <a:spcPct val="107000"/>
                        </a:lnSpc>
                        <a:spcAft>
                          <a:spcPts val="800"/>
                        </a:spcAft>
                      </a:pPr>
                      <a:r>
                        <a:rPr lang="en-US" sz="1100">
                          <a:effectLst/>
                        </a:rPr>
                        <a:t>- Leverages pre-trained models to reduce data need</a:t>
                      </a:r>
                      <a:endParaRPr lang="en-IN" sz="1100">
                        <a:effectLst/>
                      </a:endParaRPr>
                    </a:p>
                    <a:p>
                      <a:pPr>
                        <a:lnSpc>
                          <a:spcPct val="107000"/>
                        </a:lnSpc>
                        <a:spcAft>
                          <a:spcPts val="800"/>
                        </a:spcAft>
                      </a:pPr>
                      <a:r>
                        <a:rPr lang="en-US" sz="1100">
                          <a:effectLst/>
                        </a:rPr>
                        <a:t> - Speeds up training and potentially improves performance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0826" marR="50826" marT="0" marB="0"/>
                </a:tc>
                <a:tc>
                  <a:txBody>
                    <a:bodyPr/>
                    <a:lstStyle/>
                    <a:p>
                      <a:pPr>
                        <a:lnSpc>
                          <a:spcPct val="107000"/>
                        </a:lnSpc>
                        <a:spcAft>
                          <a:spcPts val="800"/>
                        </a:spcAft>
                      </a:pPr>
                      <a:r>
                        <a:rPr lang="en-US" sz="1100" dirty="0">
                          <a:effectLst/>
                        </a:rPr>
                        <a:t>- Requires careful source model selection and tuning</a:t>
                      </a:r>
                      <a:endParaRPr lang="en-IN" sz="1100" dirty="0">
                        <a:effectLst/>
                      </a:endParaRPr>
                    </a:p>
                    <a:p>
                      <a:pPr>
                        <a:lnSpc>
                          <a:spcPct val="107000"/>
                        </a:lnSpc>
                        <a:spcAft>
                          <a:spcPts val="800"/>
                        </a:spcAft>
                      </a:pPr>
                      <a:r>
                        <a:rPr lang="en-US" sz="1100" dirty="0">
                          <a:effectLst/>
                        </a:rPr>
                        <a:t> - Limited effectiveness if domains are very different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826" marR="50826" marT="0" marB="0"/>
                </a:tc>
                <a:extLst>
                  <a:ext uri="{0D108BD9-81ED-4DB2-BD59-A6C34878D82A}">
                    <a16:rowId xmlns:a16="http://schemas.microsoft.com/office/drawing/2014/main" val="4007972622"/>
                  </a:ext>
                </a:extLst>
              </a:tr>
            </a:tbl>
          </a:graphicData>
        </a:graphic>
      </p:graphicFrame>
    </p:spTree>
    <p:extLst>
      <p:ext uri="{BB962C8B-B14F-4D97-AF65-F5344CB8AC3E}">
        <p14:creationId xmlns:p14="http://schemas.microsoft.com/office/powerpoint/2010/main" val="46335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77204" y="362607"/>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5" name="TextBox 4"/>
          <p:cNvSpPr txBox="1"/>
          <p:nvPr/>
        </p:nvSpPr>
        <p:spPr>
          <a:xfrm>
            <a:off x="315310" y="1373282"/>
            <a:ext cx="8702565" cy="2246769"/>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Current methods for hyperspectral image classification face challenges in accuracy, efficiency, and adaptability to diverse environmental conditions. This project aims to address these limitations by developing advanced deep learning models processing both spectral and spatial data, the project seeks to enhance feature extraction capabilities, thereby improving accuracy in material identification, object detection, and land cover classification within hyperspectral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images.The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goal is to enhance the precision and speed of classification, enabling more accurate monitoring and analysis of environmental and geographical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BAE47AFA-FA96-457D-956D-C46D009EE3B5}"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56996" y="343208"/>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5" name="TextBox 4"/>
          <p:cNvSpPr txBox="1"/>
          <p:nvPr/>
        </p:nvSpPr>
        <p:spPr>
          <a:xfrm>
            <a:off x="1244009" y="934320"/>
            <a:ext cx="6655982" cy="774507"/>
          </a:xfrm>
          <a:prstGeom prst="rect">
            <a:avLst/>
          </a:prstGeom>
          <a:noFill/>
        </p:spPr>
        <p:txBody>
          <a:bodyPr wrap="square" rtlCol="0">
            <a:spAutoFit/>
          </a:bodyPr>
          <a:lstStyle/>
          <a:p>
            <a:pPr>
              <a:lnSpc>
                <a:spcPct val="107000"/>
              </a:lnSpc>
              <a:spcAft>
                <a:spcPts val="800"/>
              </a:spcAft>
            </a:pP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Before image processing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idx="10"/>
          </p:nvPr>
        </p:nvSpPr>
        <p:spPr/>
        <p:txBody>
          <a:bodyPr/>
          <a:lstStyle/>
          <a:p>
            <a:fld id="{C5FEAA23-0A82-400D-B54A-8AAC8D88A13B}"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2C6695CA-A429-04F6-5DF4-32A09C30A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807" y="1357247"/>
            <a:ext cx="2793398" cy="2468880"/>
          </a:xfrm>
          <a:prstGeom prst="rect">
            <a:avLst/>
          </a:prstGeom>
        </p:spPr>
      </p:pic>
      <p:sp>
        <p:nvSpPr>
          <p:cNvPr id="8" name="TextBox 7">
            <a:extLst>
              <a:ext uri="{FF2B5EF4-FFF2-40B4-BE49-F238E27FC236}">
                <a16:creationId xmlns:a16="http://schemas.microsoft.com/office/drawing/2014/main" id="{206B0856-2BA7-A98F-688A-34031A477EE7}"/>
              </a:ext>
            </a:extLst>
          </p:cNvPr>
          <p:cNvSpPr txBox="1"/>
          <p:nvPr/>
        </p:nvSpPr>
        <p:spPr>
          <a:xfrm>
            <a:off x="748862" y="4028966"/>
            <a:ext cx="7646276" cy="523220"/>
          </a:xfrm>
          <a:prstGeom prst="rect">
            <a:avLst/>
          </a:prstGeom>
          <a:noFill/>
        </p:spPr>
        <p:txBody>
          <a:bodyPr wrap="square" rtlCol="0">
            <a:spAutoFit/>
          </a:bodyPr>
          <a:lstStyle/>
          <a:p>
            <a:r>
              <a:rPr lang="en-IN" dirty="0"/>
              <a:t>Here the image is taken by satellite of Indian pines ,by observing every crop looks alike and finds no difference.</a:t>
            </a:r>
          </a:p>
        </p:txBody>
      </p:sp>
    </p:spTree>
    <p:extLst>
      <p:ext uri="{BB962C8B-B14F-4D97-AF65-F5344CB8AC3E}">
        <p14:creationId xmlns:p14="http://schemas.microsoft.com/office/powerpoint/2010/main" val="200154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413095" y="879358"/>
            <a:ext cx="6117431" cy="3754834"/>
          </a:xfrm>
          <a:prstGeom prst="rect">
            <a:avLst/>
          </a:prstGeom>
          <a:noFill/>
          <a:ln>
            <a:noFill/>
          </a:ln>
        </p:spPr>
        <p:txBody>
          <a:bodyPr spcFirstLastPara="1" wrap="square" lIns="91425" tIns="45700" rIns="91425" bIns="45700" anchor="t" anchorCtr="0">
            <a:spAutoFit/>
          </a:bodyPr>
          <a:lstStyle/>
          <a:p>
            <a:r>
              <a:rPr lang="en-US" dirty="0">
                <a:latin typeface="Bookman Old Style" panose="02050604050505020204" pitchFamily="18" charset="0"/>
              </a:rPr>
              <a:t>Our proposed method involves combining Convolutional Neural Networks (CNNs) and Evolutionary Algorithms (EAs) to address the challenges of hyperspectral data. </a:t>
            </a:r>
          </a:p>
          <a:p>
            <a:endParaRPr lang="en-US" dirty="0">
              <a:latin typeface="Bookman Old Style" panose="02050604050505020204" pitchFamily="18" charset="0"/>
            </a:endParaRPr>
          </a:p>
          <a:p>
            <a:r>
              <a:rPr lang="en-US" dirty="0">
                <a:latin typeface="Bookman Old Style" panose="02050604050505020204" pitchFamily="18" charset="0"/>
              </a:rPr>
              <a:t>First, CNNs are employed to extract hierarchical features from hyperspectral images. To tackle the computational difficulties arising from the abundance of spectral bands, EAs, including Genetic Algorithms and Differential Evolution, are used to identify an optimal subset crucial for effective classification. </a:t>
            </a:r>
          </a:p>
          <a:p>
            <a:endParaRPr lang="en-US" dirty="0">
              <a:latin typeface="Bookman Old Style" panose="02050604050505020204" pitchFamily="18" charset="0"/>
            </a:endParaRPr>
          </a:p>
          <a:p>
            <a:r>
              <a:rPr lang="en-US" dirty="0">
                <a:latin typeface="Bookman Old Style" panose="02050604050505020204" pitchFamily="18" charset="0"/>
              </a:rPr>
              <a:t>The Evolutionary Algorithm iteratively refines band subsets through genetic operators such as crossover and mutation, prioritizing those yielding higher fitness, indicative of better classification. The process continues until a termination condition is met. </a:t>
            </a:r>
          </a:p>
          <a:p>
            <a:endParaRPr lang="en-US" dirty="0">
              <a:latin typeface="Bookman Old Style" panose="02050604050505020204" pitchFamily="18" charset="0"/>
            </a:endParaRPr>
          </a:p>
          <a:p>
            <a:r>
              <a:rPr lang="en-US" dirty="0">
                <a:latin typeface="Bookman Old Style" panose="02050604050505020204" pitchFamily="18" charset="0"/>
              </a:rPr>
              <a:t>The final subset is then independently validated, evaluating the performance of the CNN classifier using the reduced feature space.</a:t>
            </a:r>
          </a:p>
        </p:txBody>
      </p:sp>
      <p:sp>
        <p:nvSpPr>
          <p:cNvPr id="2" name="Title 1"/>
          <p:cNvSpPr>
            <a:spLocks noGrp="1"/>
          </p:cNvSpPr>
          <p:nvPr>
            <p:ph type="title"/>
          </p:nvPr>
        </p:nvSpPr>
        <p:spPr>
          <a:xfrm>
            <a:off x="507688" y="102336"/>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t>1/30/2024</a:t>
            </a:fld>
            <a:endParaRPr lang="en-US"/>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pic>
        <p:nvPicPr>
          <p:cNvPr id="5" name="Picture 4">
            <a:extLst>
              <a:ext uri="{FF2B5EF4-FFF2-40B4-BE49-F238E27FC236}">
                <a16:creationId xmlns:a16="http://schemas.microsoft.com/office/drawing/2014/main" id="{8C623F88-AD49-8E7F-39A2-CC264B8B0612}"/>
              </a:ext>
            </a:extLst>
          </p:cNvPr>
          <p:cNvPicPr>
            <a:picLocks noChangeAspect="1"/>
          </p:cNvPicPr>
          <p:nvPr/>
        </p:nvPicPr>
        <p:blipFill>
          <a:blip r:embed="rId3"/>
          <a:stretch>
            <a:fillRect/>
          </a:stretch>
        </p:blipFill>
        <p:spPr>
          <a:xfrm>
            <a:off x="6404027" y="686803"/>
            <a:ext cx="2575783" cy="4139943"/>
          </a:xfrm>
          <a:prstGeom prst="rect">
            <a:avLst/>
          </a:prstGeom>
        </p:spPr>
      </p:pic>
    </p:spTree>
    <p:extLst>
      <p:ext uri="{BB962C8B-B14F-4D97-AF65-F5344CB8AC3E}">
        <p14:creationId xmlns:p14="http://schemas.microsoft.com/office/powerpoint/2010/main" val="160503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67104" y="402295"/>
            <a:ext cx="6440213" cy="627321"/>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5" name="TextBox 4"/>
          <p:cNvSpPr txBox="1"/>
          <p:nvPr/>
        </p:nvSpPr>
        <p:spPr>
          <a:xfrm>
            <a:off x="1331022" y="784881"/>
            <a:ext cx="6655982" cy="738664"/>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r>
              <a:rPr lang="en-US" dirty="0">
                <a:latin typeface="Bookman Old Style" panose="02050604050505020204" pitchFamily="18" charset="0"/>
              </a:rPr>
              <a:t>After the image processing done the raw image is converted to Hyperspectral image and helps to process image easily.</a:t>
            </a:r>
          </a:p>
        </p:txBody>
      </p:sp>
      <p:sp>
        <p:nvSpPr>
          <p:cNvPr id="3" name="Date Placeholder 2"/>
          <p:cNvSpPr>
            <a:spLocks noGrp="1"/>
          </p:cNvSpPr>
          <p:nvPr>
            <p:ph type="dt" idx="10"/>
          </p:nvPr>
        </p:nvSpPr>
        <p:spPr/>
        <p:txBody>
          <a:bodyPr/>
          <a:lstStyle/>
          <a:p>
            <a:fld id="{9B2C9150-213E-4C57-83AC-D72655848A54}" type="datetime1">
              <a:rPr lang="en-US" smtClean="0"/>
              <a:t>1/30/2024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72AD3168-DD3F-AA4D-FAC7-7EE6F2EEF583}"/>
              </a:ext>
            </a:extLst>
          </p:cNvPr>
          <p:cNvSpPr txBox="1"/>
          <p:nvPr/>
        </p:nvSpPr>
        <p:spPr>
          <a:xfrm>
            <a:off x="819807" y="1608065"/>
            <a:ext cx="7504386" cy="861774"/>
          </a:xfrm>
          <a:prstGeom prst="rect">
            <a:avLst/>
          </a:prstGeom>
          <a:noFill/>
        </p:spPr>
        <p:txBody>
          <a:bodyPr wrap="square" rtlCol="0">
            <a:spAutoFit/>
          </a:bodyPr>
          <a:lstStyle/>
          <a:p>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Before image processing                        After image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97AA0301-4B04-C0E9-0B41-763958D6A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547" y="2038952"/>
            <a:ext cx="3127375" cy="2468880"/>
          </a:xfrm>
          <a:prstGeom prst="rect">
            <a:avLst/>
          </a:prstGeom>
        </p:spPr>
      </p:pic>
      <p:pic>
        <p:nvPicPr>
          <p:cNvPr id="8" name="Picture 7">
            <a:extLst>
              <a:ext uri="{FF2B5EF4-FFF2-40B4-BE49-F238E27FC236}">
                <a16:creationId xmlns:a16="http://schemas.microsoft.com/office/drawing/2014/main" id="{CFB56AE9-5F20-0F48-5EF8-81E800A376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2324" y="2079266"/>
            <a:ext cx="3154680" cy="2495550"/>
          </a:xfrm>
          <a:prstGeom prst="rect">
            <a:avLst/>
          </a:prstGeom>
        </p:spPr>
      </p:pic>
    </p:spTree>
    <p:extLst>
      <p:ext uri="{BB962C8B-B14F-4D97-AF65-F5344CB8AC3E}">
        <p14:creationId xmlns:p14="http://schemas.microsoft.com/office/powerpoint/2010/main" val="94979376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1825</TotalTime>
  <Words>1535</Words>
  <Application>Microsoft Office PowerPoint</Application>
  <PresentationFormat>On-screen Show (16:9)</PresentationFormat>
  <Paragraphs>198</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Trebuchet MS</vt:lpstr>
      <vt:lpstr>Calibri</vt:lpstr>
      <vt:lpstr>Bookman Old Style</vt:lpstr>
      <vt:lpstr>Noto Sans Symbols</vt:lpstr>
      <vt:lpstr>Times New Roman</vt:lpstr>
      <vt:lpstr>Arial</vt:lpstr>
      <vt:lpstr>Wingdings</vt:lpstr>
      <vt:lpstr>1_Office Theme</vt:lpstr>
      <vt:lpstr>A Seminar on HYPERSPECTRAL IMAGE PROCESSING USING DEEP LEARNING TECHNIQUES</vt:lpstr>
      <vt:lpstr>Introduction</vt:lpstr>
      <vt:lpstr>Concept Tree</vt:lpstr>
      <vt:lpstr>Literature </vt:lpstr>
      <vt:lpstr>Literature(cont..) selected strategy:</vt:lpstr>
      <vt:lpstr>Problem Statement</vt:lpstr>
      <vt:lpstr>Problem Illustration</vt:lpstr>
      <vt:lpstr>Proposed Method</vt:lpstr>
      <vt:lpstr>Proposed Method Illustration</vt:lpstr>
      <vt:lpstr>Parameter </vt:lpstr>
      <vt:lpstr>Experiment Environment</vt:lpstr>
      <vt:lpstr>Project status</vt:lpstr>
      <vt:lpstr>References</vt:lpstr>
      <vt:lpstr>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Divija rayasam</cp:lastModifiedBy>
  <cp:revision>17</cp:revision>
  <dcterms:modified xsi:type="dcterms:W3CDTF">2024-01-31T03:47:06Z</dcterms:modified>
</cp:coreProperties>
</file>