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9144000" cy="5143500" type="screen16x9"/>
  <p:notesSz cx="6858000" cy="9144000"/>
  <p:embeddedFontLst>
    <p:embeddedFont>
      <p:font typeface="Bookman Old Style" panose="020506040505050202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B0A552-273B-455C-84B1-62BC9E635FE5}">
  <a:tblStyle styleId="{AFB0A552-273B-455C-84B1-62BC9E635FE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58" y="629"/>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b15f14767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5" name="Google Shape;105;g22b15f14767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b15f14767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5" name="Google Shape;105;g22b15f14767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0813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66041b045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g2566041b045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b15f14767_2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3" name="Google Shape;123;g22b15f14767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66041b045_2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4" name="Google Shape;134;g2566041b045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3"/>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22" name="Google Shape;22;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23" name="Google Shape;23;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4"/>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4"/>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4"/>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1" name="Google Shape;31;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2" name="Google Shape;32;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5"/>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9" name="Google Shape;39;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a:spLocks noGrp="1"/>
          </p:cNvSpPr>
          <p:nvPr>
            <p:ph type="pic" idx="2"/>
          </p:nvPr>
        </p:nvSpPr>
        <p:spPr>
          <a:xfrm>
            <a:off x="1792289" y="459581"/>
            <a:ext cx="5486400" cy="3086100"/>
          </a:xfrm>
          <a:prstGeom prst="rect">
            <a:avLst/>
          </a:prstGeom>
          <a:noFill/>
          <a:ln>
            <a:noFill/>
          </a:ln>
        </p:spPr>
      </p:sp>
      <p:sp>
        <p:nvSpPr>
          <p:cNvPr id="43" name="Google Shape;43;p6"/>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6" name="Google Shape;46;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2" name="Google Shape;52;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8" name="Google Shape;58;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Google Shape;65;p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66" name="Google Shape;66;p9"/>
          <p:cNvSpPr txBox="1">
            <a:spLocks noGrp="1"/>
          </p:cNvSpPr>
          <p:nvPr>
            <p:ph type="title"/>
          </p:nvPr>
        </p:nvSpPr>
        <p:spPr>
          <a:xfrm>
            <a:off x="267775" y="796675"/>
            <a:ext cx="8762700" cy="13785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000" dirty="0">
                <a:latin typeface="Bookman Old Style"/>
                <a:ea typeface="Bookman Old Style"/>
                <a:cs typeface="Bookman Old Style"/>
                <a:sym typeface="Bookman Old Style"/>
              </a:rPr>
              <a:t>PHISHING ATTACK DETECTION USING MACHINE LEARNING ALGORITHMS</a:t>
            </a:r>
            <a:endParaRPr sz="3000" dirty="0">
              <a:latin typeface="Bookman Old Style"/>
              <a:ea typeface="Bookman Old Style"/>
              <a:cs typeface="Bookman Old Style"/>
              <a:sym typeface="Bookman Old Style"/>
            </a:endParaRPr>
          </a:p>
        </p:txBody>
      </p:sp>
      <p:sp>
        <p:nvSpPr>
          <p:cNvPr id="67" name="Google Shape;67;p9"/>
          <p:cNvSpPr txBox="1"/>
          <p:nvPr/>
        </p:nvSpPr>
        <p:spPr>
          <a:xfrm>
            <a:off x="267775" y="2906825"/>
            <a:ext cx="45720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Bookman Old Style"/>
                <a:ea typeface="Bookman Old Style"/>
                <a:cs typeface="Bookman Old Style"/>
                <a:sym typeface="Bookman Old Style"/>
              </a:rPr>
              <a:t>Team Details</a:t>
            </a:r>
            <a:r>
              <a:rPr lang="en-US" sz="1600" dirty="0">
                <a:latin typeface="Bookman Old Style"/>
                <a:ea typeface="Bookman Old Style"/>
                <a:cs typeface="Bookman Old Style"/>
                <a:sym typeface="Bookman Old Style"/>
              </a:rPr>
              <a:t>:</a:t>
            </a:r>
            <a:endParaRPr sz="1600" dirty="0"/>
          </a:p>
          <a:p>
            <a:pPr marL="342900" marR="0" lvl="0" indent="-330200" algn="l" rtl="0">
              <a:lnSpc>
                <a:spcPct val="100000"/>
              </a:lnSpc>
              <a:spcBef>
                <a:spcPts val="0"/>
              </a:spcBef>
              <a:spcAft>
                <a:spcPts val="0"/>
              </a:spcAft>
              <a:buClr>
                <a:srgbClr val="000000"/>
              </a:buClr>
              <a:buSzPts val="1200"/>
              <a:buFont typeface="Arial"/>
              <a:buAutoNum type="arabicPeriod"/>
            </a:pPr>
            <a:r>
              <a:rPr lang="en-US" dirty="0">
                <a:latin typeface="Bookman Old Style"/>
                <a:ea typeface="Bookman Old Style"/>
                <a:cs typeface="Bookman Old Style"/>
                <a:sym typeface="Bookman Old Style"/>
              </a:rPr>
              <a:t>RAYASAM DIVIJA  </a:t>
            </a:r>
            <a:r>
              <a:rPr lang="en-US"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20EG105439</a:t>
            </a:r>
            <a:r>
              <a:rPr lang="en-US" b="0" i="0" u="none" strike="noStrike" cap="none" dirty="0">
                <a:solidFill>
                  <a:srgbClr val="000000"/>
                </a:solidFill>
                <a:latin typeface="Bookman Old Style"/>
                <a:ea typeface="Bookman Old Style"/>
                <a:cs typeface="Bookman Old Style"/>
                <a:sym typeface="Bookman Old Style"/>
              </a:rPr>
              <a:t>)</a:t>
            </a:r>
            <a:endParaRPr dirty="0">
              <a:latin typeface="Bookman Old Style"/>
              <a:ea typeface="Bookman Old Style"/>
              <a:cs typeface="Bookman Old Style"/>
              <a:sym typeface="Bookman Old Style"/>
            </a:endParaRPr>
          </a:p>
          <a:p>
            <a:pPr marL="342900" marR="0" lvl="0" indent="-330200" algn="l" rtl="0">
              <a:lnSpc>
                <a:spcPct val="100000"/>
              </a:lnSpc>
              <a:spcBef>
                <a:spcPts val="0"/>
              </a:spcBef>
              <a:spcAft>
                <a:spcPts val="0"/>
              </a:spcAft>
              <a:buClr>
                <a:srgbClr val="000000"/>
              </a:buClr>
              <a:buSzPts val="1200"/>
              <a:buFont typeface="Arial"/>
              <a:buAutoNum type="arabicPeriod"/>
            </a:pPr>
            <a:r>
              <a:rPr lang="en-US" dirty="0">
                <a:latin typeface="Bookman Old Style"/>
                <a:ea typeface="Bookman Old Style"/>
                <a:cs typeface="Bookman Old Style"/>
                <a:sym typeface="Bookman Old Style"/>
              </a:rPr>
              <a:t>VADDE MAHESH REDDY  </a:t>
            </a:r>
            <a:r>
              <a:rPr lang="en-US"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20EG105448</a:t>
            </a:r>
            <a:r>
              <a:rPr lang="en-US" b="0" i="0" u="none" strike="noStrike" cap="none" dirty="0">
                <a:solidFill>
                  <a:srgbClr val="000000"/>
                </a:solidFill>
                <a:latin typeface="Bookman Old Style"/>
                <a:ea typeface="Bookman Old Style"/>
                <a:cs typeface="Bookman Old Style"/>
                <a:sym typeface="Bookman Old Style"/>
              </a:rPr>
              <a:t>)</a:t>
            </a:r>
            <a:endParaRPr dirty="0"/>
          </a:p>
          <a:p>
            <a:pPr marL="342900" marR="0" lvl="0" indent="-330200" algn="l" rtl="0">
              <a:lnSpc>
                <a:spcPct val="100000"/>
              </a:lnSpc>
              <a:spcBef>
                <a:spcPts val="0"/>
              </a:spcBef>
              <a:spcAft>
                <a:spcPts val="0"/>
              </a:spcAft>
              <a:buClr>
                <a:srgbClr val="000000"/>
              </a:buClr>
              <a:buSzPts val="1200"/>
              <a:buFont typeface="Arial"/>
              <a:buAutoNum type="arabicPeriod"/>
            </a:pPr>
            <a:r>
              <a:rPr lang="en-US" dirty="0">
                <a:latin typeface="Bookman Old Style"/>
                <a:ea typeface="Bookman Old Style"/>
                <a:cs typeface="Bookman Old Style"/>
                <a:sym typeface="Bookman Old Style"/>
              </a:rPr>
              <a:t>ENUGALA VISHNU VARDHAN REDDY  </a:t>
            </a:r>
            <a:r>
              <a:rPr lang="en-US"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20EG105720</a:t>
            </a:r>
            <a:r>
              <a:rPr lang="en-US" b="0" i="0" u="none" strike="noStrike" cap="none" dirty="0">
                <a:solidFill>
                  <a:srgbClr val="000000"/>
                </a:solidFill>
                <a:latin typeface="Bookman Old Style"/>
                <a:ea typeface="Bookman Old Style"/>
                <a:cs typeface="Bookman Old Style"/>
                <a:sym typeface="Bookman Old Style"/>
              </a:rPr>
              <a:t>)</a:t>
            </a:r>
            <a:endParaRPr dirty="0"/>
          </a:p>
        </p:txBody>
      </p:sp>
      <p:sp>
        <p:nvSpPr>
          <p:cNvPr id="68" name="Google Shape;68;p9"/>
          <p:cNvSpPr txBox="1"/>
          <p:nvPr/>
        </p:nvSpPr>
        <p:spPr>
          <a:xfrm>
            <a:off x="5455625" y="2968325"/>
            <a:ext cx="34206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Bookman Old Style"/>
                <a:ea typeface="Bookman Old Style"/>
                <a:cs typeface="Bookman Old Style"/>
                <a:sym typeface="Bookman Old Style"/>
              </a:rPr>
              <a:t>Project Supervisor </a:t>
            </a:r>
            <a:endParaRPr sz="1600"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Bookman Old Style"/>
                <a:ea typeface="Bookman Old Style"/>
                <a:cs typeface="Bookman Old Style"/>
                <a:sym typeface="Bookman Old Style"/>
              </a:rPr>
              <a:t>Name:</a:t>
            </a:r>
            <a:r>
              <a:rPr lang="en-US" sz="1600" dirty="0">
                <a:latin typeface="Bookman Old Style"/>
                <a:ea typeface="Bookman Old Style"/>
                <a:cs typeface="Bookman Old Style"/>
                <a:sym typeface="Bookman Old Style"/>
              </a:rPr>
              <a:t> T. Srikanth</a:t>
            </a:r>
            <a:endParaRPr sz="1600"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Bookman Old Style"/>
                <a:ea typeface="Bookman Old Style"/>
                <a:cs typeface="Bookman Old Style"/>
                <a:sym typeface="Bookman Old Style"/>
              </a:rPr>
              <a:t>Designation: Assistant </a:t>
            </a:r>
            <a:r>
              <a:rPr lang="en-US" sz="1600" dirty="0">
                <a:latin typeface="Bookman Old Style"/>
                <a:ea typeface="Bookman Old Style"/>
                <a:cs typeface="Bookman Old Style"/>
                <a:sym typeface="Bookman Old Style"/>
              </a:rPr>
              <a:t>Professor</a:t>
            </a:r>
            <a:r>
              <a:rPr lang="en-US" sz="1600" b="0" i="0" u="none" strike="noStrike" cap="none" dirty="0">
                <a:solidFill>
                  <a:srgbClr val="000000"/>
                </a:solidFill>
                <a:latin typeface="Bookman Old Style"/>
                <a:ea typeface="Bookman Old Style"/>
                <a:cs typeface="Bookman Old Style"/>
                <a:sym typeface="Bookman Old Style"/>
              </a:rPr>
              <a:t>    Dept of CSE</a:t>
            </a:r>
            <a:endParaRPr sz="1600" b="0" i="0" u="none" strike="noStrike" cap="none" dirty="0">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10"/>
          <p:cNvSpPr txBox="1">
            <a:spLocks noGrp="1"/>
          </p:cNvSpPr>
          <p:nvPr>
            <p:ph type="title"/>
          </p:nvPr>
        </p:nvSpPr>
        <p:spPr>
          <a:xfrm>
            <a:off x="1513350" y="143937"/>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latin typeface="Bookman Old Style"/>
                <a:ea typeface="Bookman Old Style"/>
                <a:cs typeface="Bookman Old Style"/>
                <a:sym typeface="Bookman Old Style"/>
              </a:rPr>
              <a:t>Introduction</a:t>
            </a:r>
            <a:endParaRPr sz="3600" u="sng" dirty="0">
              <a:latin typeface="Bookman Old Style"/>
              <a:ea typeface="Bookman Old Style"/>
              <a:cs typeface="Bookman Old Style"/>
              <a:sym typeface="Bookman Old Style"/>
            </a:endParaRPr>
          </a:p>
        </p:txBody>
      </p:sp>
      <p:pic>
        <p:nvPicPr>
          <p:cNvPr id="3" name="Picture 2">
            <a:extLst>
              <a:ext uri="{FF2B5EF4-FFF2-40B4-BE49-F238E27FC236}">
                <a16:creationId xmlns:a16="http://schemas.microsoft.com/office/drawing/2014/main" id="{2F7B209F-DFB8-75D3-37A5-262D84F5A809}"/>
              </a:ext>
            </a:extLst>
          </p:cNvPr>
          <p:cNvPicPr>
            <a:picLocks noChangeAspect="1"/>
          </p:cNvPicPr>
          <p:nvPr/>
        </p:nvPicPr>
        <p:blipFill rotWithShape="1">
          <a:blip r:embed="rId3"/>
          <a:srcRect l="12992" t="1903" r="12404" b="-1903"/>
          <a:stretch/>
        </p:blipFill>
        <p:spPr>
          <a:xfrm>
            <a:off x="6023115" y="1618825"/>
            <a:ext cx="2703443" cy="2415209"/>
          </a:xfrm>
          <a:prstGeom prst="rect">
            <a:avLst/>
          </a:prstGeom>
        </p:spPr>
      </p:pic>
      <p:sp>
        <p:nvSpPr>
          <p:cNvPr id="78" name="Google Shape;78;p10"/>
          <p:cNvSpPr txBox="1"/>
          <p:nvPr/>
        </p:nvSpPr>
        <p:spPr>
          <a:xfrm>
            <a:off x="308112" y="920324"/>
            <a:ext cx="5625548" cy="4231887"/>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SzPts val="1400"/>
              <a:buFont typeface="Bookman Old Style"/>
              <a:buChar char="➢"/>
            </a:pPr>
            <a:r>
              <a:rPr lang="en-US" sz="1500" dirty="0">
                <a:latin typeface="Bookman Old Style"/>
                <a:ea typeface="Bookman Old Style"/>
                <a:cs typeface="Bookman Old Style"/>
                <a:sym typeface="Bookman Old Style"/>
              </a:rPr>
              <a:t>Phishing is a Cyber Attack where deceptive emails or messages that mimic reputable sources, aiming to trick recipients into revealing personal information by clicking malicious links. </a:t>
            </a:r>
          </a:p>
          <a:p>
            <a:pPr marL="457200" marR="0" lvl="0" indent="0" algn="l" rtl="0">
              <a:lnSpc>
                <a:spcPct val="100000"/>
              </a:lnSpc>
              <a:spcBef>
                <a:spcPts val="0"/>
              </a:spcBef>
              <a:spcAft>
                <a:spcPts val="0"/>
              </a:spcAft>
              <a:buNone/>
            </a:pPr>
            <a:endParaRPr lang="en-US" sz="1500" dirty="0">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SzPts val="1400"/>
              <a:buFont typeface="Bookman Old Style"/>
              <a:buChar char="➢"/>
            </a:pPr>
            <a:r>
              <a:rPr lang="en-US" sz="1500" dirty="0">
                <a:latin typeface="Bookman Old Style"/>
                <a:ea typeface="Bookman Old Style"/>
                <a:cs typeface="Bookman Old Style"/>
                <a:sym typeface="Bookman Old Style"/>
              </a:rPr>
              <a:t>This project addresses phishing attack detection using hybrid machine learning techniques including Random Forest, Gradient Boosting, </a:t>
            </a:r>
          </a:p>
          <a:p>
            <a:pPr marL="139700" marR="0" lvl="0" algn="l" rtl="0">
              <a:lnSpc>
                <a:spcPct val="100000"/>
              </a:lnSpc>
              <a:spcBef>
                <a:spcPts val="0"/>
              </a:spcBef>
              <a:spcAft>
                <a:spcPts val="0"/>
              </a:spcAft>
              <a:buSzPts val="1400"/>
            </a:pPr>
            <a:r>
              <a:rPr lang="en-US" sz="1500" dirty="0">
                <a:latin typeface="Bookman Old Style"/>
                <a:ea typeface="Bookman Old Style"/>
                <a:cs typeface="Bookman Old Style"/>
                <a:sym typeface="Bookman Old Style"/>
              </a:rPr>
              <a:t>     Logistic Regression and SVM. </a:t>
            </a:r>
          </a:p>
          <a:p>
            <a:pPr marL="457200" marR="0" lvl="0" indent="0" algn="l" rtl="0">
              <a:lnSpc>
                <a:spcPct val="100000"/>
              </a:lnSpc>
              <a:spcBef>
                <a:spcPts val="0"/>
              </a:spcBef>
              <a:spcAft>
                <a:spcPts val="0"/>
              </a:spcAft>
              <a:buNone/>
            </a:pPr>
            <a:endParaRPr lang="en-US" sz="1500" dirty="0">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SzPts val="1400"/>
              <a:buFont typeface="Bookman Old Style"/>
              <a:buChar char="➢"/>
            </a:pPr>
            <a:r>
              <a:rPr lang="en-US" sz="1500" dirty="0">
                <a:latin typeface="Bookman Old Style"/>
                <a:ea typeface="Bookman Old Style"/>
                <a:cs typeface="Bookman Old Style"/>
                <a:sym typeface="Bookman Old Style"/>
              </a:rPr>
              <a:t>Focused on Email and SMS phishing, the system analyzes patterns to proactively identify threats and calculates a risk factor for incoming messages. </a:t>
            </a:r>
          </a:p>
          <a:p>
            <a:pPr marL="457200" marR="0" lvl="0" indent="0" algn="l" rtl="0">
              <a:lnSpc>
                <a:spcPct val="100000"/>
              </a:lnSpc>
              <a:spcBef>
                <a:spcPts val="0"/>
              </a:spcBef>
              <a:spcAft>
                <a:spcPts val="0"/>
              </a:spcAft>
              <a:buNone/>
            </a:pPr>
            <a:endParaRPr lang="en-US" sz="1500" dirty="0">
              <a:latin typeface="Bookman Old Style"/>
              <a:ea typeface="Bookman Old Style"/>
              <a:cs typeface="Bookman Old Style"/>
              <a:sym typeface="Bookman Old Style"/>
            </a:endParaRPr>
          </a:p>
          <a:p>
            <a:pPr marL="457200" marR="0" lvl="0" indent="-317500" algn="l" rtl="0">
              <a:lnSpc>
                <a:spcPct val="100000"/>
              </a:lnSpc>
              <a:spcBef>
                <a:spcPts val="0"/>
              </a:spcBef>
              <a:spcAft>
                <a:spcPts val="0"/>
              </a:spcAft>
              <a:buSzPts val="1400"/>
              <a:buFont typeface="Bookman Old Style"/>
              <a:buChar char="➢"/>
            </a:pPr>
            <a:r>
              <a:rPr lang="en-US" sz="1500" dirty="0">
                <a:latin typeface="Bookman Old Style"/>
                <a:ea typeface="Bookman Old Style"/>
                <a:cs typeface="Bookman Old Style"/>
                <a:sym typeface="Bookman Old Style"/>
              </a:rPr>
              <a:t>It has applications like Enterprise email security, Telecommunications, Government, Health care and many more…</a:t>
            </a:r>
          </a:p>
          <a:p>
            <a:pPr marL="457200" marR="0" lvl="0" indent="0" algn="l" rtl="0">
              <a:lnSpc>
                <a:spcPct val="100000"/>
              </a:lnSpc>
              <a:spcBef>
                <a:spcPts val="0"/>
              </a:spcBef>
              <a:spcAft>
                <a:spcPts val="0"/>
              </a:spcAft>
              <a:buNone/>
            </a:pPr>
            <a:endParaRPr dirty="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87" name="Google Shape;87;p11"/>
          <p:cNvSpPr txBox="1">
            <a:spLocks noGrp="1"/>
          </p:cNvSpPr>
          <p:nvPr>
            <p:ph type="title"/>
          </p:nvPr>
        </p:nvSpPr>
        <p:spPr>
          <a:xfrm>
            <a:off x="1513350" y="87023"/>
            <a:ext cx="6117300" cy="4977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t>Literature </a:t>
            </a:r>
            <a:endParaRPr sz="3600" u="sng" dirty="0"/>
          </a:p>
        </p:txBody>
      </p:sp>
      <p:graphicFrame>
        <p:nvGraphicFramePr>
          <p:cNvPr id="88" name="Google Shape;88;p11"/>
          <p:cNvGraphicFramePr/>
          <p:nvPr>
            <p:extLst>
              <p:ext uri="{D42A27DB-BD31-4B8C-83A1-F6EECF244321}">
                <p14:modId xmlns:p14="http://schemas.microsoft.com/office/powerpoint/2010/main" val="3050630033"/>
              </p:ext>
            </p:extLst>
          </p:nvPr>
        </p:nvGraphicFramePr>
        <p:xfrm>
          <a:off x="301716" y="696483"/>
          <a:ext cx="8703125" cy="4499979"/>
        </p:xfrm>
        <a:graphic>
          <a:graphicData uri="http://schemas.openxmlformats.org/drawingml/2006/table">
            <a:tbl>
              <a:tblPr firstRow="1" bandRow="1">
                <a:noFill/>
                <a:tableStyleId>{AFB0A552-273B-455C-84B1-62BC9E635FE5}</a:tableStyleId>
              </a:tblPr>
              <a:tblGrid>
                <a:gridCol w="1374683">
                  <a:extLst>
                    <a:ext uri="{9D8B030D-6E8A-4147-A177-3AD203B41FA5}">
                      <a16:colId xmlns:a16="http://schemas.microsoft.com/office/drawing/2014/main" val="20000"/>
                    </a:ext>
                  </a:extLst>
                </a:gridCol>
                <a:gridCol w="2301019">
                  <a:extLst>
                    <a:ext uri="{9D8B030D-6E8A-4147-A177-3AD203B41FA5}">
                      <a16:colId xmlns:a16="http://schemas.microsoft.com/office/drawing/2014/main" val="20001"/>
                    </a:ext>
                  </a:extLst>
                </a:gridCol>
                <a:gridCol w="2069973">
                  <a:extLst>
                    <a:ext uri="{9D8B030D-6E8A-4147-A177-3AD203B41FA5}">
                      <a16:colId xmlns:a16="http://schemas.microsoft.com/office/drawing/2014/main" val="20002"/>
                    </a:ext>
                  </a:extLst>
                </a:gridCol>
                <a:gridCol w="2957450">
                  <a:extLst>
                    <a:ext uri="{9D8B030D-6E8A-4147-A177-3AD203B41FA5}">
                      <a16:colId xmlns:a16="http://schemas.microsoft.com/office/drawing/2014/main" val="20003"/>
                    </a:ext>
                  </a:extLst>
                </a:gridCol>
              </a:tblGrid>
              <a:tr h="510752">
                <a:tc>
                  <a:txBody>
                    <a:bodyPr/>
                    <a:lstStyle/>
                    <a:p>
                      <a:pPr marL="0" marR="0" lvl="0" indent="0" algn="ctr" rtl="0">
                        <a:lnSpc>
                          <a:spcPct val="100000"/>
                        </a:lnSpc>
                        <a:spcBef>
                          <a:spcPts val="0"/>
                        </a:spcBef>
                        <a:spcAft>
                          <a:spcPts val="0"/>
                        </a:spcAft>
                        <a:buNone/>
                      </a:pPr>
                      <a:r>
                        <a:rPr lang="en-US" sz="1400" u="none" strike="noStrike" cap="none" dirty="0"/>
                        <a:t>Author(s)</a:t>
                      </a:r>
                      <a:endParaRPr sz="1400" u="none" strike="noStrike" cap="none" dirty="0"/>
                    </a:p>
                  </a:txBody>
                  <a:tcPr marL="91450" marR="91450" marT="45725" marB="45725" anchor="ctr">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dirty="0"/>
                        <a:t>Method</a:t>
                      </a:r>
                      <a:endParaRPr sz="1400" u="none" strike="noStrike" cap="none" dirty="0"/>
                    </a:p>
                  </a:txBody>
                  <a:tcPr marL="91450" marR="91450" marT="45725" marB="45725" anchor="ctr">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dirty="0"/>
                        <a:t>Advantages</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dirty="0"/>
                        <a:t>Disadvantages</a:t>
                      </a:r>
                      <a:endParaRPr sz="1400" u="none" strike="noStrike" cap="none" dirty="0"/>
                    </a:p>
                  </a:txBody>
                  <a:tcPr marL="91450" marR="91450" marT="45725" marB="45725" anchor="ctr"/>
                </a:tc>
                <a:extLst>
                  <a:ext uri="{0D108BD9-81ED-4DB2-BD59-A6C34878D82A}">
                    <a16:rowId xmlns:a16="http://schemas.microsoft.com/office/drawing/2014/main" val="10000"/>
                  </a:ext>
                </a:extLst>
              </a:tr>
              <a:tr h="1078817">
                <a:tc>
                  <a:txBody>
                    <a:bodyPr/>
                    <a:lstStyle/>
                    <a:p>
                      <a:pPr marL="0" lvl="0" indent="0" algn="l" rtl="0">
                        <a:lnSpc>
                          <a:spcPct val="115000"/>
                        </a:lnSpc>
                        <a:spcBef>
                          <a:spcPts val="600"/>
                        </a:spcBef>
                        <a:spcAft>
                          <a:spcPts val="600"/>
                        </a:spcAft>
                        <a:buNone/>
                      </a:pPr>
                      <a:r>
                        <a:rPr lang="de-DE" sz="900" dirty="0">
                          <a:latin typeface="Verdana"/>
                          <a:ea typeface="Verdana"/>
                          <a:cs typeface="Verdana"/>
                          <a:sym typeface="Verdana"/>
                        </a:rPr>
                        <a:t>R. Verma, N.Shashidhar, N.Hossain  	</a:t>
                      </a: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800" dirty="0">
                          <a:highlight>
                            <a:srgbClr val="F7F7F8"/>
                          </a:highlight>
                          <a:latin typeface="Verdana"/>
                          <a:ea typeface="Verdana"/>
                          <a:cs typeface="Verdana"/>
                          <a:sym typeface="Verdana"/>
                        </a:rPr>
                        <a:t>The method involves utilizing natural language processing techniques, distinguishing between actionable and informational emails, using the implemented tool "PhishNet-NLP" to intercept and analyze incoming emails for phishing attacks.</a:t>
                      </a:r>
                      <a:endParaRPr sz="800" dirty="0">
                        <a:highlight>
                          <a:srgbClr val="F7F7F8"/>
                        </a:highlight>
                        <a:latin typeface="Verdana"/>
                        <a:ea typeface="Verdana"/>
                        <a:cs typeface="Verdana"/>
                        <a:sym typeface="Verdana"/>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SzPts val="1100"/>
                        <a:buNone/>
                      </a:pPr>
                      <a:r>
                        <a:rPr lang="en-US" sz="800" dirty="0">
                          <a:solidFill>
                            <a:schemeClr val="dk1"/>
                          </a:solidFill>
                          <a:latin typeface="Verdana"/>
                          <a:ea typeface="Verdana"/>
                          <a:cs typeface="Verdana"/>
                          <a:sym typeface="Verdana"/>
                        </a:rPr>
                        <a:t>The scheme enhances phishing email detection using natural language techniques and contextual cues, surpassing existing methods through intent analysis and content differentiation.</a:t>
                      </a:r>
                      <a:endParaRPr dirty="0"/>
                    </a:p>
                  </a:txBody>
                  <a:tcPr marL="91450" marR="91450" marT="45725" marB="45725" anchor="ctr">
                    <a:lnL w="9525" cap="flat" cmpd="sng">
                      <a:solidFill>
                        <a:srgbClr val="000000"/>
                      </a:solidFill>
                      <a:prstDash val="solid"/>
                      <a:round/>
                      <a:headEnd type="none" w="sm" len="sm"/>
                      <a:tailEnd type="none" w="sm" len="sm"/>
                    </a:lnL>
                  </a:tcPr>
                </a:tc>
                <a:tc>
                  <a:txBody>
                    <a:bodyPr/>
                    <a:lstStyle/>
                    <a:p>
                      <a:pPr marL="0" lvl="0" indent="0" algn="l" rtl="0">
                        <a:lnSpc>
                          <a:spcPct val="115000"/>
                        </a:lnSpc>
                        <a:spcBef>
                          <a:spcPts val="1200"/>
                        </a:spcBef>
                        <a:spcAft>
                          <a:spcPts val="1200"/>
                        </a:spcAft>
                        <a:buSzPts val="1100"/>
                        <a:buNone/>
                      </a:pPr>
                      <a:r>
                        <a:rPr lang="en-US" sz="800" dirty="0">
                          <a:solidFill>
                            <a:schemeClr val="dk1"/>
                          </a:solidFill>
                          <a:latin typeface="Verdana"/>
                          <a:ea typeface="Verdana"/>
                          <a:cs typeface="Verdana"/>
                          <a:sym typeface="Verdana"/>
                        </a:rPr>
                        <a:t>The scheme enhances phishing email detection using natural language techniques and contextual cues, surpassing existing methods through intent analysis and content differentiation.</a:t>
                      </a:r>
                      <a:endParaRPr sz="1300" dirty="0"/>
                    </a:p>
                  </a:txBody>
                  <a:tcPr marL="91450" marR="91450" marT="45725" marB="45725" anchor="ctr"/>
                </a:tc>
                <a:extLst>
                  <a:ext uri="{0D108BD9-81ED-4DB2-BD59-A6C34878D82A}">
                    <a16:rowId xmlns:a16="http://schemas.microsoft.com/office/drawing/2014/main" val="10001"/>
                  </a:ext>
                </a:extLst>
              </a:tr>
              <a:tr h="931362">
                <a:tc>
                  <a:txBody>
                    <a:bodyPr/>
                    <a:lstStyle/>
                    <a:p>
                      <a:pPr marL="0" lvl="0" indent="0" algn="l" rtl="0">
                        <a:lnSpc>
                          <a:spcPct val="115000"/>
                        </a:lnSpc>
                        <a:spcBef>
                          <a:spcPts val="600"/>
                        </a:spcBef>
                        <a:spcAft>
                          <a:spcPts val="600"/>
                        </a:spcAft>
                        <a:buSzPts val="1100"/>
                        <a:buNone/>
                      </a:pPr>
                      <a:r>
                        <a:rPr lang="en-US" sz="900" dirty="0">
                          <a:solidFill>
                            <a:schemeClr val="dk1"/>
                          </a:solidFill>
                          <a:latin typeface="Verdana"/>
                          <a:ea typeface="Verdana"/>
                          <a:cs typeface="Verdana"/>
                          <a:sym typeface="Verdana"/>
                        </a:rPr>
                        <a:t>A. Almomani,        B. B. Gupta,          S. Atawneh,          A. Meulenberg,       E. Almomani</a:t>
                      </a:r>
                      <a:endParaRPr sz="900" dirty="0"/>
                    </a:p>
                  </a:txBody>
                  <a:tcPr marL="91450" marR="91450" marT="45725" marB="45725" anchor="ctr">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r>
                        <a:rPr lang="en-US" sz="800" dirty="0">
                          <a:solidFill>
                            <a:schemeClr val="dk1"/>
                          </a:solidFill>
                          <a:latin typeface="Verdana"/>
                          <a:ea typeface="Verdana"/>
                          <a:cs typeface="Verdana"/>
                          <a:sym typeface="Verdana"/>
                        </a:rPr>
                        <a:t>The paper surveys and evaluates various protection methods against phishing emails, particularly focusing on machine-learning techniques.</a:t>
                      </a:r>
                      <a:endParaRPr sz="1300" u="none" strike="noStrike" cap="none" dirty="0"/>
                    </a:p>
                  </a:txBody>
                  <a:tcPr marL="91450" marR="91450" marT="45725" marB="45725" anchor="ctr">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r>
                        <a:rPr lang="en-US" sz="800" dirty="0">
                          <a:solidFill>
                            <a:schemeClr val="dk1"/>
                          </a:solidFill>
                          <a:latin typeface="Verdana"/>
                          <a:ea typeface="Verdana"/>
                          <a:cs typeface="Verdana"/>
                          <a:sym typeface="Verdana"/>
                        </a:rPr>
                        <a:t>The paper offers a comprehensive overview and evaluation of phishing email detection methods, highlighting machine-learning techniques and aiding understanding for future research directions.</a:t>
                      </a:r>
                      <a:endParaRPr sz="1300" u="none" strike="noStrike" cap="none" dirty="0"/>
                    </a:p>
                  </a:txBody>
                  <a:tcPr marL="91450" marR="91450" marT="45725" marB="45725" anchor="ctr"/>
                </a:tc>
                <a:tc>
                  <a:txBody>
                    <a:bodyPr/>
                    <a:lstStyle/>
                    <a:p>
                      <a:pPr marL="0" lvl="0" indent="0" algn="l" rtl="0">
                        <a:lnSpc>
                          <a:spcPct val="115000"/>
                        </a:lnSpc>
                        <a:spcBef>
                          <a:spcPts val="1200"/>
                        </a:spcBef>
                        <a:spcAft>
                          <a:spcPts val="1200"/>
                        </a:spcAft>
                        <a:buSzPts val="1100"/>
                        <a:buNone/>
                      </a:pPr>
                      <a:r>
                        <a:rPr lang="en-US" sz="800" dirty="0">
                          <a:solidFill>
                            <a:schemeClr val="dk1"/>
                          </a:solidFill>
                          <a:latin typeface="Verdana"/>
                          <a:ea typeface="Verdana"/>
                          <a:cs typeface="Verdana"/>
                          <a:sym typeface="Verdana"/>
                        </a:rPr>
                        <a:t>The survey might become outdated quickly due to the rapidly evolving nature of phishing techniques and cybersecurity measures.</a:t>
                      </a:r>
                      <a:endParaRPr dirty="0"/>
                    </a:p>
                  </a:txBody>
                  <a:tcPr marL="91450" marR="91450" marT="45725" marB="45725" anchor="ctr"/>
                </a:tc>
                <a:extLst>
                  <a:ext uri="{0D108BD9-81ED-4DB2-BD59-A6C34878D82A}">
                    <a16:rowId xmlns:a16="http://schemas.microsoft.com/office/drawing/2014/main" val="10002"/>
                  </a:ext>
                </a:extLst>
              </a:tr>
              <a:tr h="773152">
                <a:tc>
                  <a:txBody>
                    <a:bodyPr/>
                    <a:lstStyle/>
                    <a:p>
                      <a:pPr marL="0" lvl="0" indent="0" algn="l" rtl="0">
                        <a:lnSpc>
                          <a:spcPct val="115000"/>
                        </a:lnSpc>
                        <a:spcBef>
                          <a:spcPts val="600"/>
                        </a:spcBef>
                        <a:spcAft>
                          <a:spcPts val="600"/>
                        </a:spcAft>
                        <a:buSzPts val="1100"/>
                        <a:buNone/>
                      </a:pPr>
                      <a:r>
                        <a:rPr lang="en-US" sz="900" dirty="0">
                          <a:solidFill>
                            <a:schemeClr val="dk1"/>
                          </a:solidFill>
                          <a:latin typeface="Verdana"/>
                          <a:ea typeface="Verdana"/>
                          <a:cs typeface="Verdana"/>
                          <a:sym typeface="Verdana"/>
                        </a:rPr>
                        <a:t>S. Salloum,            T. Gaber,              S. Vadera,             K. Shaalan</a:t>
                      </a:r>
                      <a:endParaRPr sz="900" dirty="0"/>
                    </a:p>
                  </a:txBody>
                  <a:tcPr marL="91450" marR="91450" marT="45725" marB="45725" anchor="ctr"/>
                </a:tc>
                <a:tc>
                  <a:txBody>
                    <a:bodyPr/>
                    <a:lstStyle/>
                    <a:p>
                      <a:pPr marL="0" marR="0" lvl="0" indent="0" algn="l" rtl="0">
                        <a:lnSpc>
                          <a:spcPct val="100000"/>
                        </a:lnSpc>
                        <a:spcBef>
                          <a:spcPts val="0"/>
                        </a:spcBef>
                        <a:spcAft>
                          <a:spcPts val="0"/>
                        </a:spcAft>
                        <a:buNone/>
                      </a:pPr>
                      <a:r>
                        <a:rPr lang="en-US" sz="800" dirty="0">
                          <a:solidFill>
                            <a:schemeClr val="dk1"/>
                          </a:solidFill>
                          <a:latin typeface="Verdana"/>
                          <a:ea typeface="Verdana"/>
                          <a:cs typeface="Verdana"/>
                          <a:sym typeface="Verdana"/>
                        </a:rPr>
                        <a:t>The study employs a comparative analysis of state-of-the-art NLP and ML strategies for detecting phishing emails, assessing their effectiveness at different stages of the attack.</a:t>
                      </a:r>
                      <a:endParaRPr sz="1300" u="none" strike="noStrike" cap="none" dirty="0"/>
                    </a:p>
                  </a:txBody>
                  <a:tcPr marL="91450" marR="91450" marT="45725" marB="45725" anchor="ctr"/>
                </a:tc>
                <a:tc>
                  <a:txBody>
                    <a:bodyPr/>
                    <a:lstStyle/>
                    <a:p>
                      <a:pPr marL="0" lvl="0" indent="0" algn="l" rtl="0">
                        <a:lnSpc>
                          <a:spcPct val="115000"/>
                        </a:lnSpc>
                        <a:spcBef>
                          <a:spcPts val="1200"/>
                        </a:spcBef>
                        <a:spcAft>
                          <a:spcPts val="1200"/>
                        </a:spcAft>
                        <a:buSzPts val="1100"/>
                        <a:buNone/>
                      </a:pPr>
                      <a:r>
                        <a:rPr lang="en-US" sz="800" dirty="0">
                          <a:solidFill>
                            <a:schemeClr val="dk1"/>
                          </a:solidFill>
                          <a:latin typeface="Verdana"/>
                          <a:ea typeface="Verdana"/>
                          <a:cs typeface="Verdana"/>
                          <a:sym typeface="Verdana"/>
                        </a:rPr>
                        <a:t>The study offers a comprehensive analysis of NLP and ML techniques for detecting phishing emails, providing insights for improving email security</a:t>
                      </a:r>
                      <a:endParaRPr dirty="0"/>
                    </a:p>
                  </a:txBody>
                  <a:tcPr marL="91450" marR="91450" marT="45725" marB="45725" anchor="ctr"/>
                </a:tc>
                <a:tc>
                  <a:txBody>
                    <a:bodyPr/>
                    <a:lstStyle/>
                    <a:p>
                      <a:pPr marL="0" marR="0" lvl="0" indent="0" algn="l" rtl="0">
                        <a:lnSpc>
                          <a:spcPct val="100000"/>
                        </a:lnSpc>
                        <a:spcBef>
                          <a:spcPts val="0"/>
                        </a:spcBef>
                        <a:spcAft>
                          <a:spcPts val="0"/>
                        </a:spcAft>
                        <a:buNone/>
                      </a:pPr>
                      <a:r>
                        <a:rPr lang="en-US" sz="800" dirty="0">
                          <a:solidFill>
                            <a:schemeClr val="dk1"/>
                          </a:solidFill>
                          <a:latin typeface="Verdana"/>
                          <a:ea typeface="Verdana"/>
                          <a:cs typeface="Verdana"/>
                          <a:sym typeface="Verdana"/>
                        </a:rPr>
                        <a:t>The study's effectiveness might be limited by the rapidly evolving tactics used by cybercriminals, potentially requiring continuous updates to its techniques.</a:t>
                      </a:r>
                      <a:endParaRPr sz="1300" u="none" strike="noStrike" cap="none" dirty="0"/>
                    </a:p>
                  </a:txBody>
                  <a:tcPr marL="91450" marR="91450" marT="45725" marB="45725" anchor="ctr"/>
                </a:tc>
                <a:extLst>
                  <a:ext uri="{0D108BD9-81ED-4DB2-BD59-A6C34878D82A}">
                    <a16:rowId xmlns:a16="http://schemas.microsoft.com/office/drawing/2014/main" val="10003"/>
                  </a:ext>
                </a:extLst>
              </a:tr>
              <a:tr h="1152934">
                <a:tc>
                  <a:txBody>
                    <a:bodyPr/>
                    <a:lstStyle/>
                    <a:p>
                      <a:pPr marL="0" lvl="0" indent="0" algn="l" rtl="0">
                        <a:lnSpc>
                          <a:spcPct val="115000"/>
                        </a:lnSpc>
                        <a:spcBef>
                          <a:spcPts val="600"/>
                        </a:spcBef>
                        <a:spcAft>
                          <a:spcPts val="600"/>
                        </a:spcAft>
                        <a:buClr>
                          <a:schemeClr val="dk1"/>
                        </a:buClr>
                        <a:buSzPts val="1100"/>
                        <a:buFont typeface="Arial"/>
                        <a:buNone/>
                      </a:pPr>
                      <a:r>
                        <a:rPr lang="en-US" sz="900" dirty="0">
                          <a:solidFill>
                            <a:schemeClr val="dk1"/>
                          </a:solidFill>
                          <a:latin typeface="Verdana"/>
                          <a:ea typeface="Verdana"/>
                          <a:cs typeface="Verdana"/>
                          <a:sym typeface="Verdana"/>
                        </a:rPr>
                        <a:t>W. Niu,                  X. Zhang,             G. Yang,                Z. Ma,                   Z. Zhuo</a:t>
                      </a:r>
                      <a:endParaRPr sz="900" dirty="0">
                        <a:solidFill>
                          <a:schemeClr val="dk1"/>
                        </a:solidFill>
                        <a:latin typeface="Verdana"/>
                        <a:ea typeface="Verdana"/>
                        <a:cs typeface="Verdana"/>
                        <a:sym typeface="Verdana"/>
                      </a:endParaRPr>
                    </a:p>
                    <a:p>
                      <a:pPr marL="0" marR="0" lvl="0" indent="0" algn="l" rtl="0">
                        <a:lnSpc>
                          <a:spcPct val="100000"/>
                        </a:lnSpc>
                        <a:spcBef>
                          <a:spcPts val="600"/>
                        </a:spcBef>
                        <a:spcAft>
                          <a:spcPts val="600"/>
                        </a:spcAft>
                        <a:buNone/>
                      </a:pPr>
                      <a:endParaRPr sz="900" dirty="0"/>
                    </a:p>
                  </a:txBody>
                  <a:tcPr marL="91450" marR="91450" marT="45725" marB="45725" anchor="ctr"/>
                </a:tc>
                <a:tc>
                  <a:txBody>
                    <a:bodyPr/>
                    <a:lstStyle/>
                    <a:p>
                      <a:pPr marL="0" lvl="0" indent="0" algn="l" rtl="0">
                        <a:lnSpc>
                          <a:spcPct val="115000"/>
                        </a:lnSpc>
                        <a:spcBef>
                          <a:spcPts val="1200"/>
                        </a:spcBef>
                        <a:spcAft>
                          <a:spcPts val="1200"/>
                        </a:spcAft>
                        <a:buSzPts val="1100"/>
                        <a:buNone/>
                      </a:pPr>
                      <a:r>
                        <a:rPr lang="en-US" sz="800" dirty="0">
                          <a:solidFill>
                            <a:schemeClr val="dk1"/>
                          </a:solidFill>
                          <a:latin typeface="Verdana"/>
                          <a:ea typeface="Verdana"/>
                          <a:cs typeface="Verdana"/>
                          <a:sym typeface="Verdana"/>
                        </a:rPr>
                        <a:t>The CS-SVM method integrates Cuckoo Search optimization with SVM to enhance parameter selection for Radial Basis Function and improve phishing email detection accuracy</a:t>
                      </a:r>
                      <a:endParaRPr sz="1500" dirty="0"/>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800" dirty="0">
                          <a:solidFill>
                            <a:schemeClr val="dk1"/>
                          </a:solidFill>
                          <a:latin typeface="Verdana"/>
                          <a:ea typeface="Verdana"/>
                          <a:cs typeface="Verdana"/>
                          <a:sym typeface="Verdana"/>
                        </a:rPr>
                        <a:t>The CS-SVM model combines Cuckoo Search and SVM to achieve a 99.52% accuracy in detecting phishing emails, outperforming default SVM classifiers.</a:t>
                      </a:r>
                      <a:endParaRPr sz="800" dirty="0">
                        <a:solidFill>
                          <a:schemeClr val="dk1"/>
                        </a:solidFill>
                        <a:latin typeface="Verdana"/>
                        <a:ea typeface="Verdana"/>
                        <a:cs typeface="Verdana"/>
                        <a:sym typeface="Verdana"/>
                      </a:endParaRPr>
                    </a:p>
                    <a:p>
                      <a:pPr marL="0" marR="0" lvl="0" indent="0" algn="l" rtl="0">
                        <a:lnSpc>
                          <a:spcPct val="100000"/>
                        </a:lnSpc>
                        <a:spcBef>
                          <a:spcPts val="1200"/>
                        </a:spcBef>
                        <a:spcAft>
                          <a:spcPts val="0"/>
                        </a:spcAft>
                        <a:buNone/>
                      </a:pPr>
                      <a:endParaRPr dirty="0"/>
                    </a:p>
                  </a:txBody>
                  <a:tcPr marL="91450" marR="91450" marT="45725" marB="45725" anchor="b"/>
                </a:tc>
                <a:tc>
                  <a:txBody>
                    <a:bodyPr/>
                    <a:lstStyle/>
                    <a:p>
                      <a:pPr marL="0" lvl="0" indent="0" algn="l" rtl="0">
                        <a:lnSpc>
                          <a:spcPct val="115000"/>
                        </a:lnSpc>
                        <a:spcBef>
                          <a:spcPts val="0"/>
                        </a:spcBef>
                        <a:spcAft>
                          <a:spcPts val="0"/>
                        </a:spcAft>
                        <a:buClr>
                          <a:schemeClr val="dk1"/>
                        </a:buClr>
                        <a:buSzPts val="1100"/>
                        <a:buFont typeface="Arial"/>
                        <a:buNone/>
                      </a:pPr>
                      <a:r>
                        <a:rPr lang="en-US" sz="800" dirty="0">
                          <a:solidFill>
                            <a:schemeClr val="dk1"/>
                          </a:solidFill>
                          <a:latin typeface="Verdana"/>
                          <a:ea typeface="Verdana"/>
                          <a:cs typeface="Verdana"/>
                          <a:sym typeface="Verdana"/>
                        </a:rPr>
                        <a:t>The proposed CS-SVM model's effectiveness</a:t>
                      </a:r>
                    </a:p>
                    <a:p>
                      <a:pPr marL="0" lvl="0" indent="0" algn="l" rtl="0">
                        <a:lnSpc>
                          <a:spcPct val="115000"/>
                        </a:lnSpc>
                        <a:spcBef>
                          <a:spcPts val="0"/>
                        </a:spcBef>
                        <a:spcAft>
                          <a:spcPts val="0"/>
                        </a:spcAft>
                        <a:buClr>
                          <a:schemeClr val="dk1"/>
                        </a:buClr>
                        <a:buSzPts val="1100"/>
                        <a:buFont typeface="Arial"/>
                        <a:buNone/>
                      </a:pPr>
                      <a:r>
                        <a:rPr lang="en-US" sz="800" dirty="0">
                          <a:solidFill>
                            <a:schemeClr val="dk1"/>
                          </a:solidFill>
                          <a:latin typeface="Verdana"/>
                          <a:ea typeface="Verdana"/>
                          <a:cs typeface="Verdana"/>
                          <a:sym typeface="Verdana"/>
                        </a:rPr>
                        <a:t>might be sensitive to the choice of dataset</a:t>
                      </a:r>
                    </a:p>
                    <a:p>
                      <a:pPr marL="0" lvl="0" indent="0" algn="l" rtl="0">
                        <a:lnSpc>
                          <a:spcPct val="115000"/>
                        </a:lnSpc>
                        <a:spcBef>
                          <a:spcPts val="0"/>
                        </a:spcBef>
                        <a:spcAft>
                          <a:spcPts val="0"/>
                        </a:spcAft>
                        <a:buClr>
                          <a:schemeClr val="dk1"/>
                        </a:buClr>
                        <a:buSzPts val="1100"/>
                        <a:buFont typeface="Arial"/>
                        <a:buNone/>
                      </a:pPr>
                      <a:r>
                        <a:rPr lang="en-US" sz="800" dirty="0">
                          <a:solidFill>
                            <a:schemeClr val="dk1"/>
                          </a:solidFill>
                          <a:latin typeface="Verdana"/>
                          <a:ea typeface="Verdana"/>
                          <a:cs typeface="Verdana"/>
                          <a:sym typeface="Verdana"/>
                        </a:rPr>
                        <a:t> and may not generalize well to</a:t>
                      </a:r>
                    </a:p>
                    <a:p>
                      <a:pPr marL="0" lvl="0" indent="0" algn="l" rtl="0">
                        <a:lnSpc>
                          <a:spcPct val="115000"/>
                        </a:lnSpc>
                        <a:spcBef>
                          <a:spcPts val="0"/>
                        </a:spcBef>
                        <a:spcAft>
                          <a:spcPts val="0"/>
                        </a:spcAft>
                        <a:buClr>
                          <a:schemeClr val="dk1"/>
                        </a:buClr>
                        <a:buSzPts val="1100"/>
                        <a:buFont typeface="Arial"/>
                        <a:buNone/>
                      </a:pPr>
                      <a:r>
                        <a:rPr lang="en-US" sz="800" dirty="0">
                          <a:solidFill>
                            <a:schemeClr val="dk1"/>
                          </a:solidFill>
                          <a:latin typeface="Verdana"/>
                          <a:ea typeface="Verdana"/>
                          <a:cs typeface="Verdana"/>
                          <a:sym typeface="Verdana"/>
                        </a:rPr>
                        <a:t> all types of phishing attacks.</a:t>
                      </a:r>
                      <a:endParaRPr sz="800" dirty="0">
                        <a:solidFill>
                          <a:schemeClr val="dk1"/>
                        </a:solidFill>
                        <a:latin typeface="Verdana"/>
                        <a:ea typeface="Verdana"/>
                        <a:cs typeface="Verdana"/>
                        <a:sym typeface="Verdana"/>
                      </a:endParaRPr>
                    </a:p>
                    <a:p>
                      <a:pPr marL="0" marR="0" lvl="0" indent="0" algn="l" rtl="0">
                        <a:lnSpc>
                          <a:spcPct val="100000"/>
                        </a:lnSpc>
                        <a:spcBef>
                          <a:spcPts val="1200"/>
                        </a:spcBef>
                        <a:spcAft>
                          <a:spcPts val="0"/>
                        </a:spcAft>
                        <a:buNone/>
                      </a:pPr>
                      <a:endParaRPr dirty="0"/>
                    </a:p>
                  </a:txBody>
                  <a:tcPr marL="91450" marR="91450" marT="45725" marB="457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2"/>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a:ea typeface="Bookman Old Style"/>
              <a:cs typeface="Bookman Old Style"/>
              <a:sym typeface="Bookman Old Style"/>
            </a:endParaRPr>
          </a:p>
        </p:txBody>
      </p:sp>
      <p:sp>
        <p:nvSpPr>
          <p:cNvPr id="97" name="Google Shape;97;p12"/>
          <p:cNvSpPr txBox="1">
            <a:spLocks noGrp="1"/>
          </p:cNvSpPr>
          <p:nvPr>
            <p:ph type="title"/>
          </p:nvPr>
        </p:nvSpPr>
        <p:spPr>
          <a:xfrm>
            <a:off x="500850" y="836176"/>
            <a:ext cx="5075002" cy="211682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20700"/>
              <a:buNone/>
            </a:pPr>
            <a:r>
              <a:rPr lang="en-US" sz="3000" u="sng" dirty="0">
                <a:latin typeface="Bookman Old Style"/>
                <a:ea typeface="Bookman Old Style"/>
                <a:cs typeface="Bookman Old Style"/>
                <a:sym typeface="Bookman Old Style"/>
              </a:rPr>
              <a:t>Problem Statement</a:t>
            </a:r>
            <a:r>
              <a:rPr lang="en-US" sz="3000" dirty="0">
                <a:latin typeface="Bookman Old Style"/>
                <a:ea typeface="Bookman Old Style"/>
                <a:cs typeface="Bookman Old Style"/>
                <a:sym typeface="Bookman Old Style"/>
              </a:rPr>
              <a:t>:</a:t>
            </a:r>
            <a:endParaRPr sz="1650" dirty="0">
              <a:latin typeface="Roboto"/>
              <a:ea typeface="Roboto"/>
              <a:cs typeface="Roboto"/>
              <a:sym typeface="Roboto"/>
            </a:endParaRPr>
          </a:p>
          <a:p>
            <a:pPr marL="0" lvl="0" indent="0" algn="l" rtl="0">
              <a:lnSpc>
                <a:spcPct val="100000"/>
              </a:lnSpc>
              <a:spcBef>
                <a:spcPts val="300"/>
              </a:spcBef>
              <a:spcAft>
                <a:spcPts val="0"/>
              </a:spcAft>
              <a:buSzPts val="20700"/>
              <a:buNone/>
            </a:pPr>
            <a:r>
              <a:rPr lang="en-US" sz="1600" dirty="0">
                <a:latin typeface="Verdana"/>
                <a:ea typeface="Verdana"/>
                <a:cs typeface="Verdana"/>
                <a:sym typeface="Verdana"/>
              </a:rPr>
              <a:t>To Design a machine learning-based model using Algorithms to detect phishing attacks    in Emails and SMS, safeguarding users and organizations against fraudulent attempts to acquire sensitive data.</a:t>
            </a:r>
            <a:endParaRPr sz="1600" dirty="0">
              <a:latin typeface="Verdana"/>
              <a:ea typeface="Verdana"/>
              <a:cs typeface="Verdana"/>
              <a:sym typeface="Verdana"/>
            </a:endParaRPr>
          </a:p>
          <a:p>
            <a:pPr marL="0" lvl="0" indent="0" algn="l" rtl="0">
              <a:lnSpc>
                <a:spcPct val="100000"/>
              </a:lnSpc>
              <a:spcBef>
                <a:spcPts val="0"/>
              </a:spcBef>
              <a:spcAft>
                <a:spcPts val="0"/>
              </a:spcAft>
              <a:buSzPts val="20700"/>
              <a:buNone/>
            </a:pPr>
            <a:endParaRPr sz="1600" dirty="0">
              <a:latin typeface="Verdana"/>
              <a:ea typeface="Verdana"/>
              <a:cs typeface="Verdana"/>
              <a:sym typeface="Verdana"/>
            </a:endParaRPr>
          </a:p>
        </p:txBody>
      </p:sp>
      <p:sp>
        <p:nvSpPr>
          <p:cNvPr id="98" name="Google Shape;98;p12"/>
          <p:cNvSpPr txBox="1"/>
          <p:nvPr/>
        </p:nvSpPr>
        <p:spPr>
          <a:xfrm>
            <a:off x="985283" y="3022033"/>
            <a:ext cx="665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Bookman Old Style"/>
              <a:ea typeface="Bookman Old Style"/>
              <a:cs typeface="Bookman Old Style"/>
              <a:sym typeface="Bookman Old Style"/>
            </a:endParaRPr>
          </a:p>
        </p:txBody>
      </p:sp>
      <p:sp>
        <p:nvSpPr>
          <p:cNvPr id="99" name="Google Shape;99;p12"/>
          <p:cNvSpPr txBox="1"/>
          <p:nvPr/>
        </p:nvSpPr>
        <p:spPr>
          <a:xfrm>
            <a:off x="500850" y="2684605"/>
            <a:ext cx="5343360" cy="2008965"/>
          </a:xfrm>
          <a:prstGeom prst="rect">
            <a:avLst/>
          </a:prstGeom>
          <a:noFill/>
          <a:ln>
            <a:noFill/>
          </a:ln>
        </p:spPr>
        <p:txBody>
          <a:bodyPr spcFirstLastPara="1" wrap="square" lIns="94100" tIns="47025" rIns="94100" bIns="47025" anchor="ctr" anchorCtr="0">
            <a:noAutofit/>
          </a:bodyPr>
          <a:lstStyle/>
          <a:p>
            <a:pPr marL="0" marR="0" lvl="0" indent="0" rtl="0">
              <a:lnSpc>
                <a:spcPct val="100000"/>
              </a:lnSpc>
              <a:spcBef>
                <a:spcPts val="0"/>
              </a:spcBef>
              <a:spcAft>
                <a:spcPts val="0"/>
              </a:spcAft>
              <a:buClr>
                <a:schemeClr val="dk1"/>
              </a:buClr>
              <a:buSzPts val="20700"/>
              <a:buFont typeface="Calibri"/>
              <a:buNone/>
            </a:pPr>
            <a:r>
              <a:rPr lang="en-US" sz="3000" u="sng" dirty="0">
                <a:solidFill>
                  <a:schemeClr val="dk1"/>
                </a:solidFill>
                <a:latin typeface="Bookman Old Style"/>
                <a:ea typeface="Bookman Old Style"/>
                <a:cs typeface="Bookman Old Style"/>
                <a:sym typeface="Bookman Old Style"/>
              </a:rPr>
              <a:t>Objective</a:t>
            </a:r>
            <a:r>
              <a:rPr lang="en-US" sz="3000" dirty="0">
                <a:solidFill>
                  <a:schemeClr val="dk1"/>
                </a:solidFill>
                <a:latin typeface="Bookman Old Style"/>
                <a:ea typeface="Bookman Old Style"/>
                <a:cs typeface="Bookman Old Style"/>
                <a:sym typeface="Bookman Old Style"/>
              </a:rPr>
              <a:t>:</a:t>
            </a:r>
            <a:endParaRPr sz="3000" dirty="0">
              <a:solidFill>
                <a:schemeClr val="dk1"/>
              </a:solidFill>
              <a:latin typeface="Verdana"/>
              <a:ea typeface="Verdana"/>
              <a:cs typeface="Verdana"/>
              <a:sym typeface="Verdana"/>
            </a:endParaRPr>
          </a:p>
          <a:p>
            <a:pPr marL="0" marR="0" lvl="0" indent="0" rtl="0">
              <a:lnSpc>
                <a:spcPct val="100000"/>
              </a:lnSpc>
              <a:spcBef>
                <a:spcPts val="300"/>
              </a:spcBef>
              <a:spcAft>
                <a:spcPts val="0"/>
              </a:spcAft>
              <a:buClr>
                <a:schemeClr val="dk1"/>
              </a:buClr>
              <a:buSzPts val="20700"/>
              <a:buFont typeface="Calibri"/>
              <a:buNone/>
            </a:pPr>
            <a:r>
              <a:rPr lang="en-US" sz="1600" dirty="0">
                <a:solidFill>
                  <a:schemeClr val="dk1"/>
                </a:solidFill>
                <a:latin typeface="Verdana"/>
                <a:ea typeface="Verdana"/>
                <a:cs typeface="Verdana"/>
                <a:sym typeface="Verdana"/>
              </a:rPr>
              <a:t>To Create the robust and accurate phishing detection model that can identify suspicious Emails and SMS messages reducing the risk of data breaches, financial losses and also calculates risk factors, performance and reliability.</a:t>
            </a:r>
            <a:endParaRPr sz="1700" dirty="0">
              <a:solidFill>
                <a:schemeClr val="dk1"/>
              </a:solidFill>
              <a:latin typeface="Bookman Old Style"/>
              <a:ea typeface="Bookman Old Style"/>
              <a:cs typeface="Bookman Old Style"/>
              <a:sym typeface="Bookman Old Style"/>
            </a:endParaRPr>
          </a:p>
        </p:txBody>
      </p:sp>
      <p:pic>
        <p:nvPicPr>
          <p:cNvPr id="5" name="Picture 4">
            <a:extLst>
              <a:ext uri="{FF2B5EF4-FFF2-40B4-BE49-F238E27FC236}">
                <a16:creationId xmlns:a16="http://schemas.microsoft.com/office/drawing/2014/main" id="{0D31D782-293F-9919-CC8E-A70AE69669F7}"/>
              </a:ext>
            </a:extLst>
          </p:cNvPr>
          <p:cNvPicPr>
            <a:picLocks noChangeAspect="1"/>
          </p:cNvPicPr>
          <p:nvPr/>
        </p:nvPicPr>
        <p:blipFill>
          <a:blip r:embed="rId3"/>
          <a:stretch>
            <a:fillRect/>
          </a:stretch>
        </p:blipFill>
        <p:spPr>
          <a:xfrm>
            <a:off x="5285303" y="1225664"/>
            <a:ext cx="3591581" cy="23943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9" name="Google Shape;109;p13"/>
          <p:cNvSpPr txBox="1">
            <a:spLocks noGrp="1"/>
          </p:cNvSpPr>
          <p:nvPr>
            <p:ph type="title"/>
          </p:nvPr>
        </p:nvSpPr>
        <p:spPr>
          <a:xfrm>
            <a:off x="1513350" y="99392"/>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latin typeface="Bookman Old Style"/>
                <a:ea typeface="Bookman Old Style"/>
                <a:cs typeface="Bookman Old Style"/>
                <a:sym typeface="Bookman Old Style"/>
              </a:rPr>
              <a:t>Proposed Method</a:t>
            </a:r>
            <a:endParaRPr sz="3600" u="sng" dirty="0">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CBDA8FED-6F04-E22C-712F-7255243BA1F2}"/>
              </a:ext>
            </a:extLst>
          </p:cNvPr>
          <p:cNvSpPr txBox="1"/>
          <p:nvPr/>
        </p:nvSpPr>
        <p:spPr>
          <a:xfrm>
            <a:off x="536714" y="899239"/>
            <a:ext cx="5536095" cy="4047262"/>
          </a:xfrm>
          <a:prstGeom prst="rect">
            <a:avLst/>
          </a:prstGeom>
          <a:noFill/>
        </p:spPr>
        <p:txBody>
          <a:bodyPr wrap="square" rtlCol="0">
            <a:spAutoFit/>
          </a:bodyPr>
          <a:lstStyle/>
          <a:p>
            <a:r>
              <a:rPr lang="en-US" b="1" dirty="0"/>
              <a:t>Training Phase:</a:t>
            </a:r>
          </a:p>
          <a:p>
            <a:pPr marL="285750" indent="-285750">
              <a:spcBef>
                <a:spcPts val="300"/>
              </a:spcBef>
              <a:buFont typeface="Wingdings" panose="05000000000000000000" pitchFamily="2" charset="2"/>
              <a:buChar char="Ø"/>
            </a:pPr>
            <a:r>
              <a:rPr lang="en-US" dirty="0"/>
              <a:t>The training phase aims to build machine learning models that can differentiate between legitimate and phishing messages.</a:t>
            </a:r>
          </a:p>
          <a:p>
            <a:pPr>
              <a:lnSpc>
                <a:spcPct val="150000"/>
              </a:lnSpc>
            </a:pPr>
            <a:r>
              <a:rPr lang="en-US" b="1" dirty="0"/>
              <a:t>Data Collection:</a:t>
            </a:r>
          </a:p>
          <a:p>
            <a:pPr marL="285750" indent="-285750">
              <a:buFont typeface="Wingdings" panose="05000000000000000000" pitchFamily="2" charset="2"/>
              <a:buChar char="Ø"/>
            </a:pPr>
            <a:r>
              <a:rPr lang="en-US" dirty="0"/>
              <a:t>Gathering a labeled dataset of Email and SMS messages.    This dataset is taken from the Kaggle which contains both    spam and legitimate messages.</a:t>
            </a:r>
          </a:p>
          <a:p>
            <a:pPr>
              <a:lnSpc>
                <a:spcPct val="150000"/>
              </a:lnSpc>
            </a:pPr>
            <a:r>
              <a:rPr lang="en-IN" b="1" dirty="0"/>
              <a:t>Features Extraction:</a:t>
            </a:r>
          </a:p>
          <a:p>
            <a:pPr marL="285750" indent="-285750">
              <a:buFont typeface="Wingdings" panose="05000000000000000000" pitchFamily="2" charset="2"/>
              <a:buChar char="Ø"/>
            </a:pPr>
            <a:r>
              <a:rPr lang="en-IN" dirty="0"/>
              <a:t>We will convert the raw email or SMS data into numerical features that numerical algorithms can work with, TF - IDF (Term Frequency - Inverse Document Frequency), Word Embeddings.</a:t>
            </a:r>
          </a:p>
          <a:p>
            <a:r>
              <a:rPr lang="en-IN" b="1" dirty="0"/>
              <a:t>Feature Selection:</a:t>
            </a:r>
          </a:p>
          <a:p>
            <a:pPr marL="285750" indent="-285750">
              <a:spcBef>
                <a:spcPts val="300"/>
              </a:spcBef>
              <a:buFont typeface="Wingdings" panose="05000000000000000000" pitchFamily="2" charset="2"/>
              <a:buChar char="Ø"/>
            </a:pPr>
            <a:r>
              <a:rPr lang="en-US" dirty="0"/>
              <a:t>Selecting the methods to reduce dimensionality and improve model performance. Feature selection methods like feature importance from Random Forest and Gradient Boosting, Recursive Feature Elimination (RFE) and Regularization.</a:t>
            </a:r>
          </a:p>
        </p:txBody>
      </p:sp>
      <p:pic>
        <p:nvPicPr>
          <p:cNvPr id="4" name="Picture 3">
            <a:extLst>
              <a:ext uri="{FF2B5EF4-FFF2-40B4-BE49-F238E27FC236}">
                <a16:creationId xmlns:a16="http://schemas.microsoft.com/office/drawing/2014/main" id="{29D59345-DE1A-9696-CC29-51C288269F02}"/>
              </a:ext>
            </a:extLst>
          </p:cNvPr>
          <p:cNvPicPr>
            <a:picLocks noChangeAspect="1"/>
          </p:cNvPicPr>
          <p:nvPr/>
        </p:nvPicPr>
        <p:blipFill>
          <a:blip r:embed="rId3"/>
          <a:stretch>
            <a:fillRect/>
          </a:stretch>
        </p:blipFill>
        <p:spPr>
          <a:xfrm>
            <a:off x="5963478" y="845961"/>
            <a:ext cx="2889179" cy="4304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9" name="Google Shape;109;p13"/>
          <p:cNvSpPr txBox="1">
            <a:spLocks noGrp="1"/>
          </p:cNvSpPr>
          <p:nvPr>
            <p:ph type="title"/>
          </p:nvPr>
        </p:nvSpPr>
        <p:spPr>
          <a:xfrm>
            <a:off x="1513350" y="133873"/>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latin typeface="Bookman Old Style"/>
                <a:ea typeface="Bookman Old Style"/>
                <a:cs typeface="Bookman Old Style"/>
                <a:sym typeface="Bookman Old Style"/>
              </a:rPr>
              <a:t>Proposed Method</a:t>
            </a:r>
            <a:endParaRPr sz="3600" u="sng" dirty="0">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CBDA8FED-6F04-E22C-712F-7255243BA1F2}"/>
              </a:ext>
            </a:extLst>
          </p:cNvPr>
          <p:cNvSpPr txBox="1"/>
          <p:nvPr/>
        </p:nvSpPr>
        <p:spPr>
          <a:xfrm>
            <a:off x="546652" y="994278"/>
            <a:ext cx="5257800" cy="4016484"/>
          </a:xfrm>
          <a:prstGeom prst="rect">
            <a:avLst/>
          </a:prstGeom>
          <a:noFill/>
        </p:spPr>
        <p:txBody>
          <a:bodyPr wrap="square" rtlCol="0">
            <a:spAutoFit/>
          </a:bodyPr>
          <a:lstStyle/>
          <a:p>
            <a:pPr>
              <a:lnSpc>
                <a:spcPct val="150000"/>
              </a:lnSpc>
            </a:pPr>
            <a:r>
              <a:rPr lang="en-US" sz="1500" b="1" dirty="0"/>
              <a:t>Model Selection: </a:t>
            </a:r>
          </a:p>
          <a:p>
            <a:pPr marL="285750" indent="-285750">
              <a:buFont typeface="Wingdings" panose="05000000000000000000" pitchFamily="2" charset="2"/>
              <a:buChar char="Ø"/>
            </a:pPr>
            <a:r>
              <a:rPr lang="en-US" sz="1500" dirty="0"/>
              <a:t>Selecting a Hybrid approach combing the algorithms Random Forest + Gradient Boosting + Logistic Regression + SVM Model.</a:t>
            </a:r>
          </a:p>
          <a:p>
            <a:r>
              <a:rPr lang="en-US" sz="1500" b="1" dirty="0"/>
              <a:t>Training:</a:t>
            </a:r>
            <a:r>
              <a:rPr lang="en-US" sz="1500" dirty="0"/>
              <a:t> </a:t>
            </a:r>
          </a:p>
          <a:p>
            <a:pPr marL="285750" indent="-285750">
              <a:buFont typeface="Wingdings" panose="05000000000000000000" pitchFamily="2" charset="2"/>
              <a:buChar char="Ø"/>
            </a:pPr>
            <a:r>
              <a:rPr lang="en-US" sz="1500" dirty="0"/>
              <a:t>Each algorithm (Random Forest, Gradient Boosting, Logistic Regression, and Support Vector Machine) is trained separately using a labeled dataset.</a:t>
            </a:r>
          </a:p>
          <a:p>
            <a:pPr marL="285750" indent="-285750">
              <a:buFont typeface="Wingdings" panose="05000000000000000000" pitchFamily="2" charset="2"/>
              <a:buChar char="Ø"/>
            </a:pPr>
            <a:r>
              <a:rPr lang="en-US" sz="1500" dirty="0"/>
              <a:t>The algorithms learn from the data and aim to create models that can predict whether a given message is legitimate (0) or phishing (1) which is weighted voting and we also use stacking.</a:t>
            </a:r>
            <a:endParaRPr lang="en-IN" sz="1500" dirty="0"/>
          </a:p>
          <a:p>
            <a:pPr>
              <a:lnSpc>
                <a:spcPct val="150000"/>
              </a:lnSpc>
            </a:pPr>
            <a:r>
              <a:rPr lang="en-US" sz="1500" b="1" dirty="0"/>
              <a:t>Model Evaluation: </a:t>
            </a:r>
          </a:p>
          <a:p>
            <a:pPr marL="285750" indent="-285750">
              <a:buFont typeface="Wingdings" panose="05000000000000000000" pitchFamily="2" charset="2"/>
              <a:buChar char="Ø"/>
            </a:pPr>
            <a:r>
              <a:rPr lang="en-US" sz="1500" dirty="0"/>
              <a:t>Evaluating the model on a validated dataset, using metrics such as accuracy, precision, recall, F1-score, and ROC-AUC.2 . </a:t>
            </a:r>
          </a:p>
        </p:txBody>
      </p:sp>
      <p:pic>
        <p:nvPicPr>
          <p:cNvPr id="3" name="Picture 2">
            <a:extLst>
              <a:ext uri="{FF2B5EF4-FFF2-40B4-BE49-F238E27FC236}">
                <a16:creationId xmlns:a16="http://schemas.microsoft.com/office/drawing/2014/main" id="{36B27AE0-2740-92EA-B570-CC919E00CEA5}"/>
              </a:ext>
            </a:extLst>
          </p:cNvPr>
          <p:cNvPicPr>
            <a:picLocks noChangeAspect="1"/>
          </p:cNvPicPr>
          <p:nvPr/>
        </p:nvPicPr>
        <p:blipFill>
          <a:blip r:embed="rId3"/>
          <a:stretch>
            <a:fillRect/>
          </a:stretch>
        </p:blipFill>
        <p:spPr>
          <a:xfrm>
            <a:off x="5967112" y="845961"/>
            <a:ext cx="2889754" cy="4304149"/>
          </a:xfrm>
          <a:prstGeom prst="rect">
            <a:avLst/>
          </a:prstGeom>
        </p:spPr>
      </p:pic>
    </p:spTree>
    <p:extLst>
      <p:ext uri="{BB962C8B-B14F-4D97-AF65-F5344CB8AC3E}">
        <p14:creationId xmlns:p14="http://schemas.microsoft.com/office/powerpoint/2010/main" val="4334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118" name="Google Shape;118;p14"/>
          <p:cNvSpPr txBox="1">
            <a:spLocks noGrp="1"/>
          </p:cNvSpPr>
          <p:nvPr>
            <p:ph type="title"/>
          </p:nvPr>
        </p:nvSpPr>
        <p:spPr>
          <a:xfrm>
            <a:off x="1513284" y="114048"/>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latin typeface="Bookman Old Style"/>
                <a:ea typeface="Bookman Old Style"/>
                <a:cs typeface="Bookman Old Style"/>
                <a:sym typeface="Bookman Old Style"/>
              </a:rPr>
              <a:t>Proposed Method</a:t>
            </a:r>
            <a:endParaRPr sz="3600" u="sng" dirty="0">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FBDA7441-65AE-8245-F329-847904AE3BA4}"/>
              </a:ext>
            </a:extLst>
          </p:cNvPr>
          <p:cNvSpPr txBox="1"/>
          <p:nvPr/>
        </p:nvSpPr>
        <p:spPr>
          <a:xfrm>
            <a:off x="496931" y="952386"/>
            <a:ext cx="5260894" cy="3978012"/>
          </a:xfrm>
          <a:prstGeom prst="rect">
            <a:avLst/>
          </a:prstGeom>
          <a:noFill/>
        </p:spPr>
        <p:txBody>
          <a:bodyPr wrap="square" rtlCol="0">
            <a:spAutoFit/>
          </a:bodyPr>
          <a:lstStyle/>
          <a:p>
            <a:pPr>
              <a:lnSpc>
                <a:spcPct val="150000"/>
              </a:lnSpc>
            </a:pPr>
            <a:r>
              <a:rPr lang="en-US" sz="1500" b="1" dirty="0"/>
              <a:t>Risk Analysis Phase: </a:t>
            </a:r>
          </a:p>
          <a:p>
            <a:pPr marL="285750" indent="-285750">
              <a:buFont typeface="Wingdings" panose="05000000000000000000" pitchFamily="2" charset="2"/>
              <a:buChar char="Ø"/>
            </a:pPr>
            <a:r>
              <a:rPr lang="en-US" sz="1500" dirty="0"/>
              <a:t>The Risk Analysis phase focuses on assessing the risk associated with incoming email and SMS messages risk factors are assessed for each message. These risk factors can include features like sender domain mismatches, suspicious keywords, or unusual URL patterns.</a:t>
            </a:r>
          </a:p>
          <a:p>
            <a:pPr marL="285750" indent="-285750">
              <a:spcBef>
                <a:spcPts val="200"/>
              </a:spcBef>
              <a:buFont typeface="Wingdings" panose="05000000000000000000" pitchFamily="2" charset="2"/>
              <a:buChar char="Ø"/>
            </a:pPr>
            <a:r>
              <a:rPr lang="en-US" sz="1500" dirty="0"/>
              <a:t>Then we classify it as legitimate or spam based on the identified risk factors, each message is assigned a risk score. Risk scores are numerical values that reflect the level of suspicion associated with a message. depending on that the system takes actions such as blocking or alerting users or administrators.</a:t>
            </a:r>
          </a:p>
          <a:p>
            <a:pPr marL="285750" indent="-285750">
              <a:spcBef>
                <a:spcPts val="200"/>
              </a:spcBef>
              <a:buFont typeface="Wingdings" panose="05000000000000000000" pitchFamily="2" charset="2"/>
              <a:buChar char="Ø"/>
            </a:pPr>
            <a:r>
              <a:rPr lang="en-US" sz="1500" dirty="0"/>
              <a:t>The data is then tested and deployed.</a:t>
            </a:r>
          </a:p>
          <a:p>
            <a:pPr marL="285750" indent="-285750">
              <a:spcBef>
                <a:spcPts val="200"/>
              </a:spcBef>
              <a:buFont typeface="Wingdings" panose="05000000000000000000" pitchFamily="2" charset="2"/>
              <a:buChar char="Ø"/>
            </a:pPr>
            <a:r>
              <a:rPr lang="en-US" sz="1500" dirty="0"/>
              <a:t>The system is continuously monitored to update if anything needed</a:t>
            </a:r>
            <a:endParaRPr lang="en-IN" sz="1500" dirty="0"/>
          </a:p>
        </p:txBody>
      </p:sp>
      <p:pic>
        <p:nvPicPr>
          <p:cNvPr id="3" name="Picture 2">
            <a:extLst>
              <a:ext uri="{FF2B5EF4-FFF2-40B4-BE49-F238E27FC236}">
                <a16:creationId xmlns:a16="http://schemas.microsoft.com/office/drawing/2014/main" id="{B14ACD34-8E71-670C-20F5-C590B04089BC}"/>
              </a:ext>
            </a:extLst>
          </p:cNvPr>
          <p:cNvPicPr>
            <a:picLocks noChangeAspect="1"/>
          </p:cNvPicPr>
          <p:nvPr/>
        </p:nvPicPr>
        <p:blipFill>
          <a:blip r:embed="rId3"/>
          <a:stretch>
            <a:fillRect/>
          </a:stretch>
        </p:blipFill>
        <p:spPr>
          <a:xfrm>
            <a:off x="5899786" y="789318"/>
            <a:ext cx="2889754" cy="43041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15"/>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127" name="Google Shape;127;p15"/>
          <p:cNvSpPr txBox="1">
            <a:spLocks noGrp="1"/>
          </p:cNvSpPr>
          <p:nvPr>
            <p:ph type="title"/>
          </p:nvPr>
        </p:nvSpPr>
        <p:spPr>
          <a:xfrm>
            <a:off x="1590054" y="110367"/>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u="sng" dirty="0">
                <a:latin typeface="Bookman Old Style"/>
                <a:ea typeface="Bookman Old Style"/>
                <a:cs typeface="Bookman Old Style"/>
                <a:sym typeface="Bookman Old Style"/>
              </a:rPr>
              <a:t>Project Status</a:t>
            </a:r>
            <a:endParaRPr sz="3600" u="sng" dirty="0">
              <a:latin typeface="Bookman Old Style"/>
              <a:ea typeface="Bookman Old Style"/>
              <a:cs typeface="Bookman Old Style"/>
              <a:sym typeface="Bookman Old Style"/>
            </a:endParaRPr>
          </a:p>
        </p:txBody>
      </p:sp>
      <p:graphicFrame>
        <p:nvGraphicFramePr>
          <p:cNvPr id="128" name="Google Shape;128;p15"/>
          <p:cNvGraphicFramePr/>
          <p:nvPr>
            <p:extLst>
              <p:ext uri="{D42A27DB-BD31-4B8C-83A1-F6EECF244321}">
                <p14:modId xmlns:p14="http://schemas.microsoft.com/office/powerpoint/2010/main" val="3932600447"/>
              </p:ext>
            </p:extLst>
          </p:nvPr>
        </p:nvGraphicFramePr>
        <p:xfrm>
          <a:off x="540483" y="905150"/>
          <a:ext cx="8216575" cy="3862150"/>
        </p:xfrm>
        <a:graphic>
          <a:graphicData uri="http://schemas.openxmlformats.org/drawingml/2006/table">
            <a:tbl>
              <a:tblPr firstRow="1" bandRow="1">
                <a:noFill/>
                <a:tableStyleId>{AFB0A552-273B-455C-84B1-62BC9E635FE5}</a:tableStyleId>
              </a:tblPr>
              <a:tblGrid>
                <a:gridCol w="750050">
                  <a:extLst>
                    <a:ext uri="{9D8B030D-6E8A-4147-A177-3AD203B41FA5}">
                      <a16:colId xmlns:a16="http://schemas.microsoft.com/office/drawing/2014/main" val="20000"/>
                    </a:ext>
                  </a:extLst>
                </a:gridCol>
                <a:gridCol w="5101275">
                  <a:extLst>
                    <a:ext uri="{9D8B030D-6E8A-4147-A177-3AD203B41FA5}">
                      <a16:colId xmlns:a16="http://schemas.microsoft.com/office/drawing/2014/main" val="20001"/>
                    </a:ext>
                  </a:extLst>
                </a:gridCol>
                <a:gridCol w="2365250">
                  <a:extLst>
                    <a:ext uri="{9D8B030D-6E8A-4147-A177-3AD203B41FA5}">
                      <a16:colId xmlns:a16="http://schemas.microsoft.com/office/drawing/2014/main" val="20002"/>
                    </a:ext>
                  </a:extLst>
                </a:gridCol>
              </a:tblGrid>
              <a:tr h="464325">
                <a:tc>
                  <a:txBody>
                    <a:bodyPr/>
                    <a:lstStyle/>
                    <a:p>
                      <a:pPr marL="0" marR="0" lvl="0" indent="0" algn="l" rtl="0">
                        <a:lnSpc>
                          <a:spcPct val="100000"/>
                        </a:lnSpc>
                        <a:spcBef>
                          <a:spcPts val="0"/>
                        </a:spcBef>
                        <a:spcAft>
                          <a:spcPts val="0"/>
                        </a:spcAft>
                        <a:buNone/>
                      </a:pPr>
                      <a:r>
                        <a:rPr lang="en-US" sz="1400" u="none" strike="noStrike" cap="none" dirty="0"/>
                        <a:t>S.No</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Functionalit</a:t>
                      </a:r>
                      <a:r>
                        <a:rPr lang="en-US" dirty="0"/>
                        <a:t>y</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Status</a:t>
                      </a:r>
                      <a:endParaRPr sz="1000" u="none" strike="noStrike" cap="none" dirty="0"/>
                    </a:p>
                  </a:txBody>
                  <a:tcPr marL="91450" marR="91450" marT="45725" marB="45725"/>
                </a:tc>
                <a:extLst>
                  <a:ext uri="{0D108BD9-81ED-4DB2-BD59-A6C34878D82A}">
                    <a16:rowId xmlns:a16="http://schemas.microsoft.com/office/drawing/2014/main" val="10000"/>
                  </a:ext>
                </a:extLst>
              </a:tr>
              <a:tr h="376575">
                <a:tc>
                  <a:txBody>
                    <a:bodyPr/>
                    <a:lstStyle/>
                    <a:p>
                      <a:pPr marL="0" marR="0" lvl="0" indent="0" algn="l" rtl="0">
                        <a:lnSpc>
                          <a:spcPct val="100000"/>
                        </a:lnSpc>
                        <a:spcBef>
                          <a:spcPts val="0"/>
                        </a:spcBef>
                        <a:spcAft>
                          <a:spcPts val="0"/>
                        </a:spcAft>
                        <a:buNone/>
                      </a:pPr>
                      <a:r>
                        <a:rPr lang="en-US" dirty="0"/>
                        <a:t>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Dataset collection and preparation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Completed</a:t>
                      </a:r>
                      <a:endParaRPr sz="1400" u="none" strike="noStrike" cap="none" dirty="0"/>
                    </a:p>
                  </a:txBody>
                  <a:tcPr marL="91450" marR="91450" marT="45725" marB="45725"/>
                </a:tc>
                <a:extLst>
                  <a:ext uri="{0D108BD9-81ED-4DB2-BD59-A6C34878D82A}">
                    <a16:rowId xmlns:a16="http://schemas.microsoft.com/office/drawing/2014/main" val="10001"/>
                  </a:ext>
                </a:extLst>
              </a:tr>
              <a:tr h="385225">
                <a:tc>
                  <a:txBody>
                    <a:bodyPr/>
                    <a:lstStyle/>
                    <a:p>
                      <a:pPr marL="0" marR="0" lvl="0" indent="0" algn="l" rtl="0">
                        <a:lnSpc>
                          <a:spcPct val="100000"/>
                        </a:lnSpc>
                        <a:spcBef>
                          <a:spcPts val="0"/>
                        </a:spcBef>
                        <a:spcAft>
                          <a:spcPts val="0"/>
                        </a:spcAft>
                        <a:buNone/>
                      </a:pPr>
                      <a:r>
                        <a:rPr lang="en-US" dirty="0"/>
                        <a:t>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Feature Extraction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In progress</a:t>
                      </a:r>
                      <a:endParaRPr sz="1400" u="none" strike="noStrike" cap="none" dirty="0"/>
                    </a:p>
                  </a:txBody>
                  <a:tcPr marL="91450" marR="91450" marT="45725" marB="45725"/>
                </a:tc>
                <a:extLst>
                  <a:ext uri="{0D108BD9-81ED-4DB2-BD59-A6C34878D82A}">
                    <a16:rowId xmlns:a16="http://schemas.microsoft.com/office/drawing/2014/main" val="10002"/>
                  </a:ext>
                </a:extLst>
              </a:tr>
              <a:tr h="376575">
                <a:tc>
                  <a:txBody>
                    <a:bodyPr/>
                    <a:lstStyle/>
                    <a:p>
                      <a:pPr marL="0" marR="0" lvl="0" indent="0" algn="l" rtl="0">
                        <a:lnSpc>
                          <a:spcPct val="100000"/>
                        </a:lnSpc>
                        <a:spcBef>
                          <a:spcPts val="0"/>
                        </a:spcBef>
                        <a:spcAft>
                          <a:spcPts val="0"/>
                        </a:spcAft>
                        <a:buNone/>
                      </a:pPr>
                      <a:r>
                        <a:rPr lang="en-US" dirty="0"/>
                        <a:t>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Feature Selection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In progress</a:t>
                      </a:r>
                      <a:endParaRPr sz="1400" u="none" strike="noStrike" cap="none" dirty="0"/>
                    </a:p>
                  </a:txBody>
                  <a:tcPr marL="91450" marR="91450" marT="45725" marB="45725"/>
                </a:tc>
                <a:extLst>
                  <a:ext uri="{0D108BD9-81ED-4DB2-BD59-A6C34878D82A}">
                    <a16:rowId xmlns:a16="http://schemas.microsoft.com/office/drawing/2014/main" val="10003"/>
                  </a:ext>
                </a:extLst>
              </a:tr>
              <a:tr h="376575">
                <a:tc>
                  <a:txBody>
                    <a:bodyPr/>
                    <a:lstStyle/>
                    <a:p>
                      <a:pPr marL="0" marR="0" lvl="0" indent="0" algn="l" rtl="0">
                        <a:lnSpc>
                          <a:spcPct val="100000"/>
                        </a:lnSpc>
                        <a:spcBef>
                          <a:spcPts val="0"/>
                        </a:spcBef>
                        <a:spcAft>
                          <a:spcPts val="0"/>
                        </a:spcAft>
                        <a:buNone/>
                      </a:pPr>
                      <a:r>
                        <a:rPr lang="en-US" dirty="0"/>
                        <a:t>4.</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Model selection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Completed</a:t>
                      </a:r>
                      <a:endParaRPr sz="1400" u="none" strike="noStrike" cap="none" dirty="0"/>
                    </a:p>
                  </a:txBody>
                  <a:tcPr marL="91450" marR="91450" marT="45725" marB="45725"/>
                </a:tc>
                <a:extLst>
                  <a:ext uri="{0D108BD9-81ED-4DB2-BD59-A6C34878D82A}">
                    <a16:rowId xmlns:a16="http://schemas.microsoft.com/office/drawing/2014/main" val="10004"/>
                  </a:ext>
                </a:extLst>
              </a:tr>
              <a:tr h="376575">
                <a:tc>
                  <a:txBody>
                    <a:bodyPr/>
                    <a:lstStyle/>
                    <a:p>
                      <a:pPr marL="0" marR="0" lvl="0" indent="0" algn="l" rtl="0">
                        <a:lnSpc>
                          <a:spcPct val="100000"/>
                        </a:lnSpc>
                        <a:spcBef>
                          <a:spcPts val="0"/>
                        </a:spcBef>
                        <a:spcAft>
                          <a:spcPts val="0"/>
                        </a:spcAft>
                        <a:buNone/>
                      </a:pPr>
                      <a:r>
                        <a:rPr lang="en-US" dirty="0"/>
                        <a:t>5.</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dirty="0"/>
                        <a:t>Risk factor analysis</a:t>
                      </a:r>
                      <a:endParaRPr sz="1400" u="none" strike="noStrike" cap="none"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In progress</a:t>
                      </a:r>
                      <a:endParaRPr sz="1400" u="none" strike="noStrike" cap="none" dirty="0"/>
                    </a:p>
                  </a:txBody>
                  <a:tcPr marL="91450" marR="91450" marT="45725" marB="45725"/>
                </a:tc>
                <a:extLst>
                  <a:ext uri="{0D108BD9-81ED-4DB2-BD59-A6C34878D82A}">
                    <a16:rowId xmlns:a16="http://schemas.microsoft.com/office/drawing/2014/main" val="10005"/>
                  </a:ext>
                </a:extLst>
              </a:tr>
              <a:tr h="376575">
                <a:tc>
                  <a:txBody>
                    <a:bodyPr/>
                    <a:lstStyle/>
                    <a:p>
                      <a:pPr marL="0" marR="0" lvl="0" indent="0" algn="l" rtl="0">
                        <a:lnSpc>
                          <a:spcPct val="100000"/>
                        </a:lnSpc>
                        <a:spcBef>
                          <a:spcPts val="0"/>
                        </a:spcBef>
                        <a:spcAft>
                          <a:spcPts val="0"/>
                        </a:spcAft>
                        <a:buNone/>
                      </a:pPr>
                      <a:r>
                        <a:rPr lang="en-US" dirty="0"/>
                        <a:t>6.</a:t>
                      </a:r>
                      <a:endParaRPr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Model Training</a:t>
                      </a:r>
                      <a:endParaRPr sz="1400" u="none" strike="noStrike" cap="none"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Not yet started</a:t>
                      </a:r>
                      <a:endParaRPr sz="1400" u="none" strike="noStrike" cap="none" dirty="0"/>
                    </a:p>
                  </a:txBody>
                  <a:tcPr marL="91450" marR="91450" marT="45725" marB="45725"/>
                </a:tc>
                <a:extLst>
                  <a:ext uri="{0D108BD9-81ED-4DB2-BD59-A6C34878D82A}">
                    <a16:rowId xmlns:a16="http://schemas.microsoft.com/office/drawing/2014/main" val="10006"/>
                  </a:ext>
                </a:extLst>
              </a:tr>
              <a:tr h="376575">
                <a:tc>
                  <a:txBody>
                    <a:bodyPr/>
                    <a:lstStyle/>
                    <a:p>
                      <a:pPr marL="0" marR="0" lvl="0" indent="0" algn="l" rtl="0">
                        <a:lnSpc>
                          <a:spcPct val="100000"/>
                        </a:lnSpc>
                        <a:spcBef>
                          <a:spcPts val="0"/>
                        </a:spcBef>
                        <a:spcAft>
                          <a:spcPts val="0"/>
                        </a:spcAft>
                        <a:buNone/>
                      </a:pPr>
                      <a:r>
                        <a:rPr lang="en-US" dirty="0"/>
                        <a:t>7.</a:t>
                      </a:r>
                      <a:endParaRPr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Model Evaluation</a:t>
                      </a:r>
                      <a:endParaRPr sz="1400" u="none" strike="noStrike" cap="none"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Not yet started</a:t>
                      </a:r>
                      <a:endParaRPr sz="1400" u="none" strike="noStrike" cap="none" dirty="0"/>
                    </a:p>
                  </a:txBody>
                  <a:tcPr marL="91450" marR="91450" marT="45725" marB="45725"/>
                </a:tc>
                <a:extLst>
                  <a:ext uri="{0D108BD9-81ED-4DB2-BD59-A6C34878D82A}">
                    <a16:rowId xmlns:a16="http://schemas.microsoft.com/office/drawing/2014/main" val="10007"/>
                  </a:ext>
                </a:extLst>
              </a:tr>
              <a:tr h="376575">
                <a:tc>
                  <a:txBody>
                    <a:bodyPr/>
                    <a:lstStyle/>
                    <a:p>
                      <a:pPr marL="0" marR="0" lvl="0" indent="0" algn="l" rtl="0">
                        <a:lnSpc>
                          <a:spcPct val="100000"/>
                        </a:lnSpc>
                        <a:spcBef>
                          <a:spcPts val="0"/>
                        </a:spcBef>
                        <a:spcAft>
                          <a:spcPts val="0"/>
                        </a:spcAft>
                        <a:buNone/>
                      </a:pPr>
                      <a:r>
                        <a:rPr lang="en-US" dirty="0"/>
                        <a:t>8.</a:t>
                      </a:r>
                      <a:endParaRPr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Not yet started</a:t>
                      </a:r>
                      <a:endParaRPr sz="1400" u="none" strike="noStrike" cap="none" dirty="0"/>
                    </a:p>
                  </a:txBody>
                  <a:tcPr marL="91450" marR="91450" marT="45725" marB="45725"/>
                </a:tc>
                <a:extLst>
                  <a:ext uri="{0D108BD9-81ED-4DB2-BD59-A6C34878D82A}">
                    <a16:rowId xmlns:a16="http://schemas.microsoft.com/office/drawing/2014/main" val="10008"/>
                  </a:ext>
                </a:extLst>
              </a:tr>
              <a:tr h="376575">
                <a:tc>
                  <a:txBody>
                    <a:bodyPr/>
                    <a:lstStyle/>
                    <a:p>
                      <a:pPr marL="0" marR="0" lvl="0" indent="0" algn="l" rtl="0">
                        <a:lnSpc>
                          <a:spcPct val="100000"/>
                        </a:lnSpc>
                        <a:spcBef>
                          <a:spcPts val="0"/>
                        </a:spcBef>
                        <a:spcAft>
                          <a:spcPts val="0"/>
                        </a:spcAft>
                        <a:buNone/>
                      </a:pPr>
                      <a:r>
                        <a:rPr lang="en-US" dirty="0"/>
                        <a:t>9.</a:t>
                      </a:r>
                      <a:endParaRPr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Monitoring and Improvement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dirty="0"/>
                        <a:t>In progress</a:t>
                      </a:r>
                      <a:endParaRPr sz="1400" u="none" strike="noStrike" cap="none" dirty="0"/>
                    </a:p>
                  </a:txBody>
                  <a:tcPr marL="91450" marR="91450" marT="45725" marB="45725"/>
                </a:tc>
                <a:extLst>
                  <a:ext uri="{0D108BD9-81ED-4DB2-BD59-A6C34878D82A}">
                    <a16:rowId xmlns:a16="http://schemas.microsoft.com/office/drawing/2014/main" val="10009"/>
                  </a:ext>
                </a:extLst>
              </a:tr>
            </a:tbl>
          </a:graphicData>
        </a:graphic>
      </p:graphicFrame>
      <p:sp>
        <p:nvSpPr>
          <p:cNvPr id="129" name="Google Shape;129;p15"/>
          <p:cNvSpPr txBox="1"/>
          <p:nvPr/>
        </p:nvSpPr>
        <p:spPr>
          <a:xfrm>
            <a:off x="1290526" y="3978378"/>
            <a:ext cx="30207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dirty="0">
                <a:solidFill>
                  <a:schemeClr val="dk1"/>
                </a:solidFill>
              </a:rPr>
              <a:t>Testing and Deployment</a:t>
            </a:r>
            <a:endParaRPr sz="1400" b="0" i="0" u="none" strike="noStrike" cap="none" dirty="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138" name="Google Shape;138;p16"/>
          <p:cNvSpPr txBox="1">
            <a:spLocks noGrp="1"/>
          </p:cNvSpPr>
          <p:nvPr>
            <p:ph type="title"/>
          </p:nvPr>
        </p:nvSpPr>
        <p:spPr>
          <a:xfrm>
            <a:off x="1513284" y="203731"/>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4000" u="sng" dirty="0">
                <a:latin typeface="Bookman Old Style"/>
                <a:ea typeface="Bookman Old Style"/>
                <a:cs typeface="Bookman Old Style"/>
                <a:sym typeface="Bookman Old Style"/>
              </a:rPr>
              <a:t>References</a:t>
            </a:r>
            <a:endParaRPr sz="4000" u="sng" dirty="0">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B06E9CA6-2224-434C-5B10-762914077777}"/>
              </a:ext>
            </a:extLst>
          </p:cNvPr>
          <p:cNvSpPr txBox="1"/>
          <p:nvPr/>
        </p:nvSpPr>
        <p:spPr>
          <a:xfrm>
            <a:off x="548640" y="1094422"/>
            <a:ext cx="7995920" cy="3416320"/>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t>A Survey Of Phishing Email Filtering Techniques</a:t>
            </a:r>
            <a:r>
              <a:rPr lang="en-IN" sz="1800" dirty="0"/>
              <a:t> </a:t>
            </a:r>
            <a:r>
              <a:rPr lang="en-IN" sz="1600" dirty="0"/>
              <a:t>by Ammar Almomani, B. B. Gupta, Samer Atawneh, A. Meulenberg, and Eman Almomani.</a:t>
            </a:r>
          </a:p>
          <a:p>
            <a:pPr marL="285750" indent="-285750">
              <a:spcBef>
                <a:spcPts val="300"/>
              </a:spcBef>
              <a:buFont typeface="Wingdings" panose="05000000000000000000" pitchFamily="2" charset="2"/>
              <a:buChar char="Ø"/>
            </a:pPr>
            <a:r>
              <a:rPr lang="en-IN" sz="1800" b="1" dirty="0"/>
              <a:t>Mobile Multimedia Recommendation In Smart Communities:              A Survey </a:t>
            </a:r>
            <a:r>
              <a:rPr lang="en-IN" sz="1600" dirty="0"/>
              <a:t>by Feng Xia, Nana Yaw Asabere, Ahmedin Mohammed Ahmed, Jing Li, and Xiangjie Kong</a:t>
            </a:r>
            <a:endParaRPr lang="en-IN" sz="1800" dirty="0"/>
          </a:p>
          <a:p>
            <a:pPr marL="285750" indent="-285750">
              <a:spcBef>
                <a:spcPts val="300"/>
              </a:spcBef>
              <a:buFont typeface="Wingdings" panose="05000000000000000000" pitchFamily="2" charset="2"/>
              <a:buChar char="Ø"/>
            </a:pPr>
            <a:r>
              <a:rPr lang="en-US" sz="1800" b="1" dirty="0"/>
              <a:t>Detecting Phishing Emails The Natural Language Way </a:t>
            </a:r>
            <a:r>
              <a:rPr lang="en-US" sz="1600" dirty="0"/>
              <a:t>by Rakesh Verma, Narasimha Shashidhar, and Nabil Hossain</a:t>
            </a:r>
            <a:endParaRPr lang="en-IN" sz="1800" dirty="0"/>
          </a:p>
          <a:p>
            <a:pPr marL="285750" indent="-285750">
              <a:spcBef>
                <a:spcPts val="300"/>
              </a:spcBef>
              <a:buFont typeface="Wingdings" panose="05000000000000000000" pitchFamily="2" charset="2"/>
              <a:buChar char="Ø"/>
            </a:pPr>
            <a:r>
              <a:rPr lang="en-IN" sz="1800" b="1" dirty="0"/>
              <a:t>Phishing Email Detection Using Natural Language Processing Techniques: A Literature Survey</a:t>
            </a:r>
            <a:r>
              <a:rPr lang="en-IN" sz="1800" dirty="0"/>
              <a:t> </a:t>
            </a:r>
            <a:r>
              <a:rPr lang="en-IN" sz="1600" dirty="0"/>
              <a:t>by Said Sallouma*, Tarek Gabera,b, Sunil Vaderaa, and Khaled Shaalan</a:t>
            </a:r>
            <a:endParaRPr lang="en-IN" sz="1800" dirty="0"/>
          </a:p>
          <a:p>
            <a:pPr marL="285750" indent="-285750">
              <a:spcBef>
                <a:spcPts val="300"/>
              </a:spcBef>
              <a:buFont typeface="Wingdings" panose="05000000000000000000" pitchFamily="2" charset="2"/>
              <a:buChar char="Ø"/>
            </a:pPr>
            <a:r>
              <a:rPr lang="en-IN" sz="1800" b="1" dirty="0"/>
              <a:t>Phishing Emails Detection Using CS-SVM </a:t>
            </a:r>
            <a:r>
              <a:rPr lang="en-IN" sz="1600" dirty="0"/>
              <a:t>by Weina Niu, Xiaosong Zhang, Guowu Yang, Zhiyuan Ma, Zhongliu Zhuo</a:t>
            </a:r>
            <a:endParaRPr lang="en-IN" sz="1800"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1120</Words>
  <Application>Microsoft Office PowerPoint</Application>
  <PresentationFormat>On-screen Show (16:9)</PresentationFormat>
  <Paragraphs>105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Roboto</vt:lpstr>
      <vt:lpstr>Verdana</vt:lpstr>
      <vt:lpstr>Wingdings</vt:lpstr>
      <vt:lpstr>Noto Sans Symbols</vt:lpstr>
      <vt:lpstr>Trebuchet MS</vt:lpstr>
      <vt:lpstr>Arial</vt:lpstr>
      <vt:lpstr>Bookman Old Style</vt:lpstr>
      <vt:lpstr>1_Office Theme</vt:lpstr>
      <vt:lpstr>PHISHING ATTACK DETECTION USING MACHINE LEARNING ALGORITHMS</vt:lpstr>
      <vt:lpstr>Introduction</vt:lpstr>
      <vt:lpstr>Literature </vt:lpstr>
      <vt:lpstr>Problem Statement: To Design a machine learning-based model using Algorithms to detect phishing attacks    in Emails and SMS, safeguarding users and organizations against fraudulent attempts to acquire sensitive data. </vt:lpstr>
      <vt:lpstr>Proposed Method</vt:lpstr>
      <vt:lpstr>Proposed Method</vt:lpstr>
      <vt:lpstr>Proposed Method</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 DETECTION USING MACHINE LEARNING ALGORITHMS</dc:title>
  <dc:creator>SUSHANTH KUNDELLA</dc:creator>
  <cp:lastModifiedBy>sushanthkundella@outlook.com</cp:lastModifiedBy>
  <cp:revision>5</cp:revision>
  <dcterms:modified xsi:type="dcterms:W3CDTF">2023-09-03T18:02:28Z</dcterms:modified>
</cp:coreProperties>
</file>