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534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employee_data%20(1)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(1).csv]Sheet1!PivotTable2</c:name>
    <c:fmtId val="12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2">
                <a:alpha val="85000"/>
              </a:schemeClr>
            </a:solidFill>
            <a:ln>
              <a:noFill/>
            </a:ln>
            <a:effectLst/>
          </c:spPr>
        </c:marker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3">
                <a:alpha val="85000"/>
              </a:schemeClr>
            </a:solidFill>
            <a:ln>
              <a:noFill/>
            </a:ln>
            <a:effectLst/>
          </c:spPr>
        </c:marker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4">
                <a:alpha val="85000"/>
              </a:schemeClr>
            </a:solidFill>
            <a:ln>
              <a:noFill/>
            </a:ln>
            <a:effectLst/>
          </c:spPr>
        </c:marker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5">
                <a:alpha val="85000"/>
              </a:schemeClr>
            </a:solidFill>
            <a:ln>
              <a:noFill/>
            </a:ln>
            <a:effectLst/>
          </c:spPr>
        </c:marker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6">
                <a:alpha val="85000"/>
              </a:schemeClr>
            </a:solidFill>
            <a:ln>
              <a:noFill/>
            </a:ln>
            <a:effectLst/>
          </c:spPr>
        </c:marker>
      </c:pivotFmt>
      <c:pivotFmt>
        <c:idx val="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lumMod val="60000"/>
                <a:alpha val="85000"/>
              </a:schemeClr>
            </a:solidFill>
            <a:ln>
              <a:noFill/>
            </a:ln>
            <a:effectLst/>
          </c:spPr>
        </c:marker>
      </c:pivotFmt>
      <c:pivotFmt>
        <c:idx val="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2">
                <a:lumMod val="60000"/>
                <a:alpha val="85000"/>
              </a:schemeClr>
            </a:solidFill>
            <a:ln>
              <a:noFill/>
            </a:ln>
            <a:effectLst/>
          </c:spPr>
        </c:marker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3">
                <a:lumMod val="60000"/>
                <a:alpha val="85000"/>
              </a:schemeClr>
            </a:solidFill>
            <a:ln>
              <a:noFill/>
            </a:ln>
            <a:effectLst/>
          </c:spPr>
        </c:marker>
      </c:pivotFmt>
      <c:pivotFmt>
        <c:idx val="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4">
                <a:lumMod val="60000"/>
                <a:alpha val="85000"/>
              </a:schemeClr>
            </a:solidFill>
            <a:ln>
              <a:noFill/>
            </a:ln>
            <a:effectLst/>
          </c:spPr>
        </c:marker>
      </c:pivotFmt>
      <c:pivotFmt>
        <c:idx val="1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BPC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Sheet1!$A$5:$A$9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Sheet1!$B$5:$B$9</c:f>
              <c:numCache>
                <c:formatCode>General</c:formatCode>
                <c:ptCount val="4"/>
                <c:pt idx="0">
                  <c:v>100</c:v>
                </c:pt>
                <c:pt idx="1">
                  <c:v>712</c:v>
                </c:pt>
                <c:pt idx="2">
                  <c:v>71</c:v>
                </c:pt>
                <c:pt idx="3">
                  <c:v>26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CCDR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Sheet1!$A$5:$A$9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Sheet1!$C$5:$C$9</c:f>
              <c:numCache>
                <c:formatCode>General</c:formatCode>
                <c:ptCount val="4"/>
                <c:pt idx="0">
                  <c:v>123</c:v>
                </c:pt>
                <c:pt idx="1">
                  <c:v>671</c:v>
                </c:pt>
                <c:pt idx="2">
                  <c:v>55</c:v>
                </c:pt>
                <c:pt idx="3">
                  <c:v>25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EW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Sheet1!$A$5:$A$9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Sheet1!$D$5:$D$9</c:f>
              <c:numCache>
                <c:formatCode>General</c:formatCode>
                <c:ptCount val="4"/>
                <c:pt idx="0">
                  <c:v>113</c:v>
                </c:pt>
                <c:pt idx="1">
                  <c:v>699</c:v>
                </c:pt>
                <c:pt idx="2">
                  <c:v>53</c:v>
                </c:pt>
                <c:pt idx="3">
                  <c:v>21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MSC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Sheet1!$A$5:$A$9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Sheet1!$E$5:$E$9</c:f>
              <c:numCache>
                <c:formatCode>General</c:formatCode>
                <c:ptCount val="4"/>
                <c:pt idx="0">
                  <c:v>117</c:v>
                </c:pt>
                <c:pt idx="1">
                  <c:v>668</c:v>
                </c:pt>
                <c:pt idx="2">
                  <c:v>58</c:v>
                </c:pt>
                <c:pt idx="3">
                  <c:v>34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NEL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Sheet1!$A$5:$A$9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Sheet1!$F$5:$F$9</c:f>
              <c:numCache>
                <c:formatCode>General</c:formatCode>
                <c:ptCount val="4"/>
                <c:pt idx="0">
                  <c:v>83</c:v>
                </c:pt>
                <c:pt idx="1">
                  <c:v>758</c:v>
                </c:pt>
                <c:pt idx="2">
                  <c:v>32</c:v>
                </c:pt>
                <c:pt idx="3">
                  <c:v>37</c:v>
                </c:pt>
              </c:numCache>
            </c:numRef>
          </c:val>
        </c:ser>
        <c:ser>
          <c:idx val="5"/>
          <c:order val="5"/>
          <c:tx>
            <c:strRef>
              <c:f>Sheet1!$G$3:$G$4</c:f>
              <c:strCache>
                <c:ptCount val="1"/>
                <c:pt idx="0">
                  <c:v>PL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Sheet1!$A$5:$A$9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Sheet1!$G$5:$G$9</c:f>
              <c:numCache>
                <c:formatCode>General</c:formatCode>
                <c:ptCount val="4"/>
                <c:pt idx="0">
                  <c:v>104</c:v>
                </c:pt>
                <c:pt idx="1">
                  <c:v>741</c:v>
                </c:pt>
                <c:pt idx="2">
                  <c:v>44</c:v>
                </c:pt>
                <c:pt idx="3">
                  <c:v>32</c:v>
                </c:pt>
              </c:numCache>
            </c:numRef>
          </c:val>
        </c:ser>
        <c:ser>
          <c:idx val="6"/>
          <c:order val="6"/>
          <c:tx>
            <c:strRef>
              <c:f>Sheet1!$H$3:$H$4</c:f>
              <c:strCache>
                <c:ptCount val="1"/>
                <c:pt idx="0">
                  <c:v>PYZ</c:v>
                </c:pt>
              </c:strCache>
            </c:strRef>
          </c:tx>
          <c:spPr>
            <a:solidFill>
              <a:schemeClr val="accent1">
                <a:lumMod val="60000"/>
                <a:alpha val="85000"/>
              </a:schemeClr>
            </a:solidFill>
            <a:ln w="9525" cap="flat" cmpd="sng" algn="ctr">
              <a:solidFill>
                <a:schemeClr val="accent1">
                  <a:lumMod val="60000"/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Sheet1!$A$5:$A$9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Sheet1!$H$5:$H$9</c:f>
              <c:numCache>
                <c:formatCode>General</c:formatCode>
                <c:ptCount val="4"/>
                <c:pt idx="0">
                  <c:v>106</c:v>
                </c:pt>
                <c:pt idx="1">
                  <c:v>663</c:v>
                </c:pt>
                <c:pt idx="2">
                  <c:v>70</c:v>
                </c:pt>
                <c:pt idx="3">
                  <c:v>37</c:v>
                </c:pt>
              </c:numCache>
            </c:numRef>
          </c:val>
        </c:ser>
        <c:ser>
          <c:idx val="7"/>
          <c:order val="7"/>
          <c:tx>
            <c:strRef>
              <c:f>Sheet1!$I$3:$I$4</c:f>
              <c:strCache>
                <c:ptCount val="1"/>
                <c:pt idx="0">
                  <c:v>SVG</c:v>
                </c:pt>
              </c:strCache>
            </c:strRef>
          </c:tx>
          <c:spPr>
            <a:solidFill>
              <a:schemeClr val="accent2">
                <a:lumMod val="60000"/>
                <a:alpha val="85000"/>
              </a:schemeClr>
            </a:solidFill>
            <a:ln w="9525" cap="flat" cmpd="sng" algn="ctr">
              <a:solidFill>
                <a:schemeClr val="accent2">
                  <a:lumMod val="60000"/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Sheet1!$A$5:$A$9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Sheet1!$I$5:$I$9</c:f>
              <c:numCache>
                <c:formatCode>General</c:formatCode>
                <c:ptCount val="4"/>
                <c:pt idx="0">
                  <c:v>137</c:v>
                </c:pt>
                <c:pt idx="1">
                  <c:v>684</c:v>
                </c:pt>
                <c:pt idx="2">
                  <c:v>69</c:v>
                </c:pt>
                <c:pt idx="3">
                  <c:v>16</c:v>
                </c:pt>
              </c:numCache>
            </c:numRef>
          </c:val>
        </c:ser>
        <c:ser>
          <c:idx val="8"/>
          <c:order val="8"/>
          <c:tx>
            <c:strRef>
              <c:f>Sheet1!$J$3:$J$4</c:f>
              <c:strCache>
                <c:ptCount val="1"/>
                <c:pt idx="0">
                  <c:v>TNS</c:v>
                </c:pt>
              </c:strCache>
            </c:strRef>
          </c:tx>
          <c:spPr>
            <a:solidFill>
              <a:schemeClr val="accent3">
                <a:lumMod val="60000"/>
                <a:alpha val="85000"/>
              </a:schemeClr>
            </a:solidFill>
            <a:ln w="9525" cap="flat" cmpd="sng" algn="ctr">
              <a:solidFill>
                <a:schemeClr val="accent3">
                  <a:lumMod val="60000"/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Sheet1!$A$5:$A$9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Sheet1!$J$5:$J$9</c:f>
              <c:numCache>
                <c:formatCode>General</c:formatCode>
                <c:ptCount val="4"/>
                <c:pt idx="0">
                  <c:v>128</c:v>
                </c:pt>
                <c:pt idx="1">
                  <c:v>685</c:v>
                </c:pt>
                <c:pt idx="2">
                  <c:v>44</c:v>
                </c:pt>
                <c:pt idx="3">
                  <c:v>21</c:v>
                </c:pt>
              </c:numCache>
            </c:numRef>
          </c:val>
        </c:ser>
        <c:ser>
          <c:idx val="9"/>
          <c:order val="9"/>
          <c:tx>
            <c:strRef>
              <c:f>Sheet1!$K$3:$K$4</c:f>
              <c:strCache>
                <c:ptCount val="1"/>
                <c:pt idx="0">
                  <c:v>WBL</c:v>
                </c:pt>
              </c:strCache>
            </c:strRef>
          </c:tx>
          <c:spPr>
            <a:solidFill>
              <a:schemeClr val="accent4">
                <a:lumMod val="60000"/>
                <a:alpha val="85000"/>
              </a:schemeClr>
            </a:solidFill>
            <a:ln w="9525" cap="flat" cmpd="sng" algn="ctr">
              <a:solidFill>
                <a:schemeClr val="accent4">
                  <a:lumMod val="60000"/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Sheet1!$A$5:$A$9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Sheet1!$K$5:$K$9</c:f>
              <c:numCache>
                <c:formatCode>General</c:formatCode>
                <c:ptCount val="4"/>
                <c:pt idx="0">
                  <c:v>85</c:v>
                </c:pt>
                <c:pt idx="1">
                  <c:v>717</c:v>
                </c:pt>
                <c:pt idx="2">
                  <c:v>42</c:v>
                </c:pt>
                <c:pt idx="3">
                  <c:v>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axId val="235749504"/>
        <c:axId val="235749112"/>
      </c:barChart>
      <c:catAx>
        <c:axId val="235749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5749112"/>
        <c:crosses val="autoZero"/>
        <c:auto val="1"/>
        <c:lblAlgn val="ctr"/>
        <c:lblOffset val="100"/>
        <c:noMultiLvlLbl val="0"/>
      </c:catAx>
      <c:valAx>
        <c:axId val="235749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5749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625000000000002"/>
          <c:y val="0.30555373286672499"/>
          <c:w val="0.19375000000000001"/>
          <c:h val="0.4050864197530864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086600" y="87705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879612" y="2592895"/>
            <a:ext cx="79486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B.DIVYA</a:t>
            </a:r>
          </a:p>
          <a:p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 122203582</a:t>
            </a:r>
          </a:p>
          <a:p>
            <a:endParaRPr lang="en-US" sz="2400" dirty="0"/>
          </a:p>
          <a:p>
            <a:r>
              <a:rPr lang="en-US" sz="2400" dirty="0" smtClean="0"/>
              <a:t>DEPARTMENT: BCOM CORPORATE SECRETARYSHIP</a:t>
            </a:r>
          </a:p>
          <a:p>
            <a:endParaRPr lang="en-US" sz="2400" dirty="0"/>
          </a:p>
          <a:p>
            <a:r>
              <a:rPr lang="en-US" sz="2400" dirty="0" smtClean="0"/>
              <a:t>COLLEGE :ANNAI  VEILANKANNI’S COLLEGE 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Subtitle 12"/>
          <p:cNvSpPr>
            <a:spLocks noGrp="1"/>
          </p:cNvSpPr>
          <p:nvPr>
            <p:ph type="subTitle" idx="4294967295"/>
          </p:nvPr>
        </p:nvSpPr>
        <p:spPr>
          <a:xfrm>
            <a:off x="755988" y="2438400"/>
            <a:ext cx="8534400" cy="25590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improve  career guidance and development pathways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Align employees skills with job market demands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Enhance overall employee performance and satisfaction  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24600" y="914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1466385"/>
              </p:ext>
            </p:extLst>
          </p:nvPr>
        </p:nvGraphicFramePr>
        <p:xfrm>
          <a:off x="1143001" y="2019299"/>
          <a:ext cx="5553074" cy="3571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838200"/>
            <a:ext cx="5800851" cy="51816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524000" y="2514600"/>
            <a:ext cx="5715000" cy="1905000"/>
          </a:xfrm>
        </p:spPr>
        <p:txBody>
          <a:bodyPr/>
          <a:lstStyle/>
          <a:p>
            <a:pPr algn="just"/>
            <a:r>
              <a:rPr lang="en-US" dirty="0" smtClean="0"/>
              <a:t>The analysis provides a clear understanding of individuals skills and career aspirations enabling the design of personalized career pathways and targeted development programs this support employees in </a:t>
            </a:r>
            <a:r>
              <a:rPr lang="en-US" dirty="0" err="1" smtClean="0"/>
              <a:t>achiving</a:t>
            </a:r>
            <a:r>
              <a:rPr lang="en-US" dirty="0" smtClean="0"/>
              <a:t> their career goals more effectively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2571116"/>
            <a:ext cx="8148427" cy="249299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Establishing clear and relevant performance indicators that align with the </a:t>
            </a:r>
          </a:p>
          <a:p>
            <a:r>
              <a:rPr lang="en-US" dirty="0" smtClean="0"/>
              <a:t>Goals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Implementing effective methods  for gathering performance data from</a:t>
            </a:r>
          </a:p>
          <a:p>
            <a:r>
              <a:rPr lang="en-US" dirty="0" smtClean="0"/>
              <a:t>Various sources including self assessments peer review and supervisor evaluation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Developing analytical tools and techniques to interpret collected data </a:t>
            </a:r>
            <a:r>
              <a:rPr lang="en-US" dirty="0" err="1" smtClean="0"/>
              <a:t>tp</a:t>
            </a:r>
            <a:r>
              <a:rPr lang="en-US" dirty="0" smtClean="0"/>
              <a:t> identify </a:t>
            </a:r>
          </a:p>
          <a:p>
            <a:r>
              <a:rPr lang="en-US" dirty="0" smtClean="0"/>
              <a:t>Trends ,strength and areas from improvement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14400" y="1999422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key performance indicators that reflect both the impact of training interventions and the alignment with organizational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 technology for real time data gathering and reporting to ensure timely and accurate information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statistical and analytical methods to interpret performance data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43165" y="1529715"/>
            <a:ext cx="8610600" cy="22159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 Individuals actively looking for employment  opportunities and  career advancement 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Young graduates who need to acquire additional skills to be competitive in the job market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While they are not end users in the traditional sense they benefit indirectly from the program as they gain access to a more skilled and job ready workforce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738562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91400" y="135318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286000" y="2273309"/>
            <a:ext cx="7924800" cy="249299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Our employee analysis solution for the initiative empowers organizations to efficiently track the </a:t>
            </a:r>
            <a:r>
              <a:rPr lang="en-US" dirty="0" err="1" smtClean="0"/>
              <a:t>upskilling</a:t>
            </a:r>
            <a:r>
              <a:rPr lang="en-US" dirty="0" smtClean="0"/>
              <a:t> journey of their workforce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By leveraging real time performance  metrics and personalized insights our solution identifies skill gaps highlights progress and offers tailored recommendations for further development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enables organizations to make data backed decisions enhancing the effectiveness of training investments and driving overall employee success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2159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Review data on job positions employment duration and job roles to gauge stability and  career progression evaluate the skills and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assess performance indicators such as productivity </a:t>
            </a:r>
            <a:r>
              <a:rPr lang="en-US" dirty="0" err="1" smtClean="0"/>
              <a:t>achivements</a:t>
            </a:r>
            <a:r>
              <a:rPr lang="en-US" dirty="0" smtClean="0"/>
              <a:t> and feedback to understand employee effectiveness and identify high performance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Measure employee satisfaction through surveys and retention areas of improvement in the work environment and management </a:t>
            </a:r>
            <a:r>
              <a:rPr lang="en-US" dirty="0" err="1" smtClean="0"/>
              <a:t>practics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193899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Demonstrate how the analysis improves job matching between employees and employers leading to higher job satisfaction and lower turnover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Introduce innovative tools or platforms that leverage career planning skill assessment or continuous professional development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Helping stakeholders quickly understand key findings and make informed decisions  </a:t>
            </a:r>
            <a:endParaRPr lang="en-IN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</TotalTime>
  <Words>456</Words>
  <Application>Microsoft Office PowerPoint</Application>
  <PresentationFormat>Widescreen</PresentationFormat>
  <Paragraphs>83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Admin</cp:lastModifiedBy>
  <cp:revision>25</cp:revision>
  <dcterms:created xsi:type="dcterms:W3CDTF">2024-03-29T15:07:22Z</dcterms:created>
  <dcterms:modified xsi:type="dcterms:W3CDTF">2024-09-14T12:06:45Z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