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Slides/notesSlide2.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3" name="Slide Image Placeholder 1"/>
          <p:cNvSpPr>
            <a:spLocks noChangeAspect="1" noRot="1" noGrp="1"/>
          </p:cNvSpPr>
          <p:nvPr>
            <p:ph type="sldImg"/>
          </p:nvPr>
        </p:nvSpPr>
        <p:spPr/>
      </p:sp>
      <p:sp>
        <p:nvSpPr>
          <p:cNvPr id="1048654" name="Notes Placeholder 2"/>
          <p:cNvSpPr>
            <a:spLocks noGrp="1"/>
          </p:cNvSpPr>
          <p:nvPr>
            <p:ph type="body" idx="1"/>
          </p:nvPr>
        </p:nvSpPr>
        <p:spPr/>
        <p:txBody>
          <a:bodyPr/>
          <a:p>
            <a:endParaRPr dirty="0" lang="en-IN"/>
          </a:p>
        </p:txBody>
      </p:sp>
      <p:sp>
        <p:nvSpPr>
          <p:cNvPr id="104865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2" name="Text Placeholder 1048702"/>
          <p:cNvSpPr>
            <a:spLocks noGrp="1"/>
          </p:cNvSpPr>
          <p:nvPr>
            <p:ph type="body"/>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1" name=""/>
        <p:cNvGrpSpPr/>
        <p:nvPr/>
      </p:nvGrpSpPr>
      <p:grpSpPr>
        <a:xfrm>
          <a:off x="0" y="0"/>
          <a:ext cx="0" cy="0"/>
          <a:chOff x="0" y="0"/>
          <a:chExt cx="0" cy="0"/>
        </a:xfrm>
      </p:grpSpPr>
      <p:sp>
        <p:nvSpPr>
          <p:cNvPr id="104864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64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4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4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2"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3" name="Holder 3"/>
          <p:cNvSpPr>
            <a:spLocks noGrp="1"/>
          </p:cNvSpPr>
          <p:nvPr>
            <p:ph type="body" idx="1"/>
          </p:nvPr>
        </p:nvSpPr>
        <p:spPr>
          <a:xfrm>
            <a:off x="609600" y="1577340"/>
            <a:ext cx="10972800" cy="266700"/>
          </a:xfrm>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8"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image" Target="../media/image5.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Relationship Id="rId3"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76299" y="990600"/>
            <a:ext cx="1743075" cy="1333500"/>
            <a:chOff x="742950" y="1104900"/>
            <a:chExt cx="1743075" cy="1333500"/>
          </a:xfrm>
        </p:grpSpPr>
        <p:sp>
          <p:nvSpPr>
            <p:cNvPr id="104864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4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4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4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50" name="object 7"/>
          <p:cNvSpPr txBox="1">
            <a:spLocks noGrp="1"/>
          </p:cNvSpPr>
          <p:nvPr>
            <p:ph type="ctrTitle"/>
          </p:nvPr>
        </p:nvSpPr>
        <p:spPr>
          <a:xfrm>
            <a:off x="-670610" y="-609024"/>
            <a:ext cx="9982200" cy="3877310"/>
          </a:xfrm>
          <a:prstGeom prst="rect"/>
        </p:spPr>
        <p:txBody>
          <a:bodyPr bIns="0" lIns="0" rIns="0" rtlCol="0" tIns="16510" vert="horz" wrap="square">
            <a:spAutoFit/>
          </a:bodyPr>
          <a:p>
            <a:pPr marL="3213735">
              <a:lnSpc>
                <a:spcPct val="400000"/>
              </a:lnSpc>
              <a:spcBef>
                <a:spcPts val="130"/>
              </a:spcBef>
            </a:pPr>
            <a:r>
              <a:rPr b="1" dirty="0" lang="en-US">
                <a:solidFill>
                  <a:srgbClr val="0070C0"/>
                </a:solidFill>
                <a:latin typeface="Times New Roman" panose="02020603050405020304" pitchFamily="18" charset="0"/>
                <a:cs typeface="Times New Roman" panose="02020603050405020304" pitchFamily="18" charset="0"/>
              </a:rPr>
              <a:t>Employee Data Analysis using Excel</a:t>
            </a:r>
            <a:r>
              <a:rPr b="1" dirty="0" i="0" lang="en-US">
                <a:solidFill>
                  <a:srgbClr val="0070C0"/>
                </a:solidFill>
                <a:effectLst/>
                <a:latin typeface="Times New Roman" panose="02020603050405020304" pitchFamily="18" charset="0"/>
                <a:cs typeface="Times New Roman" panose="02020603050405020304" pitchFamily="18" charset="0"/>
              </a:rPr>
              <a:t> </a:t>
            </a:r>
            <a:br>
              <a:rPr b="1" dirty="0" i="0" lang="en-US">
                <a:solidFill>
                  <a:srgbClr val="0070C0"/>
                </a:solidFill>
                <a:effectLst/>
                <a:latin typeface="Roboto" panose="020F0502020204030204" pitchFamily="2" charset="0"/>
              </a:rPr>
            </a:br>
            <a:endParaRPr dirty="0" spc="15">
              <a:solidFill>
                <a:srgbClr val="0070C0"/>
              </a:solidFill>
            </a:endParaRPr>
          </a:p>
        </p:txBody>
      </p:sp>
      <p:pic>
        <p:nvPicPr>
          <p:cNvPr id="2097161"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5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52" name="TextBox 13"/>
          <p:cNvSpPr txBox="1"/>
          <p:nvPr/>
        </p:nvSpPr>
        <p:spPr>
          <a:xfrm>
            <a:off x="2328529" y="3324956"/>
            <a:ext cx="7534941" cy="3808537"/>
          </a:xfrm>
          <a:prstGeom prst="rect"/>
          <a:noFill/>
        </p:spPr>
        <p:txBody>
          <a:bodyPr rtlCol="0" wrap="square">
            <a:noAutofit/>
          </a:bodyPr>
          <a:p>
            <a:pPr>
              <a:lnSpc>
                <a:spcPct val="120000"/>
              </a:lnSpc>
            </a:pPr>
            <a:r>
              <a:rPr sz="2400" lang="en-US">
                <a:solidFill>
                  <a:srgbClr val="6600CC"/>
                </a:solidFill>
              </a:rPr>
              <a:t>STUDENT NAME</a:t>
            </a:r>
            <a:r>
              <a:rPr altLang="zh-CN" sz="2400" lang="en-US">
                <a:solidFill>
                  <a:srgbClr val="6600CC"/>
                </a:solidFill>
              </a:rPr>
              <a:t>: </a:t>
            </a:r>
            <a:r>
              <a:rPr altLang="zh-CN" sz="2400" lang="en-US">
                <a:solidFill>
                  <a:srgbClr val="6600CC"/>
                </a:solidFill>
              </a:rPr>
              <a:t>D</a:t>
            </a:r>
            <a:r>
              <a:rPr altLang="zh-CN" sz="2400" lang="en-US">
                <a:solidFill>
                  <a:srgbClr val="6600CC"/>
                </a:solidFill>
              </a:rPr>
              <a:t>I</a:t>
            </a:r>
            <a:r>
              <a:rPr altLang="zh-CN" sz="2400" lang="en-US">
                <a:solidFill>
                  <a:srgbClr val="6600CC"/>
                </a:solidFill>
              </a:rPr>
              <a:t>V</a:t>
            </a:r>
            <a:r>
              <a:rPr altLang="zh-CN" sz="2400" lang="en-US">
                <a:solidFill>
                  <a:srgbClr val="6600CC"/>
                </a:solidFill>
              </a:rPr>
              <a:t>YA</a:t>
            </a:r>
            <a:r>
              <a:rPr altLang="zh-CN" sz="2400" lang="en-US">
                <a:solidFill>
                  <a:srgbClr val="6600CC"/>
                </a:solidFill>
              </a:rPr>
              <a:t>.</a:t>
            </a:r>
            <a:r>
              <a:rPr altLang="zh-CN" sz="2400" lang="en-US">
                <a:solidFill>
                  <a:srgbClr val="6600CC"/>
                </a:solidFill>
              </a:rPr>
              <a:t>S</a:t>
            </a:r>
            <a:endParaRPr dirty="0" sz="2400" lang="en-US">
              <a:solidFill>
                <a:srgbClr val="6600CC"/>
              </a:solidFill>
            </a:endParaRPr>
          </a:p>
          <a:p>
            <a:pPr>
              <a:lnSpc>
                <a:spcPct val="120000"/>
              </a:lnSpc>
            </a:pPr>
            <a:r>
              <a:rPr dirty="0" sz="2400" lang="en-US">
                <a:solidFill>
                  <a:srgbClr val="6600CC"/>
                </a:solidFill>
              </a:rPr>
              <a:t>R</a:t>
            </a:r>
            <a:r>
              <a:rPr dirty="0" sz="2400" lang="en-US">
                <a:solidFill>
                  <a:srgbClr val="6600CC"/>
                </a:solidFill>
              </a:rPr>
              <a:t>E</a:t>
            </a:r>
            <a:r>
              <a:rPr dirty="0" sz="2400" lang="en-US">
                <a:solidFill>
                  <a:srgbClr val="6600CC"/>
                </a:solidFill>
              </a:rPr>
              <a:t>G</a:t>
            </a:r>
            <a:r>
              <a:rPr dirty="0" sz="2400" lang="en-US">
                <a:solidFill>
                  <a:srgbClr val="6600CC"/>
                </a:solidFill>
              </a:rPr>
              <a:t>ISTER </a:t>
            </a:r>
            <a:r>
              <a:rPr dirty="0" sz="2400" lang="en-US">
                <a:solidFill>
                  <a:srgbClr val="6600CC"/>
                </a:solidFill>
              </a:rPr>
              <a:t>N</a:t>
            </a:r>
            <a:r>
              <a:rPr dirty="0" sz="2400" lang="en-US">
                <a:solidFill>
                  <a:srgbClr val="6600CC"/>
                </a:solidFill>
              </a:rPr>
              <a:t>o</a:t>
            </a:r>
            <a:r>
              <a:rPr dirty="0" sz="2400" lang="en-US">
                <a:solidFill>
                  <a:srgbClr val="6600CC"/>
                </a:solidFill>
              </a:rPr>
              <a:t>:</a:t>
            </a:r>
            <a:r>
              <a:rPr dirty="0" sz="2400" lang="en-US">
                <a:solidFill>
                  <a:srgbClr val="6600CC"/>
                </a:solidFill>
              </a:rPr>
              <a:t>22011110360</a:t>
            </a:r>
            <a:r>
              <a:rPr dirty="0" sz="2400" lang="en-US">
                <a:solidFill>
                  <a:srgbClr val="6600CC"/>
                </a:solidFill>
              </a:rPr>
              <a:t>2</a:t>
            </a:r>
            <a:r>
              <a:rPr dirty="0" sz="2400" lang="en-US">
                <a:solidFill>
                  <a:srgbClr val="6600CC"/>
                </a:solidFill>
              </a:rPr>
              <a:t>0</a:t>
            </a:r>
            <a:r>
              <a:rPr dirty="0" sz="2400" lang="en-US">
                <a:solidFill>
                  <a:srgbClr val="6600CC"/>
                </a:solidFill>
              </a:rPr>
              <a:t>/com22011110360</a:t>
            </a:r>
            <a:r>
              <a:rPr dirty="0" sz="2400" lang="en-US">
                <a:solidFill>
                  <a:srgbClr val="6600CC"/>
                </a:solidFill>
              </a:rPr>
              <a:t>2</a:t>
            </a:r>
            <a:r>
              <a:rPr dirty="0" sz="2400" lang="en-US">
                <a:solidFill>
                  <a:srgbClr val="6600CC"/>
                </a:solidFill>
              </a:rPr>
              <a:t>0</a:t>
            </a:r>
            <a:endParaRPr altLang="en-US" lang="zh-CN">
              <a:solidFill>
                <a:srgbClr val="6600CC"/>
              </a:solidFill>
            </a:endParaRPr>
          </a:p>
          <a:p>
            <a:pPr>
              <a:lnSpc>
                <a:spcPct val="120000"/>
              </a:lnSpc>
            </a:pPr>
            <a:r>
              <a:rPr dirty="0" sz="2400" lang="en-US">
                <a:solidFill>
                  <a:srgbClr val="6600CC"/>
                </a:solidFill>
              </a:rPr>
              <a:t>DEPARTMENT:</a:t>
            </a:r>
            <a:r>
              <a:rPr altLang="zh-CN" dirty="0" sz="2400" lang="en-US">
                <a:solidFill>
                  <a:srgbClr val="6600CC"/>
                </a:solidFill>
              </a:rPr>
              <a:t>B.Com</a:t>
            </a:r>
            <a:r>
              <a:rPr dirty="0" sz="2400" lang="en-US">
                <a:solidFill>
                  <a:srgbClr val="6600CC"/>
                </a:solidFill>
              </a:rPr>
              <a:t>(g</a:t>
            </a:r>
            <a:r>
              <a:rPr dirty="0" sz="2400" lang="en-US">
                <a:solidFill>
                  <a:srgbClr val="6600CC"/>
                </a:solidFill>
              </a:rPr>
              <a:t>) 3r</a:t>
            </a:r>
            <a:r>
              <a:rPr dirty="0" sz="2400" lang="en-US">
                <a:solidFill>
                  <a:srgbClr val="6600CC"/>
                </a:solidFill>
              </a:rPr>
              <a:t>d ye</a:t>
            </a:r>
            <a:r>
              <a:rPr altLang="zh-CN" dirty="0" sz="2400" lang="en-US">
                <a:solidFill>
                  <a:srgbClr val="6600CC"/>
                </a:solidFill>
              </a:rPr>
              <a:t>ar</a:t>
            </a:r>
            <a:endParaRPr altLang="en-US" lang="zh-CN">
              <a:solidFill>
                <a:srgbClr val="6600CC"/>
              </a:solidFill>
            </a:endParaRPr>
          </a:p>
          <a:p>
            <a:pPr>
              <a:lnSpc>
                <a:spcPct val="120000"/>
              </a:lnSpc>
            </a:pPr>
            <a:r>
              <a:rPr dirty="0" sz="2400" lang="en-US">
                <a:solidFill>
                  <a:srgbClr val="6600CC"/>
                </a:solidFill>
              </a:rPr>
              <a:t>COLLEGE:</a:t>
            </a:r>
            <a:r>
              <a:rPr altLang="zh-CN" dirty="0" sz="2400" lang="en-US">
                <a:solidFill>
                  <a:srgbClr val="6600CC"/>
                </a:solidFill>
              </a:rPr>
              <a:t>L.N.Govt</a:t>
            </a:r>
            <a:r>
              <a:rPr dirty="0" sz="2400" lang="en-US">
                <a:solidFill>
                  <a:srgbClr val="6600CC"/>
                </a:solidFill>
              </a:rPr>
              <a:t>.</a:t>
            </a:r>
            <a:r>
              <a:rPr altLang="zh-CN" dirty="0" sz="2400" lang="en-US">
                <a:solidFill>
                  <a:srgbClr val="6600CC"/>
                </a:solidFill>
              </a:rPr>
              <a:t>College</a:t>
            </a:r>
            <a:endParaRPr altLang="en-US" lang="zh-CN">
              <a:solidFill>
                <a:srgbClr val="6600CC"/>
              </a:solidFill>
            </a:endParaRPr>
          </a:p>
          <a:p>
            <a:pPr>
              <a:lnSpc>
                <a:spcPct val="120000"/>
              </a:lnSpc>
            </a:pPr>
            <a:r>
              <a:rPr dirty="0" sz="2400" lang="en-US">
                <a:solidFill>
                  <a:srgbClr val="6600CC"/>
                </a:solidFill>
              </a:rPr>
              <a:t>           </a:t>
            </a:r>
            <a:endParaRPr dirty="0" sz="2400" lang="en-IN">
              <a:solidFill>
                <a:srgbClr val="6600CC"/>
              </a:solidFill>
            </a:endParaRPr>
          </a:p>
        </p:txBody>
      </p:sp>
      <p:pic>
        <p:nvPicPr>
          <p:cNvPr id="2097162" name=""/>
          <p:cNvPicPr>
            <a:picLocks/>
          </p:cNvPicPr>
          <p:nvPr/>
        </p:nvPicPr>
        <p:blipFill>
          <a:blip xmlns:r="http://schemas.openxmlformats.org/officeDocument/2006/relationships" r:embed="rId2"/>
          <a:srcRect l="22494" t="49147" r="-22494" b="-255734"/>
          <a:stretch>
            <a:fillRect/>
          </a:stretch>
        </p:blipFill>
        <p:spPr>
          <a:xfrm rot="21600000" flipV="0">
            <a:off x="8200315" y="7712766"/>
            <a:ext cx="2222551" cy="10519620"/>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81" name="object 8"/>
          <p:cNvSpPr txBox="1"/>
          <p:nvPr/>
        </p:nvSpPr>
        <p:spPr>
          <a:xfrm>
            <a:off x="1743199" y="230405"/>
            <a:ext cx="4109812" cy="751840"/>
          </a:xfrm>
          <a:prstGeom prst="rect"/>
          <a:noFill/>
        </p:spPr>
        <p:txBody>
          <a:bodyPr bIns="0" lIns="0" rIns="0" rtlCol="0" tIns="13335" vert="horz" wrap="square">
            <a:spAutoFit/>
          </a:bodyPr>
          <a:p>
            <a:pPr marL="12700">
              <a:lnSpc>
                <a:spcPct val="100000"/>
              </a:lnSpc>
              <a:spcBef>
                <a:spcPts val="105"/>
              </a:spcBef>
            </a:pPr>
            <a:r>
              <a:rPr altLang="zh-CN" b="1" dirty="0" sz="4800" lang="en-US" spc="15" u="sng">
                <a:solidFill>
                  <a:srgbClr val="330066"/>
                </a:solidFill>
                <a:latin typeface="Trebuchet MS" panose="020B0603020202020204"/>
                <a:cs typeface="Trebuchet MS" panose="020B0603020202020204"/>
              </a:rPr>
              <a:t>MODELING</a:t>
            </a:r>
            <a:endParaRPr b="1" dirty="0" sz="4800" u="sng">
              <a:solidFill>
                <a:srgbClr val="330066"/>
              </a:solidFill>
              <a:latin typeface="Trebuchet MS" panose="020B0603020202020204"/>
              <a:cs typeface="Trebuchet MS" panose="020B0603020202020204"/>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 Box 1048711"/>
          <p:cNvSpPr txBox="1"/>
          <p:nvPr/>
        </p:nvSpPr>
        <p:spPr>
          <a:xfrm>
            <a:off x="2884152" y="1706749"/>
            <a:ext cx="5784510" cy="3444240"/>
          </a:xfrm>
          <a:prstGeom prst="rect"/>
        </p:spPr>
        <p:txBody>
          <a:bodyPr rtlCol="0" wrap="square">
            <a:spAutoFit/>
          </a:bodyPr>
          <a:p>
            <a:r>
              <a:rPr sz="2800" lang="en-US">
                <a:solidFill>
                  <a:srgbClr val="0000FF"/>
                </a:solidFill>
              </a:rPr>
              <a:t>Modeling involves making a representation of something. Creating a tiny, functioning volcano is an example of modeling. Teachers use modeling when they have a class election that represents a larger one, like a presidential election.</a:t>
            </a:r>
            <a:endParaRPr sz="2800" lang="en-IN">
              <a:solidFill>
                <a:srgbClr val="0000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3150934" cy="751840"/>
          </a:xfrm>
          <a:prstGeom prst="rect"/>
        </p:spPr>
        <p:txBody>
          <a:bodyPr anchor="ctr" bIns="0" lIns="0" rIns="0" rtlCol="0" tIns="13335" vert="horz" wrap="square">
            <a:spAutoFit/>
          </a:bodyPr>
          <a:p>
            <a:pPr algn="just" marL="12700">
              <a:lnSpc>
                <a:spcPct val="100000"/>
              </a:lnSpc>
              <a:spcBef>
                <a:spcPts val="105"/>
              </a:spcBef>
            </a:pPr>
            <a:r>
              <a:rPr dirty="0" u="sng">
                <a:solidFill>
                  <a:srgbClr val="330066"/>
                </a:solidFill>
              </a:rPr>
              <a:t>R</a:t>
            </a:r>
            <a:r>
              <a:rPr dirty="0" spc="-40" u="sng">
                <a:solidFill>
                  <a:srgbClr val="330066"/>
                </a:solidFill>
              </a:rPr>
              <a:t>E</a:t>
            </a:r>
            <a:r>
              <a:rPr dirty="0" spc="15" u="sng">
                <a:solidFill>
                  <a:srgbClr val="330066"/>
                </a:solidFill>
              </a:rPr>
              <a:t>S</a:t>
            </a:r>
            <a:r>
              <a:rPr dirty="0" spc="-30" u="sng">
                <a:solidFill>
                  <a:srgbClr val="330066"/>
                </a:solidFill>
              </a:rPr>
              <a:t>U</a:t>
            </a:r>
            <a:r>
              <a:rPr dirty="0" spc="-405" u="sng">
                <a:solidFill>
                  <a:srgbClr val="330066"/>
                </a:solidFill>
              </a:rPr>
              <a:t>L</a:t>
            </a:r>
            <a:r>
              <a:rPr dirty="0" u="sng">
                <a:solidFill>
                  <a:srgbClr val="330066"/>
                </a:solidFill>
              </a:rPr>
              <a:t>TS</a:t>
            </a:r>
            <a:endParaRPr dirty="0" u="sng">
              <a:solidFill>
                <a:srgbClr val="330066"/>
              </a:solidFill>
            </a:endParaRP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048689" name="Text Box 1048715"/>
          <p:cNvSpPr txBox="1"/>
          <p:nvPr/>
        </p:nvSpPr>
        <p:spPr>
          <a:xfrm>
            <a:off x="2335950" y="1695476"/>
            <a:ext cx="5439122" cy="3025140"/>
          </a:xfrm>
          <a:prstGeom prst="rect"/>
        </p:spPr>
        <p:txBody>
          <a:bodyPr rtlCol="0" wrap="square">
            <a:spAutoFit/>
          </a:bodyPr>
          <a:p>
            <a:r>
              <a:rPr sz="2800" lang="en-US">
                <a:solidFill>
                  <a:srgbClr val="0000FF"/>
                </a:solidFill>
              </a:rPr>
              <a:t>Result analysis is like a complete blood count for your company: in addition to being a way of collecting information, you will also need resources and knowledge that make it possible to understand the data found.</a:t>
            </a:r>
            <a:endParaRPr sz="2800" lang="en-IN">
              <a:solidFill>
                <a:srgbClr val="0000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0" name="Title 1"/>
          <p:cNvSpPr>
            <a:spLocks noGrp="1"/>
          </p:cNvSpPr>
          <p:nvPr>
            <p:ph type="title"/>
          </p:nvPr>
        </p:nvSpPr>
        <p:spPr>
          <a:xfrm>
            <a:off x="755332" y="385444"/>
            <a:ext cx="10681335" cy="738505"/>
          </a:xfrm>
          <a:noFill/>
        </p:spPr>
        <p:txBody>
          <a:bodyPr/>
          <a:p>
            <a:r>
              <a:rPr dirty="0" lang="en-US" u="sng">
                <a:solidFill>
                  <a:srgbClr val="330066"/>
                </a:solidFill>
                <a:latin typeface="Times New Roman" panose="02020603050405020304" pitchFamily="18" charset="0"/>
                <a:cs typeface="Times New Roman" panose="02020603050405020304" pitchFamily="18" charset="0"/>
              </a:rPr>
              <a:t>conclusion</a:t>
            </a:r>
            <a:endParaRPr dirty="0" lang="en-IN" u="sng">
              <a:solidFill>
                <a:srgbClr val="330066"/>
              </a:solidFill>
              <a:latin typeface="Times New Roman" panose="02020603050405020304" pitchFamily="18" charset="0"/>
              <a:cs typeface="Times New Roman" panose="02020603050405020304" pitchFamily="18" charset="0"/>
            </a:endParaRPr>
          </a:p>
        </p:txBody>
      </p:sp>
      <p:sp>
        <p:nvSpPr>
          <p:cNvPr id="1048691" name="Text Box 1048716"/>
          <p:cNvSpPr txBox="1"/>
          <p:nvPr/>
        </p:nvSpPr>
        <p:spPr>
          <a:xfrm>
            <a:off x="1886571" y="1995172"/>
            <a:ext cx="6763114" cy="3444240"/>
          </a:xfrm>
          <a:prstGeom prst="rect"/>
        </p:spPr>
        <p:txBody>
          <a:bodyPr rtlCol="0" wrap="square">
            <a:spAutoFit/>
          </a:bodyPr>
          <a:p>
            <a:r>
              <a:rPr sz="2800" lang="en-US">
                <a:solidFill>
                  <a:srgbClr val="000080"/>
                </a:solidFill>
              </a:rPr>
              <a:t>conclusion is the final piece of writing in a research paper, essay, or article that summarizes the entire work. The conclusion paragraph should restate your thesis, summarize the key supporting ideas you discussed throughout the work, and offer your final impression on the central idea.</a:t>
            </a:r>
            <a:endParaRPr sz="2800" lang="en-IN">
              <a:solidFill>
                <a:srgbClr val="00008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8" name="object 2"/>
          <p:cNvSpPr/>
          <p:nvPr/>
        </p:nvSpPr>
        <p:spPr>
          <a:xfrm>
            <a:off x="-4497432" y="-290513"/>
            <a:ext cx="16431825"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solidFill>
                <a:srgbClr val="02265C"/>
              </a:solidFill>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9"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0"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1"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2" name="object 17"/>
          <p:cNvSpPr txBox="1">
            <a:spLocks noGrp="1"/>
          </p:cNvSpPr>
          <p:nvPr>
            <p:ph type="title"/>
          </p:nvPr>
        </p:nvSpPr>
        <p:spPr>
          <a:xfrm>
            <a:off x="739775" y="829627"/>
            <a:ext cx="3909695" cy="613409"/>
          </a:xfrm>
          <a:prstGeom prst="rect"/>
        </p:spPr>
        <p:txBody>
          <a:bodyPr bIns="0" lIns="0" rIns="0" rtlCol="0" tIns="16510" vert="horz" wrap="square">
            <a:spAutoFit/>
          </a:bodyPr>
          <a:p>
            <a:pPr algn="ctr" marL="12700">
              <a:lnSpc>
                <a:spcPct val="100000"/>
              </a:lnSpc>
              <a:spcBef>
                <a:spcPts val="130"/>
              </a:spcBef>
            </a:pPr>
            <a:r>
              <a:rPr dirty="0" sz="4000" spc="5">
                <a:solidFill>
                  <a:srgbClr val="000080"/>
                </a:solidFill>
              </a:rPr>
              <a:t>PROJECT</a:t>
            </a:r>
            <a:r>
              <a:rPr dirty="0" sz="4000" spc="-85">
                <a:solidFill>
                  <a:srgbClr val="000080"/>
                </a:solidFill>
              </a:rPr>
              <a:t> </a:t>
            </a:r>
            <a:r>
              <a:rPr dirty="0" sz="4000" spc="25">
                <a:solidFill>
                  <a:srgbClr val="000080"/>
                </a:solidFill>
              </a:rPr>
              <a:t>TITLE</a:t>
            </a:r>
            <a:endParaRPr sz="4000">
              <a:solidFill>
                <a:srgbClr val="000080"/>
              </a:solidFill>
            </a:endParaRPr>
          </a:p>
        </p:txBody>
      </p:sp>
      <p:grpSp>
        <p:nvGrpSpPr>
          <p:cNvPr id="28" name="object 18"/>
          <p:cNvGrpSpPr/>
          <p:nvPr/>
        </p:nvGrpSpPr>
        <p:grpSpPr>
          <a:xfrm>
            <a:off x="466725" y="6410325"/>
            <a:ext cx="3705225" cy="295275"/>
            <a:chOff x="466725" y="6410325"/>
            <a:chExt cx="3705225" cy="295275"/>
          </a:xfrm>
        </p:grpSpPr>
        <p:pic>
          <p:nvPicPr>
            <p:cNvPr id="2097157"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8"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3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34" name="TextBox 22"/>
          <p:cNvSpPr txBox="1"/>
          <p:nvPr/>
        </p:nvSpPr>
        <p:spPr>
          <a:xfrm>
            <a:off x="1250075" y="3074192"/>
            <a:ext cx="9647567" cy="1539240"/>
          </a:xfrm>
          <a:prstGeom prst="rect"/>
          <a:noFill/>
        </p:spPr>
        <p:txBody>
          <a:bodyPr rtlCol="0" wrap="square">
            <a:spAutoFit/>
          </a:bodyPr>
          <a:p>
            <a:r>
              <a:rPr b="1" dirty="0" sz="4800" i="1" lang="en-US">
                <a:solidFill>
                  <a:srgbClr val="0000FF"/>
                </a:solidFill>
                <a:effectLst>
                  <a:outerShdw algn="br" blurRad="38100" dir="2700000" dist="38100" rotWithShape="0">
                    <a:srgbClr val="000000"/>
                  </a:outerShdw>
                </a:effectLst>
                <a:latin typeface="Times New Roman" panose="02020603050405020304" pitchFamily="18" charset="0"/>
                <a:cs typeface="Times New Roman" panose="02020603050405020304" pitchFamily="18" charset="0"/>
              </a:rPr>
              <a:t>Employee Performance Analysis using Excel</a:t>
            </a:r>
            <a:endParaRPr b="1" dirty="0" sz="4800" i="1" lang="en-IN">
              <a:solidFill>
                <a:srgbClr val="0000FF"/>
              </a:solidFill>
              <a:effectLst>
                <a:outerShdw algn="br" blurRad="38100" dir="2700000" dist="38100" rotWithShape="0">
                  <a:srgbClr val="000000"/>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9" name=""/>
        <p:cNvGrpSpPr/>
        <p:nvPr/>
      </p:nvGrpSpPr>
      <p:grpSpPr>
        <a:xfrm>
          <a:off x="0" y="0"/>
          <a:ext cx="0" cy="0"/>
          <a:chOff x="0" y="0"/>
          <a:chExt cx="0" cy="0"/>
        </a:xfrm>
      </p:grpSpPr>
      <p:sp>
        <p:nvSpPr>
          <p:cNvPr id="1048595"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0" name="object 3"/>
          <p:cNvGrpSpPr/>
          <p:nvPr/>
        </p:nvGrpSpPr>
        <p:grpSpPr>
          <a:xfrm>
            <a:off x="7443849" y="0"/>
            <a:ext cx="4752975" cy="6863080"/>
            <a:chOff x="7443849" y="0"/>
            <a:chExt cx="4752975" cy="6863080"/>
          </a:xfrm>
        </p:grpSpPr>
        <p:sp>
          <p:nvSpPr>
            <p:cNvPr id="104859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9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9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9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0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0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0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0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0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0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0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0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0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2"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1" name="object 18"/>
          <p:cNvGrpSpPr/>
          <p:nvPr/>
        </p:nvGrpSpPr>
        <p:grpSpPr>
          <a:xfrm>
            <a:off x="47625" y="3819523"/>
            <a:ext cx="4124325" cy="3009900"/>
            <a:chOff x="47625" y="3819523"/>
            <a:chExt cx="4124325" cy="3009900"/>
          </a:xfrm>
        </p:grpSpPr>
        <p:pic>
          <p:nvPicPr>
            <p:cNvPr id="2097153"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4"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09" name="object 21"/>
          <p:cNvSpPr txBox="1">
            <a:spLocks noGrp="1"/>
          </p:cNvSpPr>
          <p:nvPr>
            <p:ph type="title"/>
          </p:nvPr>
        </p:nvSpPr>
        <p:spPr>
          <a:xfrm>
            <a:off x="739775" y="445388"/>
            <a:ext cx="3251480" cy="813435"/>
          </a:xfrm>
          <a:prstGeom prst="rect"/>
        </p:spPr>
        <p:txBody>
          <a:bodyPr bIns="0" lIns="0" rIns="0" rtlCol="0" tIns="13335" vert="horz" wrap="square">
            <a:spAutoFit/>
          </a:bodyPr>
          <a:p>
            <a:pPr marL="12700">
              <a:lnSpc>
                <a:spcPct val="100000"/>
              </a:lnSpc>
              <a:spcBef>
                <a:spcPts val="105"/>
              </a:spcBef>
            </a:pPr>
            <a:r>
              <a:rPr dirty="0" sz="5400" spc="25" u="sng">
                <a:solidFill>
                  <a:srgbClr val="000080"/>
                </a:solidFill>
              </a:rPr>
              <a:t>A</a:t>
            </a:r>
            <a:r>
              <a:rPr dirty="0" sz="5400" spc="-5" u="sng">
                <a:solidFill>
                  <a:srgbClr val="000080"/>
                </a:solidFill>
              </a:rPr>
              <a:t>G</a:t>
            </a:r>
            <a:r>
              <a:rPr dirty="0" sz="5400" spc="-35" u="sng">
                <a:solidFill>
                  <a:srgbClr val="000080"/>
                </a:solidFill>
              </a:rPr>
              <a:t>E</a:t>
            </a:r>
            <a:r>
              <a:rPr dirty="0" sz="5400" spc="15" u="sng">
                <a:solidFill>
                  <a:srgbClr val="000080"/>
                </a:solidFill>
              </a:rPr>
              <a:t>N</a:t>
            </a:r>
            <a:r>
              <a:rPr dirty="0" sz="5400" u="sng">
                <a:solidFill>
                  <a:srgbClr val="000080"/>
                </a:solidFill>
              </a:rPr>
              <a:t>DA</a:t>
            </a:r>
            <a:endParaRPr dirty="0" u="sng">
              <a:solidFill>
                <a:srgbClr val="000080"/>
              </a:solidFill>
            </a:endParaRPr>
          </a:p>
        </p:txBody>
      </p:sp>
      <p:sp>
        <p:nvSpPr>
          <p:cNvPr id="104861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11" name="TextBox 22"/>
          <p:cNvSpPr txBox="1"/>
          <p:nvPr/>
        </p:nvSpPr>
        <p:spPr>
          <a:xfrm>
            <a:off x="2746026" y="1041533"/>
            <a:ext cx="4792981" cy="4701540"/>
          </a:xfrm>
          <a:prstGeom prst="rect"/>
          <a:noFill/>
        </p:spPr>
        <p:txBody>
          <a:bodyPr rtlCol="0" vert="horz" wrap="square">
            <a:spAutoFit/>
          </a:bodyPr>
          <a:p>
            <a:pPr algn="l"/>
            <a:endParaRPr b="0" dirty="0" sz="2800" i="0" lang="en-US">
              <a:solidFill>
                <a:srgbClr val="330066"/>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330066"/>
                </a:solidFill>
                <a:effectLst/>
                <a:latin typeface="Times New Roman" panose="02020603050405020304" pitchFamily="18" charset="0"/>
                <a:cs typeface="Times New Roman" panose="02020603050405020304" pitchFamily="18" charset="0"/>
              </a:rPr>
              <a:t>Problem Statement</a:t>
            </a:r>
            <a:endParaRPr b="0" dirty="0" sz="2800" i="0" lang="en-US">
              <a:solidFill>
                <a:srgbClr val="330066"/>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330066"/>
                </a:solidFill>
                <a:effectLst/>
                <a:latin typeface="Times New Roman" panose="02020603050405020304" pitchFamily="18" charset="0"/>
                <a:cs typeface="Times New Roman" panose="02020603050405020304" pitchFamily="18" charset="0"/>
              </a:rPr>
              <a:t>Project Overview</a:t>
            </a:r>
            <a:endParaRPr b="0" dirty="0" sz="2800" i="0" lang="en-US">
              <a:solidFill>
                <a:srgbClr val="330066"/>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330066"/>
                </a:solidFill>
                <a:effectLst/>
                <a:latin typeface="Times New Roman" panose="02020603050405020304" pitchFamily="18" charset="0"/>
                <a:cs typeface="Times New Roman" panose="02020603050405020304" pitchFamily="18" charset="0"/>
              </a:rPr>
              <a:t>End Users</a:t>
            </a:r>
            <a:endParaRPr b="0" dirty="0" sz="2800" i="0" lang="en-US">
              <a:solidFill>
                <a:srgbClr val="330066"/>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330066"/>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330066"/>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330066"/>
                </a:solidFill>
                <a:latin typeface="Times New Roman" panose="02020603050405020304" pitchFamily="18" charset="0"/>
                <a:cs typeface="Times New Roman" panose="02020603050405020304" pitchFamily="18" charset="0"/>
              </a:rPr>
              <a:t>Dataset Description</a:t>
            </a:r>
            <a:endParaRPr b="0" dirty="0" sz="2800" i="0" lang="en-US">
              <a:solidFill>
                <a:srgbClr val="330066"/>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330066"/>
                </a:solidFill>
                <a:effectLst/>
                <a:latin typeface="Times New Roman" panose="02020603050405020304" pitchFamily="18" charset="0"/>
                <a:cs typeface="Times New Roman" panose="02020603050405020304" pitchFamily="18" charset="0"/>
              </a:rPr>
              <a:t>Modelling Approach</a:t>
            </a:r>
            <a:endParaRPr b="0" dirty="0" sz="2800" i="0" lang="en-US">
              <a:solidFill>
                <a:srgbClr val="330066"/>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330066"/>
                </a:solidFill>
                <a:effectLst/>
                <a:latin typeface="Times New Roman" panose="02020603050405020304" pitchFamily="18" charset="0"/>
                <a:cs typeface="Times New Roman" panose="02020603050405020304" pitchFamily="18" charset="0"/>
              </a:rPr>
              <a:t>Results and </a:t>
            </a:r>
            <a:r>
              <a:rPr dirty="0" sz="2800" lang="en-US">
                <a:solidFill>
                  <a:srgbClr val="330066"/>
                </a:solidFill>
                <a:latin typeface="Times New Roman" panose="02020603050405020304" pitchFamily="18" charset="0"/>
                <a:cs typeface="Times New Roman" panose="02020603050405020304" pitchFamily="18" charset="0"/>
              </a:rPr>
              <a:t>Discussion</a:t>
            </a:r>
            <a:endParaRPr b="0" dirty="0" sz="2800" i="0" lang="en-US">
              <a:solidFill>
                <a:srgbClr val="330066"/>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330066"/>
                </a:solidFill>
                <a:effectLst/>
                <a:latin typeface="Times New Roman" panose="02020603050405020304" pitchFamily="18" charset="0"/>
                <a:cs typeface="Times New Roman" panose="02020603050405020304" pitchFamily="18" charset="0"/>
              </a:rPr>
              <a:t>Conclusion</a:t>
            </a:r>
            <a:endParaRPr b="0" dirty="0" sz="2800" i="0" lang="en-US">
              <a:solidFill>
                <a:srgbClr val="330066"/>
              </a:solidFill>
              <a:effectLst/>
              <a:latin typeface="Times New Roman" panose="02020603050405020304" pitchFamily="18" charset="0"/>
              <a:cs typeface="Times New Roman" panose="02020603050405020304" pitchFamily="18" charset="0"/>
            </a:endParaRPr>
          </a:p>
          <a:p>
            <a:pPr indent="-457200" marL="457200">
              <a:buFont typeface="Wingdings" charset="2"/>
              <a:buChar char="¡"/>
            </a:pPr>
            <a:endParaRPr dirty="0" sz="2800" lang="en-IN">
              <a:solidFill>
                <a:srgbClr val="330066"/>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grpSp>
        <p:nvGrpSpPr>
          <p:cNvPr id="25" name="object 2"/>
          <p:cNvGrpSpPr/>
          <p:nvPr/>
        </p:nvGrpSpPr>
        <p:grpSpPr>
          <a:xfrm>
            <a:off x="7991475" y="2933700"/>
            <a:ext cx="2762250" cy="3257550"/>
            <a:chOff x="7991475" y="2933700"/>
            <a:chExt cx="2762250" cy="3257550"/>
          </a:xfrm>
        </p:grpSpPr>
        <p:sp>
          <p:nvSpPr>
            <p:cNvPr id="104861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1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7"/>
          <p:cNvSpPr txBox="1">
            <a:spLocks noGrp="1"/>
          </p:cNvSpPr>
          <p:nvPr>
            <p:ph type="title"/>
          </p:nvPr>
        </p:nvSpPr>
        <p:spPr>
          <a:xfrm>
            <a:off x="834072" y="575055"/>
            <a:ext cx="6448732"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u="sng">
                <a:solidFill>
                  <a:srgbClr val="330066"/>
                </a:solidFill>
              </a:rPr>
              <a:t>P</a:t>
            </a:r>
            <a:r>
              <a:rPr dirty="0" sz="4250" spc="15" u="sng">
                <a:solidFill>
                  <a:srgbClr val="330066"/>
                </a:solidFill>
              </a:rPr>
              <a:t>ROB</a:t>
            </a:r>
            <a:r>
              <a:rPr dirty="0" sz="4250" spc="55" u="sng">
                <a:solidFill>
                  <a:srgbClr val="330066"/>
                </a:solidFill>
              </a:rPr>
              <a:t>L</a:t>
            </a:r>
            <a:r>
              <a:rPr dirty="0" sz="4250" spc="-20" u="sng">
                <a:solidFill>
                  <a:srgbClr val="330066"/>
                </a:solidFill>
              </a:rPr>
              <a:t>E</a:t>
            </a:r>
            <a:r>
              <a:rPr dirty="0" sz="4250" spc="20" u="sng">
                <a:solidFill>
                  <a:srgbClr val="330066"/>
                </a:solidFill>
              </a:rPr>
              <a:t>M</a:t>
            </a:r>
            <a:r>
              <a:rPr dirty="0" sz="4250" u="sng">
                <a:solidFill>
                  <a:srgbClr val="330066"/>
                </a:solidFill>
              </a:rPr>
              <a:t>	</a:t>
            </a:r>
            <a:r>
              <a:rPr dirty="0" sz="4250" spc="10" u="sng">
                <a:solidFill>
                  <a:srgbClr val="330066"/>
                </a:solidFill>
              </a:rPr>
              <a:t>S</a:t>
            </a:r>
            <a:r>
              <a:rPr dirty="0" sz="4250" spc="-370" u="sng">
                <a:solidFill>
                  <a:srgbClr val="330066"/>
                </a:solidFill>
              </a:rPr>
              <a:t>T</a:t>
            </a:r>
            <a:r>
              <a:rPr dirty="0" sz="4250" spc="-375" u="sng">
                <a:solidFill>
                  <a:srgbClr val="330066"/>
                </a:solidFill>
              </a:rPr>
              <a:t>A</a:t>
            </a:r>
            <a:r>
              <a:rPr dirty="0" sz="4250" spc="15" u="sng">
                <a:solidFill>
                  <a:srgbClr val="330066"/>
                </a:solidFill>
              </a:rPr>
              <a:t>T</a:t>
            </a:r>
            <a:r>
              <a:rPr dirty="0" sz="4250" spc="-10" u="sng">
                <a:solidFill>
                  <a:srgbClr val="330066"/>
                </a:solidFill>
              </a:rPr>
              <a:t>E</a:t>
            </a:r>
            <a:r>
              <a:rPr dirty="0" sz="4250" spc="-20" u="sng">
                <a:solidFill>
                  <a:srgbClr val="330066"/>
                </a:solidFill>
              </a:rPr>
              <a:t>ME</a:t>
            </a:r>
            <a:r>
              <a:rPr dirty="0" sz="4250" spc="10" u="sng">
                <a:solidFill>
                  <a:srgbClr val="330066"/>
                </a:solidFill>
              </a:rPr>
              <a:t>NT</a:t>
            </a:r>
            <a:endParaRPr sz="4250" u="sng">
              <a:solidFill>
                <a:srgbClr val="330066"/>
              </a:solidFill>
            </a:endParaRPr>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17" name="Text Box 1048648"/>
          <p:cNvSpPr txBox="1"/>
          <p:nvPr/>
        </p:nvSpPr>
        <p:spPr>
          <a:xfrm>
            <a:off x="1579024" y="2019405"/>
            <a:ext cx="6855216" cy="3025140"/>
          </a:xfrm>
          <a:prstGeom prst="rect"/>
        </p:spPr>
        <p:txBody>
          <a:bodyPr rtlCol="0" wrap="square">
            <a:spAutoFit/>
          </a:bodyPr>
          <a:p>
            <a:r>
              <a:rPr sz="2800" lang="en-US">
                <a:solidFill>
                  <a:srgbClr val="000080"/>
                </a:solidFill>
              </a:rPr>
              <a:t>problem statement is a description of an issue to be addressed. or a condition to be improved upon. It identifies the gap between the current problem and goal. The first condition of solving a problem is understanding the problem, which can be done by way of a problem statement.[1]</a:t>
            </a:r>
            <a:endParaRPr sz="2800" lang="en-IN">
              <a:solidFill>
                <a:srgbClr val="00008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grpSp>
        <p:nvGrpSpPr>
          <p:cNvPr id="30" name="object 2"/>
          <p:cNvGrpSpPr/>
          <p:nvPr/>
        </p:nvGrpSpPr>
        <p:grpSpPr>
          <a:xfrm>
            <a:off x="8658225" y="2647950"/>
            <a:ext cx="3533775" cy="3810000"/>
            <a:chOff x="8658225" y="2647950"/>
            <a:chExt cx="3533775" cy="3810000"/>
          </a:xfrm>
        </p:grpSpPr>
        <p:sp>
          <p:nvSpPr>
            <p:cNvPr id="104863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3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8"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00" spc="5" u="sng">
                <a:solidFill>
                  <a:srgbClr val="330066"/>
                </a:solidFill>
              </a:rPr>
              <a:t>PROJECT	</a:t>
            </a:r>
            <a:r>
              <a:rPr dirty="0" sz="4200" spc="-20" u="sng">
                <a:solidFill>
                  <a:srgbClr val="330066"/>
                </a:solidFill>
              </a:rPr>
              <a:t>OVERVIEW</a:t>
            </a:r>
            <a:endParaRPr sz="4200" u="sng">
              <a:solidFill>
                <a:srgbClr val="330066"/>
              </a:solidFill>
            </a:endParaRPr>
          </a:p>
        </p:txBody>
      </p:sp>
      <p:pic>
        <p:nvPicPr>
          <p:cNvPr id="2097160"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40" name="TextBox 10"/>
          <p:cNvSpPr txBox="1"/>
          <p:nvPr/>
        </p:nvSpPr>
        <p:spPr>
          <a:xfrm>
            <a:off x="1137906" y="1695449"/>
            <a:ext cx="7924800" cy="2936240"/>
          </a:xfrm>
          <a:prstGeom prst="rect"/>
          <a:noFill/>
        </p:spPr>
        <p:txBody>
          <a:bodyPr rtlCol="0" wrap="square">
            <a:spAutoFit/>
          </a:bodyPr>
          <a:p>
            <a:pPr algn="l">
              <a:buFont typeface="Arial" panose="020B0604020202020204" pitchFamily="34" charset="0"/>
              <a:buChar char="•"/>
            </a:pPr>
            <a:r>
              <a:rPr b="0" dirty="0" sz="2400" i="0" lang="en-US">
                <a:solidFill>
                  <a:srgbClr val="6600CC"/>
                </a:solidFill>
                <a:effectLst/>
                <a:latin typeface="Times New Roman" panose="02020603050405020304" pitchFamily="18" charset="0"/>
                <a:cs typeface="Times New Roman" panose="02020603050405020304" pitchFamily="18" charset="0"/>
              </a:rPr>
              <a:t>.</a:t>
            </a:r>
            <a:endParaRPr b="0" dirty="0" sz="2400" i="0" lang="en-US">
              <a:solidFill>
                <a:srgbClr val="6600CC"/>
              </a:solidFill>
              <a:effectLst/>
              <a:latin typeface="Times New Roman" panose="02020603050405020304" pitchFamily="18" charset="0"/>
              <a:cs typeface="Times New Roman" panose="02020603050405020304" pitchFamily="18" charset="0"/>
            </a:endParaRPr>
          </a:p>
          <a:p>
            <a:r>
              <a:rPr dirty="0" sz="2400" lang="en-US">
                <a:solidFill>
                  <a:srgbClr val="6600CC"/>
                </a:solidFill>
                <a:latin typeface="Times New Roman" panose="02020603050405020304" pitchFamily="18" charset="0"/>
                <a:cs typeface="Times New Roman" panose="02020603050405020304" pitchFamily="18" charset="0"/>
              </a:rPr>
              <a:t>project overview is a concise document that summarizes the key elements of a project, including its goals, objectives, schedule, budget, and resources. It's a useful tool for keeping everyone involved in a project informed and aligned, and can be used as a reference throughout the project's lifecycle. </a:t>
            </a:r>
            <a:endParaRPr dirty="0" sz="2400" lang="en-IN">
              <a:solidFill>
                <a:srgbClr val="6600CC"/>
              </a:solidFill>
              <a:latin typeface="Times New Roman" panose="02020603050405020304" pitchFamily="18" charset="0"/>
              <a:cs typeface="Times New Roman" panose="02020603050405020304" pitchFamily="18" charset="0"/>
            </a:endParaRPr>
          </a:p>
          <a:p>
            <a:r>
              <a:rPr dirty="0" sz="2400" lang="en-US">
                <a:solidFill>
                  <a:srgbClr val="6600CC"/>
                </a:solidFill>
                <a:latin typeface="Times New Roman" panose="02020603050405020304" pitchFamily="18" charset="0"/>
                <a:cs typeface="Times New Roman" panose="02020603050405020304" pitchFamily="18" charset="0"/>
              </a:rPr>
              <a:t> </a:t>
            </a:r>
            <a:endParaRPr dirty="0" sz="2400" lang="en-IN">
              <a:solidFill>
                <a:srgbClr val="6600CC"/>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Text Box 1048721"/>
          <p:cNvSpPr txBox="1"/>
          <p:nvPr/>
        </p:nvSpPr>
        <p:spPr>
          <a:xfrm>
            <a:off x="538491" y="685332"/>
            <a:ext cx="6380091" cy="993140"/>
          </a:xfrm>
          <a:prstGeom prst="rect"/>
        </p:spPr>
        <p:txBody>
          <a:bodyPr rtlCol="0" wrap="square">
            <a:spAutoFit/>
          </a:bodyPr>
          <a:p>
            <a:r>
              <a:rPr b="1" sz="6000" lang="en-US">
                <a:solidFill>
                  <a:srgbClr val="330066"/>
                </a:solidFill>
              </a:rPr>
              <a:t>End us</a:t>
            </a:r>
            <a:r>
              <a:rPr altLang="zh-CN" b="1" sz="6000" lang="en-US">
                <a:solidFill>
                  <a:srgbClr val="330066"/>
                </a:solidFill>
              </a:rPr>
              <a:t>er's</a:t>
            </a:r>
            <a:endParaRPr b="1" sz="6000" lang="en-IN">
              <a:solidFill>
                <a:srgbClr val="330066"/>
              </a:solidFill>
            </a:endParaRPr>
          </a:p>
        </p:txBody>
      </p:sp>
      <p:sp>
        <p:nvSpPr>
          <p:cNvPr id="1048661" name="Text Box 1048722"/>
          <p:cNvSpPr txBox="1"/>
          <p:nvPr/>
        </p:nvSpPr>
        <p:spPr>
          <a:xfrm>
            <a:off x="1870580" y="1695476"/>
            <a:ext cx="5749972" cy="3444240"/>
          </a:xfrm>
          <a:prstGeom prst="rect"/>
        </p:spPr>
        <p:txBody>
          <a:bodyPr rtlCol="0" wrap="square">
            <a:spAutoFit/>
          </a:bodyPr>
          <a:p>
            <a:r>
              <a:rPr sz="2800" lang="en-US">
                <a:solidFill>
                  <a:srgbClr val="000080"/>
                </a:solidFill>
              </a:rPr>
              <a:t>An end user is a person or other entity that consumes or makes use of the goods or services produced by businesses. In this way, an end user may differ from a customer since the entity or person that buys a product or service may not be the one who actually uses it.</a:t>
            </a:r>
            <a:endParaRPr sz="2800" lang="en-IN">
              <a:solidFill>
                <a:srgbClr val="00008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u="sng">
                <a:solidFill>
                  <a:srgbClr val="330066"/>
                </a:solidFill>
              </a:rPr>
              <a:t>O</a:t>
            </a:r>
            <a:r>
              <a:rPr dirty="0" sz="3600" spc="25" u="sng">
                <a:solidFill>
                  <a:srgbClr val="330066"/>
                </a:solidFill>
              </a:rPr>
              <a:t>U</a:t>
            </a:r>
            <a:r>
              <a:rPr dirty="0" sz="3600" u="sng">
                <a:solidFill>
                  <a:srgbClr val="330066"/>
                </a:solidFill>
              </a:rPr>
              <a:t>R</a:t>
            </a:r>
            <a:r>
              <a:rPr dirty="0" sz="3600" spc="5" u="sng">
                <a:solidFill>
                  <a:srgbClr val="330066"/>
                </a:solidFill>
              </a:rPr>
              <a:t> </a:t>
            </a:r>
            <a:r>
              <a:rPr dirty="0" sz="3600" spc="25" u="sng">
                <a:solidFill>
                  <a:srgbClr val="330066"/>
                </a:solidFill>
              </a:rPr>
              <a:t>S</a:t>
            </a:r>
            <a:r>
              <a:rPr dirty="0" sz="3600" spc="10" u="sng">
                <a:solidFill>
                  <a:srgbClr val="330066"/>
                </a:solidFill>
              </a:rPr>
              <a:t>O</a:t>
            </a:r>
            <a:r>
              <a:rPr dirty="0" sz="3600" spc="25" u="sng">
                <a:solidFill>
                  <a:srgbClr val="330066"/>
                </a:solidFill>
              </a:rPr>
              <a:t>LU</a:t>
            </a:r>
            <a:r>
              <a:rPr dirty="0" sz="3600" spc="-35" u="sng">
                <a:solidFill>
                  <a:srgbClr val="330066"/>
                </a:solidFill>
              </a:rPr>
              <a:t>T</a:t>
            </a:r>
            <a:r>
              <a:rPr dirty="0" sz="3600" spc="-30" u="sng">
                <a:solidFill>
                  <a:srgbClr val="330066"/>
                </a:solidFill>
              </a:rPr>
              <a:t>I</a:t>
            </a:r>
            <a:r>
              <a:rPr dirty="0" sz="3600" spc="10" u="sng">
                <a:solidFill>
                  <a:srgbClr val="330066"/>
                </a:solidFill>
              </a:rPr>
              <a:t>O</a:t>
            </a:r>
            <a:r>
              <a:rPr dirty="0" sz="3600" u="sng">
                <a:solidFill>
                  <a:srgbClr val="330066"/>
                </a:solidFill>
              </a:rPr>
              <a:t>N</a:t>
            </a:r>
            <a:r>
              <a:rPr dirty="0" sz="3600" spc="-345" u="sng">
                <a:solidFill>
                  <a:srgbClr val="330066"/>
                </a:solidFill>
              </a:rPr>
              <a:t> </a:t>
            </a:r>
            <a:r>
              <a:rPr dirty="0" sz="3600" spc="-35" u="sng">
                <a:solidFill>
                  <a:srgbClr val="330066"/>
                </a:solidFill>
              </a:rPr>
              <a:t>A</a:t>
            </a:r>
            <a:r>
              <a:rPr dirty="0" sz="3600" spc="-5" u="sng">
                <a:solidFill>
                  <a:srgbClr val="330066"/>
                </a:solidFill>
              </a:rPr>
              <a:t>N</a:t>
            </a:r>
            <a:r>
              <a:rPr dirty="0" sz="3600" u="sng">
                <a:solidFill>
                  <a:srgbClr val="330066"/>
                </a:solidFill>
              </a:rPr>
              <a:t>D</a:t>
            </a:r>
            <a:r>
              <a:rPr dirty="0" sz="3600" spc="35" u="sng">
                <a:solidFill>
                  <a:srgbClr val="330066"/>
                </a:solidFill>
              </a:rPr>
              <a:t> </a:t>
            </a:r>
            <a:r>
              <a:rPr dirty="0" sz="3600" spc="-30" u="sng">
                <a:solidFill>
                  <a:srgbClr val="330066"/>
                </a:solidFill>
              </a:rPr>
              <a:t>I</a:t>
            </a:r>
            <a:r>
              <a:rPr dirty="0" sz="3600" spc="-35" u="sng">
                <a:solidFill>
                  <a:srgbClr val="330066"/>
                </a:solidFill>
              </a:rPr>
              <a:t>T</a:t>
            </a:r>
            <a:r>
              <a:rPr dirty="0" sz="3600" u="sng">
                <a:solidFill>
                  <a:srgbClr val="330066"/>
                </a:solidFill>
              </a:rPr>
              <a:t>S</a:t>
            </a:r>
            <a:r>
              <a:rPr dirty="0" sz="3600" spc="60" u="sng">
                <a:solidFill>
                  <a:srgbClr val="330066"/>
                </a:solidFill>
              </a:rPr>
              <a:t> </a:t>
            </a:r>
            <a:r>
              <a:rPr dirty="0" sz="3600" spc="-295" u="sng">
                <a:solidFill>
                  <a:srgbClr val="330066"/>
                </a:solidFill>
              </a:rPr>
              <a:t>V</a:t>
            </a:r>
            <a:r>
              <a:rPr dirty="0" sz="3600" spc="-35" u="sng">
                <a:solidFill>
                  <a:srgbClr val="330066"/>
                </a:solidFill>
              </a:rPr>
              <a:t>A</a:t>
            </a:r>
            <a:r>
              <a:rPr dirty="0" sz="3600" spc="25" u="sng">
                <a:solidFill>
                  <a:srgbClr val="330066"/>
                </a:solidFill>
              </a:rPr>
              <a:t>LU</a:t>
            </a:r>
            <a:r>
              <a:rPr dirty="0" sz="3600" u="sng">
                <a:solidFill>
                  <a:srgbClr val="330066"/>
                </a:solidFill>
              </a:rPr>
              <a:t>E</a:t>
            </a:r>
            <a:r>
              <a:rPr dirty="0" sz="3600" spc="-65" u="sng">
                <a:solidFill>
                  <a:srgbClr val="330066"/>
                </a:solidFill>
              </a:rPr>
              <a:t> </a:t>
            </a:r>
            <a:r>
              <a:rPr dirty="0" sz="3600" spc="-15" u="sng">
                <a:solidFill>
                  <a:srgbClr val="330066"/>
                </a:solidFill>
              </a:rPr>
              <a:t>P</a:t>
            </a:r>
            <a:r>
              <a:rPr dirty="0" sz="3600" spc="-30" u="sng">
                <a:solidFill>
                  <a:srgbClr val="330066"/>
                </a:solidFill>
              </a:rPr>
              <a:t>R</a:t>
            </a:r>
            <a:r>
              <a:rPr dirty="0" sz="3600" spc="10" u="sng">
                <a:solidFill>
                  <a:srgbClr val="330066"/>
                </a:solidFill>
              </a:rPr>
              <a:t>O</a:t>
            </a:r>
            <a:r>
              <a:rPr dirty="0" sz="3600" spc="-15" u="sng">
                <a:solidFill>
                  <a:srgbClr val="330066"/>
                </a:solidFill>
              </a:rPr>
              <a:t>P</a:t>
            </a:r>
            <a:r>
              <a:rPr dirty="0" sz="3600" spc="10" u="sng">
                <a:solidFill>
                  <a:srgbClr val="330066"/>
                </a:solidFill>
              </a:rPr>
              <a:t>O</a:t>
            </a:r>
            <a:r>
              <a:rPr dirty="0" sz="3600" spc="25" u="sng">
                <a:solidFill>
                  <a:srgbClr val="330066"/>
                </a:solidFill>
              </a:rPr>
              <a:t>S</a:t>
            </a:r>
            <a:r>
              <a:rPr dirty="0" sz="3600" spc="-30" u="sng">
                <a:solidFill>
                  <a:srgbClr val="330066"/>
                </a:solidFill>
              </a:rPr>
              <a:t>I</a:t>
            </a:r>
            <a:r>
              <a:rPr dirty="0" sz="3600" spc="-35" u="sng">
                <a:solidFill>
                  <a:srgbClr val="330066"/>
                </a:solidFill>
              </a:rPr>
              <a:t>T</a:t>
            </a:r>
            <a:r>
              <a:rPr dirty="0" sz="3600" spc="-30" u="sng">
                <a:solidFill>
                  <a:srgbClr val="330066"/>
                </a:solidFill>
              </a:rPr>
              <a:t>I</a:t>
            </a:r>
            <a:r>
              <a:rPr dirty="0" sz="3600" spc="10" u="sng">
                <a:solidFill>
                  <a:srgbClr val="330066"/>
                </a:solidFill>
              </a:rPr>
              <a:t>O</a:t>
            </a:r>
            <a:r>
              <a:rPr dirty="0" sz="3600" u="sng">
                <a:solidFill>
                  <a:srgbClr val="330066"/>
                </a:solidFill>
              </a:rPr>
              <a:t>N</a:t>
            </a:r>
            <a:endParaRPr dirty="0" sz="3600" u="sng">
              <a:solidFill>
                <a:srgbClr val="330066"/>
              </a:solidFill>
            </a:endParaRP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 Box 1048705"/>
          <p:cNvSpPr txBox="1"/>
          <p:nvPr/>
        </p:nvSpPr>
        <p:spPr>
          <a:xfrm>
            <a:off x="2501468" y="2375685"/>
            <a:ext cx="5876614" cy="3444240"/>
          </a:xfrm>
          <a:prstGeom prst="rect"/>
        </p:spPr>
        <p:txBody>
          <a:bodyPr rtlCol="0" wrap="square">
            <a:spAutoFit/>
          </a:bodyPr>
          <a:p>
            <a:r>
              <a:rPr sz="2800" lang="en-IN">
                <a:solidFill>
                  <a:srgbClr val="6600CC"/>
                </a:solidFill>
              </a:rPr>
              <a:t>value proposition is a statement that explains the benefits of a product or service to a customer, and why it's better than competitors' offerings. A solution is the product or service that provides those benefits. </a:t>
            </a:r>
            <a:endParaRPr sz="2800" lang="en-IN">
              <a:solidFill>
                <a:srgbClr val="6600CC"/>
              </a:solidFill>
            </a:endParaRPr>
          </a:p>
          <a:p>
            <a:r>
              <a:rPr sz="2800" lang="en-IN">
                <a:solidFill>
                  <a:srgbClr val="6600CC"/>
                </a:solidFill>
              </a:rPr>
              <a:t> </a:t>
            </a:r>
            <a:endParaRPr sz="2800" lang="en-IN">
              <a:solidFill>
                <a:srgbClr val="6600CC"/>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9" name="Text Box 1048708"/>
          <p:cNvSpPr txBox="1"/>
          <p:nvPr/>
        </p:nvSpPr>
        <p:spPr>
          <a:xfrm>
            <a:off x="615299" y="577880"/>
            <a:ext cx="4000000" cy="751841"/>
          </a:xfrm>
          <a:prstGeom prst="rect"/>
        </p:spPr>
        <p:txBody>
          <a:bodyPr rtlCol="0" wrap="square">
            <a:spAutoFit/>
          </a:bodyPr>
          <a:p>
            <a:r>
              <a:rPr sz="4400" lang="en-US" u="sng">
                <a:solidFill>
                  <a:srgbClr val="330066"/>
                </a:solidFill>
              </a:rPr>
              <a:t>Data de</a:t>
            </a:r>
            <a:r>
              <a:rPr altLang="zh-CN" sz="4400" lang="en-US" u="sng">
                <a:solidFill>
                  <a:srgbClr val="330066"/>
                </a:solidFill>
              </a:rPr>
              <a:t>cription</a:t>
            </a:r>
            <a:endParaRPr sz="4400" lang="en-IN" u="sng">
              <a:solidFill>
                <a:srgbClr val="330066"/>
              </a:solidFill>
            </a:endParaRPr>
          </a:p>
        </p:txBody>
      </p:sp>
      <p:sp>
        <p:nvSpPr>
          <p:cNvPr id="1048670" name="Text Box 1048709"/>
          <p:cNvSpPr txBox="1"/>
          <p:nvPr/>
        </p:nvSpPr>
        <p:spPr>
          <a:xfrm>
            <a:off x="2769769" y="1460292"/>
            <a:ext cx="5254914" cy="3444240"/>
          </a:xfrm>
          <a:prstGeom prst="rect"/>
        </p:spPr>
        <p:txBody>
          <a:bodyPr rtlCol="0" wrap="square">
            <a:spAutoFit/>
          </a:bodyPr>
          <a:p>
            <a:r>
              <a:rPr sz="2800" lang="en-US">
                <a:solidFill>
                  <a:srgbClr val="0000FF"/>
                </a:solidFill>
              </a:rPr>
              <a:t>Data description is the process of explaining, contextualizing, and documenting data. It's important for other researchers to understand the data so they can use it for secondary analysis or replication. </a:t>
            </a:r>
            <a:endParaRPr sz="2800" lang="en-IN">
              <a:solidFill>
                <a:srgbClr val="0000FF"/>
              </a:solidFill>
            </a:endParaRPr>
          </a:p>
          <a:p>
            <a:r>
              <a:rPr sz="2800" lang="en-US">
                <a:solidFill>
                  <a:srgbClr val="0000FF"/>
                </a:solidFill>
              </a:rPr>
              <a:t> </a:t>
            </a:r>
            <a:endParaRPr sz="2800" lang="en-IN">
              <a:solidFill>
                <a:srgbClr val="0000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a:noFill/>
        </p:spPr>
        <p:txBody>
          <a:bodyPr bIns="0" lIns="0" rIns="0" rtlCol="0" tIns="16510" vert="horz" wrap="square">
            <a:spAutoFit/>
          </a:bodyPr>
          <a:p>
            <a:pPr marL="12700">
              <a:lnSpc>
                <a:spcPct val="100000"/>
              </a:lnSpc>
              <a:spcBef>
                <a:spcPts val="130"/>
              </a:spcBef>
            </a:pPr>
            <a:r>
              <a:rPr dirty="0" sz="4250" spc="15" u="sng">
                <a:solidFill>
                  <a:srgbClr val="330066"/>
                </a:solidFill>
              </a:rPr>
              <a:t>THE</a:t>
            </a:r>
            <a:r>
              <a:rPr dirty="0" sz="4250" spc="20" u="sng">
                <a:solidFill>
                  <a:srgbClr val="330066"/>
                </a:solidFill>
              </a:rPr>
              <a:t> </a:t>
            </a:r>
            <a:r>
              <a:rPr dirty="0" sz="4250" lang="en-US" spc="20" u="sng">
                <a:solidFill>
                  <a:srgbClr val="330066"/>
                </a:solidFill>
              </a:rPr>
              <a:t>"</a:t>
            </a:r>
            <a:r>
              <a:rPr dirty="0" sz="4250" spc="10" u="sng">
                <a:solidFill>
                  <a:srgbClr val="330066"/>
                </a:solidFill>
              </a:rPr>
              <a:t>WOW</a:t>
            </a:r>
            <a:r>
              <a:rPr dirty="0" sz="4250" lang="en-US" spc="10" u="sng">
                <a:solidFill>
                  <a:srgbClr val="330066"/>
                </a:solidFill>
              </a:rPr>
              <a:t>"</a:t>
            </a:r>
            <a:r>
              <a:rPr dirty="0" sz="4250" spc="85" u="sng">
                <a:solidFill>
                  <a:srgbClr val="330066"/>
                </a:solidFill>
              </a:rPr>
              <a:t> </a:t>
            </a:r>
            <a:r>
              <a:rPr dirty="0" sz="4250" spc="10" u="sng">
                <a:solidFill>
                  <a:srgbClr val="330066"/>
                </a:solidFill>
              </a:rPr>
              <a:t>IN</a:t>
            </a:r>
            <a:r>
              <a:rPr dirty="0" sz="4250" spc="-5" u="sng">
                <a:solidFill>
                  <a:srgbClr val="330066"/>
                </a:solidFill>
              </a:rPr>
              <a:t> </a:t>
            </a:r>
            <a:r>
              <a:rPr dirty="0" sz="4250" spc="15" u="sng">
                <a:solidFill>
                  <a:srgbClr val="330066"/>
                </a:solidFill>
              </a:rPr>
              <a:t>OUR</a:t>
            </a:r>
            <a:r>
              <a:rPr dirty="0" sz="4250" spc="-10" u="sng">
                <a:solidFill>
                  <a:srgbClr val="330066"/>
                </a:solidFill>
              </a:rPr>
              <a:t> </a:t>
            </a:r>
            <a:r>
              <a:rPr dirty="0" sz="4250" spc="20" u="sng">
                <a:solidFill>
                  <a:srgbClr val="330066"/>
                </a:solidFill>
              </a:rPr>
              <a:t>SOLUTION</a:t>
            </a:r>
            <a:endParaRPr dirty="0" sz="4250" u="sng">
              <a:solidFill>
                <a:srgbClr val="330066"/>
              </a:solidFill>
            </a:endParaRPr>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 Box 1048710"/>
          <p:cNvSpPr txBox="1"/>
          <p:nvPr/>
        </p:nvSpPr>
        <p:spPr>
          <a:xfrm>
            <a:off x="2743095" y="2354774"/>
            <a:ext cx="5749972" cy="3444240"/>
          </a:xfrm>
          <a:prstGeom prst="rect"/>
        </p:spPr>
        <p:txBody>
          <a:bodyPr rtlCol="0" wrap="square">
            <a:spAutoFit/>
          </a:bodyPr>
          <a:p>
            <a:r>
              <a:rPr sz="2800" lang="en-US">
                <a:solidFill>
                  <a:srgbClr val="0000FF"/>
                </a:solidFill>
              </a:rPr>
              <a:t>wow" experience is when a customer is amazed by a product or service that exceeds their expectations. It can happen when a customer receives great help quickly, or when they leave a business feeling satisfied. </a:t>
            </a:r>
            <a:endParaRPr sz="2800" lang="en-IN">
              <a:solidFill>
                <a:srgbClr val="0000FF"/>
              </a:solidFill>
            </a:endParaRPr>
          </a:p>
          <a:p>
            <a:r>
              <a:rPr sz="2800" lang="en-US">
                <a:solidFill>
                  <a:srgbClr val="0000FF"/>
                </a:solidFill>
              </a:rPr>
              <a:t> </a:t>
            </a:r>
            <a:endParaRPr sz="2800" lang="en-IN">
              <a:solidFill>
                <a:srgbClr val="0000FF"/>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 WWO_wpscloud_20231009072630-3916d64f34</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Konduru Narasimha</dc:creator>
  <cp:lastModifiedBy>Channabasava Yadav</cp:lastModifiedBy>
  <dcterms:created xsi:type="dcterms:W3CDTF">2024-09-10T06:37:10Z</dcterms:created>
  <dcterms:modified xsi:type="dcterms:W3CDTF">2024-09-11T06:46:25Z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2024-03-21T08:00:00Z</vt:filetime>
  </property>
  <property fmtid="{D5CDD505-2E9C-101B-9397-08002B2CF9AE}" pid="3" name="LastSaved">
    <vt:filetime>2024-03-29T08:00:00Z</vt:filetime>
  </property>
  <property fmtid="{D5CDD505-2E9C-101B-9397-08002B2CF9AE}" pid="4" name="ICV">
    <vt:lpwstr>226a1dfdb72b456695ad6367ffcf76c4</vt:lpwstr>
  </property>
  <property fmtid="{D5CDD505-2E9C-101B-9397-08002B2CF9AE}" pid="5" name="KSOProductBuildVer">
    <vt:lpwstr>1033-0.0.0.0</vt:lpwstr>
  </property>
</Properties>
</file>