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Nunito"/>
      <p:regular r:id="rId39"/>
      <p:bold r:id="rId40"/>
      <p:italic r:id="rId41"/>
      <p:boldItalic r:id="rId42"/>
    </p:embeddedFont>
    <p:embeddedFont>
      <p:font typeface="Source Code Pro"/>
      <p:regular r:id="rId43"/>
      <p:bold r:id="rId44"/>
      <p:italic r:id="rId45"/>
      <p:boldItalic r:id="rId46"/>
    </p:embeddedFont>
    <p:embeddedFont>
      <p:font typeface="Oswald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3F242F-9414-40E5-AB84-37C2E8C12668}">
  <a:tblStyle styleId="{DD3F242F-9414-40E5-AB84-37C2E8C126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4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6.xml"/><Relationship Id="rId44" Type="http://schemas.openxmlformats.org/officeDocument/2006/relationships/font" Target="fonts/SourceCodePro-bold.fntdata"/><Relationship Id="rId21" Type="http://schemas.openxmlformats.org/officeDocument/2006/relationships/slide" Target="slides/slide15.xml"/><Relationship Id="rId43" Type="http://schemas.openxmlformats.org/officeDocument/2006/relationships/font" Target="fonts/SourceCodePro-regular.fntdata"/><Relationship Id="rId24" Type="http://schemas.openxmlformats.org/officeDocument/2006/relationships/slide" Target="slides/slide18.xml"/><Relationship Id="rId46" Type="http://schemas.openxmlformats.org/officeDocument/2006/relationships/font" Target="fonts/SourceCodePro-boldItalic.fntdata"/><Relationship Id="rId23" Type="http://schemas.openxmlformats.org/officeDocument/2006/relationships/slide" Target="slides/slide17.xml"/><Relationship Id="rId45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Oswald-bold.fntdata"/><Relationship Id="rId25" Type="http://schemas.openxmlformats.org/officeDocument/2006/relationships/slide" Target="slides/slide19.xml"/><Relationship Id="rId47" Type="http://schemas.openxmlformats.org/officeDocument/2006/relationships/font" Target="fonts/Oswald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Nunito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4039bf26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4039bf26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2f6406f75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2f6406f75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2a265c0a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2a265c0a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27d0f3c6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27d0f3c6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4039bf26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4039bf26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2a265c0a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2a265c0a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2268ad1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52268ad1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79a55d47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79a55d47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4039bf26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54039bf26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4039bf26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54039bf26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ed8eeac2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ed8eeac2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52f6406f7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52f6406f7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2a265c0a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52a265c0a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2268ad1e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2268ad1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79a55d47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579a55d47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4039bf26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54039bf26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54039bf26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54039bf26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52f6406f75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52f6406f75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54039bf26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54039bf26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527d0f3c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527d0f3c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527d0f3c6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527d0f3c6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15cde9d6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15cde9d6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527d0f3c6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527d0f3c6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579a55d47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579a55d47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54429f993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54429f99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15cde9d62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15cde9d62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15cde9d62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15cde9d62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4039bf2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4039bf2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28006da7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28006da7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15cde9d62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15cde9d62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4039bf26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4039bf26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200">
        <p:fade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olistbr/brazilian-ecommerce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lab.research.google.com/drive/1mLS9YcrKVaoidK1RfK_PDee_6WwbN2DI?usp=sharing" TargetMode="External"/><Relationship Id="rId4" Type="http://schemas.openxmlformats.org/officeDocument/2006/relationships/hyperlink" Target="https://drive.google.com/file/d/1QhohfRA4EJXLhK_Om7OFOTb0l1E9TEkQ/view" TargetMode="External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pp.powerbi.com/view?r=eyJrIjoiMjdiYTY0MDItNTYxYS00M2UxLThiNjAtMTBiNDU2ZGNkOWNhIiwidCI6ImY0MTE4N2VhLTlkNmItNDNlNy04YjNiLWU1NmFmNjQ4N2IwYSJ9&amp;pageName=ReportSection88e0d1aabd9fc358b906" TargetMode="External"/><Relationship Id="rId4" Type="http://schemas.openxmlformats.org/officeDocument/2006/relationships/image" Target="../media/image6.jp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0" y="698850"/>
            <a:ext cx="91440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r>
              <a:rPr lang="pt-BR"/>
              <a:t>nálise de E-Commerce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Clusterização e Informações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0" y="3332875"/>
            <a:ext cx="9144000" cy="12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</a:rPr>
              <a:t>DataMining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lt1"/>
                </a:solidFill>
              </a:rPr>
              <a:t>Datamining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53650" y="4030300"/>
            <a:ext cx="9090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Fabricio Almeida da Silva Nunes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Lorran Richardson de Sa Freire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Ismael Weslley Neves de Brito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Mateus do Nascimento Magalhães da Silva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Clientes com maior e menor valor de compra</a:t>
            </a:r>
            <a:endParaRPr/>
          </a:p>
        </p:txBody>
      </p:sp>
      <p:graphicFrame>
        <p:nvGraphicFramePr>
          <p:cNvPr id="135" name="Google Shape;135;p23"/>
          <p:cNvGraphicFramePr/>
          <p:nvPr/>
        </p:nvGraphicFramePr>
        <p:xfrm>
          <a:off x="103738" y="14094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{DD3F242F-9414-40E5-AB84-37C2E8C12668}</a:tableStyleId>
              </a:tblPr>
              <a:tblGrid>
                <a:gridCol w="1987275"/>
                <a:gridCol w="553175"/>
                <a:gridCol w="974475"/>
                <a:gridCol w="718625"/>
              </a:tblGrid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Cliente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Estado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Valor de compra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Frete total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rgbClr val="D5D5D5"/>
                    </a:solidFill>
                  </a:tcPr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1617b1357756262bfa56ab541c47bc16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RJ              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R$ 13.440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R$ 224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ec5b2ba62e574342386871631fafd3fc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ES            </a:t>
                      </a:r>
                      <a:r>
                        <a:rPr lang="pt-BR" sz="800"/>
                        <a:t>       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R$ 7.160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R$ 115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c6e2731c5b391845f6800c97401a43a9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MS                 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R$ 6.735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R$ 194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f48d464a0baaea338cb25f816991ab1f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ES            </a:t>
                      </a:r>
                      <a:r>
                        <a:rPr lang="pt-BR" sz="800"/>
                        <a:t>       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R$ 6.729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R$ 193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3fd6777bbce08a352fddd04e4a7cc8f6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SP            </a:t>
                      </a:r>
                      <a:r>
                        <a:rPr lang="pt-BR" sz="800"/>
                        <a:t>       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R$ 6.499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R$ 228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05455dfa7cd02f13d132aa7a6a9729c6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MG            </a:t>
                      </a:r>
                      <a:r>
                        <a:rPr lang="pt-BR" sz="800"/>
                        <a:t>       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R$ 5.935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R$ 147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df55c14d1476a9a3467f131269c2477f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RJ            </a:t>
                      </a:r>
                      <a:r>
                        <a:rPr lang="pt-BR" sz="800"/>
                        <a:t>       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R$ 4.799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R$ 151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24bbf5fd2f2e1b359ee7de94defc4a15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SP            </a:t>
                      </a:r>
                      <a:r>
                        <a:rPr lang="pt-BR" sz="800"/>
                        <a:t>       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R$ 4.690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R$ 74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e0a2412720e9ea4f26c1ac985f6a7358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GO            </a:t>
                      </a:r>
                      <a:r>
                        <a:rPr lang="pt-BR" sz="800"/>
                        <a:t>       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R$ 4.600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R$ 210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3d979689f636322c62418b6346b1c6d2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PB            </a:t>
                      </a:r>
                      <a:r>
                        <a:rPr lang="pt-BR" sz="800"/>
                        <a:t>       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R$ 4.590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R$ 92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6" name="Google Shape;136;p23"/>
          <p:cNvGraphicFramePr/>
          <p:nvPr/>
        </p:nvGraphicFramePr>
        <p:xfrm>
          <a:off x="4666838" y="14094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{DD3F242F-9414-40E5-AB84-37C2E8C12668}</a:tableStyleId>
              </a:tblPr>
              <a:tblGrid>
                <a:gridCol w="1987275"/>
                <a:gridCol w="546450"/>
                <a:gridCol w="1021425"/>
                <a:gridCol w="718625"/>
              </a:tblGrid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Cliente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Estado</a:t>
                      </a:r>
                      <a:endParaRPr b="1"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Valor de compra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Frete total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rgbClr val="D5D5D5"/>
                    </a:solidFill>
                  </a:tcPr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9f9d249355f63c5c1216a82b802452c1</a:t>
                      </a:r>
                      <a:endParaRPr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RJ                               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161b6d415e8b3413c6609c70cf405b5a</a:t>
                      </a:r>
                      <a:endParaRPr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SP                             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a790343ca6f3fee08112d678b43aa7c5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SP                              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184e8e8e48937145eb96c721ef1f0747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SP                           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77a34d46f6ebd1dcb9b4df9ae5739226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SP                           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deaf712a6d30217071ce4d2cf4e0ef79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RJ                              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40ada5e3dc4b3c488f9367c4ba39727a</a:t>
                      </a:r>
                      <a:endParaRPr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SP            </a:t>
                      </a:r>
                      <a:r>
                        <a:rPr lang="pt-BR" sz="800"/>
                        <a:t>                    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d2c63ad286e3ca9dd69218008d61ff81</a:t>
                      </a:r>
                      <a:endParaRPr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PR                              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5ac9fcc9259df95cf14d27238b112148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SP            </a:t>
                      </a:r>
                      <a:r>
                        <a:rPr lang="pt-BR" sz="800"/>
                        <a:t>                    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55cd7bfe95dcd698acf176278e14888e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SP                         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Top 10 estados com mais clientes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623" y="1419500"/>
            <a:ext cx="6580303" cy="29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34763" y="43321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A maior concentração de clientes se encontra no estado de São Paulo, com uma quantidade bastante elevada de clientes em relação aos outros estados.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sentimentos de comentários com Python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6750"/>
            <a:ext cx="3550914" cy="303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" name="Google Shape;152;p25"/>
          <p:cNvSpPr txBox="1"/>
          <p:nvPr/>
        </p:nvSpPr>
        <p:spPr>
          <a:xfrm>
            <a:off x="270812" y="4442550"/>
            <a:ext cx="363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Source Code Pro"/>
                <a:ea typeface="Source Code Pro"/>
                <a:cs typeface="Source Code Pro"/>
                <a:sym typeface="Source Code Pro"/>
              </a:rPr>
              <a:t>Base de comentários com pontuação de 1 até 5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2650" y="1406750"/>
            <a:ext cx="3335499" cy="16372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Google Shape;154;p25"/>
          <p:cNvSpPr txBox="1"/>
          <p:nvPr/>
        </p:nvSpPr>
        <p:spPr>
          <a:xfrm>
            <a:off x="5039200" y="1106000"/>
            <a:ext cx="359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Source Code Pro"/>
                <a:ea typeface="Source Code Pro"/>
                <a:cs typeface="Source Code Pro"/>
                <a:sym typeface="Source Code Pro"/>
              </a:rPr>
              <a:t>Preparo de treino/teste com 0.3 de tamanho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2650" y="3231829"/>
            <a:ext cx="3335500" cy="135117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6" name="Google Shape;156;p25"/>
          <p:cNvSpPr txBox="1"/>
          <p:nvPr/>
        </p:nvSpPr>
        <p:spPr>
          <a:xfrm>
            <a:off x="5082650" y="4583000"/>
            <a:ext cx="333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Source Code Pro"/>
                <a:ea typeface="Source Code Pro"/>
                <a:cs typeface="Source Code Pro"/>
                <a:sym typeface="Source Code Pro"/>
              </a:rPr>
              <a:t>Resultado com 82,7% de precisão 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Source Code Pro"/>
                <a:ea typeface="Source Code Pro"/>
                <a:cs typeface="Source Code Pro"/>
                <a:sym typeface="Source Code Pro"/>
              </a:rPr>
              <a:t>*Precisão pode variar com os testes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para análise de sentimentos com Python</a:t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3423200" y="1372750"/>
            <a:ext cx="57210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Source Code Pro"/>
                <a:ea typeface="Source Code Pro"/>
                <a:cs typeface="Source Code Pro"/>
                <a:sym typeface="Source Code Pro"/>
              </a:rPr>
              <a:t>Basta inserir um comentário e executar para observar o sentimento que será detectado para aquele comentário.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Source Code Pro"/>
                <a:ea typeface="Source Code Pro"/>
                <a:cs typeface="Source Code Pro"/>
                <a:sym typeface="Source Code Pro"/>
              </a:rPr>
              <a:t>A avaliação pode não ser muito precisa, ainda resultando em avaliações erráticas, mas ainda sim é um ótimo exemplo de como uma análise de sentimentos funciona.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Source Code Pro"/>
                <a:ea typeface="Source Code Pro"/>
                <a:cs typeface="Source Code Pro"/>
                <a:sym typeface="Source Code Pro"/>
              </a:rPr>
              <a:t>Positivo +  	-&gt;	Nota 5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Source Code Pro"/>
                <a:ea typeface="Source Code Pro"/>
                <a:cs typeface="Source Code Pro"/>
                <a:sym typeface="Source Code Pro"/>
              </a:rPr>
              <a:t>Positivo	</a:t>
            </a:r>
            <a:r>
              <a:rPr lang="pt-BR" sz="1000">
                <a:latin typeface="Source Code Pro"/>
                <a:ea typeface="Source Code Pro"/>
                <a:cs typeface="Source Code Pro"/>
                <a:sym typeface="Source Code Pro"/>
              </a:rPr>
              <a:t>-&gt;	Nota 4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Source Code Pro"/>
                <a:ea typeface="Source Code Pro"/>
                <a:cs typeface="Source Code Pro"/>
                <a:sym typeface="Source Code Pro"/>
              </a:rPr>
              <a:t>Neutro</a:t>
            </a:r>
            <a:r>
              <a:rPr lang="pt-BR" sz="1000">
                <a:latin typeface="Source Code Pro"/>
                <a:ea typeface="Source Code Pro"/>
                <a:cs typeface="Source Code Pro"/>
                <a:sym typeface="Source Code Pro"/>
              </a:rPr>
              <a:t>   	-&gt;	Nota 3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Source Code Pro"/>
                <a:ea typeface="Source Code Pro"/>
                <a:cs typeface="Source Code Pro"/>
                <a:sym typeface="Source Code Pro"/>
              </a:rPr>
              <a:t>Negativo</a:t>
            </a:r>
            <a:r>
              <a:rPr lang="pt-BR" sz="1000">
                <a:latin typeface="Source Code Pro"/>
                <a:ea typeface="Source Code Pro"/>
                <a:cs typeface="Source Code Pro"/>
                <a:sym typeface="Source Code Pro"/>
              </a:rPr>
              <a:t>   	-&gt;	Nota 2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Source Code Pro"/>
                <a:ea typeface="Source Code Pro"/>
                <a:cs typeface="Source Code Pro"/>
                <a:sym typeface="Source Code Pro"/>
              </a:rPr>
              <a:t>Negativo-	</a:t>
            </a:r>
            <a:r>
              <a:rPr lang="pt-BR" sz="1000">
                <a:latin typeface="Source Code Pro"/>
                <a:ea typeface="Source Code Pro"/>
                <a:cs typeface="Source Code Pro"/>
                <a:sym typeface="Source Code Pro"/>
              </a:rPr>
              <a:t>-&gt;	Nota 1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Source Code Pro"/>
                <a:ea typeface="Source Code Pro"/>
                <a:cs typeface="Source Code Pro"/>
                <a:sym typeface="Source Code Pro"/>
              </a:rPr>
              <a:t>Podemos observar que os 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Source Code Pro"/>
                <a:ea typeface="Source Code Pro"/>
                <a:cs typeface="Source Code Pro"/>
                <a:sym typeface="Source Code Pro"/>
              </a:rPr>
              <a:t>extremos são mais fáceis de 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Source Code Pro"/>
                <a:ea typeface="Source Code Pro"/>
                <a:cs typeface="Source Code Pro"/>
                <a:sym typeface="Source Code Pro"/>
              </a:rPr>
              <a:t>prever o sentimento corretamente,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Source Code Pro"/>
                <a:ea typeface="Source Code Pro"/>
                <a:cs typeface="Source Code Pro"/>
                <a:sym typeface="Source Code Pro"/>
              </a:rPr>
              <a:t>ou seja, é identificar quando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Source Code Pro"/>
                <a:ea typeface="Source Code Pro"/>
                <a:cs typeface="Source Code Pro"/>
                <a:sym typeface="Source Code Pro"/>
              </a:rPr>
              <a:t>a pessoa está muito positiva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Source Code Pro"/>
                <a:ea typeface="Source Code Pro"/>
                <a:cs typeface="Source Code Pro"/>
                <a:sym typeface="Source Code Pro"/>
              </a:rPr>
              <a:t>ou muito negativa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b="1" lang="pt-BR" sz="1000">
                <a:latin typeface="Source Code Pro"/>
                <a:ea typeface="Source Code Pro"/>
                <a:cs typeface="Source Code Pro"/>
                <a:sym typeface="Source Code Pro"/>
              </a:rPr>
              <a:t>Matriz de confusão Pode variar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88" y="1532663"/>
            <a:ext cx="3183346" cy="335418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050" y="2571750"/>
            <a:ext cx="302895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Quantidade de avaliações separadas por pontuação</a:t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375" y="1376050"/>
            <a:ext cx="6789249" cy="29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168200" y="4284775"/>
            <a:ext cx="885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Gráfico das avaliações observadas no E-commerce. Pode-se perceber que, em uma análise geral, os produtos vendidos tiveram uma nota consideravelmente positiva.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Clientes - dados e cluster</a:t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57450"/>
            <a:ext cx="372427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9725" y="1228725"/>
            <a:ext cx="3724275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/>
        </p:nvSpPr>
        <p:spPr>
          <a:xfrm>
            <a:off x="354788" y="1872450"/>
            <a:ext cx="3014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Source Code Pro"/>
                <a:ea typeface="Source Code Pro"/>
                <a:cs typeface="Source Code Pro"/>
                <a:sym typeface="Source Code Pro"/>
              </a:rPr>
              <a:t>Dispersão dos clientes pela latitude e longitude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5774500" y="3914775"/>
            <a:ext cx="3014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Source Code Pro"/>
                <a:ea typeface="Source Code Pro"/>
                <a:cs typeface="Source Code Pro"/>
                <a:sym typeface="Source Code Pro"/>
              </a:rPr>
              <a:t>Dispersão dos clientes após a clusterização em 3 grupos distintos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625"/>
            <a:ext cx="9144001" cy="515312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Dashboard e Análises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Vendedores</a:t>
            </a:r>
            <a:endParaRPr/>
          </a:p>
        </p:txBody>
      </p:sp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0" y="0"/>
            <a:ext cx="6781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chemeClr val="dk1"/>
                </a:solidFill>
                <a:highlight>
                  <a:srgbClr val="00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E-Commerce - Olist</a:t>
            </a:r>
            <a:endParaRPr b="1" sz="3400">
              <a:solidFill>
                <a:schemeClr val="dk1"/>
              </a:solidFill>
              <a:highlight>
                <a:srgbClr val="0000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1"/>
              </a:solidFill>
              <a:highlight>
                <a:srgbClr val="0000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Vendedores com maior e menor valor de venda</a:t>
            </a:r>
            <a:endParaRPr/>
          </a:p>
        </p:txBody>
      </p:sp>
      <p:graphicFrame>
        <p:nvGraphicFramePr>
          <p:cNvPr id="208" name="Google Shape;208;p32"/>
          <p:cNvGraphicFramePr/>
          <p:nvPr/>
        </p:nvGraphicFramePr>
        <p:xfrm>
          <a:off x="76988" y="1449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{DD3F242F-9414-40E5-AB84-37C2E8C12668}</a:tableStyleId>
              </a:tblPr>
              <a:tblGrid>
                <a:gridCol w="1873250"/>
                <a:gridCol w="546500"/>
                <a:gridCol w="698675"/>
                <a:gridCol w="598975"/>
                <a:gridCol w="712200"/>
              </a:tblGrid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Vendedor</a:t>
                      </a:r>
                      <a:endParaRPr b="1" sz="800"/>
                    </a:p>
                  </a:txBody>
                  <a:tcPr marT="0" marB="0" marR="0" marL="0" anchor="ctr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Estado</a:t>
                      </a:r>
                      <a:endParaRPr b="1" sz="800"/>
                    </a:p>
                  </a:txBody>
                  <a:tcPr marT="0" marB="0" marR="0" marL="0" anchor="ctr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Itens vendidos</a:t>
                      </a:r>
                      <a:endParaRPr b="1" sz="800"/>
                    </a:p>
                  </a:txBody>
                  <a:tcPr marT="0" marB="0" marR="0" marL="0" anchor="ctr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Valor de venda</a:t>
                      </a:r>
                      <a:endParaRPr b="1" sz="800"/>
                    </a:p>
                  </a:txBody>
                  <a:tcPr marT="0" marB="0" marR="0" marL="0" anchor="ctr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Frete total</a:t>
                      </a:r>
                      <a:endParaRPr b="1" sz="800"/>
                    </a:p>
                  </a:txBody>
                  <a:tcPr marT="0" marB="0" marR="0" marL="0" anchor="ctr">
                    <a:solidFill>
                      <a:srgbClr val="D5D5D5"/>
                    </a:solidFill>
                  </a:tcPr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4869f7a5dfa277a7dca6462dcf3b52b2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SP   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1156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R$ 229.473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R$ 20.168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53243585a1d6dc2643021fd1853d8905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BA   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410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R$ 222.776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R$ 13.081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4a3ca9315b744ce9f8e9374361493884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SP   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1987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R$ 200.473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R$ 35.067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fa1c13f2614d7b5c4749cbc52fecda94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SP   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586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R$ 194.042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R$ 10.043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7c67e1448b00f6e969d365cea6b010ab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SP   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1364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R$ 187.924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R$ 51.613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7e93a43ef30c4f03f38b393420bc753a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SP   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340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R$ 176.432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R$ 6.322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da8622b14eb17ae2831f4ac5b9dab84a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SP   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1551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R$ 160.237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R$ 24.956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7a67c85e85bb2ce8582c35f2203ad736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SP   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1171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R$ 141.746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R$ 20.903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1025f0e2d44d7041d6cf58b6550e0bfa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SP   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1428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R$ 138.969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R$ 33.892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955fee9216a65b617aa5c0531780ce60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SP   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1499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R$ 135.172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R$ 25.431</a:t>
                      </a:r>
                      <a:endParaRPr sz="8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graphicFrame>
        <p:nvGraphicFramePr>
          <p:cNvPr id="209" name="Google Shape;209;p32"/>
          <p:cNvGraphicFramePr/>
          <p:nvPr/>
        </p:nvGraphicFramePr>
        <p:xfrm>
          <a:off x="4612213" y="1449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{DD3F242F-9414-40E5-AB84-37C2E8C12668}</a:tableStyleId>
              </a:tblPr>
              <a:tblGrid>
                <a:gridCol w="1873250"/>
                <a:gridCol w="546500"/>
                <a:gridCol w="698675"/>
                <a:gridCol w="598975"/>
                <a:gridCol w="712200"/>
              </a:tblGrid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Vendedor</a:t>
                      </a:r>
                      <a:endParaRPr b="1" sz="800"/>
                    </a:p>
                  </a:txBody>
                  <a:tcPr marT="0" marB="0" marR="0" marL="0" anchor="ctr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Estado</a:t>
                      </a:r>
                      <a:endParaRPr b="1" sz="800"/>
                    </a:p>
                  </a:txBody>
                  <a:tcPr marT="0" marB="0" marR="0" marL="0" anchor="ctr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Itens vendidos</a:t>
                      </a:r>
                      <a:endParaRPr b="1" sz="800"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Valor de venda</a:t>
                      </a:r>
                      <a:endParaRPr b="1" sz="800"/>
                    </a:p>
                  </a:txBody>
                  <a:tcPr marT="0" marB="0" marR="0" marL="0" anchor="ctr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Frete total</a:t>
                      </a:r>
                      <a:endParaRPr b="1" sz="800"/>
                    </a:p>
                  </a:txBody>
                  <a:tcPr marT="0" marB="0" marR="0" marL="0" anchor="ctr">
                    <a:solidFill>
                      <a:srgbClr val="D5D5D5"/>
                    </a:solidFill>
                  </a:tcPr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cf6f6bc4df3999b9c6440f124fb2f687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    SP               </a:t>
                      </a:r>
                      <a:endParaRPr sz="8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R$4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R$ 9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77128dec4bec4878c37ab7d6169d6f26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SP          </a:t>
                      </a:r>
                      <a:r>
                        <a:rPr lang="pt-BR" sz="800"/>
                        <a:t>         </a:t>
                      </a:r>
                      <a:endParaRPr sz="8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R$ 7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R$ 9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1fa2d3def6adfa70e58c276bb64fe5bb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SP          </a:t>
                      </a:r>
                      <a:r>
                        <a:rPr lang="pt-BR" sz="800"/>
                        <a:t>  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</a:t>
                      </a:r>
                      <a:endParaRPr sz="800"/>
                    </a:p>
                  </a:txBody>
                  <a:tcPr marT="0" marB="0" marR="0" marL="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R$ 7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R$ 9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4965a7002cca77301c82d3f91b82e1a9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  SP          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R$ 8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R$ 8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ad14615bdd492b01b0d97922e87cb87f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      SC      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R$ 8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R$ 11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34aefe746cd81b7f3b23253ea28bef39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    PR        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R$ 8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R$ 15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702835e4b785b67a084280efca355756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MG          </a:t>
                      </a:r>
                      <a:r>
                        <a:rPr lang="pt-BR" sz="800"/>
                        <a:t>  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R$ 8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R$ 11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0f94588695d71662beec8d883ffacf09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SC          </a:t>
                      </a:r>
                      <a:r>
                        <a:rPr lang="pt-BR" sz="800"/>
                        <a:t>  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R$ 9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R$ 19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95cca791657aabeff15a07eb152d7841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PR</a:t>
                      </a:r>
                      <a:r>
                        <a:rPr lang="pt-BR" sz="800"/>
                        <a:t>  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R$ 10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R$ 18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c18309219e789960add0b2255ca4b091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RJ          </a:t>
                      </a:r>
                      <a:r>
                        <a:rPr lang="pt-BR" sz="800"/>
                        <a:t>  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R$ 10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R$ 14</a:t>
                      </a:r>
                      <a:endParaRPr sz="8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Top 10 estados com mais vendedores</a:t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250" y="1534713"/>
            <a:ext cx="6131026" cy="271620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 txBox="1"/>
          <p:nvPr/>
        </p:nvSpPr>
        <p:spPr>
          <a:xfrm>
            <a:off x="34763" y="43321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A maior concentração de vendedores se encontra no estado de São Paulo, com uma quantidade extremamente elevada de vendedores em relação aos outros estados.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Vendedores - dados e cluster</a:t>
            </a:r>
            <a:endParaRPr/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2457450"/>
            <a:ext cx="372427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9713" y="1228725"/>
            <a:ext cx="3724275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4"/>
          <p:cNvSpPr txBox="1"/>
          <p:nvPr/>
        </p:nvSpPr>
        <p:spPr>
          <a:xfrm>
            <a:off x="354775" y="1872450"/>
            <a:ext cx="3014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Source Code Pro"/>
                <a:ea typeface="Source Code Pro"/>
                <a:cs typeface="Source Code Pro"/>
                <a:sym typeface="Source Code Pro"/>
              </a:rPr>
              <a:t>Dispersão dos vendedores pela latitude e longitude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5774500" y="3914775"/>
            <a:ext cx="3014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Source Code Pro"/>
                <a:ea typeface="Source Code Pro"/>
                <a:cs typeface="Source Code Pro"/>
                <a:sym typeface="Source Code Pro"/>
              </a:rPr>
              <a:t>Dispersão dos vendedores após a clusterização em 3 grupos distintos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8" name="Google Shape;22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56449" cy="521065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Dashboard e Análises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Itens dos pedidos</a:t>
            </a:r>
            <a:endParaRPr/>
          </a:p>
        </p:txBody>
      </p:sp>
      <p:sp>
        <p:nvSpPr>
          <p:cNvPr id="240" name="Google Shape;24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606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Produtos com maior e menor valor de venda</a:t>
            </a:r>
            <a:endParaRPr/>
          </a:p>
        </p:txBody>
      </p:sp>
      <p:graphicFrame>
        <p:nvGraphicFramePr>
          <p:cNvPr id="252" name="Google Shape;252;p38"/>
          <p:cNvGraphicFramePr/>
          <p:nvPr/>
        </p:nvGraphicFramePr>
        <p:xfrm>
          <a:off x="146238" y="13393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{DD3F242F-9414-40E5-AB84-37C2E8C12668}</a:tableStyleId>
              </a:tblPr>
              <a:tblGrid>
                <a:gridCol w="1887450"/>
                <a:gridCol w="1081950"/>
                <a:gridCol w="280900"/>
                <a:gridCol w="530625"/>
                <a:gridCol w="586425"/>
              </a:tblGrid>
              <a:tr h="31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Produto</a:t>
                      </a:r>
                      <a:endParaRPr b="1" sz="800"/>
                    </a:p>
                  </a:txBody>
                  <a:tcPr marT="0" marB="0" marR="0" marL="0" anchor="ctr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Categoria</a:t>
                      </a:r>
                      <a:endParaRPr b="1" sz="800"/>
                    </a:p>
                  </a:txBody>
                  <a:tcPr marT="0" marB="0" marR="0" marL="0" anchor="ctr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Total</a:t>
                      </a:r>
                      <a:endParaRPr b="1" sz="800"/>
                    </a:p>
                  </a:txBody>
                  <a:tcPr marT="0" marB="0" marR="0" marL="0" anchor="ctr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Valor de venda</a:t>
                      </a:r>
                      <a:endParaRPr b="1" sz="800"/>
                    </a:p>
                  </a:txBody>
                  <a:tcPr marT="0" marB="0" marR="0" marL="0" anchor="ctr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Frete total</a:t>
                      </a:r>
                      <a:endParaRPr b="1" sz="800"/>
                    </a:p>
                  </a:txBody>
                  <a:tcPr marT="0" marB="0" marR="0" marL="0" anchor="ctr">
                    <a:solidFill>
                      <a:srgbClr val="D5D5D5"/>
                    </a:solidFill>
                  </a:tcPr>
                </a:tc>
              </a:tr>
              <a:tr h="31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bb50f2e236e5eea0100680137654686c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beleza_saude          </a:t>
                      </a:r>
                      <a:r>
                        <a:rPr lang="pt-BR" sz="800"/>
                        <a:t>  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195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R$ 63.885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</a:t>
                      </a:r>
                      <a:r>
                        <a:rPr lang="pt-BR" sz="800"/>
                        <a:t>3.721            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1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6cdd53843498f92890544667809f1595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beleza_saude          </a:t>
                      </a:r>
                      <a:r>
                        <a:rPr lang="pt-BR" sz="800"/>
                        <a:t>  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156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</a:t>
                      </a:r>
                      <a:r>
                        <a:rPr lang="pt-BR" sz="800"/>
                        <a:t>54.730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</a:t>
                      </a:r>
                      <a:r>
                        <a:rPr lang="pt-BR" sz="800"/>
                        <a:t>4.364           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1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d6160fb7873f184099d9bc95e30376af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   pcs                  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35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</a:t>
                      </a:r>
                      <a:r>
                        <a:rPr lang="pt-BR" sz="800"/>
                        <a:t>48.899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</a:t>
                      </a:r>
                      <a:r>
                        <a:rPr lang="pt-BR" sz="800"/>
                        <a:t>1.427           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1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d1c427060a0f73f6b889a5c7c61f2ac4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informatica_acessorios</a:t>
                      </a:r>
                      <a:r>
                        <a:rPr lang="pt-BR" sz="800"/>
                        <a:t>  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343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</a:t>
                      </a:r>
                      <a:r>
                        <a:rPr lang="pt-BR" sz="800"/>
                        <a:t>47.215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</a:t>
                      </a:r>
                      <a:r>
                        <a:rPr lang="pt-BR" sz="800"/>
                        <a:t>13.762            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1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99a4788cb24856965c36a24e339b6058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cama_mesa_banho       </a:t>
                      </a:r>
                      <a:r>
                        <a:rPr lang="pt-BR" sz="800"/>
                        <a:t>  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488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</a:t>
                      </a:r>
                      <a:r>
                        <a:rPr lang="pt-BR" sz="800"/>
                        <a:t>43.026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</a:t>
                      </a:r>
                      <a:r>
                        <a:rPr lang="pt-BR" sz="800"/>
                        <a:t>8.046             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1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3dd2a17168ec895c781a9191c1e95ad7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informatica_acessorios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 274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</a:t>
                      </a:r>
                      <a:r>
                        <a:rPr lang="pt-BR" sz="800"/>
                        <a:t>41.083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</a:t>
                      </a:r>
                      <a:r>
                        <a:rPr lang="pt-BR" sz="800"/>
                        <a:t>7.130             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1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25c38557cf793876c5abdd5931f922db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  bebes                  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38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</a:t>
                      </a:r>
                      <a:r>
                        <a:rPr lang="pt-BR" sz="800"/>
                        <a:t>38.907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</a:t>
                      </a:r>
                      <a:r>
                        <a:rPr lang="pt-BR" sz="800"/>
                        <a:t>1.405             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1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5f504b3a1c75b73d6151be81eb05bdc9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cool_stuff            </a:t>
                      </a:r>
                      <a:r>
                        <a:rPr lang="pt-BR" sz="800"/>
                        <a:t>   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63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</a:t>
                      </a:r>
                      <a:r>
                        <a:rPr lang="pt-BR" sz="800"/>
                        <a:t>37.734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</a:t>
                      </a:r>
                      <a:r>
                        <a:rPr lang="pt-BR" sz="800"/>
                        <a:t>3.992             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1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53b36df67ebb7c41585e8d54d6772e08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relogios_presentes    </a:t>
                      </a:r>
                      <a:r>
                        <a:rPr lang="pt-BR" sz="800"/>
                        <a:t>   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323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</a:t>
                      </a:r>
                      <a:r>
                        <a:rPr lang="pt-BR" sz="800"/>
                        <a:t>37.683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</a:t>
                      </a:r>
                      <a:r>
                        <a:rPr lang="pt-BR" sz="800"/>
                        <a:t>2.275             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1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aca2eb7d00ea1a7b8ebd4e68314663af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moveis_decoracao      </a:t>
                      </a:r>
                      <a:r>
                        <a:rPr lang="pt-BR" sz="800"/>
                        <a:t>   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527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</a:t>
                      </a:r>
                      <a:r>
                        <a:rPr lang="pt-BR" sz="800"/>
                        <a:t>37.609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</a:t>
                      </a:r>
                      <a:r>
                        <a:rPr lang="pt-BR" sz="800"/>
                        <a:t>7.212             </a:t>
                      </a:r>
                      <a:endParaRPr sz="8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graphicFrame>
        <p:nvGraphicFramePr>
          <p:cNvPr id="253" name="Google Shape;253;p38"/>
          <p:cNvGraphicFramePr/>
          <p:nvPr/>
        </p:nvGraphicFramePr>
        <p:xfrm>
          <a:off x="4630388" y="13393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{DD3F242F-9414-40E5-AB84-37C2E8C12668}</a:tableStyleId>
              </a:tblPr>
              <a:tblGrid>
                <a:gridCol w="1887450"/>
                <a:gridCol w="1081950"/>
                <a:gridCol w="280900"/>
                <a:gridCol w="530625"/>
                <a:gridCol w="586425"/>
              </a:tblGrid>
              <a:tr h="31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Produto</a:t>
                      </a:r>
                      <a:endParaRPr b="1" sz="800"/>
                    </a:p>
                  </a:txBody>
                  <a:tcPr marT="0" marB="0" marR="0" marL="0" anchor="ctr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Categoria</a:t>
                      </a:r>
                      <a:endParaRPr b="1" sz="800"/>
                    </a:p>
                  </a:txBody>
                  <a:tcPr marT="0" marB="0" marR="0" marL="0" anchor="ctr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Total</a:t>
                      </a:r>
                      <a:endParaRPr b="1" sz="800"/>
                    </a:p>
                  </a:txBody>
                  <a:tcPr marT="0" marB="0" marR="0" marL="0" anchor="ctr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Valor de venda</a:t>
                      </a:r>
                      <a:endParaRPr b="1" sz="800"/>
                    </a:p>
                  </a:txBody>
                  <a:tcPr marT="0" marB="0" marR="0" marL="0" anchor="ctr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Frete total</a:t>
                      </a:r>
                      <a:endParaRPr b="1" sz="800"/>
                    </a:p>
                  </a:txBody>
                  <a:tcPr marT="0" marB="0" marR="0" marL="0" anchor="ctr">
                    <a:solidFill>
                      <a:srgbClr val="D5D5D5"/>
                    </a:solidFill>
                  </a:tcPr>
                </a:tc>
              </a:tr>
              <a:tr h="30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310dc32058903b6416c71faff132df9e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papelaria                 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R$ 2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R$ 8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0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46fce52cef5caa7cc225a5531c946c8b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beleza_saude                     </a:t>
                      </a:r>
                      <a:r>
                        <a:rPr lang="pt-BR" sz="800"/>
                        <a:t>           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R$ 2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R$ 7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0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2e8316b31db34314f393806fd7b6e185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papelaria                 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R$ 3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R$ 12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0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8a3254bee785a526d548a81a9bc3c9be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construcao_ferramentas_construcao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3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R$ 3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R$ 59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0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680cc8535be7cc69544238c1d6a83fe8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pet_shop                  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R$ 3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R$ 9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6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836c4b48c2b383bb38bb5788f828c596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 fashion_underwear_e_moda_praia 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R$ 4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R$ 15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0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c2fb26742f8484dbfe9a8d70bdc54025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informatica_acessorios           </a:t>
                      </a:r>
                      <a:r>
                        <a:rPr lang="pt-BR" sz="800"/>
                        <a:t>                         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R$ 4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R$ 15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0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66389c9df136a25c8f131757ce3a6967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construcao_ferramentas_construcao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R$ 4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R$ 13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0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ba82e510acd9a0fe69a44cafea53f9aa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papelaria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R$ 4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R$ 12</a:t>
                      </a:r>
                      <a:endParaRPr sz="800"/>
                    </a:p>
                  </a:txBody>
                  <a:tcPr marT="0" marB="0" marR="0" marL="0" anchor="ctr"/>
                </a:tc>
              </a:tr>
              <a:tr h="30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eee2fb3dceb9ffd8a99dd4bc4b7e860a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informatica_acessorios 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R$ 4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R$ 12</a:t>
                      </a:r>
                      <a:endParaRPr sz="8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254" name="Google Shape;25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Apriori das compras </a:t>
            </a:r>
            <a:endParaRPr/>
          </a:p>
        </p:txBody>
      </p:sp>
      <p:sp>
        <p:nvSpPr>
          <p:cNvPr id="260" name="Google Shape;260;p39"/>
          <p:cNvSpPr txBox="1"/>
          <p:nvPr/>
        </p:nvSpPr>
        <p:spPr>
          <a:xfrm>
            <a:off x="0" y="1559275"/>
            <a:ext cx="92271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ourier New"/>
                <a:ea typeface="Courier New"/>
                <a:cs typeface="Courier New"/>
                <a:sym typeface="Courier New"/>
              </a:rPr>
              <a:t>Utilizando supp min de 0.01 e conf min de 0.01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Apriori por Produto: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ourier New"/>
                <a:ea typeface="Courier New"/>
                <a:cs typeface="Courier New"/>
                <a:sym typeface="Courier New"/>
              </a:rPr>
              <a:t>    lhs                                   rhs                            support   confidence coverage  lift     count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ourier New"/>
                <a:ea typeface="Courier New"/>
                <a:cs typeface="Courier New"/>
                <a:sym typeface="Courier New"/>
              </a:rPr>
              <a:t>{e53e557d5a159f5aa2c5e995dfdf244b} =&gt; {36f60d45225e60c7da4558b070ce4b60} 0.0105068 0.8947368  0.01174289 60.32018 34 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ourier New"/>
                <a:ea typeface="Courier New"/>
                <a:cs typeface="Courier New"/>
                <a:sym typeface="Courier New"/>
              </a:rPr>
              <a:t>{36f60d45225e60c7da4558b070ce4b60} =&gt; {e53e557d5a159f5aa2c5e995dfdf244b} 0.0105068 0.7083333  0.01483313 60.32018 34 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Apriori por categoria de produto: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ourier New"/>
                <a:ea typeface="Courier New"/>
                <a:cs typeface="Courier New"/>
                <a:sym typeface="Courier New"/>
              </a:rPr>
              <a:t>    lhs                   rhs                support    confidence coverage   lift  count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ourier New"/>
                <a:ea typeface="Courier New"/>
                <a:cs typeface="Courier New"/>
                <a:sym typeface="Courier New"/>
              </a:rPr>
              <a:t>{casa_conforto}    =&gt; {cama_mesa_banho}  0.01328801 0.7413793  0.01792336 2.9988793 43 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ourier New"/>
                <a:ea typeface="Courier New"/>
                <a:cs typeface="Courier New"/>
                <a:sym typeface="Courier New"/>
              </a:rPr>
              <a:t>{cama_mesa_banho}  =&gt; {casa_conforto}    0.01328801 0.0537500  0.24721879 2.9988793 43 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ourier New"/>
                <a:ea typeface="Courier New"/>
                <a:cs typeface="Courier New"/>
                <a:sym typeface="Courier New"/>
              </a:rPr>
              <a:t>{moveis_decoracao} =&gt; {cama_mesa_banho}  0.02163164 0.1580135  0.13689740 0.6391648 70 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ourier New"/>
                <a:ea typeface="Courier New"/>
                <a:cs typeface="Courier New"/>
                <a:sym typeface="Courier New"/>
              </a:rPr>
              <a:t>{cama_mesa_banho}  =&gt; {moveis_decoracao} 0.02163164 0.0875000  0.24721879 0.6391648 70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O suporte das regras obtidas são muito baixos, variando apenas entre 1% e 2.2%.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A confiança tem uma variação maior, transitando de um mínimo de 5.3% e chegando até um máximo de 89.4%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r>
              <a:rPr lang="pt-BR"/>
              <a:t>tens do pedido - dados e cluster</a:t>
            </a:r>
            <a:endParaRPr/>
          </a:p>
        </p:txBody>
      </p:sp>
      <p:pic>
        <p:nvPicPr>
          <p:cNvPr id="267" name="Google Shape;2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57450"/>
            <a:ext cx="380047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525" y="1228725"/>
            <a:ext cx="3800475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0"/>
          <p:cNvSpPr txBox="1"/>
          <p:nvPr/>
        </p:nvSpPr>
        <p:spPr>
          <a:xfrm>
            <a:off x="392888" y="1872450"/>
            <a:ext cx="3014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Source Code Pro"/>
                <a:ea typeface="Source Code Pro"/>
                <a:cs typeface="Source Code Pro"/>
                <a:sym typeface="Source Code Pro"/>
              </a:rPr>
              <a:t>Dispersão dos itens dos pedidos pelo preço e frete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0" name="Google Shape;270;p40"/>
          <p:cNvSpPr txBox="1"/>
          <p:nvPr/>
        </p:nvSpPr>
        <p:spPr>
          <a:xfrm>
            <a:off x="5774500" y="3914775"/>
            <a:ext cx="3014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Source Code Pro"/>
                <a:ea typeface="Source Code Pro"/>
                <a:cs typeface="Source Code Pro"/>
                <a:sym typeface="Source Code Pro"/>
              </a:rPr>
              <a:t>Dispersão dos itens dos pedidos após a clusterização em 3 grupos distintos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1" name="Google Shape;27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</a:t>
            </a:r>
            <a:r>
              <a:rPr lang="pt-BR"/>
              <a:t>agamentos de pedidos - dados e cluster</a:t>
            </a:r>
            <a:endParaRPr/>
          </a:p>
        </p:txBody>
      </p:sp>
      <p:pic>
        <p:nvPicPr>
          <p:cNvPr id="277" name="Google Shape;2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7925"/>
            <a:ext cx="3867150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850" y="1223963"/>
            <a:ext cx="3867150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1"/>
          <p:cNvSpPr txBox="1"/>
          <p:nvPr/>
        </p:nvSpPr>
        <p:spPr>
          <a:xfrm>
            <a:off x="426213" y="1862925"/>
            <a:ext cx="3014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Source Code Pro"/>
                <a:ea typeface="Source Code Pro"/>
                <a:cs typeface="Source Code Pro"/>
                <a:sym typeface="Source Code Pro"/>
              </a:rPr>
              <a:t>Dispersão dos pagamentos pelo valor e parcelas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0" name="Google Shape;280;p41"/>
          <p:cNvSpPr txBox="1"/>
          <p:nvPr/>
        </p:nvSpPr>
        <p:spPr>
          <a:xfrm>
            <a:off x="5774500" y="3914775"/>
            <a:ext cx="3014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Source Code Pro"/>
                <a:ea typeface="Source Code Pro"/>
                <a:cs typeface="Source Code Pro"/>
                <a:sym typeface="Source Code Pro"/>
              </a:rPr>
              <a:t>Dispersão dos pagamentos após a clusterização em 3 grupos distintos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1" name="Google Shape;28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 de dados utilizada: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 realização deste trabalho foi utilizado a base de dados disponibilizada por Olist que se encontra em: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Brazilian E-Commerce Public Dataset by Olist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Produtos - dados e cluster</a:t>
            </a:r>
            <a:endParaRPr/>
          </a:p>
        </p:txBody>
      </p:sp>
      <p:pic>
        <p:nvPicPr>
          <p:cNvPr id="287" name="Google Shape;2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7925"/>
            <a:ext cx="3705225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8775" y="1223963"/>
            <a:ext cx="3705225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2"/>
          <p:cNvSpPr txBox="1"/>
          <p:nvPr/>
        </p:nvSpPr>
        <p:spPr>
          <a:xfrm>
            <a:off x="345250" y="1862925"/>
            <a:ext cx="3014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Source Code Pro"/>
                <a:ea typeface="Source Code Pro"/>
                <a:cs typeface="Source Code Pro"/>
                <a:sym typeface="Source Code Pro"/>
              </a:rPr>
              <a:t>Dispersão dos produtos pelo comprimento e altura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0" name="Google Shape;290;p42"/>
          <p:cNvSpPr txBox="1"/>
          <p:nvPr/>
        </p:nvSpPr>
        <p:spPr>
          <a:xfrm>
            <a:off x="5774500" y="3914775"/>
            <a:ext cx="3014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Source Code Pro"/>
                <a:ea typeface="Source Code Pro"/>
                <a:cs typeface="Source Code Pro"/>
                <a:sym typeface="Source Code Pro"/>
              </a:rPr>
              <a:t>Dispersão dos produtos após a clusterização em 3 grupos distintos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1" name="Google Shape;29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308250" y="1640500"/>
            <a:ext cx="85275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“Sem dados você é apenas mais uma pessoa com uma opinião.”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W. Edwards Deming</a:t>
            </a:r>
            <a:endParaRPr sz="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“Os erros causados por dados inadequados são muito menores do que aqueles devido à falta total de dados.”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Charles Babbage</a:t>
            </a:r>
            <a:endParaRPr sz="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Obrigado!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Esquema dos Dados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174" y="1354750"/>
            <a:ext cx="5901650" cy="32413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p16"/>
          <p:cNvSpPr txBox="1"/>
          <p:nvPr/>
        </p:nvSpPr>
        <p:spPr>
          <a:xfrm>
            <a:off x="0" y="467962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Bases de dados e seus relacionamentos através de suas chaves primárias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 Utilizada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468825"/>
            <a:ext cx="8520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as codificações e análises, foi utilizado neste trabalho a linguagem de programação PYTHON através do ambiente de desenvolvimento conhecido como Google COLAB, com bibliotecas </a:t>
            </a:r>
            <a:r>
              <a:rPr lang="pt-BR"/>
              <a:t>específicas</a:t>
            </a:r>
            <a:r>
              <a:rPr lang="pt-BR"/>
              <a:t> para análise de dados como PySpark, Pandas e outras.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código completo se encontra atualmente disponível em: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https://colab.research.google.com/drive/1mLS9YcrKVaoidK1RfK_PDee_6WwbN2DI?usp=sharing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Um vídeo com a execução completa dos códigos se encontra disponível em: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https://drive.google.com/file/d/1QhohfRA4EJXLhK_Om7OFOTb0l1E9TEkQ/view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8525" y="104088"/>
            <a:ext cx="1003475" cy="100191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 Power Bi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 para o relatório online: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Olist Analysis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575" y="2102313"/>
            <a:ext cx="180975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2200" y="165950"/>
            <a:ext cx="940050" cy="94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Modificações nos Datasets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468825"/>
            <a:ext cx="8520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maior precisão nas coordenadas, o dataset Geolocation teve que ser alterado visto que, um mesmo zip_code possui N valores de latitude e longitude diferentes na mesma cidade.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Logo, foi criado um identificador único utilizando o (zip_code + geolocation_state) e os valores de latitude e longitude agora são as médias de todos os valores de mesmo identificador.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Dessa forma pode-se estimar uma latitude e longitude para cada cliente e cada vendedor.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Organização dos dados alterados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225900" y="1559275"/>
            <a:ext cx="89181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latin typeface="Courier New"/>
                <a:ea typeface="Courier New"/>
                <a:cs typeface="Courier New"/>
                <a:sym typeface="Courier New"/>
              </a:rPr>
              <a:t>order_items 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 :  </a:t>
            </a:r>
            <a:r>
              <a:rPr lang="pt-BR" sz="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112650</a:t>
            </a:r>
            <a:endParaRPr sz="8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'order_id'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'order_item_id'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'product_id'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'seller_id'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'shipping_limit_date'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'price'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'freight_value'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'cluster'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latin typeface="Courier New"/>
                <a:ea typeface="Courier New"/>
                <a:cs typeface="Courier New"/>
                <a:sym typeface="Courier New"/>
              </a:rPr>
              <a:t>order_reviews 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 :  </a:t>
            </a:r>
            <a:r>
              <a:rPr lang="pt-BR" sz="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104162</a:t>
            </a:r>
            <a:endParaRPr sz="8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'review_id'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'order_id'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'review_score'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'review_comment_title'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'review_comment_message'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'review_creation_date'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'review_answer_timestamp'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latin typeface="Courier New"/>
                <a:ea typeface="Courier New"/>
                <a:cs typeface="Courier New"/>
                <a:sym typeface="Courier New"/>
              </a:rPr>
              <a:t>order_payments 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 :  </a:t>
            </a:r>
            <a:r>
              <a:rPr lang="pt-BR" sz="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103886</a:t>
            </a:r>
            <a:endParaRPr sz="8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'order_id'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'payment_sequential'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'payment_type'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'payment_installments'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'payment_value'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'cluster'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latin typeface="Courier New"/>
                <a:ea typeface="Courier New"/>
                <a:cs typeface="Courier New"/>
                <a:sym typeface="Courier New"/>
              </a:rPr>
              <a:t>orders 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 :  </a:t>
            </a:r>
            <a:r>
              <a:rPr lang="pt-BR" sz="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99441</a:t>
            </a:r>
            <a:endParaRPr sz="8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'order_id'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'customer_id'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'order_status'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'order_purchase_timestamp'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'order_approved_at'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'order_delivered_carrier_date'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'order_delivered_customer_date'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'order_estimated_delivery_date'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latin typeface="Courier New"/>
                <a:ea typeface="Courier New"/>
                <a:cs typeface="Courier New"/>
                <a:sym typeface="Courier New"/>
              </a:rPr>
              <a:t>customers 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 :  </a:t>
            </a:r>
            <a:r>
              <a:rPr lang="pt-BR" sz="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99163</a:t>
            </a:r>
            <a:endParaRPr sz="8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'cod'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'customer_id'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'customer_unique_id'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'customer_zip_code_prefix'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'customer_city'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'customer_state'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'lat'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'lng'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'cluster'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latin typeface="Courier New"/>
                <a:ea typeface="Courier New"/>
                <a:cs typeface="Courier New"/>
                <a:sym typeface="Courier New"/>
              </a:rPr>
              <a:t>products 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 :  </a:t>
            </a:r>
            <a:r>
              <a:rPr lang="pt-BR" sz="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32951</a:t>
            </a:r>
            <a:endParaRPr sz="8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'product_id'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'product_category_name'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'product_name_lenght'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'product_description_lenght'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'product_photos_qty'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'product_weight_g'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'product_length_cm'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'product_height_cm'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'product_width_cm'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'cluster'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latin typeface="Courier New"/>
                <a:ea typeface="Courier New"/>
                <a:cs typeface="Courier New"/>
                <a:sym typeface="Courier New"/>
              </a:rPr>
              <a:t>geolocation 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 :  </a:t>
            </a:r>
            <a:r>
              <a:rPr lang="pt-BR" sz="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19023</a:t>
            </a:r>
            <a:endParaRPr sz="8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'cod'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'lat'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'lng'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latin typeface="Courier New"/>
                <a:ea typeface="Courier New"/>
                <a:cs typeface="Courier New"/>
                <a:sym typeface="Courier New"/>
              </a:rPr>
              <a:t>sellers 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 :  </a:t>
            </a:r>
            <a:r>
              <a:rPr lang="pt-BR" sz="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3053</a:t>
            </a:r>
            <a:endParaRPr sz="8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'cod'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'seller_id'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'seller_zip_code_prefix'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'seller_city'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'seller_state'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'lat'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'lng'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'cluster'</a:t>
            </a:r>
            <a:r>
              <a:rPr lang="pt-BR" sz="8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Dashboard e Análises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Clientes</a:t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