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8" r:id="rId10"/>
    <p:sldId id="267" r:id="rId11"/>
    <p:sldId id="265" r:id="rId12"/>
    <p:sldId id="269" r:id="rId13"/>
    <p:sldId id="266" r:id="rId14"/>
  </p:sldIdLst>
  <p:sldSz cx="18288000" cy="10287000"/>
  <p:notesSz cx="6858000" cy="9144000"/>
  <p:embeddedFontLst>
    <p:embeddedFont>
      <p:font typeface="Clear Sans Regular Bold" panose="020B0604020202020204" charset="0"/>
      <p:regular r:id="rId16"/>
    </p:embeddedFont>
    <p:embeddedFont>
      <p:font typeface="Bodoni MT Condensed" panose="02070606080606020203" pitchFamily="18" charset="0"/>
      <p:regular r:id="rId17"/>
      <p:bold r:id="rId18"/>
      <p:italic r:id="rId19"/>
      <p:boldItalic r:id="rId20"/>
    </p:embeddedFont>
    <p:embeddedFont>
      <p:font typeface="Garamond" panose="02020404030301010803" pitchFamily="18" charset="0"/>
      <p:regular r:id="rId21"/>
      <p:bold r:id="rId22"/>
      <p:italic r:id="rId23"/>
    </p:embeddedFont>
    <p:embeddedFont>
      <p:font typeface="Calibri" panose="020F0502020204030204" pitchFamily="34" charset="0"/>
      <p:regular r:id="rId24"/>
      <p:bold r:id="rId25"/>
      <p:italic r:id="rId26"/>
      <p:boldItalic r:id="rId27"/>
    </p:embeddedFont>
    <p:embeddedFont>
      <p:font typeface="Gadugi" panose="020B0502040204020203" pitchFamily="34" charset="0"/>
      <p:regular r:id="rId28"/>
      <p:bold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85179" autoAdjust="0"/>
  </p:normalViewPr>
  <p:slideViewPr>
    <p:cSldViewPr>
      <p:cViewPr varScale="1">
        <p:scale>
          <a:sx n="45" d="100"/>
          <a:sy n="45" d="100"/>
        </p:scale>
        <p:origin x="3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28.01.2023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Hello and welcome, my name is Divine Jude,</a:t>
            </a:r>
            <a:r>
              <a:rPr lang="en-US" baseline="0" dirty="0" smtClean="0"/>
              <a:t> </a:t>
            </a:r>
            <a:r>
              <a:rPr lang="en-US" dirty="0" smtClean="0"/>
              <a:t>today I will be presenting to you the results of the Data Analytics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lnSpc>
                <a:spcPct val="150000"/>
              </a:lnSpc>
            </a:pPr>
            <a:r>
              <a:rPr lang="en-GB" sz="1600" b="0" i="0" kern="1200" dirty="0" smtClean="0">
                <a:solidFill>
                  <a:schemeClr val="tx1"/>
                </a:solidFill>
                <a:effectLst/>
                <a:latin typeface="Garamond" panose="02020404030301010803" pitchFamily="18" charset="0"/>
                <a:ea typeface="+mn-ea"/>
                <a:cs typeface="+mn-cs"/>
              </a:rPr>
              <a:t>These emotions could be used as an indicator of the type of content and audience that is resonating with your user base. For example, if a majority of your users are responding with heart reactions, it could indicate that your content is generally positive and well-received. If a majority of users are responding with hate reactions, it could indicate that your content may be controversial or polarizing</a:t>
            </a:r>
            <a:r>
              <a:rPr lang="en-GB" sz="1600" b="0" i="0" kern="1200" dirty="0" smtClean="0">
                <a:solidFill>
                  <a:schemeClr val="tx1"/>
                </a:solidFill>
                <a:effectLst/>
                <a:latin typeface="Garamond" panose="02020404030301010803" pitchFamily="18" charset="0"/>
                <a:ea typeface="+mn-ea"/>
                <a:cs typeface="+mn-cs"/>
              </a:rPr>
              <a:t>.</a:t>
            </a:r>
          </a:p>
          <a:p>
            <a:pPr algn="l">
              <a:lnSpc>
                <a:spcPct val="150000"/>
              </a:lnSpc>
            </a:pPr>
            <a:endParaRPr lang="en-GB" sz="1600" b="0" i="0" kern="1200" dirty="0" smtClean="0">
              <a:solidFill>
                <a:schemeClr val="tx1"/>
              </a:solidFill>
              <a:effectLst/>
              <a:latin typeface="Garamond" panose="02020404030301010803" pitchFamily="18" charset="0"/>
              <a:ea typeface="+mn-ea"/>
              <a:cs typeface="+mn-cs"/>
            </a:endParaRPr>
          </a:p>
          <a:p>
            <a:pPr algn="l">
              <a:lnSpc>
                <a:spcPct val="150000"/>
              </a:lnSpc>
            </a:pPr>
            <a:r>
              <a:rPr lang="en-GB" sz="1600" b="0" i="0" kern="1200" dirty="0" smtClean="0">
                <a:solidFill>
                  <a:schemeClr val="tx1"/>
                </a:solidFill>
                <a:effectLst/>
                <a:latin typeface="Garamond" panose="02020404030301010803" pitchFamily="18" charset="0"/>
                <a:ea typeface="+mn-ea"/>
                <a:cs typeface="+mn-cs"/>
              </a:rPr>
              <a:t>It's worth noting that these reactions are just one aspect of user engagement and it's important to consider other metrics such as click-through rates and time spent on the content to get a more complete picture of user engagement.</a:t>
            </a:r>
          </a:p>
          <a:p>
            <a:pPr lvl="0" algn="l">
              <a:lnSpc>
                <a:spcPct val="150000"/>
              </a:lnSpc>
            </a:pPr>
            <a:endParaRPr lang="en-US" sz="1050"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Today's agenda will be as follows:</a:t>
            </a:r>
          </a:p>
          <a:p>
            <a:pPr lvl="0"/>
            <a:endParaRPr lang="en-US" dirty="0" smtClean="0"/>
          </a:p>
          <a:p>
            <a:pPr lvl="0"/>
            <a:r>
              <a:rPr lang="en-US" dirty="0" smtClean="0"/>
              <a:t>1. We will recap the overall project to give a high level understanding of the business problem we're tackling and the specific requirements.</a:t>
            </a:r>
          </a:p>
          <a:p>
            <a:pPr lvl="0"/>
            <a:r>
              <a:rPr lang="en-US" dirty="0" smtClean="0"/>
              <a:t>2. We will dive into the specific problem that we, the Data Analytics team, have been focusing on and will give some background as to why this is such a big problem.</a:t>
            </a:r>
          </a:p>
          <a:p>
            <a:pPr lvl="0"/>
            <a:r>
              <a:rPr lang="en-US" dirty="0" smtClean="0"/>
              <a:t>3. After introducing the problem, I will go over the team responsible from our side in tackling this task.</a:t>
            </a:r>
          </a:p>
          <a:p>
            <a:pPr lvl="0"/>
            <a:r>
              <a:rPr lang="en-US" dirty="0" smtClean="0"/>
              <a:t>4. I will then go over the high-level process that we followed to complete this task, so that you have complete clarity in how we tackle these kinds of tasks.</a:t>
            </a:r>
          </a:p>
          <a:p>
            <a:pPr lvl="0"/>
            <a:r>
              <a:rPr lang="en-US" dirty="0" smtClean="0"/>
              <a:t>5. Finally, I will go over the all important results and I will present them as a series of insights and visualization's from our analysis.</a:t>
            </a:r>
          </a:p>
          <a:p>
            <a:pPr lvl="0"/>
            <a:endParaRPr lang="en-US" dirty="0" smtClean="0"/>
          </a:p>
          <a:p>
            <a:pPr lvl="0"/>
            <a:r>
              <a:rPr lang="en-US" dirty="0" smtClean="0"/>
              <a:t>To wrap up, I will summarize and be open for any questions.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How did we tackle this problem? </a:t>
            </a:r>
          </a:p>
          <a:p>
            <a:pPr lvl="0"/>
            <a:endParaRPr lang="en-US" dirty="0" smtClean="0"/>
          </a:p>
          <a:p>
            <a:pPr lvl="0"/>
            <a:r>
              <a:rPr lang="en-US" dirty="0" smtClean="0"/>
              <a:t>Well we approached it in 5 steps:</a:t>
            </a:r>
          </a:p>
          <a:p>
            <a:pPr lvl="0"/>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kern="1200" dirty="0" smtClean="0">
                <a:solidFill>
                  <a:schemeClr val="tx1"/>
                </a:solidFill>
                <a:effectLst/>
                <a:latin typeface="+mn-lt"/>
                <a:ea typeface="+mn-ea"/>
                <a:cs typeface="+mn-cs"/>
              </a:rPr>
              <a:t>Data Understanding: </a:t>
            </a:r>
            <a:r>
              <a:rPr lang="en-US" sz="1200" b="0" kern="1200" dirty="0" smtClean="0">
                <a:solidFill>
                  <a:schemeClr val="tx1"/>
                </a:solidFill>
                <a:effectLst/>
                <a:latin typeface="+mn-lt"/>
                <a:ea typeface="+mn-ea"/>
                <a:cs typeface="+mn-cs"/>
              </a:rPr>
              <a:t>Understand the data model and domain of your business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kern="1200" dirty="0" smtClean="0">
              <a:solidFill>
                <a:schemeClr val="tx1"/>
              </a:solidFill>
              <a:effectLst/>
              <a:latin typeface="+mn-lt"/>
              <a:ea typeface="+mn-ea"/>
              <a:cs typeface="+mn-cs"/>
            </a:endParaRPr>
          </a:p>
          <a:p>
            <a:pPr marL="228600" indent="-228600">
              <a:buFont typeface="+mj-lt"/>
              <a:buAutoNum type="arabicPeriod"/>
            </a:pPr>
            <a:r>
              <a:rPr lang="en-US" sz="1200" b="1" dirty="0" smtClean="0">
                <a:solidFill>
                  <a:schemeClr val="bg1"/>
                </a:solidFill>
                <a:latin typeface="Garamond" panose="02020404030301010803" pitchFamily="18" charset="0"/>
              </a:rPr>
              <a:t>Data Extraction: </a:t>
            </a:r>
            <a:r>
              <a:rPr lang="en-US" sz="1200" b="0" dirty="0" smtClean="0">
                <a:solidFill>
                  <a:schemeClr val="bg1"/>
                </a:solidFill>
                <a:latin typeface="Garamond" panose="02020404030301010803" pitchFamily="18" charset="0"/>
              </a:rPr>
              <a:t>Architected what an ideal dataset should look like for this problem and extracted it from the relevant data sources</a:t>
            </a:r>
          </a:p>
          <a:p>
            <a:pPr marL="228600" indent="-228600">
              <a:buFont typeface="+mj-lt"/>
              <a:buAutoNum type="arabicPeriod"/>
            </a:pPr>
            <a:endParaRPr lang="en-US" sz="1200" b="0" dirty="0" smtClean="0">
              <a:solidFill>
                <a:schemeClr val="bg1"/>
              </a:solidFill>
              <a:latin typeface="Garamond" panose="02020404030301010803" pitchFamily="18" charset="0"/>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smtClean="0">
                <a:solidFill>
                  <a:schemeClr val="bg1"/>
                </a:solidFill>
                <a:latin typeface="Garamond" panose="02020404030301010803" pitchFamily="18" charset="0"/>
              </a:rPr>
              <a:t>Data Modelling: </a:t>
            </a:r>
            <a:r>
              <a:rPr lang="en-US" sz="1200" b="0" dirty="0" smtClean="0">
                <a:solidFill>
                  <a:schemeClr val="bg1"/>
                </a:solidFill>
                <a:latin typeface="Garamond" panose="02020404030301010803" pitchFamily="18" charset="0"/>
              </a:rPr>
              <a:t>Process and model the data into a dataset that can precisely answer the business questions and produce analytics.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dirty="0" smtClean="0">
              <a:solidFill>
                <a:schemeClr val="bg1"/>
              </a:solidFill>
              <a:latin typeface="Garamond" panose="02020404030301010803" pitchFamily="18" charset="0"/>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smtClean="0">
                <a:solidFill>
                  <a:schemeClr val="bg1"/>
                </a:solidFill>
                <a:latin typeface="Garamond" panose="02020404030301010803" pitchFamily="18" charset="0"/>
              </a:rPr>
              <a:t>Data Analysis: </a:t>
            </a:r>
            <a:r>
              <a:rPr lang="en-US" sz="1200" b="0" dirty="0" smtClean="0">
                <a:solidFill>
                  <a:schemeClr val="bg1"/>
                </a:solidFill>
                <a:latin typeface="Garamond" panose="02020404030301010803" pitchFamily="18" charset="0"/>
              </a:rPr>
              <a:t>Use analytical expertise to uncover insights from the dataset and to produce visualizations to describe the insights.</a:t>
            </a:r>
            <a:endParaRPr lang="en-US" sz="1200" b="0" dirty="0" smtClean="0">
              <a:latin typeface="Garamond" panose="02020404030301010803" pitchFamily="18" charset="0"/>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dirty="0" smtClean="0">
              <a:solidFill>
                <a:schemeClr val="bg1"/>
              </a:solidFill>
              <a:latin typeface="Garamond" panose="02020404030301010803" pitchFamily="18" charset="0"/>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kern="1200" dirty="0" smtClean="0">
                <a:solidFill>
                  <a:schemeClr val="tx1"/>
                </a:solidFill>
                <a:effectLst/>
                <a:latin typeface="+mn-lt"/>
                <a:ea typeface="+mn-ea"/>
                <a:cs typeface="+mn-cs"/>
              </a:rPr>
              <a:t>Recommendations: </a:t>
            </a:r>
            <a:r>
              <a:rPr lang="en-US" sz="1200" b="0" kern="1200" dirty="0" smtClean="0">
                <a:solidFill>
                  <a:schemeClr val="tx1"/>
                </a:solidFill>
                <a:effectLst/>
                <a:latin typeface="+mn-lt"/>
                <a:ea typeface="+mn-ea"/>
                <a:cs typeface="+mn-cs"/>
              </a:rPr>
              <a:t>Use insights to unlock business decisions and make recommendations on next steps</a:t>
            </a:r>
            <a:endParaRPr lang="en-US" b="0" dirty="0" smtClean="0">
              <a:effectLst/>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dirty="0" smtClean="0">
              <a:solidFill>
                <a:schemeClr val="bg1"/>
              </a:solidFill>
              <a:latin typeface="Garamond" panose="02020404030301010803" pitchFamily="18" charset="0"/>
            </a:endParaRPr>
          </a:p>
          <a:p>
            <a:pPr marL="228600" indent="-228600">
              <a:buFont typeface="+mj-lt"/>
              <a:buAutoNum type="arabicPeriod"/>
            </a:pPr>
            <a:endParaRPr lang="en-US" sz="1200" b="0" dirty="0" smtClean="0">
              <a:solidFill>
                <a:schemeClr val="bg1"/>
              </a:solidFill>
              <a:latin typeface="Garamond" panose="02020404030301010803" pitchFamily="18" charset="0"/>
            </a:endParaRPr>
          </a:p>
          <a:p>
            <a:endParaRPr lang="en-US" sz="1200" dirty="0" smtClean="0">
              <a:latin typeface="Garamond" panose="02020404030301010803" pitchFamily="18" charset="0"/>
            </a:endParaRPr>
          </a:p>
          <a:p>
            <a:endParaRPr lang="en-US" sz="1200" dirty="0" smtClean="0">
              <a:latin typeface="Garamond" panose="02020404030301010803" pitchFamily="18"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0" dirty="0" smtClean="0">
              <a:effectLst/>
            </a:endParaRPr>
          </a:p>
          <a:p>
            <a:pPr lvl="0"/>
            <a:endParaRPr lang="en-US" dirty="0" smtClean="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From your data we found that:</a:t>
            </a:r>
          </a:p>
          <a:p>
            <a:pPr lvl="0"/>
            <a:endParaRPr lang="en-US" dirty="0" smtClean="0"/>
          </a:p>
          <a:p>
            <a:pPr marL="171450" lvl="0" indent="-171450">
              <a:buFont typeface="Arial" panose="020B0604020202020204" pitchFamily="34" charset="0"/>
              <a:buChar char="•"/>
            </a:pPr>
            <a:r>
              <a:rPr lang="en-US" dirty="0" smtClean="0"/>
              <a:t>A total of 16 unique categories of posts across your sample dataset. This includes things such as </a:t>
            </a:r>
            <a:r>
              <a:rPr lang="en-GB" sz="1200" b="0" i="0" u="none" strike="noStrike" kern="1200" dirty="0" smtClean="0">
                <a:solidFill>
                  <a:schemeClr val="tx1"/>
                </a:solidFill>
                <a:effectLst/>
                <a:latin typeface="+mn-lt"/>
                <a:ea typeface="+mn-ea"/>
                <a:cs typeface="+mn-cs"/>
              </a:rPr>
              <a:t>Animals,</a:t>
            </a:r>
            <a:r>
              <a:rPr lang="en-GB" dirty="0" smtClean="0"/>
              <a:t> </a:t>
            </a:r>
            <a:r>
              <a:rPr lang="en-GB" sz="1200" b="0" i="0" u="none" strike="noStrike" kern="1200" dirty="0" smtClean="0">
                <a:solidFill>
                  <a:schemeClr val="tx1"/>
                </a:solidFill>
                <a:effectLst/>
                <a:latin typeface="+mn-lt"/>
                <a:ea typeface="+mn-ea"/>
                <a:cs typeface="+mn-cs"/>
              </a:rPr>
              <a:t>science,</a:t>
            </a:r>
            <a:r>
              <a:rPr lang="en-GB" dirty="0" smtClean="0"/>
              <a:t> </a:t>
            </a:r>
            <a:r>
              <a:rPr lang="en-GB" sz="1200" b="0" i="0" u="none" strike="noStrike" kern="1200" dirty="0" smtClean="0">
                <a:solidFill>
                  <a:schemeClr val="tx1"/>
                </a:solidFill>
                <a:effectLst/>
                <a:latin typeface="+mn-lt"/>
                <a:ea typeface="+mn-ea"/>
                <a:cs typeface="+mn-cs"/>
              </a:rPr>
              <a:t>healthy eating,</a:t>
            </a:r>
            <a:r>
              <a:rPr lang="en-GB" dirty="0" smtClean="0"/>
              <a:t> </a:t>
            </a:r>
            <a:r>
              <a:rPr lang="en-GB" sz="1200" b="0" i="0" u="none" strike="noStrike" kern="1200" dirty="0" smtClean="0">
                <a:solidFill>
                  <a:schemeClr val="tx1"/>
                </a:solidFill>
                <a:effectLst/>
                <a:latin typeface="+mn-lt"/>
                <a:ea typeface="+mn-ea"/>
                <a:cs typeface="+mn-cs"/>
              </a:rPr>
              <a:t>technology,</a:t>
            </a:r>
            <a:r>
              <a:rPr lang="en-GB" dirty="0" smtClean="0"/>
              <a:t> </a:t>
            </a:r>
            <a:r>
              <a:rPr lang="en-GB" sz="1200" b="0" i="0" u="none" strike="noStrike" kern="1200" dirty="0" smtClean="0">
                <a:solidFill>
                  <a:schemeClr val="tx1"/>
                </a:solidFill>
                <a:effectLst/>
                <a:latin typeface="+mn-lt"/>
                <a:ea typeface="+mn-ea"/>
                <a:cs typeface="+mn-cs"/>
              </a:rPr>
              <a:t>food,</a:t>
            </a:r>
            <a:r>
              <a:rPr lang="en-GB" dirty="0" smtClean="0"/>
              <a:t> </a:t>
            </a:r>
            <a:r>
              <a:rPr lang="en-GB" sz="1200" b="0" i="0" u="none" strike="noStrike" kern="1200" dirty="0" smtClean="0">
                <a:solidFill>
                  <a:schemeClr val="tx1"/>
                </a:solidFill>
                <a:effectLst/>
                <a:latin typeface="+mn-lt"/>
                <a:ea typeface="+mn-ea"/>
                <a:cs typeface="+mn-cs"/>
              </a:rPr>
              <a:t>culture,</a:t>
            </a:r>
            <a:r>
              <a:rPr lang="en-GB" dirty="0" smtClean="0"/>
              <a:t> </a:t>
            </a:r>
            <a:r>
              <a:rPr lang="en-GB" sz="1200" b="0" i="0" u="none" strike="noStrike" kern="1200" dirty="0" smtClean="0">
                <a:solidFill>
                  <a:schemeClr val="tx1"/>
                </a:solidFill>
                <a:effectLst/>
                <a:latin typeface="+mn-lt"/>
                <a:ea typeface="+mn-ea"/>
                <a:cs typeface="+mn-cs"/>
              </a:rPr>
              <a:t>travel,</a:t>
            </a:r>
            <a:r>
              <a:rPr lang="en-GB" dirty="0" smtClean="0"/>
              <a:t> </a:t>
            </a:r>
            <a:r>
              <a:rPr lang="en-GB" sz="1200" b="0" i="0" u="none" strike="noStrike" kern="1200" dirty="0" smtClean="0">
                <a:solidFill>
                  <a:schemeClr val="tx1"/>
                </a:solidFill>
                <a:effectLst/>
                <a:latin typeface="+mn-lt"/>
                <a:ea typeface="+mn-ea"/>
                <a:cs typeface="+mn-cs"/>
              </a:rPr>
              <a:t>cooking,</a:t>
            </a:r>
            <a:r>
              <a:rPr lang="en-GB" dirty="0" smtClean="0"/>
              <a:t> </a:t>
            </a:r>
            <a:r>
              <a:rPr lang="en-GB" sz="1200" b="0" i="0" u="none" strike="noStrike" kern="1200" dirty="0" smtClean="0">
                <a:solidFill>
                  <a:schemeClr val="tx1"/>
                </a:solidFill>
                <a:effectLst/>
                <a:latin typeface="+mn-lt"/>
                <a:ea typeface="+mn-ea"/>
                <a:cs typeface="+mn-cs"/>
              </a:rPr>
              <a:t>soccer,</a:t>
            </a:r>
            <a:r>
              <a:rPr lang="en-GB" dirty="0" smtClean="0"/>
              <a:t> </a:t>
            </a:r>
            <a:r>
              <a:rPr lang="en-GB" sz="1200" b="0" i="0" u="none" strike="noStrike" kern="1200" dirty="0" smtClean="0">
                <a:solidFill>
                  <a:schemeClr val="tx1"/>
                </a:solidFill>
                <a:effectLst/>
                <a:latin typeface="+mn-lt"/>
                <a:ea typeface="+mn-ea"/>
                <a:cs typeface="+mn-cs"/>
              </a:rPr>
              <a:t>education,</a:t>
            </a:r>
            <a:r>
              <a:rPr lang="en-GB" dirty="0" smtClean="0"/>
              <a:t> </a:t>
            </a:r>
            <a:r>
              <a:rPr lang="en-GB" sz="1200" b="0" i="0" u="none" strike="noStrike" kern="1200" dirty="0" smtClean="0">
                <a:solidFill>
                  <a:schemeClr val="tx1"/>
                </a:solidFill>
                <a:effectLst/>
                <a:latin typeface="+mn-lt"/>
                <a:ea typeface="+mn-ea"/>
                <a:cs typeface="+mn-cs"/>
              </a:rPr>
              <a:t>fitness,</a:t>
            </a:r>
            <a:r>
              <a:rPr lang="en-GB" dirty="0" smtClean="0"/>
              <a:t> </a:t>
            </a:r>
            <a:r>
              <a:rPr lang="en-GB" sz="1200" b="0" i="0" u="none" strike="noStrike" kern="1200" dirty="0" smtClean="0">
                <a:solidFill>
                  <a:schemeClr val="tx1"/>
                </a:solidFill>
                <a:effectLst/>
                <a:latin typeface="+mn-lt"/>
                <a:ea typeface="+mn-ea"/>
                <a:cs typeface="+mn-cs"/>
              </a:rPr>
              <a:t>Studying,</a:t>
            </a:r>
            <a:r>
              <a:rPr lang="en-GB" dirty="0" smtClean="0"/>
              <a:t> </a:t>
            </a:r>
            <a:r>
              <a:rPr lang="en-GB" sz="1200" b="0" i="0" u="none" strike="noStrike" kern="1200" dirty="0" smtClean="0">
                <a:solidFill>
                  <a:schemeClr val="tx1"/>
                </a:solidFill>
                <a:effectLst/>
                <a:latin typeface="+mn-lt"/>
                <a:ea typeface="+mn-ea"/>
                <a:cs typeface="+mn-cs"/>
              </a:rPr>
              <a:t>dogs,</a:t>
            </a:r>
            <a:r>
              <a:rPr lang="en-GB" dirty="0" smtClean="0"/>
              <a:t> </a:t>
            </a:r>
            <a:r>
              <a:rPr lang="en-GB" sz="1200" b="0" i="0" u="none" strike="noStrike" kern="1200" dirty="0" smtClean="0">
                <a:solidFill>
                  <a:schemeClr val="tx1"/>
                </a:solidFill>
                <a:effectLst/>
                <a:latin typeface="+mn-lt"/>
                <a:ea typeface="+mn-ea"/>
                <a:cs typeface="+mn-cs"/>
              </a:rPr>
              <a:t>tennis,</a:t>
            </a:r>
            <a:r>
              <a:rPr lang="en-GB" dirty="0" smtClean="0"/>
              <a:t> </a:t>
            </a:r>
            <a:r>
              <a:rPr lang="en-GB" sz="1200" b="0" i="0" u="none" strike="noStrike" kern="1200" dirty="0" smtClean="0">
                <a:solidFill>
                  <a:schemeClr val="tx1"/>
                </a:solidFill>
                <a:effectLst/>
                <a:latin typeface="+mn-lt"/>
                <a:ea typeface="+mn-ea"/>
                <a:cs typeface="+mn-cs"/>
              </a:rPr>
              <a:t>veganism,</a:t>
            </a:r>
            <a:r>
              <a:rPr lang="en-GB" dirty="0" smtClean="0"/>
              <a:t> </a:t>
            </a:r>
            <a:r>
              <a:rPr lang="en-GB" sz="1200" b="0" i="0" u="none" strike="noStrike" kern="1200" dirty="0" smtClean="0">
                <a:solidFill>
                  <a:schemeClr val="tx1"/>
                </a:solidFill>
                <a:effectLst/>
                <a:latin typeface="+mn-lt"/>
                <a:ea typeface="+mn-ea"/>
                <a:cs typeface="+mn-cs"/>
              </a:rPr>
              <a:t>public speaking</a:t>
            </a:r>
            <a:r>
              <a:rPr lang="en-US" dirty="0" smtClean="0"/>
              <a:t>.</a:t>
            </a:r>
          </a:p>
          <a:p>
            <a:pPr lvl="0"/>
            <a:endParaRPr lang="en-US" dirty="0" smtClean="0"/>
          </a:p>
          <a:p>
            <a:pPr marL="171450" lvl="0" indent="-171450">
              <a:buFont typeface="Arial" panose="020B0604020202020204" pitchFamily="34" charset="0"/>
              <a:buChar char="•"/>
            </a:pPr>
            <a:r>
              <a:rPr lang="en-US" dirty="0" smtClean="0"/>
              <a:t>There were 1897 reactions from just the animal category alone.</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r>
              <a:rPr lang="en-US" dirty="0" smtClean="0"/>
              <a:t>And also the most common month for users to post was within January. This aligns with seasonal trends of social media users.</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nSpc>
                <a:spcPct val="150000"/>
              </a:lnSpc>
            </a:pPr>
            <a:r>
              <a:rPr lang="en-GB" sz="1600" b="0" i="0" kern="1200" dirty="0" smtClean="0">
                <a:solidFill>
                  <a:schemeClr val="tx1"/>
                </a:solidFill>
                <a:effectLst/>
                <a:latin typeface="+mn-lt"/>
                <a:ea typeface="+mn-ea"/>
                <a:cs typeface="+mn-cs"/>
              </a:rPr>
              <a:t>Animals and science are broad categories that can encompass a wide range of subtopics, from cute animal videos and photos to scientific research and discoveries. Healthy Eating is another broad category that may include information about nutrition, diet, and wellness. </a:t>
            </a:r>
          </a:p>
          <a:p>
            <a:pPr>
              <a:lnSpc>
                <a:spcPct val="150000"/>
              </a:lnSpc>
            </a:pPr>
            <a:endParaRPr lang="en-GB" sz="1600" b="0" i="0" kern="1200" dirty="0" smtClean="0">
              <a:solidFill>
                <a:schemeClr val="tx1"/>
              </a:solidFill>
              <a:effectLst/>
              <a:latin typeface="+mn-lt"/>
              <a:ea typeface="+mn-ea"/>
              <a:cs typeface="+mn-cs"/>
            </a:endParaRPr>
          </a:p>
          <a:p>
            <a:pPr>
              <a:lnSpc>
                <a:spcPct val="150000"/>
              </a:lnSpc>
            </a:pPr>
            <a:r>
              <a:rPr lang="en-GB" sz="1600" b="0" i="0" kern="1200" dirty="0" smtClean="0">
                <a:solidFill>
                  <a:schemeClr val="tx1"/>
                </a:solidFill>
                <a:effectLst/>
                <a:latin typeface="+mn-lt"/>
                <a:ea typeface="+mn-ea"/>
                <a:cs typeface="+mn-cs"/>
              </a:rPr>
              <a:t>Technology is a broad and dynamic category that can include a wide range of topics, from the latest smartphones and laptops to cutting-edge research in fields like artificial intelligence and quantum computing. Food is another broad category that can encompass everything from recipes and cooking tips to restaurant reviews and food-related news.</a:t>
            </a:r>
          </a:p>
          <a:p>
            <a:pPr>
              <a:lnSpc>
                <a:spcPct val="150000"/>
              </a:lnSpc>
            </a:pPr>
            <a:endParaRPr lang="en-GB" sz="1600" b="0" i="0" kern="1200" dirty="0" smtClean="0">
              <a:solidFill>
                <a:schemeClr val="tx1"/>
              </a:solidFill>
              <a:effectLst/>
              <a:latin typeface="+mn-lt"/>
              <a:ea typeface="+mn-ea"/>
              <a:cs typeface="+mn-cs"/>
            </a:endParaRPr>
          </a:p>
          <a:p>
            <a:pPr>
              <a:lnSpc>
                <a:spcPct val="150000"/>
              </a:lnSpc>
            </a:pPr>
            <a:r>
              <a:rPr lang="en-GB" sz="1600" b="0" i="0" kern="1200" dirty="0" smtClean="0">
                <a:solidFill>
                  <a:schemeClr val="tx1"/>
                </a:solidFill>
                <a:effectLst/>
                <a:latin typeface="+mn-lt"/>
                <a:ea typeface="+mn-ea"/>
                <a:cs typeface="+mn-cs"/>
              </a:rPr>
              <a:t>It's worth noting that these are just general trends, and it's important to consider the specific interests of your target audience when creating and curating content. Additionally, it's worth to also consider other metrics like engagement, views, and shares to understand how much impact it makes on your audience.</a:t>
            </a:r>
          </a:p>
          <a:p>
            <a:pPr lvl="0">
              <a:lnSpc>
                <a:spcPct val="150000"/>
              </a:lnSpc>
            </a:pPr>
            <a:endParaRPr lang="en-US" sz="1600"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GB" sz="1200" b="0" i="0" kern="1200" dirty="0" smtClean="0">
                <a:solidFill>
                  <a:schemeClr val="tx1"/>
                </a:solidFill>
                <a:effectLst/>
                <a:latin typeface="+mn-lt"/>
                <a:ea typeface="+mn-ea"/>
                <a:cs typeface="+mn-cs"/>
              </a:rPr>
              <a:t>Additionally, photos can often convey a message or emotion more effectively than text alone. It's worth noting that there are many factors that can influence user engagement with different types of content, and further research would be needed to fully understand the reasons behind users' preferences.</a:t>
            </a:r>
          </a:p>
          <a:p>
            <a:r>
              <a:rPr lang="en-GB" dirty="0" smtClean="0"/>
              <a:t/>
            </a:r>
            <a:br>
              <a:rPr lang="en-GB" dirty="0" smtClean="0"/>
            </a:b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860347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7" Type="http://schemas.openxmlformats.org/officeDocument/2006/relationships/image" Target="../media/image19.jpe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80.svg"/><Relationship Id="rId5" Type="http://schemas.openxmlformats.org/officeDocument/2006/relationships/image" Target="../media/image21.png"/><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2.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219200" y="804629"/>
            <a:ext cx="8534400" cy="8225071"/>
            <a:chOff x="385761" y="386656"/>
            <a:chExt cx="11282030" cy="10704267"/>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6484543">
              <a:off x="396140" y="376277"/>
              <a:ext cx="9735955" cy="9756714"/>
            </a:xfrm>
            <a:prstGeom prst="rect">
              <a:avLst/>
            </a:prstGeom>
          </p:spPr>
        </p:pic>
      </p:grpSp>
      <p:sp>
        <p:nvSpPr>
          <p:cNvPr id="24" name="TextBox 24"/>
          <p:cNvSpPr txBox="1"/>
          <p:nvPr/>
        </p:nvSpPr>
        <p:spPr>
          <a:xfrm>
            <a:off x="2189636" y="2261125"/>
            <a:ext cx="5482998" cy="4159152"/>
          </a:xfrm>
          <a:prstGeom prst="rect">
            <a:avLst/>
          </a:prstGeom>
        </p:spPr>
        <p:txBody>
          <a:bodyPr lIns="0" tIns="0" rIns="0" bIns="0" rtlCol="0" anchor="t">
            <a:spAutoFit/>
          </a:bodyPr>
          <a:lstStyle/>
          <a:p>
            <a:pPr algn="ctr">
              <a:lnSpc>
                <a:spcPts val="11059"/>
              </a:lnSpc>
            </a:pPr>
            <a:r>
              <a:rPr lang="en-US" sz="7200" spc="-105" dirty="0" smtClean="0">
                <a:solidFill>
                  <a:srgbClr val="FFFFFF"/>
                </a:solidFill>
                <a:latin typeface="Bodoni MT Condensed" panose="02070606080606020203" pitchFamily="18" charset="0"/>
                <a:cs typeface="Times New Roman" panose="02020603050405020304" pitchFamily="18" charset="0"/>
              </a:rPr>
              <a:t>An Analysis on </a:t>
            </a:r>
          </a:p>
          <a:p>
            <a:pPr algn="ctr">
              <a:lnSpc>
                <a:spcPts val="11059"/>
              </a:lnSpc>
            </a:pPr>
            <a:r>
              <a:rPr lang="en-US" sz="7200" spc="-105" dirty="0" smtClean="0">
                <a:solidFill>
                  <a:srgbClr val="FFFFFF"/>
                </a:solidFill>
                <a:latin typeface="Bodoni MT Condensed" panose="02070606080606020203" pitchFamily="18" charset="0"/>
                <a:cs typeface="Times New Roman" panose="02020603050405020304" pitchFamily="18" charset="0"/>
              </a:rPr>
              <a:t>Social Buzz’s</a:t>
            </a:r>
          </a:p>
          <a:p>
            <a:pPr algn="ctr">
              <a:lnSpc>
                <a:spcPts val="11059"/>
              </a:lnSpc>
            </a:pPr>
            <a:r>
              <a:rPr lang="en-US" sz="7200" spc="-105" dirty="0" smtClean="0">
                <a:solidFill>
                  <a:srgbClr val="FFFFFF"/>
                </a:solidFill>
                <a:latin typeface="Bodoni MT Condensed" panose="02070606080606020203" pitchFamily="18" charset="0"/>
                <a:cs typeface="Times New Roman" panose="02020603050405020304" pitchFamily="18" charset="0"/>
              </a:rPr>
              <a:t>Content Categories</a:t>
            </a:r>
            <a:endParaRPr lang="en-US" sz="7200" spc="-105" dirty="0">
              <a:solidFill>
                <a:srgbClr val="FFFFFF"/>
              </a:solidFill>
              <a:latin typeface="Bodoni MT Condensed" panose="02070606080606020203"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361260" y="9367100"/>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582450" y="-1395350"/>
            <a:ext cx="17253775" cy="2017079"/>
            <a:chOff x="0" y="0"/>
            <a:chExt cx="23005033" cy="2689439"/>
          </a:xfrm>
        </p:grpSpPr>
        <p:pic>
          <p:nvPicPr>
            <p:cNvPr id="15" name="Picture 15"/>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2071962"/>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1E421819-BC87-41DA-B06D-EF73D93DAF6E}"/>
              </a:ext>
            </a:extLst>
          </p:cNvPr>
          <p:cNvSpPr txBox="1"/>
          <p:nvPr/>
        </p:nvSpPr>
        <p:spPr>
          <a:xfrm>
            <a:off x="2512716" y="1033787"/>
            <a:ext cx="6833718" cy="8433847"/>
          </a:xfrm>
          <a:prstGeom prst="rect">
            <a:avLst/>
          </a:prstGeom>
          <a:noFill/>
        </p:spPr>
        <p:txBody>
          <a:bodyPr wrap="square" rtlCol="0">
            <a:spAutoFit/>
          </a:bodyPr>
          <a:lstStyle/>
          <a:p>
            <a:pPr algn="just">
              <a:lnSpc>
                <a:spcPct val="150000"/>
              </a:lnSpc>
            </a:pPr>
            <a:r>
              <a:rPr lang="en-GB" sz="2800" dirty="0">
                <a:latin typeface="Garamond" panose="02020404030301010803" pitchFamily="18" charset="0"/>
              </a:rPr>
              <a:t>Additionally, from our analysis the top 5 content reactions were heart, scared, peeking, hate, interested this could </a:t>
            </a:r>
            <a:r>
              <a:rPr lang="en-GB" sz="2800" dirty="0" smtClean="0">
                <a:latin typeface="Garamond" panose="02020404030301010803" pitchFamily="18" charset="0"/>
              </a:rPr>
              <a:t>convey that </a:t>
            </a:r>
            <a:r>
              <a:rPr lang="en-GB" sz="2800" dirty="0">
                <a:latin typeface="Garamond" panose="02020404030301010803" pitchFamily="18" charset="0"/>
              </a:rPr>
              <a:t>users tend to have strong emotional reactions to the content they are viewing. The heart reaction suggests that users find the content to be positive and likable, while the scared and peeking reactions may indicate that the content is suspenseful or intriguing. The hate reaction suggests that users have a negative reaction to the content, and the interested reaction suggests that users are paying attention and engaged with the content</a:t>
            </a:r>
            <a:r>
              <a:rPr lang="en-GB" sz="2800" dirty="0" smtClean="0">
                <a:latin typeface="Garamond" panose="02020404030301010803" pitchFamily="18" charset="0"/>
              </a:rPr>
              <a:t>.</a:t>
            </a:r>
            <a:endParaRPr lang="en-GB" sz="2800" dirty="0">
              <a:latin typeface="Garamond" panose="02020404030301010803" pitchFamily="18" charset="0"/>
            </a:endParaRPr>
          </a:p>
        </p:txBody>
      </p:sp>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72668" y="1298340"/>
            <a:ext cx="9045874" cy="8036160"/>
          </a:xfrm>
          <a:prstGeom prst="rect">
            <a:avLst/>
          </a:prstGeom>
        </p:spPr>
      </p:pic>
    </p:spTree>
    <p:extLst>
      <p:ext uri="{BB962C8B-B14F-4D97-AF65-F5344CB8AC3E}">
        <p14:creationId xmlns:p14="http://schemas.microsoft.com/office/powerpoint/2010/main" val="2453851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31" name="Group 11">
            <a:extLst>
              <a:ext uri="{FF2B5EF4-FFF2-40B4-BE49-F238E27FC236}">
                <a16:creationId xmlns:a16="http://schemas.microsoft.com/office/drawing/2014/main" id="{F1874E57-C775-2B41-8A91-6423DF4C28AF}"/>
              </a:ext>
            </a:extLst>
          </p:cNvPr>
          <p:cNvGrpSpPr/>
          <p:nvPr/>
        </p:nvGrpSpPr>
        <p:grpSpPr>
          <a:xfrm>
            <a:off x="10976811" y="398920"/>
            <a:ext cx="6910138" cy="2234673"/>
            <a:chOff x="0" y="-47625"/>
            <a:chExt cx="7569956" cy="3233657"/>
          </a:xfrm>
        </p:grpSpPr>
        <p:sp>
          <p:nvSpPr>
            <p:cNvPr id="32" name="TextBox 12">
              <a:extLst>
                <a:ext uri="{FF2B5EF4-FFF2-40B4-BE49-F238E27FC236}">
                  <a16:creationId xmlns:a16="http://schemas.microsoft.com/office/drawing/2014/main" id="{B930539D-B309-DF4F-BB41-4D61D91F7FC2}"/>
                </a:ext>
              </a:extLst>
            </p:cNvPr>
            <p:cNvSpPr txBox="1"/>
            <p:nvPr/>
          </p:nvSpPr>
          <p:spPr>
            <a:xfrm>
              <a:off x="0" y="691990"/>
              <a:ext cx="7569956" cy="2494042"/>
            </a:xfrm>
            <a:prstGeom prst="rect">
              <a:avLst/>
            </a:prstGeom>
          </p:spPr>
          <p:txBody>
            <a:bodyPr lIns="0" tIns="0" rIns="0" bIns="0" rtlCol="0" anchor="t">
              <a:spAutoFit/>
            </a:bodyPr>
            <a:lstStyle/>
            <a:p>
              <a:r>
                <a:rPr lang="en-GB" sz="2800" dirty="0">
                  <a:latin typeface="Garamond" panose="02020404030301010803" pitchFamily="18" charset="0"/>
                </a:rPr>
                <a:t>Animals and science are broad categories that can encompass a wide range of subtopics, from cute animal </a:t>
              </a:r>
              <a:r>
                <a:rPr lang="en-GB" sz="2800" dirty="0" smtClean="0">
                  <a:latin typeface="Garamond" panose="02020404030301010803" pitchFamily="18" charset="0"/>
                </a:rPr>
                <a:t>photos </a:t>
              </a:r>
              <a:r>
                <a:rPr lang="en-GB" sz="2800" dirty="0">
                  <a:latin typeface="Garamond" panose="02020404030301010803" pitchFamily="18" charset="0"/>
                </a:rPr>
                <a:t>and </a:t>
              </a:r>
              <a:r>
                <a:rPr lang="en-GB" sz="2800" dirty="0" smtClean="0">
                  <a:latin typeface="Garamond" panose="02020404030301010803" pitchFamily="18" charset="0"/>
                </a:rPr>
                <a:t>videos </a:t>
              </a:r>
              <a:r>
                <a:rPr lang="en-GB" sz="2800" dirty="0">
                  <a:latin typeface="Garamond" panose="02020404030301010803" pitchFamily="18" charset="0"/>
                </a:rPr>
                <a:t>to scientific research and discoveries. </a:t>
              </a:r>
              <a:endParaRPr lang="en-US" sz="3200" dirty="0">
                <a:effectLst/>
                <a:latin typeface="Garamond" panose="02020404030301010803" pitchFamily="18" charset="0"/>
              </a:endParaRPr>
            </a:p>
          </p:txBody>
        </p:sp>
        <p:sp>
          <p:nvSpPr>
            <p:cNvPr id="33" name="TextBox 13">
              <a:extLst>
                <a:ext uri="{FF2B5EF4-FFF2-40B4-BE49-F238E27FC236}">
                  <a16:creationId xmlns:a16="http://schemas.microsoft.com/office/drawing/2014/main" id="{EA775DEA-C6AD-DC4F-AE61-910FBC29EA06}"/>
                </a:ext>
              </a:extLst>
            </p:cNvPr>
            <p:cNvSpPr txBox="1"/>
            <p:nvPr/>
          </p:nvSpPr>
          <p:spPr>
            <a:xfrm>
              <a:off x="0" y="-47625"/>
              <a:ext cx="7569956" cy="538149"/>
            </a:xfrm>
            <a:prstGeom prst="rect">
              <a:avLst/>
            </a:prstGeom>
          </p:spPr>
          <p:txBody>
            <a:bodyPr lIns="0" tIns="0" rIns="0" bIns="0" rtlCol="0" anchor="t">
              <a:spAutoFit/>
            </a:bodyPr>
            <a:lstStyle/>
            <a:p>
              <a:pPr>
                <a:lnSpc>
                  <a:spcPts val="2940"/>
                </a:lnSpc>
              </a:pPr>
              <a:r>
                <a:rPr lang="en-US" sz="2800" b="1" spc="-21" dirty="0">
                  <a:latin typeface="Gadugi" panose="020B0502040204020203" pitchFamily="34" charset="0"/>
                  <a:ea typeface="Gadugi" panose="020B0502040204020203" pitchFamily="34" charset="0"/>
                </a:rPr>
                <a:t>ANALYSIS</a:t>
              </a:r>
            </a:p>
          </p:txBody>
        </p:sp>
      </p:grpSp>
      <p:grpSp>
        <p:nvGrpSpPr>
          <p:cNvPr id="34" name="Group 7">
            <a:extLst>
              <a:ext uri="{FF2B5EF4-FFF2-40B4-BE49-F238E27FC236}">
                <a16:creationId xmlns:a16="http://schemas.microsoft.com/office/drawing/2014/main" id="{234FDAED-EE10-3949-A2A9-F81AC41AFAEF}"/>
              </a:ext>
            </a:extLst>
          </p:cNvPr>
          <p:cNvGrpSpPr/>
          <p:nvPr/>
        </p:nvGrpSpPr>
        <p:grpSpPr>
          <a:xfrm>
            <a:off x="10965495" y="3139412"/>
            <a:ext cx="7322504" cy="6302013"/>
            <a:chOff x="-1" y="-47625"/>
            <a:chExt cx="7569957" cy="6746992"/>
          </a:xfrm>
        </p:grpSpPr>
        <p:sp>
          <p:nvSpPr>
            <p:cNvPr id="35" name="TextBox 8">
              <a:extLst>
                <a:ext uri="{FF2B5EF4-FFF2-40B4-BE49-F238E27FC236}">
                  <a16:creationId xmlns:a16="http://schemas.microsoft.com/office/drawing/2014/main" id="{269B9A6F-DC02-FD48-875A-DE49C95589FA}"/>
                </a:ext>
              </a:extLst>
            </p:cNvPr>
            <p:cNvSpPr txBox="1"/>
            <p:nvPr/>
          </p:nvSpPr>
          <p:spPr>
            <a:xfrm>
              <a:off x="-1" y="702316"/>
              <a:ext cx="7569956" cy="5997051"/>
            </a:xfrm>
            <a:prstGeom prst="rect">
              <a:avLst/>
            </a:prstGeom>
          </p:spPr>
          <p:txBody>
            <a:bodyPr lIns="0" tIns="0" rIns="0" bIns="0" rtlCol="0" anchor="t">
              <a:spAutoFit/>
            </a:bodyPr>
            <a:lstStyle/>
            <a:p>
              <a:r>
                <a:rPr lang="en-GB" sz="2800" dirty="0">
                  <a:latin typeface="Garamond" panose="02020404030301010803" pitchFamily="18" charset="0"/>
                  <a:cs typeface="Times New Roman" panose="02020603050405020304" pitchFamily="18" charset="0"/>
                </a:rPr>
                <a:t>It's worth noting that these are just general trends, and it's important to consider the specific interests of your target audience when </a:t>
              </a:r>
              <a:r>
                <a:rPr lang="en-GB" sz="2800" dirty="0" smtClean="0">
                  <a:latin typeface="Garamond" panose="02020404030301010803" pitchFamily="18" charset="0"/>
                  <a:cs typeface="Times New Roman" panose="02020603050405020304" pitchFamily="18" charset="0"/>
                </a:rPr>
                <a:t>collecting </a:t>
              </a:r>
              <a:r>
                <a:rPr lang="en-GB" sz="2800" dirty="0">
                  <a:latin typeface="Garamond" panose="02020404030301010803" pitchFamily="18" charset="0"/>
                  <a:cs typeface="Times New Roman" panose="02020603050405020304" pitchFamily="18" charset="0"/>
                </a:rPr>
                <a:t>and </a:t>
              </a:r>
              <a:r>
                <a:rPr lang="en-GB" sz="2800" dirty="0" smtClean="0">
                  <a:latin typeface="Garamond" panose="02020404030301010803" pitchFamily="18" charset="0"/>
                  <a:cs typeface="Times New Roman" panose="02020603050405020304" pitchFamily="18" charset="0"/>
                </a:rPr>
                <a:t>analysing contents. </a:t>
              </a:r>
            </a:p>
            <a:p>
              <a:endParaRPr lang="en-GB" sz="2800" dirty="0">
                <a:latin typeface="Garamond" panose="02020404030301010803" pitchFamily="18" charset="0"/>
                <a:cs typeface="Times New Roman" panose="02020603050405020304" pitchFamily="18" charset="0"/>
              </a:endParaRPr>
            </a:p>
            <a:p>
              <a:r>
                <a:rPr lang="en-GB" sz="2800" dirty="0" smtClean="0">
                  <a:latin typeface="Garamond" panose="02020404030301010803" pitchFamily="18" charset="0"/>
                  <a:cs typeface="Times New Roman" panose="02020603050405020304" pitchFamily="18" charset="0"/>
                </a:rPr>
                <a:t>Additionally</a:t>
              </a:r>
              <a:r>
                <a:rPr lang="en-GB" sz="2800" dirty="0">
                  <a:latin typeface="Garamond" panose="02020404030301010803" pitchFamily="18" charset="0"/>
                  <a:cs typeface="Times New Roman" panose="02020603050405020304" pitchFamily="18" charset="0"/>
                </a:rPr>
                <a:t>, it's worth to also consider other metrics like engagement, views, and shares to understand how much </a:t>
              </a:r>
              <a:r>
                <a:rPr lang="en-GB" sz="2800" dirty="0" smtClean="0">
                  <a:latin typeface="Garamond" panose="02020404030301010803" pitchFamily="18" charset="0"/>
                  <a:cs typeface="Times New Roman" panose="02020603050405020304" pitchFamily="18" charset="0"/>
                </a:rPr>
                <a:t>impact </a:t>
              </a:r>
              <a:r>
                <a:rPr lang="en-GB" sz="2800" dirty="0">
                  <a:latin typeface="Garamond" panose="02020404030301010803" pitchFamily="18" charset="0"/>
                  <a:cs typeface="Times New Roman" panose="02020603050405020304" pitchFamily="18" charset="0"/>
                </a:rPr>
                <a:t>it makes </a:t>
              </a:r>
              <a:r>
                <a:rPr lang="en-GB" sz="2800" dirty="0" smtClean="0">
                  <a:latin typeface="Garamond" panose="02020404030301010803" pitchFamily="18" charset="0"/>
                  <a:cs typeface="Times New Roman" panose="02020603050405020304" pitchFamily="18" charset="0"/>
                </a:rPr>
                <a:t>on your </a:t>
              </a:r>
              <a:r>
                <a:rPr lang="en-GB" sz="2800" dirty="0">
                  <a:latin typeface="Garamond" panose="02020404030301010803" pitchFamily="18" charset="0"/>
                  <a:cs typeface="Times New Roman" panose="02020603050405020304" pitchFamily="18" charset="0"/>
                </a:rPr>
                <a:t>audience. </a:t>
              </a:r>
              <a:endParaRPr lang="en-GB" sz="2800" dirty="0" smtClean="0">
                <a:latin typeface="Garamond" panose="02020404030301010803" pitchFamily="18" charset="0"/>
                <a:cs typeface="Times New Roman" panose="02020603050405020304" pitchFamily="18" charset="0"/>
              </a:endParaRPr>
            </a:p>
            <a:p>
              <a:endParaRPr lang="en-GB" sz="2800" dirty="0">
                <a:latin typeface="Garamond" panose="02020404030301010803" pitchFamily="18" charset="0"/>
                <a:cs typeface="Times New Roman" panose="02020603050405020304" pitchFamily="18" charset="0"/>
              </a:endParaRPr>
            </a:p>
            <a:p>
              <a:r>
                <a:rPr lang="en-GB" sz="2800" dirty="0" smtClean="0">
                  <a:latin typeface="Garamond" panose="02020404030301010803" pitchFamily="18" charset="0"/>
                  <a:cs typeface="Times New Roman" panose="02020603050405020304" pitchFamily="18" charset="0"/>
                </a:rPr>
                <a:t>Social </a:t>
              </a:r>
              <a:r>
                <a:rPr lang="en-GB" sz="2800" dirty="0">
                  <a:latin typeface="Garamond" panose="02020404030301010803" pitchFamily="18" charset="0"/>
                  <a:cs typeface="Times New Roman" panose="02020603050405020304" pitchFamily="18" charset="0"/>
                </a:rPr>
                <a:t>Buzz can leverage this information to </a:t>
              </a:r>
              <a:endParaRPr lang="en-GB" sz="2800" dirty="0" smtClean="0">
                <a:latin typeface="Garamond" panose="02020404030301010803" pitchFamily="18" charset="0"/>
                <a:cs typeface="Times New Roman" panose="02020603050405020304" pitchFamily="18" charset="0"/>
              </a:endParaRPr>
            </a:p>
            <a:p>
              <a:r>
                <a:rPr lang="en-US" sz="2800" dirty="0">
                  <a:latin typeface="Garamond" panose="02020404030301010803" pitchFamily="18" charset="0"/>
                  <a:cs typeface="Times New Roman" panose="02020603050405020304" pitchFamily="18" charset="0"/>
                </a:rPr>
                <a:t>better understand their audience optimize their content </a:t>
              </a:r>
              <a:r>
                <a:rPr lang="en-US" sz="2800" dirty="0" smtClean="0">
                  <a:latin typeface="Garamond" panose="02020404030301010803" pitchFamily="18" charset="0"/>
                  <a:cs typeface="Times New Roman" panose="02020603050405020304" pitchFamily="18" charset="0"/>
                </a:rPr>
                <a:t>strategy </a:t>
              </a:r>
              <a:r>
                <a:rPr lang="en-GB" sz="2800" dirty="0">
                  <a:latin typeface="Garamond" panose="02020404030301010803" pitchFamily="18" charset="0"/>
                  <a:cs typeface="Times New Roman" panose="02020603050405020304" pitchFamily="18" charset="0"/>
                </a:rPr>
                <a:t> and to drive growth on their </a:t>
              </a:r>
              <a:r>
                <a:rPr lang="en-GB" sz="2800" dirty="0" smtClean="0">
                  <a:latin typeface="Garamond" panose="02020404030301010803" pitchFamily="18" charset="0"/>
                  <a:cs typeface="Times New Roman" panose="02020603050405020304" pitchFamily="18" charset="0"/>
                </a:rPr>
                <a:t>platform.</a:t>
              </a:r>
              <a:endParaRPr lang="en-US" sz="5400" spc="-19" dirty="0">
                <a:latin typeface="Garamond" panose="02020404030301010803" pitchFamily="18" charset="0"/>
                <a:ea typeface="Gadugi" panose="020B0502040204020203" pitchFamily="34" charset="0"/>
                <a:cs typeface="Times New Roman" panose="02020603050405020304" pitchFamily="18" charset="0"/>
              </a:endParaRPr>
            </a:p>
          </p:txBody>
        </p:sp>
        <p:sp>
          <p:nvSpPr>
            <p:cNvPr id="36" name="TextBox 9">
              <a:extLst>
                <a:ext uri="{FF2B5EF4-FFF2-40B4-BE49-F238E27FC236}">
                  <a16:creationId xmlns:a16="http://schemas.microsoft.com/office/drawing/2014/main" id="{9BE98286-20D0-0F43-95FD-A7486B483CB2}"/>
                </a:ext>
              </a:extLst>
            </p:cNvPr>
            <p:cNvSpPr txBox="1"/>
            <p:nvPr/>
          </p:nvSpPr>
          <p:spPr>
            <a:xfrm>
              <a:off x="0" y="-47625"/>
              <a:ext cx="7569956" cy="398156"/>
            </a:xfrm>
            <a:prstGeom prst="rect">
              <a:avLst/>
            </a:prstGeom>
          </p:spPr>
          <p:txBody>
            <a:bodyPr lIns="0" tIns="0" rIns="0" bIns="0" rtlCol="0" anchor="t">
              <a:spAutoFit/>
            </a:bodyPr>
            <a:lstStyle/>
            <a:p>
              <a:pPr>
                <a:lnSpc>
                  <a:spcPts val="2940"/>
                </a:lnSpc>
              </a:pPr>
              <a:r>
                <a:rPr lang="en-US" sz="2800" b="1" spc="-21" dirty="0" smtClean="0">
                  <a:latin typeface="Gadugi" panose="020B0502040204020203" pitchFamily="34" charset="0"/>
                  <a:ea typeface="Gadugi" panose="020B0502040204020203" pitchFamily="34" charset="0"/>
                </a:rPr>
                <a:t>INSIGHTS</a:t>
              </a:r>
              <a:endParaRPr lang="en-US" sz="2800" b="1" spc="-21" dirty="0">
                <a:latin typeface="Gadugi" panose="020B0502040204020203" pitchFamily="34" charset="0"/>
                <a:ea typeface="Gadugi" panose="020B0502040204020203" pitchFamily="34"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9087470" y="5044764"/>
            <a:ext cx="942466" cy="279598"/>
          </a:xfrm>
          <a:prstGeom prst="rect">
            <a:avLst/>
          </a:prstGeom>
        </p:spPr>
      </p:pic>
      <p:grpSp>
        <p:nvGrpSpPr>
          <p:cNvPr id="20" name="Group 19"/>
          <p:cNvGrpSpPr/>
          <p:nvPr/>
        </p:nvGrpSpPr>
        <p:grpSpPr>
          <a:xfrm>
            <a:off x="-559831" y="9148344"/>
            <a:ext cx="9711338" cy="2017079"/>
            <a:chOff x="519980" y="9786225"/>
            <a:chExt cx="9711338" cy="2017079"/>
          </a:xfrm>
        </p:grpSpPr>
        <p:pic>
          <p:nvPicPr>
            <p:cNvPr id="5"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8062416" y="9786225"/>
              <a:ext cx="2168902" cy="2017079"/>
            </a:xfrm>
            <a:prstGeom prst="rect">
              <a:avLst/>
            </a:prstGeom>
          </p:spPr>
        </p:pic>
        <p:pic>
          <p:nvPicPr>
            <p:cNvPr id="6"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5548271" y="9786225"/>
              <a:ext cx="2168902" cy="2017079"/>
            </a:xfrm>
            <a:prstGeom prst="rect">
              <a:avLst/>
            </a:prstGeom>
          </p:spPr>
        </p:pic>
        <p:pic>
          <p:nvPicPr>
            <p:cNvPr id="7"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034125" y="9786225"/>
              <a:ext cx="2168902" cy="2017079"/>
            </a:xfrm>
            <a:prstGeom prst="rect">
              <a:avLst/>
            </a:prstGeom>
          </p:spPr>
        </p:pic>
        <p:pic>
          <p:nvPicPr>
            <p:cNvPr id="8"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519980" y="9786225"/>
              <a:ext cx="2168902" cy="2017079"/>
            </a:xfrm>
            <a:prstGeom prst="rect">
              <a:avLst/>
            </a:prstGeom>
          </p:spPr>
        </p:pic>
      </p:grpSp>
      <p:grpSp>
        <p:nvGrpSpPr>
          <p:cNvPr id="19" name="Group 18"/>
          <p:cNvGrpSpPr/>
          <p:nvPr/>
        </p:nvGrpSpPr>
        <p:grpSpPr>
          <a:xfrm>
            <a:off x="-531757" y="-1055714"/>
            <a:ext cx="9711338" cy="2025672"/>
            <a:chOff x="519980" y="-883398"/>
            <a:chExt cx="9711338" cy="2025672"/>
          </a:xfrm>
        </p:grpSpPr>
        <p:pic>
          <p:nvPicPr>
            <p:cNvPr id="10"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8062416" y="-874805"/>
              <a:ext cx="2168902" cy="2017079"/>
            </a:xfrm>
            <a:prstGeom prst="rect">
              <a:avLst/>
            </a:prstGeom>
          </p:spPr>
        </p:pic>
        <p:pic>
          <p:nvPicPr>
            <p:cNvPr id="11"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5548271" y="-874805"/>
              <a:ext cx="2168902" cy="2017079"/>
            </a:xfrm>
            <a:prstGeom prst="rect">
              <a:avLst/>
            </a:prstGeom>
          </p:spPr>
        </p:pic>
        <p:pic>
          <p:nvPicPr>
            <p:cNvPr id="12"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070220" y="-883398"/>
              <a:ext cx="2168902" cy="2017079"/>
            </a:xfrm>
            <a:prstGeom prst="rect">
              <a:avLst/>
            </a:prstGeom>
          </p:spPr>
        </p:pic>
        <p:pic>
          <p:nvPicPr>
            <p:cNvPr id="13" name="Picture 1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519980" y="-874805"/>
              <a:ext cx="2168902" cy="2017079"/>
            </a:xfrm>
            <a:prstGeom prst="rect">
              <a:avLst/>
            </a:prstGeom>
          </p:spPr>
        </p:pic>
      </p:grpSp>
      <p:sp>
        <p:nvSpPr>
          <p:cNvPr id="16" name="TextBox 15">
            <a:extLst>
              <a:ext uri="{FF2B5EF4-FFF2-40B4-BE49-F238E27FC236}">
                <a16:creationId xmlns:a16="http://schemas.microsoft.com/office/drawing/2014/main" id="{3A90234A-916B-4C29-ACF1-11F97E8C2563}"/>
              </a:ext>
            </a:extLst>
          </p:cNvPr>
          <p:cNvSpPr txBox="1"/>
          <p:nvPr/>
        </p:nvSpPr>
        <p:spPr>
          <a:xfrm>
            <a:off x="11774781" y="7824379"/>
            <a:ext cx="5677467" cy="312906"/>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17" name="TextBox 16">
            <a:extLst>
              <a:ext uri="{FF2B5EF4-FFF2-40B4-BE49-F238E27FC236}">
                <a16:creationId xmlns:a16="http://schemas.microsoft.com/office/drawing/2014/main" id="{E1CF9388-A25B-45EF-AAD4-73FE2BA72053}"/>
              </a:ext>
            </a:extLst>
          </p:cNvPr>
          <p:cNvSpPr txBox="1"/>
          <p:nvPr/>
        </p:nvSpPr>
        <p:spPr>
          <a:xfrm>
            <a:off x="11774781" y="7269668"/>
            <a:ext cx="5677467" cy="338779"/>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sp>
        <p:nvSpPr>
          <p:cNvPr id="21" name="AutoShape 22"/>
          <p:cNvSpPr/>
          <p:nvPr/>
        </p:nvSpPr>
        <p:spPr>
          <a:xfrm>
            <a:off x="0" y="0"/>
            <a:ext cx="2386482" cy="10287000"/>
          </a:xfrm>
          <a:prstGeom prst="rect">
            <a:avLst/>
          </a:prstGeom>
          <a:solidFill>
            <a:srgbClr val="A100FF"/>
          </a:solidFill>
        </p:spPr>
      </p:sp>
      <p:pic>
        <p:nvPicPr>
          <p:cNvPr id="22" name="Picture 5"/>
          <p:cNvPicPr>
            <a:picLocks noChangeAspect="1"/>
          </p:cNvPicPr>
          <p:nvPr/>
        </p:nvPicPr>
        <p:blipFill>
          <a:blip r:embed="rId7"/>
          <a:srcRect l="4069" t="1617" r="4069" b="1617"/>
          <a:stretch>
            <a:fillRect/>
          </a:stretch>
        </p:blipFill>
        <p:spPr>
          <a:xfrm>
            <a:off x="4295838" y="1164724"/>
            <a:ext cx="5036754" cy="7788854"/>
          </a:xfrm>
          <a:prstGeom prst="rect">
            <a:avLst/>
          </a:prstGeom>
        </p:spPr>
      </p:pic>
      <p:grpSp>
        <p:nvGrpSpPr>
          <p:cNvPr id="23" name="Group 11">
            <a:extLst>
              <a:ext uri="{FF2B5EF4-FFF2-40B4-BE49-F238E27FC236}">
                <a16:creationId xmlns:a16="http://schemas.microsoft.com/office/drawing/2014/main" id="{F1874E57-C775-2B41-8A91-6423DF4C28AF}"/>
              </a:ext>
            </a:extLst>
          </p:cNvPr>
          <p:cNvGrpSpPr/>
          <p:nvPr/>
        </p:nvGrpSpPr>
        <p:grpSpPr>
          <a:xfrm>
            <a:off x="9982200" y="2636760"/>
            <a:ext cx="7707112" cy="3885319"/>
            <a:chOff x="0" y="-47625"/>
            <a:chExt cx="7569956" cy="4022156"/>
          </a:xfrm>
        </p:grpSpPr>
        <p:sp>
          <p:nvSpPr>
            <p:cNvPr id="24" name="TextBox 12">
              <a:extLst>
                <a:ext uri="{FF2B5EF4-FFF2-40B4-BE49-F238E27FC236}">
                  <a16:creationId xmlns:a16="http://schemas.microsoft.com/office/drawing/2014/main" id="{B930539D-B309-DF4F-BB41-4D61D91F7FC2}"/>
                </a:ext>
              </a:extLst>
            </p:cNvPr>
            <p:cNvSpPr txBox="1"/>
            <p:nvPr/>
          </p:nvSpPr>
          <p:spPr>
            <a:xfrm>
              <a:off x="0" y="691989"/>
              <a:ext cx="7569956" cy="3282542"/>
            </a:xfrm>
            <a:prstGeom prst="rect">
              <a:avLst/>
            </a:prstGeom>
          </p:spPr>
          <p:txBody>
            <a:bodyPr lIns="0" tIns="0" rIns="0" bIns="0" rtlCol="0" anchor="t">
              <a:spAutoFit/>
            </a:bodyPr>
            <a:lstStyle/>
            <a:p>
              <a:pPr>
                <a:lnSpc>
                  <a:spcPct val="150000"/>
                </a:lnSpc>
              </a:pPr>
              <a:r>
                <a:rPr lang="en-GB" sz="2800" dirty="0">
                  <a:latin typeface="Garamond" panose="02020404030301010803" pitchFamily="18" charset="0"/>
                </a:rPr>
                <a:t>Based on the valuable insights obtained from this ad-hoc analysis, Social Buzz should consider partnering with Accenture to expand this analysis on a larger scale for real-time understanding of the business and to deliver even more value</a:t>
              </a:r>
            </a:p>
          </p:txBody>
        </p:sp>
        <p:sp>
          <p:nvSpPr>
            <p:cNvPr id="25" name="TextBox 13">
              <a:extLst>
                <a:ext uri="{FF2B5EF4-FFF2-40B4-BE49-F238E27FC236}">
                  <a16:creationId xmlns:a16="http://schemas.microsoft.com/office/drawing/2014/main" id="{EA775DEA-C6AD-DC4F-AE61-910FBC29EA06}"/>
                </a:ext>
              </a:extLst>
            </p:cNvPr>
            <p:cNvSpPr txBox="1"/>
            <p:nvPr/>
          </p:nvSpPr>
          <p:spPr>
            <a:xfrm>
              <a:off x="0" y="-47625"/>
              <a:ext cx="7569956" cy="538149"/>
            </a:xfrm>
            <a:prstGeom prst="rect">
              <a:avLst/>
            </a:prstGeom>
          </p:spPr>
          <p:txBody>
            <a:bodyPr lIns="0" tIns="0" rIns="0" bIns="0" rtlCol="0" anchor="t">
              <a:spAutoFit/>
            </a:bodyPr>
            <a:lstStyle/>
            <a:p>
              <a:pPr>
                <a:lnSpc>
                  <a:spcPts val="2940"/>
                </a:lnSpc>
              </a:pPr>
              <a:r>
                <a:rPr lang="en-US" sz="2800" b="1" spc="-21" dirty="0" smtClean="0">
                  <a:latin typeface="Gadugi" panose="020B0502040204020203" pitchFamily="34" charset="0"/>
                  <a:ea typeface="Gadugi" panose="020B0502040204020203" pitchFamily="34" charset="0"/>
                </a:rPr>
                <a:t>NEXT STEP</a:t>
              </a:r>
              <a:endParaRPr lang="en-US" sz="2800" b="1" spc="-21" dirty="0">
                <a:latin typeface="Gadugi" panose="020B0502040204020203" pitchFamily="34" charset="0"/>
                <a:ea typeface="Gadugi" panose="020B0502040204020203" pitchFamily="34" charset="0"/>
              </a:endParaRPr>
            </a:p>
          </p:txBody>
        </p:sp>
      </p:grpSp>
    </p:spTree>
    <p:extLst>
      <p:ext uri="{BB962C8B-B14F-4D97-AF65-F5344CB8AC3E}">
        <p14:creationId xmlns:p14="http://schemas.microsoft.com/office/powerpoint/2010/main" val="1971930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553425" y="5284634"/>
            <a:ext cx="5385738" cy="423065"/>
          </a:xfrm>
          <a:prstGeom prst="rect">
            <a:avLst/>
          </a:prstGeom>
        </p:spPr>
        <p:txBody>
          <a:bodyPr lIns="0" tIns="0" rIns="0" bIns="0" rtlCol="0" anchor="t">
            <a:spAutoFit/>
          </a:bodyPr>
          <a:lstStyle/>
          <a:p>
            <a:pPr>
              <a:lnSpc>
                <a:spcPts val="3640"/>
              </a:lnSpc>
            </a:pPr>
            <a:r>
              <a:rPr lang="en-US" sz="28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1983554" y="3965341"/>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1866900"/>
            <a:ext cx="9474361" cy="7099342"/>
            <a:chOff x="0" y="0"/>
            <a:chExt cx="11564591" cy="590232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3604159"/>
            </a:xfrm>
            <a:prstGeom prst="rect">
              <a:avLst/>
            </a:prstGeom>
          </p:spPr>
          <p:txBody>
            <a:bodyPr lIns="0" tIns="0" rIns="0" bIns="0" rtlCol="0" anchor="t">
              <a:spAutoFit/>
            </a:bodyPr>
            <a:lstStyle/>
            <a:p>
              <a:pPr algn="just">
                <a:lnSpc>
                  <a:spcPct val="150000"/>
                </a:lnSpc>
              </a:pPr>
              <a:r>
                <a:rPr lang="en-US" sz="3200" spc="-19" dirty="0">
                  <a:solidFill>
                    <a:srgbClr val="000000"/>
                  </a:solidFill>
                  <a:latin typeface="Graphik Regular" panose="020B0503030202060203" pitchFamily="34" charset="0"/>
                </a:rPr>
                <a:t>Project recap</a:t>
              </a:r>
            </a:p>
            <a:p>
              <a:pPr algn="just">
                <a:lnSpc>
                  <a:spcPct val="150000"/>
                </a:lnSpc>
              </a:pPr>
              <a:r>
                <a:rPr lang="en-US" sz="3200" spc="-19" dirty="0">
                  <a:solidFill>
                    <a:srgbClr val="000000"/>
                  </a:solidFill>
                  <a:latin typeface="Graphik Regular" panose="020B0503030202060203" pitchFamily="34" charset="0"/>
                </a:rPr>
                <a:t>Problem</a:t>
              </a:r>
            </a:p>
            <a:p>
              <a:pPr algn="just">
                <a:lnSpc>
                  <a:spcPct val="150000"/>
                </a:lnSpc>
              </a:pPr>
              <a:r>
                <a:rPr lang="en-US" sz="3200" spc="-19" dirty="0">
                  <a:solidFill>
                    <a:srgbClr val="000000"/>
                  </a:solidFill>
                  <a:latin typeface="Graphik Regular" panose="020B0503030202060203" pitchFamily="34" charset="0"/>
                </a:rPr>
                <a:t>The Analytics team</a:t>
              </a:r>
            </a:p>
            <a:p>
              <a:pPr algn="just">
                <a:lnSpc>
                  <a:spcPct val="150000"/>
                </a:lnSpc>
              </a:pPr>
              <a:r>
                <a:rPr lang="en-US" sz="3200" spc="-19" dirty="0">
                  <a:solidFill>
                    <a:srgbClr val="000000"/>
                  </a:solidFill>
                  <a:latin typeface="Graphik Regular" panose="020B0503030202060203" pitchFamily="34" charset="0"/>
                </a:rPr>
                <a:t>Process</a:t>
              </a:r>
            </a:p>
            <a:p>
              <a:pPr algn="just">
                <a:lnSpc>
                  <a:spcPct val="150000"/>
                </a:lnSpc>
              </a:pPr>
              <a:r>
                <a:rPr lang="en-US" sz="3200" spc="-19" dirty="0">
                  <a:solidFill>
                    <a:srgbClr val="000000"/>
                  </a:solidFill>
                  <a:latin typeface="Graphik Regular" panose="020B0503030202060203" pitchFamily="34" charset="0"/>
                </a:rPr>
                <a:t>Insights</a:t>
              </a:r>
            </a:p>
            <a:p>
              <a:pPr algn="just">
                <a:lnSpc>
                  <a:spcPct val="150000"/>
                </a:lnSpc>
              </a:pPr>
              <a:r>
                <a:rPr lang="en-US" sz="32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381000" y="0"/>
            <a:ext cx="18516599" cy="102869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8598430" y="3815093"/>
              <a:ext cx="3554566"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5080" y="6311751"/>
              <a:ext cx="2889953"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644806" y="-1"/>
            <a:ext cx="13490793" cy="10286999"/>
          </a:xfrm>
          <a:prstGeom prst="rect">
            <a:avLst/>
          </a:prstGeom>
          <a:solidFill>
            <a:schemeClr val="bg1"/>
          </a:solidFill>
        </p:spPr>
        <p:txBody>
          <a:bodyPr/>
          <a:lstStyle/>
          <a:p>
            <a:endParaRPr lang="en-US" sz="3600" dirty="0">
              <a:latin typeface="Garamond" panose="02020404030301010803" pitchFamily="18"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1" y="1181099"/>
            <a:ext cx="6357204" cy="6534481"/>
          </a:xfrm>
          <a:prstGeom prst="rect">
            <a:avLst/>
          </a:prstGeom>
        </p:spPr>
      </p:pic>
      <p:sp>
        <p:nvSpPr>
          <p:cNvPr id="33" name="TextBox 33"/>
          <p:cNvSpPr txBox="1"/>
          <p:nvPr/>
        </p:nvSpPr>
        <p:spPr>
          <a:xfrm>
            <a:off x="1027083" y="3307515"/>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5" name="TextBox 34">
            <a:extLst>
              <a:ext uri="{FF2B5EF4-FFF2-40B4-BE49-F238E27FC236}">
                <a16:creationId xmlns:a16="http://schemas.microsoft.com/office/drawing/2014/main" id="{37F8C0E4-4843-45AB-9DF7-0B8B6633BDFE}"/>
              </a:ext>
            </a:extLst>
          </p:cNvPr>
          <p:cNvSpPr txBox="1"/>
          <p:nvPr/>
        </p:nvSpPr>
        <p:spPr>
          <a:xfrm>
            <a:off x="6364824" y="876300"/>
            <a:ext cx="11542176" cy="8657053"/>
          </a:xfrm>
          <a:prstGeom prst="rect">
            <a:avLst/>
          </a:prstGeom>
          <a:noFill/>
        </p:spPr>
        <p:txBody>
          <a:bodyPr wrap="square" rtlCol="0">
            <a:spAutoFit/>
          </a:bodyPr>
          <a:lstStyle/>
          <a:p>
            <a:pPr lvl="0" algn="just">
              <a:lnSpc>
                <a:spcPct val="150000"/>
              </a:lnSpc>
            </a:pPr>
            <a:r>
              <a:rPr lang="en-GB" sz="2800" dirty="0" smtClean="0">
                <a:latin typeface="Garamond" panose="02020404030301010803" pitchFamily="18" charset="0"/>
              </a:rPr>
              <a:t>Social Buzz is a social media and content creation company founded in 2010 by two former engineers. They have a unique approach to content, keeping all users anonymous and tracking user reactions on every piece of content. They have rapidly grown to over 500 million active users each month, and are now looking to bring in external expertise to help them complete an IPO by the end of next year, manage their scaling process effectively, and learn data best practices from a large corporation. </a:t>
            </a:r>
          </a:p>
          <a:p>
            <a:pPr lvl="0" algn="just">
              <a:lnSpc>
                <a:spcPct val="150000"/>
              </a:lnSpc>
            </a:pPr>
            <a:r>
              <a:rPr lang="en-GB" sz="2800" dirty="0" smtClean="0">
                <a:latin typeface="Garamond" panose="02020404030301010803" pitchFamily="18" charset="0"/>
              </a:rPr>
              <a:t>Our engagement with Social Buzz will include a 3 month initial project, where we will:</a:t>
            </a:r>
          </a:p>
          <a:p>
            <a:pPr marL="457200" lvl="0" indent="-457200" algn="just">
              <a:lnSpc>
                <a:spcPct val="150000"/>
              </a:lnSpc>
              <a:buFont typeface="Arial" panose="020B0604020202020204" pitchFamily="34" charset="0"/>
              <a:buChar char="•"/>
            </a:pPr>
            <a:r>
              <a:rPr lang="en-GB" sz="2800" dirty="0">
                <a:latin typeface="Garamond" panose="02020404030301010803" pitchFamily="18" charset="0"/>
              </a:rPr>
              <a:t>C</a:t>
            </a:r>
            <a:r>
              <a:rPr lang="en-GB" sz="2800" dirty="0" smtClean="0">
                <a:latin typeface="Garamond" panose="02020404030301010803" pitchFamily="18" charset="0"/>
              </a:rPr>
              <a:t>onduct an audit of their big data practice, </a:t>
            </a:r>
          </a:p>
          <a:p>
            <a:pPr marL="457200" lvl="0" indent="-457200" algn="just">
              <a:lnSpc>
                <a:spcPct val="150000"/>
              </a:lnSpc>
              <a:buFont typeface="Arial" panose="020B0604020202020204" pitchFamily="34" charset="0"/>
              <a:buChar char="•"/>
            </a:pPr>
            <a:r>
              <a:rPr lang="en-GB" sz="2800" dirty="0">
                <a:latin typeface="Garamond" panose="02020404030301010803" pitchFamily="18" charset="0"/>
              </a:rPr>
              <a:t>M</a:t>
            </a:r>
            <a:r>
              <a:rPr lang="en-GB" sz="2800" dirty="0" smtClean="0">
                <a:latin typeface="Garamond" panose="02020404030301010803" pitchFamily="18" charset="0"/>
              </a:rPr>
              <a:t>ake recommendations for a successful IPO, and </a:t>
            </a:r>
          </a:p>
          <a:p>
            <a:pPr marL="457200" lvl="0" indent="-457200" algn="just">
              <a:lnSpc>
                <a:spcPct val="150000"/>
              </a:lnSpc>
              <a:buFont typeface="Arial" panose="020B0604020202020204" pitchFamily="34" charset="0"/>
              <a:buChar char="•"/>
            </a:pPr>
            <a:r>
              <a:rPr lang="en-GB" sz="2800" dirty="0">
                <a:latin typeface="Garamond" panose="02020404030301010803" pitchFamily="18" charset="0"/>
              </a:rPr>
              <a:t>A</a:t>
            </a:r>
            <a:r>
              <a:rPr lang="en-GB" sz="2800" dirty="0" smtClean="0">
                <a:latin typeface="Garamond" panose="02020404030301010803" pitchFamily="18" charset="0"/>
              </a:rPr>
              <a:t>nalyse their content categories to highlight the top 5 categories with the largest aggregate popularity. </a:t>
            </a:r>
            <a:endParaRPr lang="en-US" sz="2800" dirty="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20054" y="0"/>
            <a:ext cx="11145254"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358582" y="255494"/>
            <a:ext cx="2376012"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7"/>
          <a:srcRect l="24693" r="24693"/>
          <a:stretch>
            <a:fillRect/>
          </a:stretch>
        </p:blipFill>
        <p:spPr>
          <a:xfrm>
            <a:off x="11401094" y="1010672"/>
            <a:ext cx="6251816" cy="8229600"/>
          </a:xfrm>
          <a:prstGeom prst="rect">
            <a:avLst/>
          </a:prstGeom>
        </p:spPr>
      </p:pic>
      <p:grpSp>
        <p:nvGrpSpPr>
          <p:cNvPr id="27" name="Group 26"/>
          <p:cNvGrpSpPr/>
          <p:nvPr/>
        </p:nvGrpSpPr>
        <p:grpSpPr>
          <a:xfrm>
            <a:off x="1309061" y="465964"/>
            <a:ext cx="7557919" cy="3297100"/>
            <a:chOff x="1298688" y="1464558"/>
            <a:chExt cx="7557919" cy="3297100"/>
          </a:xfrm>
        </p:grpSpPr>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b="321"/>
              <a:stretch>
                <a:fillRect/>
              </a:stretch>
            </p:blipFill>
            <p:spPr>
              <a:xfrm rot="16484543">
                <a:off x="686267" y="150511"/>
                <a:ext cx="3894400" cy="3902702"/>
              </a:xfrm>
              <a:prstGeom prst="rect">
                <a:avLst/>
              </a:prstGeom>
            </p:spPr>
          </p:pic>
        </p:grpSp>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grpSp>
      <p:sp>
        <p:nvSpPr>
          <p:cNvPr id="26" name="Rectangle 25"/>
          <p:cNvSpPr/>
          <p:nvPr/>
        </p:nvSpPr>
        <p:spPr>
          <a:xfrm>
            <a:off x="2391758" y="3689323"/>
            <a:ext cx="8435920" cy="6411114"/>
          </a:xfrm>
          <a:prstGeom prst="rect">
            <a:avLst/>
          </a:prstGeom>
        </p:spPr>
        <p:txBody>
          <a:bodyPr wrap="square">
            <a:spAutoFit/>
          </a:bodyPr>
          <a:lstStyle/>
          <a:p>
            <a:pPr>
              <a:lnSpc>
                <a:spcPts val="4480"/>
              </a:lnSpc>
              <a:spcBef>
                <a:spcPct val="0"/>
              </a:spcBef>
            </a:pPr>
            <a:r>
              <a:rPr lang="en-US" sz="3200" dirty="0">
                <a:solidFill>
                  <a:schemeClr val="bg1"/>
                </a:solidFill>
                <a:latin typeface="Garamond" panose="02020404030301010803" pitchFamily="18" charset="0"/>
              </a:rPr>
              <a:t>Due to the rapid growth and digital nature of Social Buzz’s core product, the amount of data that they create, collect and must analyze is </a:t>
            </a:r>
            <a:r>
              <a:rPr lang="en-US" sz="3200" dirty="0" smtClean="0">
                <a:solidFill>
                  <a:schemeClr val="bg1"/>
                </a:solidFill>
                <a:latin typeface="Garamond" panose="02020404030301010803" pitchFamily="18" charset="0"/>
              </a:rPr>
              <a:t>huge. Every </a:t>
            </a:r>
            <a:r>
              <a:rPr lang="en-US" sz="3200" dirty="0">
                <a:solidFill>
                  <a:schemeClr val="bg1"/>
                </a:solidFill>
                <a:latin typeface="Garamond" panose="02020404030301010803" pitchFamily="18" charset="0"/>
              </a:rPr>
              <a:t>day over </a:t>
            </a:r>
            <a:r>
              <a:rPr lang="en-US" sz="3200" u="sng" dirty="0">
                <a:solidFill>
                  <a:schemeClr val="bg1"/>
                </a:solidFill>
                <a:latin typeface="Garamond" panose="02020404030301010803" pitchFamily="18" charset="0"/>
              </a:rPr>
              <a:t>100,000</a:t>
            </a:r>
            <a:r>
              <a:rPr lang="en-US" sz="3200" dirty="0">
                <a:solidFill>
                  <a:schemeClr val="bg1"/>
                </a:solidFill>
                <a:latin typeface="Garamond" panose="02020404030301010803" pitchFamily="18" charset="0"/>
              </a:rPr>
              <a:t> pieces of </a:t>
            </a:r>
            <a:r>
              <a:rPr lang="en-US" sz="3200" dirty="0" smtClean="0">
                <a:solidFill>
                  <a:schemeClr val="bg1"/>
                </a:solidFill>
                <a:latin typeface="Garamond" panose="02020404030301010803" pitchFamily="18" charset="0"/>
              </a:rPr>
              <a:t>content and </a:t>
            </a:r>
            <a:r>
              <a:rPr lang="en-GB" sz="3200" u="sng" spc="-32" dirty="0" smtClean="0">
                <a:solidFill>
                  <a:srgbClr val="FFFFFF"/>
                </a:solidFill>
                <a:latin typeface="Garamond" panose="02020404030301010803" pitchFamily="18" charset="0"/>
              </a:rPr>
              <a:t>36,500,000 </a:t>
            </a:r>
            <a:r>
              <a:rPr lang="en-GB" sz="3200" spc="-32" dirty="0" smtClean="0">
                <a:solidFill>
                  <a:srgbClr val="FFFFFF"/>
                </a:solidFill>
                <a:latin typeface="Garamond" panose="02020404030301010803" pitchFamily="18" charset="0"/>
              </a:rPr>
              <a:t>pieces </a:t>
            </a:r>
            <a:r>
              <a:rPr lang="en-GB" sz="3200" spc="-32" dirty="0">
                <a:solidFill>
                  <a:srgbClr val="FFFFFF"/>
                </a:solidFill>
                <a:latin typeface="Garamond" panose="02020404030301010803" pitchFamily="18" charset="0"/>
              </a:rPr>
              <a:t>of </a:t>
            </a:r>
            <a:r>
              <a:rPr lang="en-GB" sz="3200" spc="-32" dirty="0" smtClean="0">
                <a:solidFill>
                  <a:srgbClr val="FFFFFF"/>
                </a:solidFill>
                <a:latin typeface="Garamond" panose="02020404030301010803" pitchFamily="18" charset="0"/>
              </a:rPr>
              <a:t>content per year,  </a:t>
            </a:r>
            <a:r>
              <a:rPr lang="en-US" sz="3200" dirty="0" smtClean="0">
                <a:solidFill>
                  <a:schemeClr val="bg1"/>
                </a:solidFill>
                <a:latin typeface="Garamond" panose="02020404030301010803" pitchFamily="18" charset="0"/>
              </a:rPr>
              <a:t>ranging </a:t>
            </a:r>
            <a:r>
              <a:rPr lang="en-US" sz="3200" dirty="0">
                <a:solidFill>
                  <a:schemeClr val="bg1"/>
                </a:solidFill>
                <a:latin typeface="Garamond" panose="02020404030301010803" pitchFamily="18" charset="0"/>
              </a:rPr>
              <a:t>from text, images, videos and GIFs are </a:t>
            </a:r>
            <a:r>
              <a:rPr lang="en-US" sz="3200" dirty="0" smtClean="0">
                <a:solidFill>
                  <a:schemeClr val="bg1"/>
                </a:solidFill>
                <a:latin typeface="Garamond" panose="02020404030301010803" pitchFamily="18" charset="0"/>
              </a:rPr>
              <a:t>posted. </a:t>
            </a:r>
            <a:r>
              <a:rPr lang="en-US" sz="3200" dirty="0">
                <a:solidFill>
                  <a:schemeClr val="bg1"/>
                </a:solidFill>
                <a:latin typeface="Garamond" panose="02020404030301010803" pitchFamily="18" charset="0"/>
              </a:rPr>
              <a:t>All of these constitute highly unstructured data that requires expertise in handling. </a:t>
            </a:r>
            <a:br>
              <a:rPr lang="en-US" sz="3200" dirty="0">
                <a:solidFill>
                  <a:schemeClr val="bg1"/>
                </a:solidFill>
                <a:latin typeface="Garamond" panose="02020404030301010803" pitchFamily="18" charset="0"/>
              </a:rPr>
            </a:br>
            <a:r>
              <a:rPr lang="en-GB" sz="3200" dirty="0">
                <a:solidFill>
                  <a:schemeClr val="bg1"/>
                </a:solidFill>
                <a:latin typeface="Garamond" panose="02020404030301010803" pitchFamily="18" charset="0"/>
              </a:rPr>
              <a:t>The client has reached a massive scale within recent years and does not have the resources internally to handle it.</a:t>
            </a:r>
            <a:endParaRPr lang="en-US" sz="3200" dirty="0">
              <a:solidFill>
                <a:schemeClr val="bg1"/>
              </a:solidFill>
              <a:effectLst/>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44" name="Group 43"/>
          <p:cNvGrpSpPr/>
          <p:nvPr/>
        </p:nvGrpSpPr>
        <p:grpSpPr>
          <a:xfrm>
            <a:off x="11501171" y="7011724"/>
            <a:ext cx="2562043" cy="2308621"/>
            <a:chOff x="6319609" y="5791353"/>
            <a:chExt cx="2562043" cy="2308621"/>
          </a:xfrm>
        </p:grpSpPr>
        <p:grpSp>
          <p:nvGrpSpPr>
            <p:cNvPr id="26" name="Group 26"/>
            <p:cNvGrpSpPr>
              <a:grpSpLocks noChangeAspect="1"/>
            </p:cNvGrpSpPr>
            <p:nvPr/>
          </p:nvGrpSpPr>
          <p:grpSpPr>
            <a:xfrm>
              <a:off x="6796515" y="6014837"/>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0" name="Freeform 30"/>
            <p:cNvSpPr/>
            <p:nvPr/>
          </p:nvSpPr>
          <p:spPr>
            <a:xfrm>
              <a:off x="6319609" y="5791353"/>
              <a:ext cx="2345330" cy="2135408"/>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409700"/>
            <a:ext cx="3168252" cy="1403358"/>
            <a:chOff x="0" y="-47625"/>
            <a:chExt cx="3488063" cy="1234117"/>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621502"/>
            </a:xfrm>
            <a:prstGeom prst="rect">
              <a:avLst/>
            </a:prstGeom>
          </p:spPr>
          <p:txBody>
            <a:bodyPr lIns="0" tIns="0" rIns="0" bIns="0" rtlCol="0" anchor="t">
              <a:spAutoFit/>
            </a:bodyPr>
            <a:lstStyle/>
            <a:p>
              <a:pPr>
                <a:lnSpc>
                  <a:spcPts val="2660"/>
                </a:lnSpc>
              </a:pPr>
              <a:r>
                <a:rPr lang="en-US" sz="2800" spc="-19" dirty="0">
                  <a:latin typeface="Garamond" panose="02020404030301010803" pitchFamily="18"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321240"/>
            </a:xfrm>
            <a:prstGeom prst="rect">
              <a:avLst/>
            </a:prstGeom>
          </p:spPr>
          <p:txBody>
            <a:bodyPr lIns="0" tIns="0" rIns="0" bIns="0" rtlCol="0" anchor="t">
              <a:spAutoFit/>
            </a:bodyPr>
            <a:lstStyle/>
            <a:p>
              <a:pPr>
                <a:lnSpc>
                  <a:spcPts val="2940"/>
                </a:lnSpc>
              </a:pPr>
              <a:r>
                <a:rPr lang="en-US" sz="2400" spc="-21" dirty="0">
                  <a:latin typeface="Clear Sans Regular Bold" panose="020B0604020202020204" charset="0"/>
                  <a:ea typeface="Gadugi" panose="020B0502040204020203" pitchFamily="34" charset="0"/>
                  <a:cs typeface="Clear Sans Regular Bold" panose="020B060402020202020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478064" y="4595841"/>
            <a:ext cx="3168252" cy="1024965"/>
            <a:chOff x="0" y="-47625"/>
            <a:chExt cx="3488063" cy="94495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332345"/>
            </a:xfrm>
            <a:prstGeom prst="rect">
              <a:avLst/>
            </a:prstGeom>
          </p:spPr>
          <p:txBody>
            <a:bodyPr lIns="0" tIns="0" rIns="0" bIns="0" rtlCol="0" anchor="t">
              <a:spAutoFit/>
            </a:bodyPr>
            <a:lstStyle/>
            <a:p>
              <a:pPr>
                <a:lnSpc>
                  <a:spcPts val="2660"/>
                </a:lnSpc>
              </a:pPr>
              <a:r>
                <a:rPr lang="en-US" sz="2800" spc="-19" dirty="0">
                  <a:latin typeface="Garamond" panose="02020404030301010803" pitchFamily="18"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336779"/>
            </a:xfrm>
            <a:prstGeom prst="rect">
              <a:avLst/>
            </a:prstGeom>
          </p:spPr>
          <p:txBody>
            <a:bodyPr lIns="0" tIns="0" rIns="0" bIns="0" rtlCol="0" anchor="t">
              <a:spAutoFit/>
            </a:bodyPr>
            <a:lstStyle/>
            <a:p>
              <a:pPr>
                <a:lnSpc>
                  <a:spcPts val="2940"/>
                </a:lnSpc>
              </a:pPr>
              <a:r>
                <a:rPr lang="en-US" sz="2400" spc="-21" dirty="0">
                  <a:latin typeface="Clear Sans Regular Bold" panose="020B0604020202020204" charset="0"/>
                  <a:ea typeface="Gadugi" panose="020B0502040204020203" pitchFamily="34" charset="0"/>
                  <a:cs typeface="Clear Sans Regular Bold" panose="020B060402020202020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3136168" cy="1157037"/>
            <a:chOff x="0" y="-47625"/>
            <a:chExt cx="3488063" cy="874232"/>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261618"/>
            </a:xfrm>
            <a:prstGeom prst="rect">
              <a:avLst/>
            </a:prstGeom>
          </p:spPr>
          <p:txBody>
            <a:bodyPr lIns="0" tIns="0" rIns="0" bIns="0" rtlCol="0" anchor="t">
              <a:spAutoFit/>
            </a:bodyPr>
            <a:lstStyle/>
            <a:p>
              <a:pPr>
                <a:lnSpc>
                  <a:spcPts val="2660"/>
                </a:lnSpc>
              </a:pPr>
              <a:r>
                <a:rPr lang="en-US" sz="2800" spc="-19" dirty="0">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267528"/>
            </a:xfrm>
            <a:prstGeom prst="rect">
              <a:avLst/>
            </a:prstGeom>
          </p:spPr>
          <p:txBody>
            <a:bodyPr lIns="0" tIns="0" rIns="0" bIns="0" rtlCol="0" anchor="t">
              <a:spAutoFit/>
            </a:bodyPr>
            <a:lstStyle/>
            <a:p>
              <a:pPr>
                <a:lnSpc>
                  <a:spcPts val="2940"/>
                </a:lnSpc>
              </a:pPr>
              <a:r>
                <a:rPr lang="en-US" sz="2400" spc="-21" dirty="0" smtClean="0">
                  <a:latin typeface="Clear Sans Regular Bold" panose="020B0604020202020204" charset="0"/>
                  <a:ea typeface="Gadugi" panose="020B0502040204020203" pitchFamily="34" charset="0"/>
                  <a:cs typeface="Clear Sans Regular Bold" panose="020B0604020202020204" charset="0"/>
                </a:rPr>
                <a:t>DIVINE JUDE (ME)</a:t>
              </a:r>
              <a:endParaRPr lang="en-US" sz="2400" spc="-21" dirty="0">
                <a:latin typeface="Clear Sans Regular Bold" panose="020B0604020202020204" charset="0"/>
                <a:ea typeface="Gadugi" panose="020B0502040204020203" pitchFamily="34" charset="0"/>
                <a:cs typeface="Clear Sans Regular Bold" panose="020B0604020202020204" charset="0"/>
              </a:endParaRPr>
            </a:p>
          </p:txBody>
        </p:sp>
      </p:grpSp>
      <p:pic>
        <p:nvPicPr>
          <p:cNvPr id="41" name="Picture 40"/>
          <p:cNvPicPr>
            <a:picLocks noChangeAspect="1"/>
          </p:cNvPicPr>
          <p:nvPr/>
        </p:nvPicPr>
        <p:blipFill>
          <a:blip r:embed="rId6"/>
          <a:stretch>
            <a:fillRect/>
          </a:stretch>
        </p:blipFill>
        <p:spPr>
          <a:xfrm>
            <a:off x="11494564" y="1086909"/>
            <a:ext cx="2121592" cy="2127688"/>
          </a:xfrm>
          <a:prstGeom prst="rect">
            <a:avLst/>
          </a:prstGeom>
        </p:spPr>
      </p:pic>
      <p:pic>
        <p:nvPicPr>
          <p:cNvPr id="42" name="Picture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45489" y="7027868"/>
            <a:ext cx="2213856" cy="2103120"/>
          </a:xfrm>
          <a:prstGeom prst="ellipse">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92FF1E4D-5E70-443E-BFEC-D6F6CB0ACA8E}"/>
              </a:ext>
            </a:extLst>
          </p:cNvPr>
          <p:cNvSpPr txBox="1"/>
          <p:nvPr/>
        </p:nvSpPr>
        <p:spPr>
          <a:xfrm>
            <a:off x="3948675" y="1192559"/>
            <a:ext cx="9036351" cy="584775"/>
          </a:xfrm>
          <a:prstGeom prst="rect">
            <a:avLst/>
          </a:prstGeom>
          <a:noFill/>
        </p:spPr>
        <p:txBody>
          <a:bodyPr wrap="square" rtlCol="0">
            <a:spAutoFit/>
          </a:bodyPr>
          <a:lstStyle/>
          <a:p>
            <a:r>
              <a:rPr lang="en-US" sz="3200" b="1" dirty="0">
                <a:solidFill>
                  <a:schemeClr val="bg1"/>
                </a:solidFill>
                <a:latin typeface="Garamond" panose="02020404030301010803" pitchFamily="18" charset="0"/>
              </a:rPr>
              <a:t>Data </a:t>
            </a:r>
            <a:r>
              <a:rPr lang="en-US" sz="3200" b="1" dirty="0" smtClean="0">
                <a:solidFill>
                  <a:schemeClr val="bg1"/>
                </a:solidFill>
                <a:latin typeface="Garamond" panose="02020404030301010803" pitchFamily="18" charset="0"/>
              </a:rPr>
              <a:t>Understanding</a:t>
            </a:r>
            <a:endParaRPr lang="en-US" sz="3200" dirty="0">
              <a:latin typeface="Garamond" panose="02020404030301010803" pitchFamily="18" charset="0"/>
            </a:endParaRPr>
          </a:p>
        </p:txBody>
      </p:sp>
      <p:sp>
        <p:nvSpPr>
          <p:cNvPr id="40" name="TextBox 39">
            <a:extLst>
              <a:ext uri="{FF2B5EF4-FFF2-40B4-BE49-F238E27FC236}">
                <a16:creationId xmlns:a16="http://schemas.microsoft.com/office/drawing/2014/main" id="{0143569D-920B-4FDB-98A9-4231A358ED57}"/>
              </a:ext>
            </a:extLst>
          </p:cNvPr>
          <p:cNvSpPr txBox="1"/>
          <p:nvPr/>
        </p:nvSpPr>
        <p:spPr>
          <a:xfrm>
            <a:off x="5764133" y="2896904"/>
            <a:ext cx="9036351" cy="584775"/>
          </a:xfrm>
          <a:prstGeom prst="rect">
            <a:avLst/>
          </a:prstGeom>
          <a:noFill/>
        </p:spPr>
        <p:txBody>
          <a:bodyPr wrap="square" rtlCol="0">
            <a:spAutoFit/>
          </a:bodyPr>
          <a:lstStyle/>
          <a:p>
            <a:r>
              <a:rPr lang="en-US" sz="3200" b="1" dirty="0">
                <a:solidFill>
                  <a:schemeClr val="bg1"/>
                </a:solidFill>
                <a:latin typeface="Garamond" panose="02020404030301010803" pitchFamily="18" charset="0"/>
              </a:rPr>
              <a:t>Data </a:t>
            </a:r>
            <a:r>
              <a:rPr lang="en-US" sz="3200" b="1" dirty="0" smtClean="0">
                <a:solidFill>
                  <a:schemeClr val="bg1"/>
                </a:solidFill>
                <a:latin typeface="Garamond" panose="02020404030301010803" pitchFamily="18" charset="0"/>
              </a:rPr>
              <a:t>Extraction</a:t>
            </a:r>
            <a:endParaRPr lang="en-US" sz="3200" dirty="0">
              <a:latin typeface="Garamond" panose="02020404030301010803" pitchFamily="18" charset="0"/>
            </a:endParaRPr>
          </a:p>
        </p:txBody>
      </p:sp>
      <p:sp>
        <p:nvSpPr>
          <p:cNvPr id="44" name="Rectangle 43"/>
          <p:cNvSpPr/>
          <p:nvPr/>
        </p:nvSpPr>
        <p:spPr>
          <a:xfrm>
            <a:off x="7626237" y="4570179"/>
            <a:ext cx="9144000" cy="584775"/>
          </a:xfrm>
          <a:prstGeom prst="rect">
            <a:avLst/>
          </a:prstGeom>
        </p:spPr>
        <p:txBody>
          <a:bodyPr>
            <a:spAutoFit/>
          </a:bodyPr>
          <a:lstStyle/>
          <a:p>
            <a:r>
              <a:rPr lang="en-US" sz="3200" b="1" dirty="0">
                <a:solidFill>
                  <a:schemeClr val="bg1"/>
                </a:solidFill>
                <a:latin typeface="Garamond" panose="02020404030301010803" pitchFamily="18" charset="0"/>
              </a:rPr>
              <a:t>Data </a:t>
            </a:r>
            <a:r>
              <a:rPr lang="en-US" sz="3200" b="1" dirty="0" smtClean="0">
                <a:solidFill>
                  <a:schemeClr val="bg1"/>
                </a:solidFill>
                <a:latin typeface="Garamond" panose="02020404030301010803" pitchFamily="18" charset="0"/>
              </a:rPr>
              <a:t>Modelling</a:t>
            </a:r>
            <a:endParaRPr lang="en-US" sz="3200" b="1" dirty="0">
              <a:solidFill>
                <a:schemeClr val="bg1"/>
              </a:solidFill>
              <a:latin typeface="Garamond" panose="02020404030301010803" pitchFamily="18" charset="0"/>
            </a:endParaRPr>
          </a:p>
        </p:txBody>
      </p:sp>
      <p:sp>
        <p:nvSpPr>
          <p:cNvPr id="45" name="TextBox 44">
            <a:extLst>
              <a:ext uri="{FF2B5EF4-FFF2-40B4-BE49-F238E27FC236}">
                <a16:creationId xmlns:a16="http://schemas.microsoft.com/office/drawing/2014/main" id="{5FA55AD2-7D4A-48AA-91CC-115CD6A86020}"/>
              </a:ext>
            </a:extLst>
          </p:cNvPr>
          <p:cNvSpPr txBox="1"/>
          <p:nvPr/>
        </p:nvSpPr>
        <p:spPr>
          <a:xfrm>
            <a:off x="9435399" y="6137580"/>
            <a:ext cx="9036351" cy="584775"/>
          </a:xfrm>
          <a:prstGeom prst="rect">
            <a:avLst/>
          </a:prstGeom>
          <a:noFill/>
        </p:spPr>
        <p:txBody>
          <a:bodyPr wrap="square" rtlCol="0">
            <a:spAutoFit/>
          </a:bodyPr>
          <a:lstStyle/>
          <a:p>
            <a:r>
              <a:rPr lang="en-US" sz="3200" b="1" dirty="0">
                <a:solidFill>
                  <a:schemeClr val="bg1"/>
                </a:solidFill>
                <a:latin typeface="Garamond" panose="02020404030301010803" pitchFamily="18" charset="0"/>
              </a:rPr>
              <a:t>Data </a:t>
            </a:r>
            <a:r>
              <a:rPr lang="en-US" sz="3200" b="1" dirty="0" smtClean="0">
                <a:solidFill>
                  <a:schemeClr val="bg1"/>
                </a:solidFill>
                <a:latin typeface="Garamond" panose="02020404030301010803" pitchFamily="18" charset="0"/>
              </a:rPr>
              <a:t>Analysis</a:t>
            </a:r>
            <a:endParaRPr lang="en-US" sz="3200" dirty="0">
              <a:latin typeface="Garamond" panose="02020404030301010803" pitchFamily="18" charset="0"/>
            </a:endParaRPr>
          </a:p>
        </p:txBody>
      </p:sp>
      <p:sp>
        <p:nvSpPr>
          <p:cNvPr id="46" name="TextBox 45">
            <a:extLst>
              <a:ext uri="{FF2B5EF4-FFF2-40B4-BE49-F238E27FC236}">
                <a16:creationId xmlns:a16="http://schemas.microsoft.com/office/drawing/2014/main" id="{46BB841C-046F-412E-B38D-3A4CF2882212}"/>
              </a:ext>
            </a:extLst>
          </p:cNvPr>
          <p:cNvSpPr txBox="1"/>
          <p:nvPr/>
        </p:nvSpPr>
        <p:spPr>
          <a:xfrm>
            <a:off x="11337710" y="8006555"/>
            <a:ext cx="6898506" cy="584775"/>
          </a:xfrm>
          <a:prstGeom prst="rect">
            <a:avLst/>
          </a:prstGeom>
          <a:noFill/>
        </p:spPr>
        <p:txBody>
          <a:bodyPr wrap="square" rtlCol="0">
            <a:spAutoFit/>
          </a:bodyPr>
          <a:lstStyle/>
          <a:p>
            <a:r>
              <a:rPr lang="en-US" sz="3200" b="1" dirty="0" smtClean="0">
                <a:solidFill>
                  <a:schemeClr val="bg1"/>
                </a:solidFill>
                <a:latin typeface="Garamond" panose="02020404030301010803" pitchFamily="18" charset="0"/>
              </a:rPr>
              <a:t>Recommendations</a:t>
            </a:r>
            <a:endParaRPr lang="en-US" sz="3200" b="1" dirty="0">
              <a:solidFill>
                <a:schemeClr val="bg1"/>
              </a:solidFill>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2670342" y="6480309"/>
            <a:ext cx="2972219" cy="881758"/>
          </a:xfrm>
          <a:prstGeom prst="rect">
            <a:avLst/>
          </a:prstGeom>
        </p:spPr>
      </p:pic>
      <p:sp>
        <p:nvSpPr>
          <p:cNvPr id="16" name="TextBox 15">
            <a:extLst>
              <a:ext uri="{FF2B5EF4-FFF2-40B4-BE49-F238E27FC236}">
                <a16:creationId xmlns:a16="http://schemas.microsoft.com/office/drawing/2014/main" id="{877B274B-C6C6-4F95-9A5C-9F75B1EA3599}"/>
              </a:ext>
            </a:extLst>
          </p:cNvPr>
          <p:cNvSpPr txBox="1"/>
          <p:nvPr/>
        </p:nvSpPr>
        <p:spPr>
          <a:xfrm>
            <a:off x="1890105" y="5295900"/>
            <a:ext cx="2913318" cy="954107"/>
          </a:xfrm>
          <a:prstGeom prst="rect">
            <a:avLst/>
          </a:prstGeom>
          <a:noFill/>
        </p:spPr>
        <p:txBody>
          <a:bodyPr wrap="square" rtlCol="0">
            <a:spAutoFit/>
          </a:bodyPr>
          <a:lstStyle/>
          <a:p>
            <a:pPr algn="ctr"/>
            <a:r>
              <a:rPr lang="en-US" sz="2800" dirty="0" smtClean="0">
                <a:latin typeface="Garamond" panose="02020404030301010803" pitchFamily="18" charset="0"/>
              </a:rPr>
              <a:t>Unique </a:t>
            </a:r>
            <a:r>
              <a:rPr lang="en-US" sz="2800" dirty="0">
                <a:latin typeface="Garamond" panose="02020404030301010803" pitchFamily="18" charset="0"/>
              </a:rPr>
              <a:t>Content Categories</a:t>
            </a:r>
          </a:p>
        </p:txBody>
      </p:sp>
      <p:sp>
        <p:nvSpPr>
          <p:cNvPr id="19" name="TextBox 18">
            <a:extLst>
              <a:ext uri="{FF2B5EF4-FFF2-40B4-BE49-F238E27FC236}">
                <a16:creationId xmlns:a16="http://schemas.microsoft.com/office/drawing/2014/main" id="{C33366A4-8F00-4ECB-AAC0-15D6BB75C6B8}"/>
              </a:ext>
            </a:extLst>
          </p:cNvPr>
          <p:cNvSpPr txBox="1"/>
          <p:nvPr/>
        </p:nvSpPr>
        <p:spPr>
          <a:xfrm>
            <a:off x="7206325" y="5232229"/>
            <a:ext cx="2913318" cy="523220"/>
          </a:xfrm>
          <a:prstGeom prst="rect">
            <a:avLst/>
          </a:prstGeom>
          <a:noFill/>
        </p:spPr>
        <p:txBody>
          <a:bodyPr wrap="square" rtlCol="0">
            <a:spAutoFit/>
          </a:bodyPr>
          <a:lstStyle/>
          <a:p>
            <a:pPr algn="ctr"/>
            <a:r>
              <a:rPr lang="en-US" sz="2800" dirty="0">
                <a:latin typeface="Garamond" panose="02020404030301010803" pitchFamily="18" charset="0"/>
              </a:rPr>
              <a:t>Animal Posts</a:t>
            </a:r>
          </a:p>
        </p:txBody>
      </p:sp>
      <p:sp>
        <p:nvSpPr>
          <p:cNvPr id="23" name="TextBox 22">
            <a:extLst>
              <a:ext uri="{FF2B5EF4-FFF2-40B4-BE49-F238E27FC236}">
                <a16:creationId xmlns:a16="http://schemas.microsoft.com/office/drawing/2014/main" id="{9E1098B0-928A-495A-B1F1-BF98A44ED45E}"/>
              </a:ext>
            </a:extLst>
          </p:cNvPr>
          <p:cNvSpPr txBox="1"/>
          <p:nvPr/>
        </p:nvSpPr>
        <p:spPr>
          <a:xfrm>
            <a:off x="12742597" y="5078471"/>
            <a:ext cx="2913318" cy="954107"/>
          </a:xfrm>
          <a:prstGeom prst="rect">
            <a:avLst/>
          </a:prstGeom>
          <a:noFill/>
        </p:spPr>
        <p:txBody>
          <a:bodyPr wrap="square" rtlCol="0">
            <a:spAutoFit/>
          </a:bodyPr>
          <a:lstStyle/>
          <a:p>
            <a:pPr algn="ctr"/>
            <a:r>
              <a:rPr lang="en-US" sz="2800" dirty="0">
                <a:latin typeface="Garamond" panose="02020404030301010803" pitchFamily="18" charset="0"/>
              </a:rPr>
              <a:t>Month with most Posts</a:t>
            </a:r>
          </a:p>
        </p:txBody>
      </p:sp>
      <p:sp>
        <p:nvSpPr>
          <p:cNvPr id="25" name="TextBox 24">
            <a:extLst>
              <a:ext uri="{FF2B5EF4-FFF2-40B4-BE49-F238E27FC236}">
                <a16:creationId xmlns:a16="http://schemas.microsoft.com/office/drawing/2014/main" id="{9E1098B0-928A-495A-B1F1-BF98A44ED45E}"/>
              </a:ext>
            </a:extLst>
          </p:cNvPr>
          <p:cNvSpPr txBox="1"/>
          <p:nvPr/>
        </p:nvSpPr>
        <p:spPr>
          <a:xfrm>
            <a:off x="12268200" y="3687695"/>
            <a:ext cx="3810000" cy="1200329"/>
          </a:xfrm>
          <a:prstGeom prst="rect">
            <a:avLst/>
          </a:prstGeom>
          <a:noFill/>
        </p:spPr>
        <p:txBody>
          <a:bodyPr wrap="square" rtlCol="0">
            <a:spAutoFit/>
          </a:bodyPr>
          <a:lstStyle/>
          <a:p>
            <a:pPr algn="ctr"/>
            <a:r>
              <a:rPr lang="en-US" sz="7200" b="1" dirty="0" smtClean="0">
                <a:solidFill>
                  <a:srgbClr val="A100FF"/>
                </a:solidFill>
                <a:latin typeface="Times New Roman" panose="02020603050405020304" pitchFamily="18" charset="0"/>
                <a:cs typeface="Times New Roman" panose="02020603050405020304" pitchFamily="18" charset="0"/>
              </a:rPr>
              <a:t>May</a:t>
            </a:r>
            <a:endParaRPr lang="en-US" sz="7200" b="1" dirty="0">
              <a:solidFill>
                <a:srgbClr val="A100FF"/>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9E1098B0-928A-495A-B1F1-BF98A44ED45E}"/>
              </a:ext>
            </a:extLst>
          </p:cNvPr>
          <p:cNvSpPr txBox="1"/>
          <p:nvPr/>
        </p:nvSpPr>
        <p:spPr>
          <a:xfrm>
            <a:off x="6751662" y="3750931"/>
            <a:ext cx="3810000" cy="1200329"/>
          </a:xfrm>
          <a:prstGeom prst="rect">
            <a:avLst/>
          </a:prstGeom>
          <a:noFill/>
        </p:spPr>
        <p:txBody>
          <a:bodyPr wrap="square" rtlCol="0">
            <a:spAutoFit/>
          </a:bodyPr>
          <a:lstStyle/>
          <a:p>
            <a:pPr algn="ctr"/>
            <a:r>
              <a:rPr lang="en-US" sz="7200" b="1" dirty="0" smtClean="0">
                <a:solidFill>
                  <a:srgbClr val="A100FF"/>
                </a:solidFill>
                <a:latin typeface="Times New Roman" panose="02020603050405020304" pitchFamily="18" charset="0"/>
                <a:cs typeface="Times New Roman" panose="02020603050405020304" pitchFamily="18" charset="0"/>
              </a:rPr>
              <a:t>1897</a:t>
            </a:r>
            <a:endParaRPr lang="en-US" sz="7200" b="1" dirty="0">
              <a:solidFill>
                <a:srgbClr val="A100FF"/>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9E1098B0-928A-495A-B1F1-BF98A44ED45E}"/>
              </a:ext>
            </a:extLst>
          </p:cNvPr>
          <p:cNvSpPr txBox="1"/>
          <p:nvPr/>
        </p:nvSpPr>
        <p:spPr>
          <a:xfrm>
            <a:off x="1590617" y="3686249"/>
            <a:ext cx="3810000" cy="1200329"/>
          </a:xfrm>
          <a:prstGeom prst="rect">
            <a:avLst/>
          </a:prstGeom>
          <a:noFill/>
        </p:spPr>
        <p:txBody>
          <a:bodyPr wrap="square" rtlCol="0">
            <a:spAutoFit/>
          </a:bodyPr>
          <a:lstStyle/>
          <a:p>
            <a:pPr algn="ctr"/>
            <a:r>
              <a:rPr lang="en-US" sz="7200" b="1" dirty="0" smtClean="0">
                <a:solidFill>
                  <a:srgbClr val="A100FF"/>
                </a:solidFill>
                <a:latin typeface="Times New Roman" panose="02020603050405020304" pitchFamily="18" charset="0"/>
                <a:cs typeface="Times New Roman" panose="02020603050405020304" pitchFamily="18" charset="0"/>
              </a:rPr>
              <a:t>16</a:t>
            </a:r>
            <a:endParaRPr lang="en-US" sz="7200" b="1" dirty="0">
              <a:solidFill>
                <a:srgbClr val="A100FF"/>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4"/>
          <p:cNvGrpSpPr/>
          <p:nvPr/>
        </p:nvGrpSpPr>
        <p:grpSpPr>
          <a:xfrm>
            <a:off x="574026" y="-1206890"/>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063471" y="-2258794"/>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86799" y="1564586"/>
            <a:ext cx="9601201" cy="8303314"/>
          </a:xfrm>
          <a:prstGeom prst="rect">
            <a:avLst/>
          </a:prstGeom>
        </p:spPr>
      </p:pic>
      <p:sp>
        <p:nvSpPr>
          <p:cNvPr id="29" name="TextBox 28">
            <a:extLst>
              <a:ext uri="{FF2B5EF4-FFF2-40B4-BE49-F238E27FC236}">
                <a16:creationId xmlns:a16="http://schemas.microsoft.com/office/drawing/2014/main" id="{7C82AAD4-CD3B-4738-930C-DCD526C772C8}"/>
              </a:ext>
            </a:extLst>
          </p:cNvPr>
          <p:cNvSpPr txBox="1"/>
          <p:nvPr/>
        </p:nvSpPr>
        <p:spPr>
          <a:xfrm>
            <a:off x="2386483" y="1395744"/>
            <a:ext cx="6300316" cy="5262979"/>
          </a:xfrm>
          <a:prstGeom prst="rect">
            <a:avLst/>
          </a:prstGeom>
          <a:noFill/>
        </p:spPr>
        <p:txBody>
          <a:bodyPr wrap="square" rtlCol="0">
            <a:spAutoFit/>
          </a:bodyPr>
          <a:lstStyle/>
          <a:p>
            <a:pPr>
              <a:lnSpc>
                <a:spcPct val="150000"/>
              </a:lnSpc>
            </a:pPr>
            <a:r>
              <a:rPr lang="en-US" sz="2800" dirty="0">
                <a:latin typeface="Garamond" panose="02020404030301010803" pitchFamily="18" charset="0"/>
              </a:rPr>
              <a:t>From our analysis you can see </a:t>
            </a:r>
            <a:r>
              <a:rPr lang="en-US" sz="2800" dirty="0" smtClean="0">
                <a:latin typeface="Garamond" panose="02020404030301010803" pitchFamily="18" charset="0"/>
              </a:rPr>
              <a:t>the </a:t>
            </a:r>
            <a:r>
              <a:rPr lang="en-US" sz="2800" dirty="0">
                <a:latin typeface="Garamond" panose="02020404030301010803" pitchFamily="18" charset="0"/>
              </a:rPr>
              <a:t>top 5 most popular </a:t>
            </a:r>
            <a:r>
              <a:rPr lang="en-US" sz="2800" dirty="0" smtClean="0">
                <a:latin typeface="Garamond" panose="02020404030301010803" pitchFamily="18" charset="0"/>
              </a:rPr>
              <a:t>contents were </a:t>
            </a:r>
            <a:r>
              <a:rPr lang="en-US" sz="2800" b="1" dirty="0" smtClean="0">
                <a:latin typeface="Garamond" panose="02020404030301010803" pitchFamily="18" charset="0"/>
              </a:rPr>
              <a:t>Animals, Science, Healthy Eating, Technology, Food </a:t>
            </a:r>
            <a:r>
              <a:rPr lang="en-US" sz="2800" dirty="0" smtClean="0">
                <a:latin typeface="Garamond" panose="02020404030301010803" pitchFamily="18" charset="0"/>
              </a:rPr>
              <a:t>in descending order.. </a:t>
            </a:r>
            <a:r>
              <a:rPr lang="en-GB" sz="2800" dirty="0">
                <a:latin typeface="Garamond" panose="02020404030301010803" pitchFamily="18" charset="0"/>
              </a:rPr>
              <a:t>This data suggests that users are particularly interested in content related to animals, science, and healthy eating, with technology and food also being popular topics.</a:t>
            </a:r>
            <a:endParaRPr lang="en-US" sz="3600" dirty="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4"/>
          <p:cNvGrpSpPr/>
          <p:nvPr/>
        </p:nvGrpSpPr>
        <p:grpSpPr>
          <a:xfrm>
            <a:off x="668759" y="-1646694"/>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5753631" y="-2512165"/>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7C82AAD4-CD3B-4738-930C-DCD526C772C8}"/>
              </a:ext>
            </a:extLst>
          </p:cNvPr>
          <p:cNvSpPr txBox="1"/>
          <p:nvPr/>
        </p:nvSpPr>
        <p:spPr>
          <a:xfrm>
            <a:off x="2519208" y="613947"/>
            <a:ext cx="15433806" cy="2677656"/>
          </a:xfrm>
          <a:prstGeom prst="rect">
            <a:avLst/>
          </a:prstGeom>
          <a:noFill/>
        </p:spPr>
        <p:txBody>
          <a:bodyPr wrap="square" rtlCol="0">
            <a:spAutoFit/>
          </a:bodyPr>
          <a:lstStyle/>
          <a:p>
            <a:pPr>
              <a:lnSpc>
                <a:spcPct val="150000"/>
              </a:lnSpc>
            </a:pPr>
            <a:r>
              <a:rPr lang="en-US" sz="2800" dirty="0">
                <a:latin typeface="Garamond" panose="02020404030301010803" pitchFamily="18" charset="0"/>
              </a:rPr>
              <a:t>For the </a:t>
            </a:r>
            <a:r>
              <a:rPr lang="en-US" sz="2800" dirty="0" smtClean="0">
                <a:latin typeface="Garamond" panose="02020404030301010803" pitchFamily="18" charset="0"/>
              </a:rPr>
              <a:t>content types,  </a:t>
            </a:r>
            <a:r>
              <a:rPr lang="en-US" sz="2800" b="1" dirty="0" smtClean="0">
                <a:latin typeface="Garamond" panose="02020404030301010803" pitchFamily="18" charset="0"/>
              </a:rPr>
              <a:t>Photo</a:t>
            </a:r>
            <a:r>
              <a:rPr lang="en-US" sz="2800" dirty="0" smtClean="0">
                <a:latin typeface="Garamond" panose="02020404030301010803" pitchFamily="18" charset="0"/>
              </a:rPr>
              <a:t> </a:t>
            </a:r>
            <a:r>
              <a:rPr lang="en-US" sz="2800" dirty="0">
                <a:latin typeface="Garamond" panose="02020404030301010803" pitchFamily="18" charset="0"/>
              </a:rPr>
              <a:t>is the most favored content type. This could indicate that users engage </a:t>
            </a:r>
            <a:r>
              <a:rPr lang="en-US" sz="2800" dirty="0" smtClean="0">
                <a:latin typeface="Garamond" panose="02020404030301010803" pitchFamily="18" charset="0"/>
              </a:rPr>
              <a:t>with </a:t>
            </a:r>
            <a:r>
              <a:rPr lang="en-GB" sz="2800" dirty="0">
                <a:latin typeface="Garamond" panose="02020404030301010803" pitchFamily="18" charset="0"/>
              </a:rPr>
              <a:t>p</a:t>
            </a:r>
            <a:r>
              <a:rPr lang="en-GB" sz="2800" dirty="0" smtClean="0">
                <a:latin typeface="Garamond" panose="02020404030301010803" pitchFamily="18" charset="0"/>
              </a:rPr>
              <a:t>hotos </a:t>
            </a:r>
            <a:r>
              <a:rPr lang="en-GB" sz="2800" dirty="0">
                <a:latin typeface="Garamond" panose="02020404030301010803" pitchFamily="18" charset="0"/>
              </a:rPr>
              <a:t>more frequently and for longer periods of time compared to other types of content.</a:t>
            </a:r>
            <a:r>
              <a:rPr lang="en-US" sz="2800" dirty="0" smtClean="0">
                <a:latin typeface="Garamond" panose="02020404030301010803" pitchFamily="18" charset="0"/>
              </a:rPr>
              <a:t>. </a:t>
            </a:r>
            <a:r>
              <a:rPr lang="en-GB" sz="2800" dirty="0">
                <a:latin typeface="Garamond" panose="02020404030301010803" pitchFamily="18" charset="0"/>
              </a:rPr>
              <a:t>This could be due to the visual nature of </a:t>
            </a:r>
            <a:r>
              <a:rPr lang="en-GB" sz="2800" dirty="0">
                <a:latin typeface="Garamond" panose="02020404030301010803" pitchFamily="18" charset="0"/>
              </a:rPr>
              <a:t>p</a:t>
            </a:r>
            <a:r>
              <a:rPr lang="en-GB" sz="2800" dirty="0" smtClean="0">
                <a:latin typeface="Garamond" panose="02020404030301010803" pitchFamily="18" charset="0"/>
              </a:rPr>
              <a:t>hotos</a:t>
            </a:r>
            <a:r>
              <a:rPr lang="en-GB" sz="2800" dirty="0">
                <a:latin typeface="Garamond" panose="02020404030301010803" pitchFamily="18" charset="0"/>
              </a:rPr>
              <a:t>, which can be more attention-grabbing and easier to understand than </a:t>
            </a:r>
            <a:r>
              <a:rPr lang="en-GB" sz="2800" dirty="0" smtClean="0">
                <a:latin typeface="Garamond" panose="02020404030301010803" pitchFamily="18" charset="0"/>
              </a:rPr>
              <a:t>audio </a:t>
            </a:r>
            <a:r>
              <a:rPr lang="en-GB" sz="2800" dirty="0">
                <a:latin typeface="Garamond" panose="02020404030301010803" pitchFamily="18" charset="0"/>
              </a:rPr>
              <a:t>or video. </a:t>
            </a:r>
            <a:endParaRPr lang="en-US" sz="2800" dirty="0">
              <a:latin typeface="Garamond" panose="02020404030301010803" pitchFamily="18" charset="0"/>
            </a:endParaRP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6200" y="3162300"/>
            <a:ext cx="11522189" cy="6934200"/>
          </a:xfrm>
          <a:prstGeom prst="rect">
            <a:avLst/>
          </a:prstGeom>
        </p:spPr>
      </p:pic>
    </p:spTree>
    <p:extLst>
      <p:ext uri="{BB962C8B-B14F-4D97-AF65-F5344CB8AC3E}">
        <p14:creationId xmlns:p14="http://schemas.microsoft.com/office/powerpoint/2010/main" val="4143220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1808</TotalTime>
  <Words>1382</Words>
  <Application>Microsoft Office PowerPoint</Application>
  <PresentationFormat>Custom</PresentationFormat>
  <Paragraphs>132</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Clear Sans Regular Bold</vt:lpstr>
      <vt:lpstr>Arial</vt:lpstr>
      <vt:lpstr>Bodoni MT Condensed</vt:lpstr>
      <vt:lpstr>Garamond</vt:lpstr>
      <vt:lpstr>Calibri</vt:lpstr>
      <vt:lpstr>Gadugi</vt:lpstr>
      <vt:lpstr>Graphik 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Divz</cp:lastModifiedBy>
  <cp:revision>46</cp:revision>
  <dcterms:created xsi:type="dcterms:W3CDTF">2006-08-16T00:00:00Z</dcterms:created>
  <dcterms:modified xsi:type="dcterms:W3CDTF">2023-01-28T22:39:36Z</dcterms:modified>
  <dc:identifier>DAEhDyfaYKE</dc:identifier>
</cp:coreProperties>
</file>