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7" r:id="rId4"/>
    <p:sldId id="4788" r:id="rId5"/>
    <p:sldId id="4794" r:id="rId6"/>
    <p:sldId id="4780" r:id="rId7"/>
    <p:sldId id="4789" r:id="rId8"/>
    <p:sldId id="4779" r:id="rId9"/>
    <p:sldId id="4781" r:id="rId10"/>
    <p:sldId id="4782" r:id="rId11"/>
    <p:sldId id="4783" r:id="rId12"/>
    <p:sldId id="4790" r:id="rId13"/>
    <p:sldId id="4784" r:id="rId14"/>
    <p:sldId id="4785" r:id="rId15"/>
    <p:sldId id="4786" r:id="rId16"/>
    <p:sldId id="4791" r:id="rId17"/>
    <p:sldId id="4792" r:id="rId18"/>
    <p:sldId id="4793" r:id="rId19"/>
    <p:sldId id="275" r:id="rId20"/>
  </p:sldIdLst>
  <p:sldSz cx="12192000" cy="6858000"/>
  <p:notesSz cx="6858000" cy="9144000"/>
  <p:embeddedFontLst>
    <p:embeddedFont>
      <p:font typeface="Roboto Light" panose="020B0604020202020204" charset="0"/>
      <p:regular r:id="rId22"/>
      <p:italic r:id="rId23"/>
    </p:embeddedFont>
    <p:embeddedFont>
      <p:font typeface="Roboto" panose="020B0604020202020204" charset="0"/>
      <p:regular r:id="rId24"/>
      <p:bold r:id="rId25"/>
      <p:italic r:id="rId26"/>
      <p:boldItalic r:id="rId27"/>
    </p:embeddedFont>
    <p:embeddedFont>
      <p:font typeface="Roboto Medium" panose="020B0604020202020204" charset="0"/>
      <p:regular r:id="rId28"/>
      <p:italic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7"/>
            <p14:sldId id="4788"/>
            <p14:sldId id="4794"/>
            <p14:sldId id="4780"/>
            <p14:sldId id="4789"/>
            <p14:sldId id="4779"/>
            <p14:sldId id="4781"/>
            <p14:sldId id="4782"/>
            <p14:sldId id="4783"/>
            <p14:sldId id="4790"/>
            <p14:sldId id="4784"/>
            <p14:sldId id="4785"/>
            <p14:sldId id="4786"/>
            <p14:sldId id="4791"/>
            <p14:sldId id="4792"/>
            <p14:sldId id="4793"/>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1283" autoAdjust="0"/>
  </p:normalViewPr>
  <p:slideViewPr>
    <p:cSldViewPr snapToGrid="0" showGuides="1">
      <p:cViewPr varScale="1">
        <p:scale>
          <a:sx n="72" d="100"/>
          <a:sy n="72" d="100"/>
        </p:scale>
        <p:origin x="468" y="5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17/04/2023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64700" y="101601"/>
            <a:ext cx="11127300" cy="901700"/>
          </a:xfrm>
        </p:spPr>
        <p:txBody>
          <a:bodyPr/>
          <a:lstStyle/>
          <a:p>
            <a:r>
              <a:rPr lang="en-GB" sz="2000" dirty="0"/>
              <a:t>There are more Mainstream - Older Families and Budget - Young Families who buy </a:t>
            </a:r>
            <a:r>
              <a:rPr lang="en-GB" sz="2000" dirty="0" smtClean="0"/>
              <a:t>chips. This </a:t>
            </a:r>
            <a:r>
              <a:rPr lang="en-GB" sz="2000" dirty="0"/>
              <a:t>contributes to, there being more sales to these customer segments but this is not </a:t>
            </a:r>
            <a:r>
              <a:rPr lang="en-GB" sz="2000" dirty="0" smtClean="0"/>
              <a:t>a major </a:t>
            </a:r>
            <a:r>
              <a:rPr lang="en-GB" sz="2000" dirty="0"/>
              <a:t>driver for the Budget - Young </a:t>
            </a:r>
            <a:r>
              <a:rPr lang="en-GB" sz="2000" dirty="0" smtClean="0"/>
              <a:t>Single/Couples.</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5"/>
          <p:cNvPicPr>
            <a:picLocks noChangeAspect="1"/>
          </p:cNvPicPr>
          <p:nvPr/>
        </p:nvPicPr>
        <p:blipFill>
          <a:blip r:embed="rId3"/>
          <a:stretch>
            <a:fillRect/>
          </a:stretch>
        </p:blipFill>
        <p:spPr>
          <a:xfrm>
            <a:off x="1701800" y="1219200"/>
            <a:ext cx="9842500" cy="504864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17574" y="88378"/>
            <a:ext cx="10995025" cy="824400"/>
          </a:xfrm>
        </p:spPr>
        <p:txBody>
          <a:bodyPr/>
          <a:lstStyle/>
          <a:p>
            <a:r>
              <a:rPr lang="en-GB" sz="1800" dirty="0"/>
              <a:t>Sales are coming mainly from Budget - older families, Mainstream - young singles/couples, and Mainstream – retirees. It could be useful for the Category Manager to focus their marketing and promotional efforts on these segments to drive further growth and increase market share. </a:t>
            </a:r>
            <a:endParaRPr lang="en-AU" sz="18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stretch>
            <a:fillRect/>
          </a:stretch>
        </p:blipFill>
        <p:spPr>
          <a:xfrm>
            <a:off x="1262966" y="1020417"/>
            <a:ext cx="9938434" cy="513184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Key Findings and </a:t>
            </a:r>
            <a:r>
              <a:rPr lang="en-US" dirty="0" smtClean="0"/>
              <a:t>Insights</a:t>
            </a:r>
            <a:endParaRPr lang="en-US" dirty="0"/>
          </a:p>
        </p:txBody>
      </p:sp>
      <p:sp>
        <p:nvSpPr>
          <p:cNvPr id="3" name="TextBox 2"/>
          <p:cNvSpPr txBox="1"/>
          <p:nvPr/>
        </p:nvSpPr>
        <p:spPr>
          <a:xfrm>
            <a:off x="1418350" y="1519070"/>
            <a:ext cx="10036850" cy="4195930"/>
          </a:xfrm>
          <a:prstGeom prst="rect">
            <a:avLst/>
          </a:prstGeom>
          <a:noFill/>
        </p:spPr>
        <p:txBody>
          <a:bodyPr wrap="square" lIns="0" tIns="0" rIns="0" bIns="0" rtlCol="0" anchor="ctr">
            <a:noAutofit/>
          </a:bodyPr>
          <a:lstStyle/>
          <a:p>
            <a:pPr>
              <a:lnSpc>
                <a:spcPct val="150000"/>
              </a:lnSpc>
            </a:pPr>
            <a:r>
              <a:rPr lang="en-GB" sz="1600" dirty="0" smtClean="0"/>
              <a:t>Through our analysis, we identified several key findings and insights, including:</a:t>
            </a:r>
          </a:p>
          <a:p>
            <a:pPr>
              <a:lnSpc>
                <a:spcPct val="150000"/>
              </a:lnSpc>
            </a:pPr>
            <a:endParaRPr lang="en-GB" sz="1600" dirty="0" smtClean="0"/>
          </a:p>
          <a:p>
            <a:pPr marL="285750" indent="-285750">
              <a:lnSpc>
                <a:spcPct val="150000"/>
              </a:lnSpc>
              <a:buFont typeface="Arial" panose="020B0604020202020204" pitchFamily="34" charset="0"/>
              <a:buChar char="•"/>
            </a:pPr>
            <a:r>
              <a:rPr lang="en-GB" sz="1600" dirty="0" smtClean="0"/>
              <a:t>Brand </a:t>
            </a:r>
            <a:r>
              <a:rPr lang="en-GB" sz="1600" dirty="0"/>
              <a:t>Kettle had the highest sales in the chips category, followed by </a:t>
            </a:r>
            <a:r>
              <a:rPr lang="en-GB" sz="1600" dirty="0" smtClean="0"/>
              <a:t>Doritos</a:t>
            </a:r>
            <a:r>
              <a:rPr lang="en-GB" sz="1600" dirty="0"/>
              <a:t>, and Pringles. This suggests that the assortment of these brands should be increased in the stores</a:t>
            </a:r>
            <a:r>
              <a:rPr lang="en-GB" sz="1600" dirty="0" smtClean="0"/>
              <a:t>.</a:t>
            </a:r>
          </a:p>
          <a:p>
            <a:pPr>
              <a:lnSpc>
                <a:spcPct val="150000"/>
              </a:lnSpc>
            </a:pPr>
            <a:endParaRPr lang="en-GB" sz="1600" dirty="0" smtClean="0"/>
          </a:p>
          <a:p>
            <a:pPr marL="285750" indent="-285750">
              <a:lnSpc>
                <a:spcPct val="150000"/>
              </a:lnSpc>
              <a:buFont typeface="Arial" panose="020B0604020202020204" pitchFamily="34" charset="0"/>
              <a:buChar char="•"/>
            </a:pPr>
            <a:r>
              <a:rPr lang="en-GB" sz="1600" dirty="0"/>
              <a:t>The older families,  retirees, and young singles/couples segments purchase the most chips in terms of quantity. The budget - older families and mainstream - retirees are the largest purchasers by volume and this is the driver behind the higher </a:t>
            </a:r>
            <a:r>
              <a:rPr lang="en-GB" sz="1600" dirty="0" smtClean="0"/>
              <a:t>sales</a:t>
            </a:r>
            <a:r>
              <a:rPr lang="en-GB" sz="1600" dirty="0"/>
              <a:t>. </a:t>
            </a:r>
            <a:endParaRPr lang="en-GB" sz="1600" dirty="0" smtClean="0"/>
          </a:p>
          <a:p>
            <a:pPr marL="285750" indent="-285750">
              <a:lnSpc>
                <a:spcPct val="150000"/>
              </a:lnSpc>
              <a:buFont typeface="Arial" panose="020B0604020202020204" pitchFamily="34" charset="0"/>
              <a:buChar char="•"/>
            </a:pPr>
            <a:endParaRPr lang="en-GB" sz="1600" dirty="0"/>
          </a:p>
          <a:p>
            <a:pPr>
              <a:lnSpc>
                <a:spcPct val="150000"/>
              </a:lnSpc>
            </a:pPr>
            <a:r>
              <a:rPr lang="en-GB" sz="1600" dirty="0" smtClean="0"/>
              <a:t>Findings </a:t>
            </a:r>
            <a:r>
              <a:rPr lang="en-GB" sz="1600" dirty="0"/>
              <a:t>suggest that there are distinct segment differences in chip purchasing </a:t>
            </a:r>
            <a:r>
              <a:rPr lang="en-GB" sz="1600" dirty="0" smtClean="0"/>
              <a:t>behaviour, </a:t>
            </a:r>
            <a:r>
              <a:rPr lang="en-GB" sz="1600" dirty="0"/>
              <a:t>including brand preference, pack size preference, and willingness to pay more for chips.</a:t>
            </a:r>
          </a:p>
        </p:txBody>
      </p:sp>
    </p:spTree>
    <p:extLst>
      <p:ext uri="{BB962C8B-B14F-4D97-AF65-F5344CB8AC3E}">
        <p14:creationId xmlns:p14="http://schemas.microsoft.com/office/powerpoint/2010/main" val="2765829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83619" y="121872"/>
            <a:ext cx="10673275" cy="1011071"/>
          </a:xfrm>
        </p:spPr>
        <p:txBody>
          <a:bodyPr>
            <a:normAutofit/>
          </a:bodyPr>
          <a:lstStyle/>
          <a:p>
            <a:r>
              <a:rPr lang="en-GB" dirty="0" smtClean="0"/>
              <a:t>Statistically insignificant </a:t>
            </a:r>
            <a:r>
              <a:rPr lang="en-GB" dirty="0"/>
              <a:t>s</a:t>
            </a:r>
            <a:r>
              <a:rPr lang="en-GB" dirty="0" smtClean="0"/>
              <a:t>ales difference is observed </a:t>
            </a:r>
            <a:r>
              <a:rPr lang="en-GB" dirty="0"/>
              <a:t>in Trial Stores, </a:t>
            </a:r>
            <a:r>
              <a:rPr lang="en-GB" dirty="0" smtClean="0"/>
              <a:t>except </a:t>
            </a:r>
            <a:r>
              <a:rPr lang="en-GB" dirty="0"/>
              <a:t>for </a:t>
            </a:r>
            <a:r>
              <a:rPr lang="en-GB" dirty="0" smtClean="0"/>
              <a:t>March Performance. </a:t>
            </a:r>
            <a:r>
              <a:rPr lang="en-GB" dirty="0"/>
              <a:t>Store 88 </a:t>
            </a:r>
            <a:r>
              <a:rPr lang="en-GB" dirty="0" smtClean="0"/>
              <a:t>had a Successful </a:t>
            </a:r>
            <a:r>
              <a:rPr lang="en-GB" dirty="0"/>
              <a:t>Impact on </a:t>
            </a:r>
            <a:r>
              <a:rPr lang="en-GB" dirty="0" smtClean="0"/>
              <a:t>Sales.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stretch>
            <a:fillRect/>
          </a:stretch>
        </p:blipFill>
        <p:spPr>
          <a:xfrm>
            <a:off x="4826615" y="5529242"/>
            <a:ext cx="2343477" cy="1052856"/>
          </a:xfrm>
          <a:prstGeom prst="rect">
            <a:avLst/>
          </a:prstGeom>
        </p:spPr>
      </p:pic>
      <p:grpSp>
        <p:nvGrpSpPr>
          <p:cNvPr id="9" name="Group 8"/>
          <p:cNvGrpSpPr/>
          <p:nvPr/>
        </p:nvGrpSpPr>
        <p:grpSpPr>
          <a:xfrm>
            <a:off x="799563" y="1245704"/>
            <a:ext cx="11345198" cy="4147931"/>
            <a:chOff x="799563" y="1817801"/>
            <a:chExt cx="11345198" cy="3575834"/>
          </a:xfrm>
        </p:grpSpPr>
        <p:pic>
          <p:nvPicPr>
            <p:cNvPr id="5" name="Picture 4"/>
            <p:cNvPicPr>
              <a:picLocks noChangeAspect="1"/>
            </p:cNvPicPr>
            <p:nvPr/>
          </p:nvPicPr>
          <p:blipFill>
            <a:blip r:embed="rId4"/>
            <a:stretch>
              <a:fillRect/>
            </a:stretch>
          </p:blipFill>
          <p:spPr>
            <a:xfrm>
              <a:off x="4486682" y="1817801"/>
              <a:ext cx="3867150" cy="3575834"/>
            </a:xfrm>
            <a:prstGeom prst="rect">
              <a:avLst/>
            </a:prstGeom>
          </p:spPr>
        </p:pic>
        <p:grpSp>
          <p:nvGrpSpPr>
            <p:cNvPr id="8" name="Group 7"/>
            <p:cNvGrpSpPr/>
            <p:nvPr/>
          </p:nvGrpSpPr>
          <p:grpSpPr>
            <a:xfrm>
              <a:off x="799563" y="1817801"/>
              <a:ext cx="11345198" cy="3575834"/>
              <a:chOff x="799563" y="1817801"/>
              <a:chExt cx="11345198" cy="3575834"/>
            </a:xfrm>
          </p:grpSpPr>
          <p:pic>
            <p:nvPicPr>
              <p:cNvPr id="3" name="Picture 2"/>
              <p:cNvPicPr>
                <a:picLocks noChangeAspect="1"/>
              </p:cNvPicPr>
              <p:nvPr/>
            </p:nvPicPr>
            <p:blipFill>
              <a:blip r:embed="rId5"/>
              <a:stretch>
                <a:fillRect/>
              </a:stretch>
            </p:blipFill>
            <p:spPr>
              <a:xfrm>
                <a:off x="799563" y="1830277"/>
                <a:ext cx="3606799" cy="3563357"/>
              </a:xfrm>
              <a:prstGeom prst="rect">
                <a:avLst/>
              </a:prstGeom>
            </p:spPr>
          </p:pic>
          <p:pic>
            <p:nvPicPr>
              <p:cNvPr id="7" name="Picture 6"/>
              <p:cNvPicPr>
                <a:picLocks noChangeAspect="1"/>
              </p:cNvPicPr>
              <p:nvPr/>
            </p:nvPicPr>
            <p:blipFill>
              <a:blip r:embed="rId6"/>
              <a:stretch>
                <a:fillRect/>
              </a:stretch>
            </p:blipFill>
            <p:spPr>
              <a:xfrm>
                <a:off x="8434152" y="1817801"/>
                <a:ext cx="3710609" cy="3575834"/>
              </a:xfrm>
              <a:prstGeom prst="rect">
                <a:avLst/>
              </a:prstGeom>
            </p:spPr>
          </p:pic>
        </p:grpSp>
      </p:gr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65121" y="269915"/>
            <a:ext cx="10479600" cy="824400"/>
          </a:xfrm>
        </p:spPr>
        <p:txBody>
          <a:bodyPr/>
          <a:lstStyle/>
          <a:p>
            <a:r>
              <a:rPr lang="en-GB" dirty="0"/>
              <a:t>Successful Improvement in Customer Numbers in Stores 77 and 86, Further Analysis Required for Store 88.</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grpSp>
        <p:nvGrpSpPr>
          <p:cNvPr id="10" name="Group 9"/>
          <p:cNvGrpSpPr/>
          <p:nvPr/>
        </p:nvGrpSpPr>
        <p:grpSpPr>
          <a:xfrm>
            <a:off x="761271" y="1457739"/>
            <a:ext cx="11430729" cy="3951336"/>
            <a:chOff x="761271" y="1464187"/>
            <a:chExt cx="11430729" cy="3559877"/>
          </a:xfrm>
        </p:grpSpPr>
        <p:pic>
          <p:nvPicPr>
            <p:cNvPr id="5" name="Picture 4"/>
            <p:cNvPicPr>
              <a:picLocks noChangeAspect="1"/>
            </p:cNvPicPr>
            <p:nvPr/>
          </p:nvPicPr>
          <p:blipFill>
            <a:blip r:embed="rId3"/>
            <a:stretch>
              <a:fillRect/>
            </a:stretch>
          </p:blipFill>
          <p:spPr>
            <a:xfrm>
              <a:off x="4520626" y="1552074"/>
              <a:ext cx="3783060" cy="3471989"/>
            </a:xfrm>
            <a:prstGeom prst="rect">
              <a:avLst/>
            </a:prstGeom>
          </p:spPr>
        </p:pic>
        <p:grpSp>
          <p:nvGrpSpPr>
            <p:cNvPr id="9" name="Group 8"/>
            <p:cNvGrpSpPr/>
            <p:nvPr/>
          </p:nvGrpSpPr>
          <p:grpSpPr>
            <a:xfrm>
              <a:off x="761271" y="1464187"/>
              <a:ext cx="11430729" cy="3559877"/>
              <a:chOff x="761271" y="1464187"/>
              <a:chExt cx="11430729" cy="3559877"/>
            </a:xfrm>
          </p:grpSpPr>
          <p:pic>
            <p:nvPicPr>
              <p:cNvPr id="3" name="Picture 2"/>
              <p:cNvPicPr>
                <a:picLocks noChangeAspect="1"/>
              </p:cNvPicPr>
              <p:nvPr/>
            </p:nvPicPr>
            <p:blipFill>
              <a:blip r:embed="rId4"/>
              <a:stretch>
                <a:fillRect/>
              </a:stretch>
            </p:blipFill>
            <p:spPr>
              <a:xfrm>
                <a:off x="761271" y="1464187"/>
                <a:ext cx="3759355" cy="3559877"/>
              </a:xfrm>
              <a:prstGeom prst="rect">
                <a:avLst/>
              </a:prstGeom>
            </p:spPr>
          </p:pic>
          <p:pic>
            <p:nvPicPr>
              <p:cNvPr id="6" name="Picture 5"/>
              <p:cNvPicPr>
                <a:picLocks noChangeAspect="1"/>
              </p:cNvPicPr>
              <p:nvPr/>
            </p:nvPicPr>
            <p:blipFill>
              <a:blip r:embed="rId5"/>
              <a:stretch>
                <a:fillRect/>
              </a:stretch>
            </p:blipFill>
            <p:spPr>
              <a:xfrm>
                <a:off x="8303686" y="1464188"/>
                <a:ext cx="3888314" cy="3559876"/>
              </a:xfrm>
              <a:prstGeom prst="rect">
                <a:avLst/>
              </a:prstGeom>
            </p:spPr>
          </p:pic>
        </p:grpSp>
      </p:grpSp>
      <p:pic>
        <p:nvPicPr>
          <p:cNvPr id="11" name="Picture 10"/>
          <p:cNvPicPr>
            <a:picLocks noChangeAspect="1"/>
          </p:cNvPicPr>
          <p:nvPr/>
        </p:nvPicPr>
        <p:blipFill>
          <a:blip r:embed="rId6"/>
          <a:stretch>
            <a:fillRect/>
          </a:stretch>
        </p:blipFill>
        <p:spPr>
          <a:xfrm>
            <a:off x="4813364" y="5501391"/>
            <a:ext cx="2343477" cy="110412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Key Findings and Insights</a:t>
            </a:r>
          </a:p>
          <a:p>
            <a:endParaRPr lang="en-US" dirty="0"/>
          </a:p>
        </p:txBody>
      </p:sp>
      <p:sp>
        <p:nvSpPr>
          <p:cNvPr id="3" name="TextBox 2"/>
          <p:cNvSpPr txBox="1"/>
          <p:nvPr/>
        </p:nvSpPr>
        <p:spPr>
          <a:xfrm>
            <a:off x="1500063" y="1277771"/>
            <a:ext cx="9711275" cy="4910994"/>
          </a:xfrm>
          <a:prstGeom prst="rect">
            <a:avLst/>
          </a:prstGeom>
          <a:noFill/>
        </p:spPr>
        <p:txBody>
          <a:bodyPr wrap="square" lIns="0" tIns="0" rIns="0" bIns="0" rtlCol="0" anchor="ctr">
            <a:noAutofit/>
          </a:bodyPr>
          <a:lstStyle/>
          <a:p>
            <a:pPr>
              <a:lnSpc>
                <a:spcPct val="150000"/>
              </a:lnSpc>
            </a:pPr>
            <a:r>
              <a:rPr lang="en-GB" sz="1600" dirty="0"/>
              <a:t>Through our analysis, we identified several key findings and insights, including:</a:t>
            </a:r>
          </a:p>
          <a:p>
            <a:pPr>
              <a:lnSpc>
                <a:spcPct val="150000"/>
              </a:lnSpc>
            </a:pPr>
            <a:endParaRPr lang="en-GB" sz="1600" dirty="0"/>
          </a:p>
          <a:p>
            <a:pPr marL="285750" indent="-285750">
              <a:buFont typeface="Arial" panose="020B0604020202020204" pitchFamily="34" charset="0"/>
              <a:buChar char="•"/>
            </a:pPr>
            <a:r>
              <a:rPr lang="en-GB" sz="1600" dirty="0"/>
              <a:t>The trial stores 77 and 86 showed a significant increase in customer numbers during the trial period compared to the control stores, indicating that the trial was successful in these stores</a:t>
            </a:r>
            <a:r>
              <a:rPr lang="en-GB" sz="1600" dirty="0" smtClean="0"/>
              <a:t>.</a:t>
            </a:r>
          </a:p>
          <a:p>
            <a:endParaRPr lang="en-GB" sz="1600" dirty="0"/>
          </a:p>
          <a:p>
            <a:pPr marL="285750" indent="-285750">
              <a:buFont typeface="Arial" panose="020B0604020202020204" pitchFamily="34" charset="0"/>
              <a:buChar char="•"/>
            </a:pPr>
            <a:r>
              <a:rPr lang="en-GB" sz="1600" dirty="0"/>
              <a:t>In store 88, there was an improvement in customer numbers, but it was not statistically significant when compared to the control store, indicating that the trial was not as successful in this store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The trial in store </a:t>
            </a:r>
            <a:r>
              <a:rPr lang="en-GB" sz="1600" dirty="0" smtClean="0"/>
              <a:t>77 and 86 </a:t>
            </a:r>
            <a:r>
              <a:rPr lang="en-GB" sz="1600" dirty="0"/>
              <a:t>was successful in increasing total sales during the trial period compared to its control store, although it did not exceed the 95th percentile value of the control store's sales in two months</a:t>
            </a:r>
            <a:r>
              <a:rPr lang="en-GB" sz="1600" dirty="0" smtClean="0"/>
              <a:t>.</a:t>
            </a: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r>
              <a:rPr lang="en-GB" sz="1600" dirty="0"/>
              <a:t>The trial in store 88 was successful in increasing total sales during the trial period compared to its control store, and the trial store's sales were outside the 5th and 95th percentile range of the control store's sales</a:t>
            </a:r>
          </a:p>
        </p:txBody>
      </p:sp>
    </p:spTree>
    <p:extLst>
      <p:ext uri="{BB962C8B-B14F-4D97-AF65-F5344CB8AC3E}">
        <p14:creationId xmlns:p14="http://schemas.microsoft.com/office/powerpoint/2010/main" val="516357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Recommendations and Next Steps</a:t>
            </a:r>
          </a:p>
          <a:p>
            <a:endParaRPr lang="en-US" dirty="0"/>
          </a:p>
        </p:txBody>
      </p:sp>
      <p:sp>
        <p:nvSpPr>
          <p:cNvPr id="4" name="TextBox 3"/>
          <p:cNvSpPr txBox="1"/>
          <p:nvPr/>
        </p:nvSpPr>
        <p:spPr>
          <a:xfrm>
            <a:off x="1749287" y="2027583"/>
            <a:ext cx="9130748" cy="3220278"/>
          </a:xfrm>
          <a:prstGeom prst="rect">
            <a:avLst/>
          </a:prstGeom>
          <a:noFill/>
        </p:spPr>
        <p:txBody>
          <a:bodyPr wrap="square" lIns="0" tIns="0" rIns="0" bIns="0" rtlCol="0" anchor="ctr">
            <a:noAutofit/>
          </a:bodyPr>
          <a:lstStyle/>
          <a:p>
            <a:pPr>
              <a:lnSpc>
                <a:spcPct val="200000"/>
              </a:lnSpc>
            </a:pPr>
            <a:r>
              <a:rPr lang="en-GB" dirty="0"/>
              <a:t>Based on the analysis, it is recommended that the Category Manager of chips implement the layout changes tested in Trial Store 86 across all stores. Additionally, the insights gained from the analysis can be used to inform future trials and decision-making processes. The Category Manager should consider conducting further analysis to determine the underlying factors contributing to the success or lack thereof in each trial </a:t>
            </a:r>
            <a:r>
              <a:rPr lang="en-GB" dirty="0" smtClean="0"/>
              <a:t>store.</a:t>
            </a:r>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11390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Summary</a:t>
            </a:r>
          </a:p>
          <a:p>
            <a:endParaRPr lang="en-US" dirty="0"/>
          </a:p>
        </p:txBody>
      </p:sp>
      <p:sp>
        <p:nvSpPr>
          <p:cNvPr id="3" name="TextBox 2"/>
          <p:cNvSpPr txBox="1"/>
          <p:nvPr/>
        </p:nvSpPr>
        <p:spPr>
          <a:xfrm>
            <a:off x="1497495" y="1524000"/>
            <a:ext cx="9462053" cy="3339548"/>
          </a:xfrm>
          <a:prstGeom prst="rect">
            <a:avLst/>
          </a:prstGeom>
          <a:noFill/>
        </p:spPr>
        <p:txBody>
          <a:bodyPr wrap="square" lIns="0" tIns="0" rIns="0" bIns="0" rtlCol="0" anchor="ctr">
            <a:noAutofit/>
          </a:bodyPr>
          <a:lstStyle/>
          <a:p>
            <a:pPr>
              <a:lnSpc>
                <a:spcPct val="200000"/>
              </a:lnSpc>
            </a:pPr>
            <a:r>
              <a:rPr lang="en-GB" dirty="0"/>
              <a:t>The analysis identified that the trial in stores 77 and 86 was successful in increasing customer numbers, while the trial in store 88 had a statistically significant increase in sales compared to its control store. It is recommended that the Category Manager of chips implement the layout changes tested in Trial Store 86 across all stores and use the insights gained from the analysis to inform future trials and decision-making processes.</a:t>
            </a:r>
            <a:endParaRPr lang="en-US" sz="12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05665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Table of </a:t>
            </a:r>
            <a:r>
              <a:rPr lang="en-US" dirty="0" smtClean="0"/>
              <a:t>Contents</a:t>
            </a:r>
            <a:endParaRPr lang="en-US" dirty="0"/>
          </a:p>
        </p:txBody>
      </p:sp>
      <p:sp>
        <p:nvSpPr>
          <p:cNvPr id="6" name="TextBox 5"/>
          <p:cNvSpPr txBox="1"/>
          <p:nvPr/>
        </p:nvSpPr>
        <p:spPr>
          <a:xfrm>
            <a:off x="1590675" y="2032000"/>
            <a:ext cx="4670425" cy="2425700"/>
          </a:xfrm>
          <a:prstGeom prst="rect">
            <a:avLst/>
          </a:prstGeom>
          <a:noFill/>
        </p:spPr>
        <p:txBody>
          <a:bodyPr wrap="none" lIns="0" tIns="0" rIns="0" bIns="0" rtlCol="0" anchor="t">
            <a:noAutofit/>
          </a:bodyPr>
          <a:lstStyle/>
          <a:p>
            <a:pPr marL="342900" indent="-342900">
              <a:buFont typeface="+mj-lt"/>
              <a:buAutoNum type="arabicPeriod"/>
            </a:pPr>
            <a:r>
              <a:rPr lang="en-GB" sz="2000" dirty="0">
                <a:latin typeface="Roboto Light" panose="02000000000000000000" pitchFamily="2" charset="0"/>
                <a:ea typeface="Roboto Light" panose="02000000000000000000" pitchFamily="2" charset="0"/>
              </a:rPr>
              <a:t>Problem Statement and </a:t>
            </a:r>
            <a:r>
              <a:rPr lang="en-GB" sz="2000" dirty="0" smtClean="0">
                <a:latin typeface="Roboto Light" panose="02000000000000000000" pitchFamily="2" charset="0"/>
                <a:ea typeface="Roboto Light" panose="02000000000000000000" pitchFamily="2" charset="0"/>
              </a:rPr>
              <a:t>Purpose</a:t>
            </a:r>
          </a:p>
          <a:p>
            <a:pPr marL="342900" indent="-342900">
              <a:buFont typeface="+mj-lt"/>
              <a:buAutoNum type="arabicPeriod"/>
            </a:pPr>
            <a:r>
              <a:rPr lang="en-GB" sz="2000" dirty="0" smtClean="0">
                <a:latin typeface="Roboto Light" panose="02000000000000000000" pitchFamily="2" charset="0"/>
                <a:ea typeface="Roboto Light" panose="02000000000000000000" pitchFamily="2" charset="0"/>
              </a:rPr>
              <a:t>Methodology</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Executive </a:t>
            </a:r>
            <a:r>
              <a:rPr lang="en-GB" sz="2000" dirty="0" smtClean="0">
                <a:latin typeface="Roboto Light" panose="02000000000000000000" pitchFamily="2" charset="0"/>
                <a:ea typeface="Roboto Light" panose="02000000000000000000" pitchFamily="2" charset="0"/>
              </a:rPr>
              <a:t>summary</a:t>
            </a:r>
            <a:endParaRPr lang="en-GB" sz="2000" dirty="0">
              <a:latin typeface="Roboto Light" panose="02000000000000000000" pitchFamily="2" charset="0"/>
              <a:ea typeface="Roboto Light" panose="02000000000000000000" pitchFamily="2" charset="0"/>
            </a:endParaRP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Overview and Context</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Key Findings and Insights</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Recommendations and Next Steps</a:t>
            </a:r>
          </a:p>
          <a:p>
            <a:pPr marL="342900" indent="-342900">
              <a:buFont typeface="+mj-lt"/>
              <a:buAutoNum type="arabicPeriod"/>
            </a:pPr>
            <a:r>
              <a:rPr lang="en-GB" sz="2000" dirty="0">
                <a:latin typeface="Roboto Light" panose="02000000000000000000" pitchFamily="2" charset="0"/>
                <a:ea typeface="Roboto Light" panose="02000000000000000000" pitchFamily="2" charset="0"/>
              </a:rPr>
              <a:t>Summary</a:t>
            </a:r>
            <a:endParaRPr lang="en-US" sz="20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626561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Problem Statement and Purpose</a:t>
            </a:r>
          </a:p>
          <a:p>
            <a:endParaRPr lang="en-US" dirty="0"/>
          </a:p>
        </p:txBody>
      </p:sp>
      <p:sp>
        <p:nvSpPr>
          <p:cNvPr id="3" name="TextBox 2"/>
          <p:cNvSpPr txBox="1"/>
          <p:nvPr/>
        </p:nvSpPr>
        <p:spPr>
          <a:xfrm>
            <a:off x="1494094" y="2120900"/>
            <a:ext cx="9377106" cy="2451100"/>
          </a:xfrm>
          <a:prstGeom prst="rect">
            <a:avLst/>
          </a:prstGeom>
          <a:noFill/>
        </p:spPr>
        <p:txBody>
          <a:bodyPr wrap="square" lIns="0" tIns="0" rIns="0" bIns="0" rtlCol="0" anchor="t">
            <a:normAutofit/>
          </a:bodyPr>
          <a:lstStyle/>
          <a:p>
            <a:pPr>
              <a:lnSpc>
                <a:spcPct val="150000"/>
              </a:lnSpc>
            </a:pPr>
            <a:endParaRPr lang="en-GB" sz="1600" dirty="0">
              <a:latin typeface="Roboto Light" panose="02000000000000000000" pitchFamily="2" charset="0"/>
              <a:ea typeface="Roboto Light" panose="02000000000000000000" pitchFamily="2" charset="0"/>
            </a:endParaRPr>
          </a:p>
          <a:p>
            <a:pPr>
              <a:lnSpc>
                <a:spcPct val="150000"/>
              </a:lnSpc>
            </a:pPr>
            <a:r>
              <a:rPr lang="en-GB" sz="1600" b="1" dirty="0">
                <a:latin typeface="Roboto Light" panose="02000000000000000000" pitchFamily="2" charset="0"/>
                <a:ea typeface="Roboto Light" panose="02000000000000000000" pitchFamily="2" charset="0"/>
              </a:rPr>
              <a:t>Problem statement: </a:t>
            </a:r>
            <a:r>
              <a:rPr lang="en-GB" sz="1600" dirty="0">
                <a:latin typeface="Roboto Light" panose="02000000000000000000" pitchFamily="2" charset="0"/>
                <a:ea typeface="Roboto Light" panose="02000000000000000000" pitchFamily="2" charset="0"/>
              </a:rPr>
              <a:t>The Category Manager for Chips wants to better understand the types </a:t>
            </a:r>
            <a:r>
              <a:rPr lang="en-GB" sz="1600" dirty="0" smtClean="0">
                <a:latin typeface="Roboto Light" panose="02000000000000000000" pitchFamily="2" charset="0"/>
                <a:ea typeface="Roboto Light" panose="02000000000000000000" pitchFamily="2" charset="0"/>
              </a:rPr>
              <a:t>of customers </a:t>
            </a:r>
            <a:r>
              <a:rPr lang="en-GB" sz="1600" dirty="0">
                <a:latin typeface="Roboto Light" panose="02000000000000000000" pitchFamily="2" charset="0"/>
                <a:ea typeface="Roboto Light" panose="02000000000000000000" pitchFamily="2" charset="0"/>
              </a:rPr>
              <a:t>who </a:t>
            </a:r>
            <a:r>
              <a:rPr lang="en-GB" sz="1600" dirty="0" smtClean="0">
                <a:latin typeface="Roboto Light" panose="02000000000000000000" pitchFamily="2" charset="0"/>
                <a:ea typeface="Roboto Light" panose="02000000000000000000" pitchFamily="2" charset="0"/>
              </a:rPr>
              <a:t>purchase Chips </a:t>
            </a:r>
            <a:r>
              <a:rPr lang="en-GB" sz="1600" dirty="0">
                <a:latin typeface="Roboto Light" panose="02000000000000000000" pitchFamily="2" charset="0"/>
                <a:ea typeface="Roboto Light" panose="02000000000000000000" pitchFamily="2" charset="0"/>
              </a:rPr>
              <a:t>and their purchasing </a:t>
            </a:r>
            <a:r>
              <a:rPr lang="en-GB" sz="1600" dirty="0" smtClean="0">
                <a:latin typeface="Roboto Light" panose="02000000000000000000" pitchFamily="2" charset="0"/>
                <a:ea typeface="Roboto Light" panose="02000000000000000000" pitchFamily="2" charset="0"/>
              </a:rPr>
              <a:t>behaviour </a:t>
            </a:r>
            <a:r>
              <a:rPr lang="en-GB" sz="1600" dirty="0">
                <a:latin typeface="Roboto Light" panose="02000000000000000000" pitchFamily="2" charset="0"/>
                <a:ea typeface="Roboto Light" panose="02000000000000000000" pitchFamily="2" charset="0"/>
              </a:rPr>
              <a:t>within the region.</a:t>
            </a:r>
          </a:p>
          <a:p>
            <a:pPr>
              <a:lnSpc>
                <a:spcPct val="150000"/>
              </a:lnSpc>
            </a:pPr>
            <a:endParaRPr lang="en-GB" sz="1600" dirty="0">
              <a:latin typeface="Roboto Light" panose="02000000000000000000" pitchFamily="2" charset="0"/>
              <a:ea typeface="Roboto Light" panose="02000000000000000000" pitchFamily="2" charset="0"/>
            </a:endParaRPr>
          </a:p>
          <a:p>
            <a:pPr>
              <a:lnSpc>
                <a:spcPct val="150000"/>
              </a:lnSpc>
            </a:pPr>
            <a:r>
              <a:rPr lang="en-GB" sz="1600" b="1" dirty="0">
                <a:latin typeface="Roboto Light" panose="02000000000000000000" pitchFamily="2" charset="0"/>
                <a:ea typeface="Roboto Light" panose="02000000000000000000" pitchFamily="2" charset="0"/>
              </a:rPr>
              <a:t>Purpose: </a:t>
            </a:r>
            <a:r>
              <a:rPr lang="en-GB" sz="1600" dirty="0">
                <a:latin typeface="Roboto Light" panose="02000000000000000000" pitchFamily="2" charset="0"/>
                <a:ea typeface="Roboto Light" panose="02000000000000000000" pitchFamily="2" charset="0"/>
              </a:rPr>
              <a:t>The insights from the analysis will feed into the supermarket’s strategic plan for the chip category in the next half year.</a:t>
            </a:r>
            <a:endParaRPr lang="en-US" sz="16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477336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Methodology</a:t>
            </a:r>
          </a:p>
          <a:p>
            <a:endParaRPr lang="en-US" dirty="0"/>
          </a:p>
        </p:txBody>
      </p:sp>
      <p:sp>
        <p:nvSpPr>
          <p:cNvPr id="3" name="TextBox 2"/>
          <p:cNvSpPr txBox="1"/>
          <p:nvPr/>
        </p:nvSpPr>
        <p:spPr>
          <a:xfrm>
            <a:off x="1577009" y="2054087"/>
            <a:ext cx="9369287" cy="3114261"/>
          </a:xfrm>
          <a:prstGeom prst="rect">
            <a:avLst/>
          </a:prstGeom>
          <a:noFill/>
        </p:spPr>
        <p:txBody>
          <a:bodyPr wrap="square" lIns="0" tIns="0" rIns="0" bIns="0" rtlCol="0" anchor="ctr">
            <a:noAutofit/>
          </a:bodyPr>
          <a:lstStyle/>
          <a:p>
            <a:pPr>
              <a:lnSpc>
                <a:spcPct val="200000"/>
              </a:lnSpc>
            </a:pPr>
            <a:r>
              <a:rPr lang="en-GB" sz="1600" dirty="0">
                <a:latin typeface="Roboto Light" panose="02000000000000000000" pitchFamily="2" charset="0"/>
                <a:ea typeface="Roboto Light" panose="02000000000000000000" pitchFamily="2" charset="0"/>
              </a:rPr>
              <a:t>The methodology used for the analysis involved examining the transaction dataset provided by the client to identify customer purchasing behaviours. This was done to generate insights and provide commercial recommendations to the client. Additionally, benchmark stores were identified to test the impact of trial store layouts on customer sales</a:t>
            </a:r>
            <a:r>
              <a:rPr lang="en-GB" sz="1600" dirty="0" smtClean="0">
                <a:latin typeface="Roboto Light" panose="02000000000000000000" pitchFamily="2" charset="0"/>
                <a:ea typeface="Roboto Light" panose="02000000000000000000" pitchFamily="2" charset="0"/>
              </a:rPr>
              <a:t>. The </a:t>
            </a:r>
            <a:r>
              <a:rPr lang="en-GB" sz="1600" dirty="0">
                <a:latin typeface="Roboto Light" panose="02000000000000000000" pitchFamily="2" charset="0"/>
                <a:ea typeface="Roboto Light" panose="02000000000000000000" pitchFamily="2" charset="0"/>
              </a:rPr>
              <a:t>techniques used for the analysis included data cleaning and manipulation, data visualization, statistical testing, and hypothesis testing. The data sources used were transaction and purchase </a:t>
            </a:r>
            <a:r>
              <a:rPr lang="en-GB" sz="1600" dirty="0" smtClean="0">
                <a:latin typeface="Roboto Light" panose="02000000000000000000" pitchFamily="2" charset="0"/>
                <a:ea typeface="Roboto Light" panose="02000000000000000000" pitchFamily="2" charset="0"/>
              </a:rPr>
              <a:t>behaviour </a:t>
            </a:r>
            <a:r>
              <a:rPr lang="en-GB" sz="1600" dirty="0">
                <a:latin typeface="Roboto Light" panose="02000000000000000000" pitchFamily="2" charset="0"/>
                <a:ea typeface="Roboto Light" panose="02000000000000000000" pitchFamily="2" charset="0"/>
              </a:rPr>
              <a:t>data provided by the Category Manager of chips.</a:t>
            </a:r>
            <a:endParaRPr lang="en-US" sz="16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6862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smtClean="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113836"/>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GB" sz="1400" dirty="0" smtClean="0">
                <a:latin typeface="Roboto Light" panose="02000000000000000000" pitchFamily="2" charset="0"/>
                <a:ea typeface="Roboto Light" panose="02000000000000000000" pitchFamily="2" charset="0"/>
              </a:rPr>
              <a:t>Chips </a:t>
            </a:r>
            <a:r>
              <a:rPr lang="en-GB" sz="1400" dirty="0">
                <a:latin typeface="Roboto Light" panose="02000000000000000000" pitchFamily="2" charset="0"/>
                <a:ea typeface="Roboto Light" panose="02000000000000000000" pitchFamily="2" charset="0"/>
              </a:rPr>
              <a:t>sales increase before Christmas, presenting an opportunity for promotional </a:t>
            </a:r>
            <a:r>
              <a:rPr lang="en-GB" sz="1400" dirty="0" smtClean="0">
                <a:latin typeface="Roboto Light" panose="02000000000000000000" pitchFamily="2" charset="0"/>
                <a:ea typeface="Roboto Light" panose="02000000000000000000" pitchFamily="2" charset="0"/>
              </a:rPr>
              <a:t>offers.</a:t>
            </a:r>
          </a:p>
          <a:p>
            <a:endParaRPr lang="en-GB" sz="1400"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GB" sz="1400" dirty="0" smtClean="0">
                <a:latin typeface="Roboto Light" panose="02000000000000000000" pitchFamily="2" charset="0"/>
                <a:ea typeface="Roboto Light" panose="02000000000000000000" pitchFamily="2" charset="0"/>
              </a:rPr>
              <a:t>Mainstream </a:t>
            </a:r>
            <a:r>
              <a:rPr lang="en-GB" sz="1400" dirty="0">
                <a:latin typeface="Roboto Light" panose="02000000000000000000" pitchFamily="2" charset="0"/>
                <a:ea typeface="Roboto Light" panose="02000000000000000000" pitchFamily="2" charset="0"/>
              </a:rPr>
              <a:t>young </a:t>
            </a:r>
            <a:r>
              <a:rPr lang="en-GB" sz="1400" dirty="0" smtClean="0">
                <a:latin typeface="Roboto Light" panose="02000000000000000000" pitchFamily="2" charset="0"/>
                <a:ea typeface="Roboto Light" panose="02000000000000000000" pitchFamily="2" charset="0"/>
              </a:rPr>
              <a:t>singles/couples </a:t>
            </a:r>
            <a:r>
              <a:rPr lang="en-GB" sz="1400" dirty="0">
                <a:latin typeface="Roboto Light" panose="02000000000000000000" pitchFamily="2" charset="0"/>
                <a:ea typeface="Roboto Light" panose="02000000000000000000" pitchFamily="2" charset="0"/>
              </a:rPr>
              <a:t>and</a:t>
            </a:r>
            <a:r>
              <a:rPr lang="en-GB" sz="1400" dirty="0" smtClean="0">
                <a:latin typeface="Roboto Light" panose="02000000000000000000" pitchFamily="2" charset="0"/>
                <a:ea typeface="Roboto Light" panose="02000000000000000000" pitchFamily="2" charset="0"/>
              </a:rPr>
              <a:t> </a:t>
            </a:r>
            <a:r>
              <a:rPr lang="en-GB" sz="1400" dirty="0">
                <a:latin typeface="Roboto Light" panose="02000000000000000000" pitchFamily="2" charset="0"/>
                <a:ea typeface="Roboto Light" panose="02000000000000000000" pitchFamily="2" charset="0"/>
              </a:rPr>
              <a:t>midage single/couples </a:t>
            </a:r>
            <a:r>
              <a:rPr lang="en-GB" sz="1400" dirty="0" smtClean="0">
                <a:latin typeface="Roboto Light" panose="02000000000000000000" pitchFamily="2" charset="0"/>
                <a:ea typeface="Roboto Light" panose="02000000000000000000" pitchFamily="2" charset="0"/>
              </a:rPr>
              <a:t>customers </a:t>
            </a:r>
            <a:r>
              <a:rPr lang="en-GB" sz="1400" dirty="0">
                <a:latin typeface="Roboto Light" panose="02000000000000000000" pitchFamily="2" charset="0"/>
                <a:ea typeface="Roboto Light" panose="02000000000000000000" pitchFamily="2" charset="0"/>
              </a:rPr>
              <a:t>are willing to pay more for chips, while premium shoppers are less likely to buy </a:t>
            </a:r>
            <a:r>
              <a:rPr lang="en-GB" sz="1400" dirty="0" smtClean="0">
                <a:latin typeface="Roboto Light" panose="02000000000000000000" pitchFamily="2" charset="0"/>
                <a:ea typeface="Roboto Light" panose="02000000000000000000" pitchFamily="2" charset="0"/>
              </a:rPr>
              <a:t>chips.</a:t>
            </a:r>
          </a:p>
          <a:p>
            <a:pPr marL="285750" indent="-285750">
              <a:buFont typeface="Arial" panose="020B0604020202020204" pitchFamily="34" charset="0"/>
              <a:buChar char="•"/>
            </a:pPr>
            <a:endParaRPr lang="en-GB" sz="1400"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GB" sz="1400" dirty="0">
                <a:latin typeface="Roboto Light" panose="02000000000000000000" pitchFamily="2" charset="0"/>
                <a:ea typeface="Roboto Light" panose="02000000000000000000" pitchFamily="2" charset="0"/>
              </a:rPr>
              <a:t>Budget older families, Mainstream young singles/couples, and Mainstream retirees are the main chip buyers.</a:t>
            </a:r>
            <a:endParaRPr lang="en-GB" sz="1400" dirty="0" smtClean="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2123064"/>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GB" sz="1400" dirty="0">
                <a:latin typeface="Roboto Light" panose="02000000000000000000" pitchFamily="2" charset="0"/>
                <a:ea typeface="Roboto Light" panose="02000000000000000000" pitchFamily="2" charset="0"/>
              </a:rPr>
              <a:t>Trial stores 77 and </a:t>
            </a:r>
            <a:r>
              <a:rPr lang="en-GB" sz="1400" dirty="0" smtClean="0">
                <a:latin typeface="Roboto Light" panose="02000000000000000000" pitchFamily="2" charset="0"/>
                <a:ea typeface="Roboto Light" panose="02000000000000000000" pitchFamily="2" charset="0"/>
              </a:rPr>
              <a:t>86 </a:t>
            </a:r>
            <a:r>
              <a:rPr lang="en-GB" sz="1400" dirty="0">
                <a:latin typeface="Roboto Light" panose="02000000000000000000" pitchFamily="2" charset="0"/>
                <a:ea typeface="Roboto Light" panose="02000000000000000000" pitchFamily="2" charset="0"/>
              </a:rPr>
              <a:t>showed a significant increase in sales and number of customers during the trial period, while trial store </a:t>
            </a:r>
            <a:r>
              <a:rPr lang="en-GB" sz="1400" dirty="0" smtClean="0">
                <a:latin typeface="Roboto Light" panose="02000000000000000000" pitchFamily="2" charset="0"/>
                <a:ea typeface="Roboto Light" panose="02000000000000000000" pitchFamily="2" charset="0"/>
              </a:rPr>
              <a:t>88 </a:t>
            </a:r>
            <a:r>
              <a:rPr lang="en-GB" sz="1400" dirty="0">
                <a:latin typeface="Roboto Light" panose="02000000000000000000" pitchFamily="2" charset="0"/>
                <a:ea typeface="Roboto Light" panose="02000000000000000000" pitchFamily="2" charset="0"/>
              </a:rPr>
              <a:t>did not show any significant change</a:t>
            </a:r>
            <a:r>
              <a:rPr lang="en-GB" sz="1400" dirty="0" smtClean="0">
                <a:latin typeface="Roboto Light" panose="02000000000000000000" pitchFamily="2" charset="0"/>
                <a:ea typeface="Roboto Light" panose="02000000000000000000" pitchFamily="2" charset="0"/>
              </a:rPr>
              <a:t>.</a:t>
            </a:r>
          </a:p>
          <a:p>
            <a:pPr marL="171450" indent="-171450">
              <a:buFont typeface="Arial" panose="020B0604020202020204" pitchFamily="34" charset="0"/>
              <a:buChar char="•"/>
            </a:pPr>
            <a:endParaRPr lang="en-GB" sz="1400" dirty="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GB" sz="1400" dirty="0" smtClean="0">
                <a:latin typeface="Roboto Light" panose="02000000000000000000" pitchFamily="2" charset="0"/>
                <a:ea typeface="Roboto Light" panose="02000000000000000000" pitchFamily="2" charset="0"/>
              </a:rPr>
              <a:t>The </a:t>
            </a:r>
            <a:r>
              <a:rPr lang="en-GB" sz="1400" dirty="0">
                <a:latin typeface="Roboto Light" panose="02000000000000000000" pitchFamily="2" charset="0"/>
                <a:ea typeface="Roboto Light" panose="02000000000000000000" pitchFamily="2" charset="0"/>
              </a:rPr>
              <a:t>trial stores 77, 86, and 88 had higher total sales and number of customers compared to their control stores 233, 155, and 237, respectively. This indicates that the trial stores were successful in increasing sales and attracting more customers during the trial period.</a:t>
            </a:r>
          </a:p>
          <a:p>
            <a:pPr marL="171450" indent="-171450">
              <a:buFont typeface="Arial" panose="020B0604020202020204" pitchFamily="34" charset="0"/>
              <a:buChar char="•"/>
            </a:pPr>
            <a:endParaRPr lang="en-AU" sz="1400" dirty="0" smtClean="0">
              <a:latin typeface="Roboto Light" panose="02000000000000000000" pitchFamily="2" charset="0"/>
              <a:ea typeface="Roboto Light" panose="02000000000000000000" pitchFamily="2" charset="0"/>
            </a:endParaRPr>
          </a:p>
          <a:p>
            <a:pPr marL="171450" indent="-171450">
              <a:buFont typeface="Arial" panose="020B0604020202020204" pitchFamily="34" charset="0"/>
              <a:buChar char="•"/>
            </a:pPr>
            <a:r>
              <a:rPr lang="en-GB" sz="1400" dirty="0">
                <a:latin typeface="Roboto Light" panose="02000000000000000000" pitchFamily="2" charset="0"/>
                <a:ea typeface="Roboto Light" panose="02000000000000000000" pitchFamily="2" charset="0"/>
              </a:rPr>
              <a:t>The trial in store 88 was successful in increasing total sales during the trial period compared to its control store, and the trial store's sales were outside the 5th and 95th percentile range of the control store's sales.</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Overview and Context</a:t>
            </a:r>
          </a:p>
        </p:txBody>
      </p:sp>
      <p:sp>
        <p:nvSpPr>
          <p:cNvPr id="3" name="TextBox 2"/>
          <p:cNvSpPr txBox="1"/>
          <p:nvPr/>
        </p:nvSpPr>
        <p:spPr>
          <a:xfrm>
            <a:off x="1752600" y="1739900"/>
            <a:ext cx="9392478" cy="3733800"/>
          </a:xfrm>
          <a:prstGeom prst="rect">
            <a:avLst/>
          </a:prstGeom>
          <a:noFill/>
        </p:spPr>
        <p:txBody>
          <a:bodyPr wrap="square" lIns="0" tIns="0" rIns="0" bIns="0" rtlCol="0" anchor="ctr">
            <a:normAutofit/>
          </a:bodyPr>
          <a:lstStyle/>
          <a:p>
            <a:pPr>
              <a:lnSpc>
                <a:spcPct val="200000"/>
              </a:lnSpc>
            </a:pPr>
            <a:r>
              <a:rPr lang="en-GB" sz="1600" dirty="0">
                <a:latin typeface="Roboto Light" panose="02000000000000000000" pitchFamily="2" charset="0"/>
                <a:ea typeface="Roboto Light" panose="02000000000000000000" pitchFamily="2" charset="0"/>
              </a:rPr>
              <a:t>The chips category has been performing well over the last six months, However, there are opportunities for improvement  </a:t>
            </a:r>
            <a:r>
              <a:rPr lang="en-GB" sz="1600" dirty="0" smtClean="0">
                <a:latin typeface="Roboto Light" panose="02000000000000000000" pitchFamily="2" charset="0"/>
                <a:ea typeface="Roboto Light" panose="02000000000000000000" pitchFamily="2" charset="0"/>
              </a:rPr>
              <a:t>to </a:t>
            </a:r>
            <a:r>
              <a:rPr lang="en-GB" sz="1600" dirty="0">
                <a:latin typeface="Roboto Light" panose="02000000000000000000" pitchFamily="2" charset="0"/>
                <a:ea typeface="Roboto Light" panose="02000000000000000000" pitchFamily="2" charset="0"/>
              </a:rPr>
              <a:t>conduct data analysis for the Category Manager for Chips in order to gain insights into customer </a:t>
            </a:r>
            <a:r>
              <a:rPr lang="en-GB" sz="1600" dirty="0" smtClean="0">
                <a:latin typeface="Roboto Light" panose="02000000000000000000" pitchFamily="2" charset="0"/>
                <a:ea typeface="Roboto Light" panose="02000000000000000000" pitchFamily="2" charset="0"/>
              </a:rPr>
              <a:t>behaviour </a:t>
            </a:r>
            <a:r>
              <a:rPr lang="en-GB" sz="1600" dirty="0">
                <a:latin typeface="Roboto Light" panose="02000000000000000000" pitchFamily="2" charset="0"/>
                <a:ea typeface="Roboto Light" panose="02000000000000000000" pitchFamily="2" charset="0"/>
              </a:rPr>
              <a:t>and performance in trial vs control stores. The insights gained from the analysis will be used to inform the supermarket's strategic plan for the chip category in the next half year. The tasks involve examining transaction and customer data, defining metrics, exploring the data, creating charts and graphs, and providing recommendations based on the insights </a:t>
            </a:r>
            <a:r>
              <a:rPr lang="en-GB" sz="1600" dirty="0" smtClean="0">
                <a:latin typeface="Roboto Light" panose="02000000000000000000" pitchFamily="2" charset="0"/>
                <a:ea typeface="Roboto Light" panose="02000000000000000000" pitchFamily="2" charset="0"/>
              </a:rPr>
              <a:t>gained.</a:t>
            </a:r>
            <a:endParaRPr lang="en-US" sz="1600" dirty="0" err="1"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07964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71575" y="77300"/>
            <a:ext cx="10479600" cy="824400"/>
          </a:xfrm>
        </p:spPr>
        <p:txBody>
          <a:bodyPr/>
          <a:lstStyle/>
          <a:p>
            <a:r>
              <a:rPr lang="en-GB" sz="2000" dirty="0"/>
              <a:t>We can see that the increase in sales occurs in the lead-up to Christmas and that there are zero sales on Christmas day itself. This is due to shops being closed on Christmas day.</a:t>
            </a:r>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1171575" y="1130301"/>
            <a:ext cx="10479600" cy="514067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8113</TotalTime>
  <Words>1320</Words>
  <Application>Microsoft Office PowerPoint</Application>
  <PresentationFormat>Widescreen</PresentationFormat>
  <Paragraphs>83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Light</vt:lpstr>
      <vt:lpstr>Roboto</vt:lpstr>
      <vt:lpstr>Roboto Medium</vt:lpstr>
      <vt:lpstr>Calibri</vt:lpstr>
      <vt:lpstr>Arial</vt:lpstr>
      <vt:lpstr>Office Theme</vt:lpstr>
      <vt:lpstr>Category review: Chips</vt:lpstr>
      <vt:lpstr>PowerPoint Presentation</vt:lpstr>
      <vt:lpstr>PowerPoint Presentation</vt:lpstr>
      <vt:lpstr>PowerPoint Presentation</vt:lpstr>
      <vt:lpstr>PowerPoint Presentation</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Divz</cp:lastModifiedBy>
  <cp:revision>506</cp:revision>
  <dcterms:created xsi:type="dcterms:W3CDTF">2018-02-07T23:23:24Z</dcterms:created>
  <dcterms:modified xsi:type="dcterms:W3CDTF">2023-04-16T23:24:36Z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