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0" r:id="rId10"/>
    <p:sldId id="268" r:id="rId11"/>
    <p:sldId id="267" r:id="rId12"/>
    <p:sldId id="265" r:id="rId13"/>
    <p:sldId id="269" r:id="rId14"/>
    <p:sldId id="266" r:id="rId15"/>
  </p:sldIdLst>
  <p:sldSz cx="18288000" cy="10287000"/>
  <p:notesSz cx="6858000" cy="9144000"/>
  <p:embeddedFontLst>
    <p:embeddedFont>
      <p:font typeface="Clear Sans Regular Bold" panose="020B0604020202020204" charset="0"/>
      <p:regular r:id="rId17"/>
    </p:embeddedFont>
    <p:embeddedFont>
      <p:font typeface="Gadugi" panose="020B0502040204020203" pitchFamily="34" charset="0"/>
      <p:regular r:id="rId18"/>
      <p:bold r:id="rId19"/>
    </p:embeddedFont>
    <p:embeddedFont>
      <p:font typeface="Bodoni MT Condensed" panose="02070606080606020203" pitchFamily="18" charset="0"/>
      <p:regular r:id="rId20"/>
      <p:bold r:id="rId21"/>
      <p:italic r:id="rId22"/>
      <p:boldItalic r:id="rId23"/>
    </p:embeddedFont>
    <p:embeddedFont>
      <p:font typeface="Garamond" panose="02020404030301010803" pitchFamily="18" charset="0"/>
      <p:regular r:id="rId24"/>
      <p:bold r:id="rId25"/>
      <p:italic r:id="rId26"/>
    </p:embeddedFont>
    <p:embeddedFont>
      <p:font typeface="Calibri" panose="020F050202020403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85179" autoAdjust="0"/>
  </p:normalViewPr>
  <p:slideViewPr>
    <p:cSldViewPr>
      <p:cViewPr varScale="1">
        <p:scale>
          <a:sx n="45" d="100"/>
          <a:sy n="45" d="100"/>
        </p:scale>
        <p:origin x="2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69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and welcome, my name is Divine Jude,</a:t>
            </a:r>
            <a:r>
              <a:rPr lang="en-US" baseline="0" dirty="0" smtClean="0"/>
              <a:t> </a:t>
            </a:r>
            <a:r>
              <a:rPr lang="en-US" dirty="0" smtClean="0"/>
              <a:t>today I will be presenting to you the results of the Data Analytics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kern="1200" dirty="0" smtClean="0">
                <a:solidFill>
                  <a:schemeClr val="tx1"/>
                </a:solidFill>
                <a:effectLst/>
                <a:latin typeface="+mn-lt"/>
                <a:ea typeface="+mn-ea"/>
                <a:cs typeface="+mn-cs"/>
              </a:rPr>
              <a:t>Photos can often convey a message or emotion more effectively than text alone. It's worth noting that there are many factors that can influence user engagement with different types of content, and further research would be needed to fully understand the reasons behind users' preferences.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86034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lnSpc>
                <a:spcPct val="150000"/>
              </a:lnSpc>
            </a:pPr>
            <a:r>
              <a:rPr lang="en-GB" sz="1600" b="0" i="0" kern="1200" dirty="0" smtClean="0">
                <a:solidFill>
                  <a:schemeClr val="tx1"/>
                </a:solidFill>
                <a:effectLst/>
                <a:latin typeface="Garamond" panose="02020404030301010803" pitchFamily="18" charset="0"/>
                <a:ea typeface="+mn-ea"/>
                <a:cs typeface="+mn-cs"/>
              </a:rPr>
              <a:t>These emotions could be used as an indicator of the type of content and audience that is resonating with your user base. For example, if a majority of your users are responding with heart reactions, it could indicate that your content is generally positive and well-received. If a majority of users are responding with hate reactions, it could indicate that  content may be controversial or polarizing.</a:t>
            </a:r>
          </a:p>
          <a:p>
            <a:pPr algn="l">
              <a:lnSpc>
                <a:spcPct val="150000"/>
              </a:lnSpc>
            </a:pPr>
            <a:endParaRPr lang="en-GB" sz="1600" b="0" i="0" kern="1200" dirty="0" smtClean="0">
              <a:solidFill>
                <a:schemeClr val="tx1"/>
              </a:solidFill>
              <a:effectLst/>
              <a:latin typeface="Garamond" panose="02020404030301010803" pitchFamily="18" charset="0"/>
              <a:ea typeface="+mn-ea"/>
              <a:cs typeface="+mn-cs"/>
            </a:endParaRPr>
          </a:p>
          <a:p>
            <a:pPr lvl="0" algn="l">
              <a:lnSpc>
                <a:spcPct val="150000"/>
              </a:lnSpc>
            </a:pPr>
            <a:endParaRPr lang="en-US" sz="1050"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u="none" strike="noStrike" kern="1200" baseline="0" dirty="0" smtClean="0">
                <a:solidFill>
                  <a:schemeClr val="tx1"/>
                </a:solidFill>
                <a:latin typeface="+mn-lt"/>
                <a:ea typeface="+mn-ea"/>
                <a:cs typeface="+mn-cs"/>
              </a:rPr>
              <a:t>So to summarize:</a:t>
            </a:r>
          </a:p>
          <a:p>
            <a:r>
              <a:rPr lang="en-GB" sz="1200" b="0" i="0" u="none" strike="noStrike" kern="1200" baseline="0" dirty="0" smtClean="0">
                <a:solidFill>
                  <a:schemeClr val="tx1"/>
                </a:solidFill>
                <a:latin typeface="+mn-lt"/>
                <a:ea typeface="+mn-ea"/>
                <a:cs typeface="+mn-cs"/>
              </a:rPr>
              <a:t>We tackled this task and found the top 5 most popular categories as asked, but we also went one step further.</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 We found that animals and science are the two most popular categories,</a:t>
            </a:r>
          </a:p>
          <a:p>
            <a:r>
              <a:rPr lang="en-GB" sz="1200" b="0" i="0" u="none" strike="noStrike" kern="1200" baseline="0" dirty="0" smtClean="0">
                <a:solidFill>
                  <a:schemeClr val="tx1"/>
                </a:solidFill>
                <a:latin typeface="+mn-lt"/>
                <a:ea typeface="+mn-ea"/>
                <a:cs typeface="+mn-cs"/>
              </a:rPr>
              <a:t>suggesting that users like "real-life" and "factual" content.</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 We also found that food was a common theme amongst popular content and</a:t>
            </a:r>
          </a:p>
          <a:p>
            <a:r>
              <a:rPr lang="en-GB" sz="1200" b="0" i="0" u="none" strike="noStrike" kern="1200" baseline="0" dirty="0" smtClean="0">
                <a:solidFill>
                  <a:schemeClr val="tx1"/>
                </a:solidFill>
                <a:latin typeface="+mn-lt"/>
                <a:ea typeface="+mn-ea"/>
                <a:cs typeface="+mn-cs"/>
              </a:rPr>
              <a:t>the most popular food category was healthy eating. This could be a signal to</a:t>
            </a:r>
          </a:p>
          <a:p>
            <a:r>
              <a:rPr lang="en-GB" sz="1200" b="0" i="0" u="none" strike="noStrike" kern="1200" baseline="0" dirty="0" smtClean="0">
                <a:solidFill>
                  <a:schemeClr val="tx1"/>
                </a:solidFill>
                <a:latin typeface="+mn-lt"/>
                <a:ea typeface="+mn-ea"/>
                <a:cs typeface="+mn-cs"/>
              </a:rPr>
              <a:t>show the types of people that are using your platform, and you could use this</a:t>
            </a:r>
          </a:p>
          <a:p>
            <a:r>
              <a:rPr lang="en-GB" sz="1200" b="0" i="0" u="none" strike="noStrike" kern="1200" baseline="0" dirty="0" smtClean="0">
                <a:solidFill>
                  <a:schemeClr val="tx1"/>
                </a:solidFill>
                <a:latin typeface="+mn-lt"/>
                <a:ea typeface="+mn-ea"/>
                <a:cs typeface="+mn-cs"/>
              </a:rPr>
              <a:t>insight to boost engagement even further. For example, you could run a</a:t>
            </a:r>
          </a:p>
          <a:p>
            <a:r>
              <a:rPr lang="en-GB" sz="1200" b="0" i="0" u="none" strike="noStrike" kern="1200" baseline="0" dirty="0" smtClean="0">
                <a:solidFill>
                  <a:schemeClr val="tx1"/>
                </a:solidFill>
                <a:latin typeface="+mn-lt"/>
                <a:ea typeface="+mn-ea"/>
                <a:cs typeface="+mn-cs"/>
              </a:rPr>
              <a:t>campaign with content focused on this category or work with healthy eating</a:t>
            </a:r>
          </a:p>
          <a:p>
            <a:r>
              <a:rPr lang="en-US" sz="1200" b="0" i="0" u="none" strike="noStrike" kern="1200" baseline="0" dirty="0" smtClean="0">
                <a:solidFill>
                  <a:schemeClr val="tx1"/>
                </a:solidFill>
                <a:latin typeface="+mn-lt"/>
                <a:ea typeface="+mn-ea"/>
                <a:cs typeface="+mn-cs"/>
              </a:rPr>
              <a:t>brands to promote content.</a:t>
            </a:r>
          </a:p>
          <a:p>
            <a:endParaRPr lang="en-GB" sz="1200" dirty="0" smtClean="0">
              <a:latin typeface="Garamond" panose="02020404030301010803" pitchFamily="18" charset="0"/>
              <a:cs typeface="Times New Roman" panose="02020603050405020304" pitchFamily="18" charset="0"/>
            </a:endParaRPr>
          </a:p>
          <a:p>
            <a:r>
              <a:rPr lang="en-GB" sz="1200" dirty="0" smtClean="0">
                <a:latin typeface="Garamond" panose="02020404030301010803" pitchFamily="18" charset="0"/>
                <a:cs typeface="Times New Roman" panose="02020603050405020304" pitchFamily="18" charset="0"/>
              </a:rPr>
              <a:t>It's worth noting that these are just general trends, and it's important to consider the specific interests of your target audience ensuring that content are opposed to individual users at the forefront of user feeds.</a:t>
            </a:r>
          </a:p>
          <a:p>
            <a:endParaRPr lang="en-US" sz="1200" b="0" i="0" u="none" strike="noStrike" kern="1200" baseline="0" dirty="0" smtClean="0">
              <a:solidFill>
                <a:schemeClr val="tx1"/>
              </a:solidFill>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 As much as this analysis was insightful, we are ready to take it to the next stage and we have the expertise within Accenture to help you realize these kinds of insights in production across your organization and in real-time. We would love to help you with this.</a:t>
            </a:r>
            <a:endParaRPr lang="en-US" dirty="0" smtClean="0"/>
          </a:p>
          <a:p>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43217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u="none" strike="noStrike" kern="1200" baseline="0" dirty="0" smtClean="0">
                <a:solidFill>
                  <a:schemeClr val="tx1"/>
                </a:solidFill>
                <a:latin typeface="+mn-lt"/>
                <a:ea typeface="+mn-ea"/>
                <a:cs typeface="+mn-cs"/>
              </a:rPr>
              <a:t>Thank you very much for listening, please feel free to ask any questions that you may have!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Today's agenda will be as follows:</a:t>
            </a:r>
          </a:p>
          <a:p>
            <a:pPr lvl="0"/>
            <a:endParaRPr lang="en-US" dirty="0" smtClean="0"/>
          </a:p>
          <a:p>
            <a:pPr lvl="0"/>
            <a:r>
              <a:rPr lang="en-US" dirty="0" smtClean="0"/>
              <a:t>1. We will recap the overall project to give a high level understanding of the business problem we're tackling and the specific requirements.</a:t>
            </a:r>
          </a:p>
          <a:p>
            <a:pPr lvl="0"/>
            <a:r>
              <a:rPr lang="en-US" dirty="0" smtClean="0"/>
              <a:t>2. We will dive into the specific problem that we, the Data Analytics team, have been focusing on and will give some background as to why this is such a big problem.</a:t>
            </a:r>
          </a:p>
          <a:p>
            <a:pPr lvl="0"/>
            <a:r>
              <a:rPr lang="en-US" dirty="0" smtClean="0"/>
              <a:t>3. After introducing the problem, I will go over the team responsible from our side in tackling this task.</a:t>
            </a:r>
          </a:p>
          <a:p>
            <a:pPr lvl="0"/>
            <a:r>
              <a:rPr lang="en-US" dirty="0" smtClean="0"/>
              <a:t>4. I will then go over the high-level process that we followed to complete this task, so that you have complete clarity in how we tackle these kinds of tasks.</a:t>
            </a:r>
          </a:p>
          <a:p>
            <a:pPr lvl="0"/>
            <a:r>
              <a:rPr lang="en-US" dirty="0" smtClean="0"/>
              <a:t>5. Finally, I will go over the all important results and I will present them as a series of insights and visualization's from our analysis.</a:t>
            </a:r>
          </a:p>
          <a:p>
            <a:pPr lvl="0"/>
            <a:endParaRPr lang="en-US" dirty="0" smtClean="0"/>
          </a:p>
          <a:p>
            <a:pPr lvl="0"/>
            <a:r>
              <a:rPr lang="en-US" dirty="0" smtClean="0"/>
              <a:t>To wrap up, I will summarize and be open for any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GB" sz="1200" b="0" i="0" u="none" strike="noStrike" baseline="0" dirty="0" smtClean="0">
                <a:latin typeface="ArialMT"/>
              </a:rPr>
              <a:t>To kick things off let me recap this engagement.</a:t>
            </a:r>
          </a:p>
          <a:p>
            <a:pPr algn="l"/>
            <a:r>
              <a:rPr lang="en-GB" sz="1200" b="0" i="0" u="none" strike="noStrike" baseline="0" dirty="0" smtClean="0">
                <a:latin typeface="ArialMT"/>
              </a:rPr>
              <a:t>We, Accenture have embarked on a 3 month pilot with Social Buzz to focus on  3 main tasks, aligned with some of the biggest challenges that you're currently </a:t>
            </a:r>
            <a:r>
              <a:rPr lang="en-US" sz="1200" b="0" i="0" u="none" strike="noStrike" baseline="0" dirty="0" smtClean="0">
                <a:latin typeface="ArialMT"/>
              </a:rPr>
              <a:t>facing.</a:t>
            </a:r>
          </a:p>
          <a:p>
            <a:pPr algn="l"/>
            <a:endParaRPr lang="en-US" sz="1200" b="0" i="0" u="none" strike="noStrike" baseline="0" dirty="0" smtClean="0">
              <a:latin typeface="ArialMT"/>
            </a:endParaRPr>
          </a:p>
          <a:p>
            <a:pPr algn="l"/>
            <a:r>
              <a:rPr lang="en-GB" sz="1200" b="0" i="0" u="none" strike="noStrike" baseline="0" dirty="0" smtClean="0">
                <a:latin typeface="ArialMT"/>
              </a:rPr>
              <a:t>Social Buzz has reached huge scale in recent years to become recognized as a global unicorn company. We are here to help you manage this scale and to guide you in the right direction.</a:t>
            </a:r>
          </a:p>
          <a:p>
            <a:pPr algn="l"/>
            <a:endParaRPr lang="en-GB" sz="1200" b="0" i="0" u="none" strike="noStrike" baseline="0" dirty="0" smtClean="0">
              <a:latin typeface="ArialMT"/>
            </a:endParaRPr>
          </a:p>
          <a:p>
            <a:pPr algn="l"/>
            <a:r>
              <a:rPr lang="en-GB" sz="1200" b="0" i="0" u="none" strike="noStrike" baseline="0" dirty="0" smtClean="0">
                <a:latin typeface="ArialMT"/>
              </a:rPr>
              <a:t>Firstly, we will be doing an audit of your big data practice and sharing best practices and industry expertise. Secondly we will be guiding you through a successful IPO, of which we have deep expertise and knowledge of within our team. </a:t>
            </a:r>
          </a:p>
          <a:p>
            <a:pPr algn="l"/>
            <a:endParaRPr lang="en-GB" sz="1200" b="0" i="0" u="none" strike="noStrike" baseline="0" dirty="0" smtClean="0">
              <a:latin typeface="ArialMT"/>
            </a:endParaRPr>
          </a:p>
          <a:p>
            <a:pPr algn="l"/>
            <a:r>
              <a:rPr lang="en-GB" sz="1200" b="0" i="0" u="none" strike="noStrike" baseline="0" dirty="0" smtClean="0">
                <a:latin typeface="ArialMT"/>
              </a:rPr>
              <a:t>And finally, we have conducted an analysis of your data to find insights regarding your top 5 most popular categories of content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u="none" strike="noStrike" kern="1200" baseline="0" dirty="0" smtClean="0">
                <a:solidFill>
                  <a:schemeClr val="tx1"/>
                </a:solidFill>
                <a:latin typeface="+mn-lt"/>
                <a:ea typeface="+mn-ea"/>
                <a:cs typeface="+mn-cs"/>
              </a:rPr>
              <a:t>Focusing on the last point that I mentioned there, this is what the Data Analytics team has been specifically focused on.</a:t>
            </a:r>
          </a:p>
          <a:p>
            <a:r>
              <a:rPr lang="en-GB" sz="1200" b="0" i="0" u="none" strike="noStrike" kern="1200" baseline="0" dirty="0" smtClean="0">
                <a:solidFill>
                  <a:schemeClr val="tx1"/>
                </a:solidFill>
                <a:latin typeface="+mn-lt"/>
                <a:ea typeface="+mn-ea"/>
                <a:cs typeface="+mn-cs"/>
              </a:rPr>
              <a:t>Clearly with such grand scale, this comes with a lot of data and with such vast amounts of data comes challenges.</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To give a background on how much data you've been creating:</a:t>
            </a:r>
          </a:p>
          <a:p>
            <a:pPr marL="171450" indent="-171450">
              <a:buFontTx/>
              <a:buChar char="-"/>
            </a:pPr>
            <a:r>
              <a:rPr lang="en-GB" sz="1200" b="0" i="0" u="none" strike="noStrike" kern="1200" baseline="0" dirty="0" smtClean="0">
                <a:solidFill>
                  <a:schemeClr val="tx1"/>
                </a:solidFill>
                <a:latin typeface="+mn-lt"/>
                <a:ea typeface="+mn-ea"/>
                <a:cs typeface="+mn-cs"/>
              </a:rPr>
              <a:t>You told us that your platform receives over 100000 posts per day which amounts to 36 500 000 posts every year, of which, this is all unstructured data making it very hard to make sense of.</a:t>
            </a:r>
          </a:p>
          <a:p>
            <a:pPr marL="0" indent="0">
              <a:buFontTx/>
              <a:buNone/>
            </a:pP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In this day and age, content is king. Just look at some of the biggest platforms in the world, for example YouTube, Facebook and Netflix... they are all content </a:t>
            </a:r>
            <a:r>
              <a:rPr lang="en-US" sz="1200" b="0" i="0" u="none" strike="noStrike" kern="1200" baseline="0" dirty="0" smtClean="0">
                <a:solidFill>
                  <a:schemeClr val="tx1"/>
                </a:solidFill>
                <a:latin typeface="+mn-lt"/>
                <a:ea typeface="+mn-ea"/>
                <a:cs typeface="+mn-cs"/>
              </a:rPr>
              <a:t>businesses...</a:t>
            </a:r>
          </a:p>
          <a:p>
            <a:endParaRPr lang="en-US"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But how to capitalize on it when there is so much?</a:t>
            </a:r>
          </a:p>
          <a:p>
            <a:r>
              <a:rPr lang="en-GB" sz="1200" b="0" i="0" u="none" strike="noStrike" kern="1200" baseline="0" dirty="0" smtClean="0">
                <a:solidFill>
                  <a:schemeClr val="tx1"/>
                </a:solidFill>
                <a:latin typeface="+mn-lt"/>
                <a:ea typeface="+mn-ea"/>
                <a:cs typeface="+mn-cs"/>
              </a:rPr>
              <a:t>It's not just all about harvesting as much content as possible... The real value is in understanding and crunching this content to gain a deeper understanding of your audience and to therefore provide a more personalized and enjoyable </a:t>
            </a:r>
            <a:r>
              <a:rPr lang="en-US" sz="1200" b="0" i="0" u="none" strike="noStrike" kern="1200" baseline="0" dirty="0" smtClean="0">
                <a:solidFill>
                  <a:schemeClr val="tx1"/>
                </a:solidFill>
                <a:latin typeface="+mn-lt"/>
                <a:ea typeface="+mn-ea"/>
                <a:cs typeface="+mn-cs"/>
              </a:rPr>
              <a:t>experience.</a:t>
            </a:r>
          </a:p>
          <a:p>
            <a:endParaRPr lang="en-US"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And this is where out data analytics expertise comes in, with the insights that we've uncovered from this task, we can show you exactly how to take analytics </a:t>
            </a:r>
            <a:r>
              <a:rPr lang="en-US" sz="1200" b="0" i="0" u="none" strike="noStrike" kern="1200" baseline="0" dirty="0" smtClean="0">
                <a:solidFill>
                  <a:schemeClr val="tx1"/>
                </a:solidFill>
                <a:latin typeface="+mn-lt"/>
                <a:ea typeface="+mn-ea"/>
                <a:cs typeface="+mn-cs"/>
              </a:rPr>
              <a:t>to production at scale.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u="none" strike="noStrike" kern="1200" baseline="0" dirty="0" smtClean="0">
                <a:solidFill>
                  <a:schemeClr val="tx1"/>
                </a:solidFill>
                <a:latin typeface="+mn-lt"/>
                <a:ea typeface="+mn-ea"/>
                <a:cs typeface="+mn-cs"/>
              </a:rPr>
              <a:t>Talking about experience, we have a large data analytics practice at Accenture but we had a team of 3 people primarily focusing on this task.</a:t>
            </a:r>
          </a:p>
          <a:p>
            <a:r>
              <a:rPr lang="en-GB" sz="1200" b="0" i="0" u="none" strike="noStrike" kern="1200" baseline="0" dirty="0" smtClean="0">
                <a:solidFill>
                  <a:schemeClr val="tx1"/>
                </a:solidFill>
                <a:latin typeface="+mn-lt"/>
                <a:ea typeface="+mn-ea"/>
                <a:cs typeface="+mn-cs"/>
              </a:rPr>
              <a:t> </a:t>
            </a:r>
          </a:p>
          <a:p>
            <a:r>
              <a:rPr lang="en-GB" sz="1200" b="1" i="0" u="none" strike="noStrike" kern="1200" baseline="0" dirty="0" smtClean="0">
                <a:solidFill>
                  <a:schemeClr val="tx1"/>
                </a:solidFill>
                <a:latin typeface="+mn-lt"/>
                <a:ea typeface="+mn-ea"/>
                <a:cs typeface="+mn-cs"/>
              </a:rPr>
              <a:t>Andrew Fleming </a:t>
            </a:r>
            <a:r>
              <a:rPr lang="en-GB" sz="1200" b="0" i="0" u="none" strike="noStrike" kern="1200" baseline="0" dirty="0" smtClean="0">
                <a:solidFill>
                  <a:schemeClr val="tx1"/>
                </a:solidFill>
                <a:latin typeface="+mn-lt"/>
                <a:ea typeface="+mn-ea"/>
                <a:cs typeface="+mn-cs"/>
              </a:rPr>
              <a:t>is our Chief Technical Architect and his expertise really helped to guide the</a:t>
            </a:r>
          </a:p>
          <a:p>
            <a:r>
              <a:rPr lang="en-GB" sz="1200" b="0" i="0" u="none" strike="noStrike" kern="1200" baseline="0" dirty="0" smtClean="0">
                <a:solidFill>
                  <a:schemeClr val="tx1"/>
                </a:solidFill>
                <a:latin typeface="+mn-lt"/>
                <a:ea typeface="+mn-ea"/>
                <a:cs typeface="+mn-cs"/>
              </a:rPr>
              <a:t>team to produce high quality analysis.</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Marcus Rompton</a:t>
            </a:r>
            <a:r>
              <a:rPr lang="en-GB" sz="1200" b="0" i="0" u="none" strike="noStrike" kern="1200" baseline="0" dirty="0" smtClean="0">
                <a:solidFill>
                  <a:schemeClr val="tx1"/>
                </a:solidFill>
                <a:latin typeface="+mn-lt"/>
                <a:ea typeface="+mn-ea"/>
                <a:cs typeface="+mn-cs"/>
              </a:rPr>
              <a:t>, a senior principal has worked with the worlds biggest clients on solving their data problems and was heavily involved in the data engineering </a:t>
            </a:r>
            <a:r>
              <a:rPr lang="en-US" sz="1200" b="0" i="0" u="none" strike="noStrike" kern="1200" baseline="0" dirty="0" smtClean="0">
                <a:solidFill>
                  <a:schemeClr val="tx1"/>
                </a:solidFill>
                <a:latin typeface="+mn-lt"/>
                <a:ea typeface="+mn-ea"/>
                <a:cs typeface="+mn-cs"/>
              </a:rPr>
              <a:t>side of this project.</a:t>
            </a:r>
          </a:p>
          <a:p>
            <a:endParaRPr lang="en-US"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And finally myself, </a:t>
            </a:r>
            <a:r>
              <a:rPr lang="en-GB" sz="1200" b="1" i="0" u="none" strike="noStrike" kern="1200" baseline="0" dirty="0" smtClean="0">
                <a:solidFill>
                  <a:schemeClr val="tx1"/>
                </a:solidFill>
                <a:latin typeface="+mn-lt"/>
                <a:ea typeface="+mn-ea"/>
                <a:cs typeface="+mn-cs"/>
              </a:rPr>
              <a:t>Divine Jude</a:t>
            </a:r>
            <a:r>
              <a:rPr lang="en-GB" sz="1200" b="0" i="0" u="none" strike="noStrike" kern="1200" baseline="0" dirty="0" smtClean="0">
                <a:solidFill>
                  <a:schemeClr val="tx1"/>
                </a:solidFill>
                <a:latin typeface="+mn-lt"/>
                <a:ea typeface="+mn-ea"/>
                <a:cs typeface="+mn-cs"/>
              </a:rPr>
              <a:t>, who was solely responsible for taking leadership guidance and delivering high quality insights from the raw datasets and turning </a:t>
            </a:r>
            <a:r>
              <a:rPr lang="en-US" sz="1200" b="0" i="0" u="none" strike="noStrike" kern="1200" baseline="0" dirty="0" smtClean="0">
                <a:solidFill>
                  <a:schemeClr val="tx1"/>
                </a:solidFill>
                <a:latin typeface="+mn-lt"/>
                <a:ea typeface="+mn-ea"/>
                <a:cs typeface="+mn-cs"/>
              </a:rPr>
              <a:t>these into business decisions.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How did we tackle this problem? </a:t>
            </a:r>
          </a:p>
          <a:p>
            <a:pPr lvl="0"/>
            <a:endParaRPr lang="en-US" dirty="0" smtClean="0"/>
          </a:p>
          <a:p>
            <a:pPr lvl="0"/>
            <a:r>
              <a:rPr lang="en-US" dirty="0" smtClean="0"/>
              <a:t>Well we approached it in 5 steps:</a:t>
            </a:r>
          </a:p>
          <a:p>
            <a:pPr lvl="0"/>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Data Understanding: </a:t>
            </a:r>
            <a:r>
              <a:rPr lang="en-US" sz="1200" b="0" kern="1200" dirty="0" smtClean="0">
                <a:solidFill>
                  <a:schemeClr val="tx1"/>
                </a:solidFill>
                <a:effectLst/>
                <a:latin typeface="+mn-lt"/>
                <a:ea typeface="+mn-ea"/>
                <a:cs typeface="+mn-cs"/>
              </a:rPr>
              <a:t>Understand the data model and domain of your business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indent="-228600">
              <a:buFont typeface="+mj-lt"/>
              <a:buAutoNum type="arabicPeriod"/>
            </a:pPr>
            <a:r>
              <a:rPr lang="en-US" sz="1200" b="1" dirty="0" smtClean="0">
                <a:solidFill>
                  <a:schemeClr val="bg1"/>
                </a:solidFill>
                <a:latin typeface="Garamond" panose="02020404030301010803" pitchFamily="18" charset="0"/>
              </a:rPr>
              <a:t>Data Extraction: </a:t>
            </a:r>
            <a:r>
              <a:rPr lang="en-US" sz="1200" b="0" dirty="0" smtClean="0">
                <a:solidFill>
                  <a:schemeClr val="bg1"/>
                </a:solidFill>
                <a:latin typeface="Garamond" panose="02020404030301010803" pitchFamily="18" charset="0"/>
              </a:rPr>
              <a:t>Architected what an ideal dataset should look like for this problem and extracted it from the relevant data sources</a:t>
            </a:r>
          </a:p>
          <a:p>
            <a:pPr marL="228600" indent="-228600">
              <a:buFont typeface="+mj-lt"/>
              <a:buAutoNum type="arabicPeriod"/>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smtClean="0">
                <a:solidFill>
                  <a:schemeClr val="bg1"/>
                </a:solidFill>
                <a:latin typeface="Garamond" panose="02020404030301010803" pitchFamily="18" charset="0"/>
              </a:rPr>
              <a:t>Data Modelling: </a:t>
            </a:r>
            <a:r>
              <a:rPr lang="en-US" sz="1200" b="0" dirty="0" smtClean="0">
                <a:solidFill>
                  <a:schemeClr val="bg1"/>
                </a:solidFill>
                <a:latin typeface="Garamond" panose="02020404030301010803" pitchFamily="18" charset="0"/>
              </a:rPr>
              <a:t>Process and model the data into a dataset that can precisely answer the business questions and produce analytics.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smtClean="0">
                <a:solidFill>
                  <a:schemeClr val="bg1"/>
                </a:solidFill>
                <a:latin typeface="Garamond" panose="02020404030301010803" pitchFamily="18" charset="0"/>
              </a:rPr>
              <a:t>Data Analysis: </a:t>
            </a:r>
            <a:r>
              <a:rPr lang="en-US" sz="1200" b="0" dirty="0" smtClean="0">
                <a:solidFill>
                  <a:schemeClr val="bg1"/>
                </a:solidFill>
                <a:latin typeface="Garamond" panose="02020404030301010803" pitchFamily="18" charset="0"/>
              </a:rPr>
              <a:t>Use analytical expertise to uncover insights from the dataset and to produce visualizations to describe the insights.</a:t>
            </a:r>
            <a:endParaRPr lang="en-US" sz="1200" b="0" dirty="0" smtClean="0">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Recommendations: </a:t>
            </a:r>
            <a:r>
              <a:rPr lang="en-US" sz="1200" b="0" kern="1200" dirty="0" smtClean="0">
                <a:solidFill>
                  <a:schemeClr val="tx1"/>
                </a:solidFill>
                <a:effectLst/>
                <a:latin typeface="+mn-lt"/>
                <a:ea typeface="+mn-ea"/>
                <a:cs typeface="+mn-cs"/>
              </a:rPr>
              <a:t>Use insights to unlock business decisions and make recommendations on next steps</a:t>
            </a:r>
            <a:endParaRPr lang="en-US" b="0" dirty="0" smtClean="0">
              <a:effectLst/>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indent="-228600">
              <a:buFont typeface="+mj-lt"/>
              <a:buAutoNum type="arabicPeriod"/>
            </a:pPr>
            <a:endParaRPr lang="en-US" sz="1200" b="0" dirty="0" smtClean="0">
              <a:solidFill>
                <a:schemeClr val="bg1"/>
              </a:solidFill>
              <a:latin typeface="Garamond" panose="02020404030301010803" pitchFamily="18" charset="0"/>
            </a:endParaRPr>
          </a:p>
          <a:p>
            <a:endParaRPr lang="en-US" sz="1200" dirty="0" smtClean="0">
              <a:latin typeface="Garamond" panose="02020404030301010803" pitchFamily="18" charset="0"/>
            </a:endParaRPr>
          </a:p>
          <a:p>
            <a:endParaRPr lang="en-US" sz="1200" dirty="0" smtClean="0">
              <a:latin typeface="Garamond" panose="02020404030301010803"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smtClean="0">
              <a:effectLst/>
            </a:endParaRP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your data we found that:</a:t>
            </a:r>
          </a:p>
          <a:p>
            <a:pPr lvl="0"/>
            <a:endParaRPr lang="en-US" dirty="0" smtClean="0"/>
          </a:p>
          <a:p>
            <a:pPr marL="171450" lvl="0" indent="-171450">
              <a:buFont typeface="Arial" panose="020B0604020202020204" pitchFamily="34" charset="0"/>
              <a:buChar char="•"/>
            </a:pPr>
            <a:r>
              <a:rPr lang="en-US" dirty="0" smtClean="0"/>
              <a:t>A total of 16 unique categories of posts across your sample dataset. This includes things such as </a:t>
            </a:r>
            <a:r>
              <a:rPr lang="en-GB" sz="1200" b="0" i="0" u="none" strike="noStrike" kern="1200" dirty="0" smtClean="0">
                <a:solidFill>
                  <a:schemeClr val="tx1"/>
                </a:solidFill>
                <a:effectLst/>
                <a:latin typeface="+mn-lt"/>
                <a:ea typeface="+mn-ea"/>
                <a:cs typeface="+mn-cs"/>
              </a:rPr>
              <a:t>Animals,</a:t>
            </a:r>
            <a:r>
              <a:rPr lang="en-GB" dirty="0" smtClean="0"/>
              <a:t> </a:t>
            </a:r>
            <a:r>
              <a:rPr lang="en-GB" sz="1200" b="0" i="0" u="none" strike="noStrike" kern="1200" dirty="0" smtClean="0">
                <a:solidFill>
                  <a:schemeClr val="tx1"/>
                </a:solidFill>
                <a:effectLst/>
                <a:latin typeface="+mn-lt"/>
                <a:ea typeface="+mn-ea"/>
                <a:cs typeface="+mn-cs"/>
              </a:rPr>
              <a:t>science,</a:t>
            </a:r>
            <a:r>
              <a:rPr lang="en-GB" dirty="0" smtClean="0"/>
              <a:t> </a:t>
            </a:r>
            <a:r>
              <a:rPr lang="en-GB" sz="1200" b="0" i="0" u="none" strike="noStrike" kern="1200" dirty="0" smtClean="0">
                <a:solidFill>
                  <a:schemeClr val="tx1"/>
                </a:solidFill>
                <a:effectLst/>
                <a:latin typeface="+mn-lt"/>
                <a:ea typeface="+mn-ea"/>
                <a:cs typeface="+mn-cs"/>
              </a:rPr>
              <a:t>healthy eating,</a:t>
            </a:r>
            <a:r>
              <a:rPr lang="en-GB" dirty="0" smtClean="0"/>
              <a:t> </a:t>
            </a:r>
            <a:r>
              <a:rPr lang="en-GB" sz="1200" b="0" i="0" u="none" strike="noStrike" kern="1200" dirty="0" smtClean="0">
                <a:solidFill>
                  <a:schemeClr val="tx1"/>
                </a:solidFill>
                <a:effectLst/>
                <a:latin typeface="+mn-lt"/>
                <a:ea typeface="+mn-ea"/>
                <a:cs typeface="+mn-cs"/>
              </a:rPr>
              <a:t>technology,</a:t>
            </a:r>
            <a:r>
              <a:rPr lang="en-GB" dirty="0" smtClean="0"/>
              <a:t> </a:t>
            </a:r>
            <a:r>
              <a:rPr lang="en-GB" sz="1200" b="0" i="0" u="none" strike="noStrike" kern="1200" dirty="0" smtClean="0">
                <a:solidFill>
                  <a:schemeClr val="tx1"/>
                </a:solidFill>
                <a:effectLst/>
                <a:latin typeface="+mn-lt"/>
                <a:ea typeface="+mn-ea"/>
                <a:cs typeface="+mn-cs"/>
              </a:rPr>
              <a:t>food,</a:t>
            </a:r>
            <a:r>
              <a:rPr lang="en-GB" dirty="0" smtClean="0"/>
              <a:t> </a:t>
            </a:r>
            <a:r>
              <a:rPr lang="en-GB" sz="1200" b="0" i="0" u="none" strike="noStrike" kern="1200" dirty="0" smtClean="0">
                <a:solidFill>
                  <a:schemeClr val="tx1"/>
                </a:solidFill>
                <a:effectLst/>
                <a:latin typeface="+mn-lt"/>
                <a:ea typeface="+mn-ea"/>
                <a:cs typeface="+mn-cs"/>
              </a:rPr>
              <a:t>culture,</a:t>
            </a:r>
            <a:r>
              <a:rPr lang="en-GB" dirty="0" smtClean="0"/>
              <a:t> </a:t>
            </a:r>
            <a:r>
              <a:rPr lang="en-GB" sz="1200" b="0" i="0" u="none" strike="noStrike" kern="1200" dirty="0" smtClean="0">
                <a:solidFill>
                  <a:schemeClr val="tx1"/>
                </a:solidFill>
                <a:effectLst/>
                <a:latin typeface="+mn-lt"/>
                <a:ea typeface="+mn-ea"/>
                <a:cs typeface="+mn-cs"/>
              </a:rPr>
              <a:t>travel,</a:t>
            </a:r>
            <a:r>
              <a:rPr lang="en-GB" dirty="0" smtClean="0"/>
              <a:t> </a:t>
            </a:r>
            <a:r>
              <a:rPr lang="en-GB" sz="1200" b="0" i="0" u="none" strike="noStrike" kern="1200" dirty="0" smtClean="0">
                <a:solidFill>
                  <a:schemeClr val="tx1"/>
                </a:solidFill>
                <a:effectLst/>
                <a:latin typeface="+mn-lt"/>
                <a:ea typeface="+mn-ea"/>
                <a:cs typeface="+mn-cs"/>
              </a:rPr>
              <a:t>cooking,</a:t>
            </a:r>
            <a:r>
              <a:rPr lang="en-GB" dirty="0" smtClean="0"/>
              <a:t> </a:t>
            </a:r>
            <a:r>
              <a:rPr lang="en-GB" sz="1200" b="0" i="0" u="none" strike="noStrike" kern="1200" dirty="0" smtClean="0">
                <a:solidFill>
                  <a:schemeClr val="tx1"/>
                </a:solidFill>
                <a:effectLst/>
                <a:latin typeface="+mn-lt"/>
                <a:ea typeface="+mn-ea"/>
                <a:cs typeface="+mn-cs"/>
              </a:rPr>
              <a:t>soccer,</a:t>
            </a:r>
            <a:r>
              <a:rPr lang="en-GB" dirty="0" smtClean="0"/>
              <a:t> </a:t>
            </a:r>
            <a:r>
              <a:rPr lang="en-GB" sz="1200" b="0" i="0" u="none" strike="noStrike" kern="1200" dirty="0" smtClean="0">
                <a:solidFill>
                  <a:schemeClr val="tx1"/>
                </a:solidFill>
                <a:effectLst/>
                <a:latin typeface="+mn-lt"/>
                <a:ea typeface="+mn-ea"/>
                <a:cs typeface="+mn-cs"/>
              </a:rPr>
              <a:t>education,</a:t>
            </a:r>
            <a:r>
              <a:rPr lang="en-GB" dirty="0" smtClean="0"/>
              <a:t> </a:t>
            </a:r>
            <a:r>
              <a:rPr lang="en-GB" sz="1200" b="0" i="0" u="none" strike="noStrike" kern="1200" dirty="0" smtClean="0">
                <a:solidFill>
                  <a:schemeClr val="tx1"/>
                </a:solidFill>
                <a:effectLst/>
                <a:latin typeface="+mn-lt"/>
                <a:ea typeface="+mn-ea"/>
                <a:cs typeface="+mn-cs"/>
              </a:rPr>
              <a:t>fitness,</a:t>
            </a:r>
            <a:r>
              <a:rPr lang="en-GB" dirty="0" smtClean="0"/>
              <a:t> </a:t>
            </a:r>
            <a:r>
              <a:rPr lang="en-GB" sz="1200" b="0" i="0" u="none" strike="noStrike" kern="1200" dirty="0" smtClean="0">
                <a:solidFill>
                  <a:schemeClr val="tx1"/>
                </a:solidFill>
                <a:effectLst/>
                <a:latin typeface="+mn-lt"/>
                <a:ea typeface="+mn-ea"/>
                <a:cs typeface="+mn-cs"/>
              </a:rPr>
              <a:t>Studying,</a:t>
            </a:r>
            <a:r>
              <a:rPr lang="en-GB" dirty="0" smtClean="0"/>
              <a:t> </a:t>
            </a:r>
            <a:r>
              <a:rPr lang="en-GB" sz="1200" b="0" i="0" u="none" strike="noStrike" kern="1200" dirty="0" smtClean="0">
                <a:solidFill>
                  <a:schemeClr val="tx1"/>
                </a:solidFill>
                <a:effectLst/>
                <a:latin typeface="+mn-lt"/>
                <a:ea typeface="+mn-ea"/>
                <a:cs typeface="+mn-cs"/>
              </a:rPr>
              <a:t>dogs,</a:t>
            </a:r>
            <a:r>
              <a:rPr lang="en-GB" dirty="0" smtClean="0"/>
              <a:t> </a:t>
            </a:r>
            <a:r>
              <a:rPr lang="en-GB" sz="1200" b="0" i="0" u="none" strike="noStrike" kern="1200" dirty="0" smtClean="0">
                <a:solidFill>
                  <a:schemeClr val="tx1"/>
                </a:solidFill>
                <a:effectLst/>
                <a:latin typeface="+mn-lt"/>
                <a:ea typeface="+mn-ea"/>
                <a:cs typeface="+mn-cs"/>
              </a:rPr>
              <a:t>tennis,</a:t>
            </a:r>
            <a:r>
              <a:rPr lang="en-GB" dirty="0" smtClean="0"/>
              <a:t> </a:t>
            </a:r>
            <a:r>
              <a:rPr lang="en-GB" sz="1200" b="0" i="0" u="none" strike="noStrike" kern="1200" dirty="0" smtClean="0">
                <a:solidFill>
                  <a:schemeClr val="tx1"/>
                </a:solidFill>
                <a:effectLst/>
                <a:latin typeface="+mn-lt"/>
                <a:ea typeface="+mn-ea"/>
                <a:cs typeface="+mn-cs"/>
              </a:rPr>
              <a:t>veganism,</a:t>
            </a:r>
            <a:r>
              <a:rPr lang="en-GB" dirty="0" smtClean="0"/>
              <a:t> </a:t>
            </a:r>
            <a:r>
              <a:rPr lang="en-GB" sz="1200" b="0" i="0" u="none" strike="noStrike" kern="1200" dirty="0" smtClean="0">
                <a:solidFill>
                  <a:schemeClr val="tx1"/>
                </a:solidFill>
                <a:effectLst/>
                <a:latin typeface="+mn-lt"/>
                <a:ea typeface="+mn-ea"/>
                <a:cs typeface="+mn-cs"/>
              </a:rPr>
              <a:t>public speaking</a:t>
            </a:r>
            <a:r>
              <a:rPr lang="en-US" dirty="0" smtClean="0"/>
              <a:t>.</a:t>
            </a:r>
          </a:p>
          <a:p>
            <a:pPr lvl="0"/>
            <a:endParaRPr lang="en-US" dirty="0" smtClean="0"/>
          </a:p>
          <a:p>
            <a:pPr marL="171450" lvl="0" indent="-171450">
              <a:buFont typeface="Arial" panose="020B0604020202020204" pitchFamily="34" charset="0"/>
              <a:buChar char="•"/>
            </a:pPr>
            <a:r>
              <a:rPr lang="en-US" dirty="0" smtClean="0"/>
              <a:t>There were 1897 reactions from just the animal category alone.</a:t>
            </a:r>
          </a:p>
          <a:p>
            <a:pPr marL="171450" lvl="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And also the most common content type for users to post within was Photos. This could be due to the visual nature of photos which can be more attention grabbing and easier to understand compared to Gif, video and audio.</a:t>
            </a:r>
          </a:p>
          <a:p>
            <a:pPr marL="171450" indent="-171450">
              <a:buFont typeface="Arial" panose="020B0604020202020204" pitchFamily="34" charset="0"/>
              <a:buChar char="•"/>
            </a:pP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But now, onto the main question... which is... what were the top 5 most popular categories of posts?</a:t>
            </a:r>
            <a:endParaRPr lang="en-GB" sz="1200" b="0" i="0" kern="1200" dirty="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nSpc>
                <a:spcPct val="150000"/>
              </a:lnSpc>
            </a:pPr>
            <a:r>
              <a:rPr lang="en-GB" sz="1600" b="0" i="0" kern="1200" dirty="0" smtClean="0">
                <a:solidFill>
                  <a:schemeClr val="tx1"/>
                </a:solidFill>
                <a:effectLst/>
                <a:latin typeface="+mn-lt"/>
                <a:ea typeface="+mn-ea"/>
                <a:cs typeface="+mn-cs"/>
              </a:rPr>
              <a:t>From our analysis you can see the top 5 most popular contents were Animals, Science, Healthy Eating, Technology, Food in descending order.</a:t>
            </a:r>
            <a:r>
              <a:rPr lang="en-GB" sz="1600" b="0" i="0" kern="1200" baseline="0" dirty="0" smtClean="0">
                <a:solidFill>
                  <a:schemeClr val="tx1"/>
                </a:solidFill>
                <a:effectLst/>
                <a:latin typeface="+mn-lt"/>
                <a:ea typeface="+mn-ea"/>
                <a:cs typeface="+mn-cs"/>
              </a:rPr>
              <a:t> </a:t>
            </a:r>
            <a:r>
              <a:rPr lang="en-GB" sz="1600" b="0" i="0" kern="1200" dirty="0" smtClean="0">
                <a:solidFill>
                  <a:schemeClr val="tx1"/>
                </a:solidFill>
                <a:effectLst/>
                <a:latin typeface="+mn-lt"/>
                <a:ea typeface="+mn-ea"/>
                <a:cs typeface="+mn-cs"/>
              </a:rPr>
              <a:t> Animals had an aggregate popularity score of around 74965. This data suggests that users are particularly interested in content related to animals, science, and healthy eating, with technology and food also being popular topics.</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Animals and science are broad categories that can encompass a wide range of subtopics, from cute animal videos and photos to scientific research and discoveries. Healthy Eating is another broad category that may include information about nutrition, diet, and wellness. </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Technology is a broad and dynamic category that can include a wide range of topics, from the latest smartphones and laptops to cutting-edge research in fields like artificial intelligence and quantum computing. Food is another broad category that can encompass everything from recipes and cooking tips to restaurant reviews and food-related news.</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It's worth noting that these are just general trends, and it's important to consider the specific interests of your target audience ensuring that this content are opposed to individual users at the forefront of user feeds.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600" dirty="0" smtClean="0"/>
              <a:t>Additionally, you can see from this chart the % split of popularity between the</a:t>
            </a:r>
            <a:r>
              <a:rPr lang="en-GB" sz="1600" baseline="0" dirty="0" smtClean="0"/>
              <a:t> </a:t>
            </a:r>
            <a:r>
              <a:rPr lang="en-GB" sz="1600" dirty="0" smtClean="0"/>
              <a:t>top 5 categories. There is not much difference between the share of each</a:t>
            </a:r>
            <a:r>
              <a:rPr lang="en-GB" sz="1600" baseline="0" dirty="0" smtClean="0"/>
              <a:t> </a:t>
            </a:r>
            <a:r>
              <a:rPr lang="en-GB" sz="1600" dirty="0" smtClean="0"/>
              <a:t>category, however, the difference between the 1st most popular, animals and</a:t>
            </a:r>
            <a:r>
              <a:rPr lang="en-GB" sz="1600" baseline="0" dirty="0" smtClean="0"/>
              <a:t> </a:t>
            </a:r>
            <a:r>
              <a:rPr lang="en-GB" sz="1600" dirty="0" smtClean="0"/>
              <a:t>the 2nd most popular, science, is the largest gap equal to 1.1%.</a:t>
            </a:r>
            <a:r>
              <a:rPr lang="en-GB" sz="1600" baseline="0" dirty="0" smtClean="0"/>
              <a:t> </a:t>
            </a:r>
          </a:p>
          <a:p>
            <a:endParaRPr lang="en-GB" sz="1600" baseline="0" dirty="0" smtClean="0"/>
          </a:p>
          <a:p>
            <a:r>
              <a:rPr lang="en-GB" sz="1600" dirty="0" smtClean="0"/>
              <a:t>In business terms, this could suggest that the most popular category, animals,</a:t>
            </a:r>
            <a:r>
              <a:rPr lang="en-GB" sz="1600" baseline="0" dirty="0" smtClean="0"/>
              <a:t> </a:t>
            </a:r>
            <a:r>
              <a:rPr lang="en-GB" sz="1600" dirty="0" smtClean="0"/>
              <a:t>is tailing away from the rest of the categories and may continue to get more and</a:t>
            </a:r>
            <a:r>
              <a:rPr lang="en-GB" sz="1600" baseline="0" dirty="0" smtClean="0"/>
              <a:t> </a:t>
            </a:r>
            <a:r>
              <a:rPr lang="en-GB" sz="1600" dirty="0" smtClean="0"/>
              <a:t>more popular. To avoid an issue where 1 content category consumes the entire</a:t>
            </a:r>
            <a:r>
              <a:rPr lang="en-GB" sz="1600" baseline="0" dirty="0" smtClean="0"/>
              <a:t> </a:t>
            </a:r>
            <a:r>
              <a:rPr lang="en-GB" sz="1600" dirty="0" smtClean="0"/>
              <a:t>platform, it will be important for you to ensure that any algorithms used to</a:t>
            </a:r>
            <a:r>
              <a:rPr lang="en-GB" sz="1600" baseline="0" dirty="0" smtClean="0"/>
              <a:t> </a:t>
            </a:r>
            <a:r>
              <a:rPr lang="en-GB" sz="1600" dirty="0" smtClean="0"/>
              <a:t>govern the content on the platform gives a fair balance to the content</a:t>
            </a:r>
            <a:r>
              <a:rPr lang="en-GB" sz="1600" baseline="0" dirty="0" smtClean="0"/>
              <a:t> </a:t>
            </a:r>
            <a:r>
              <a:rPr lang="en-GB" sz="1600" dirty="0" smtClean="0"/>
              <a:t>categories.</a:t>
            </a:r>
            <a:endParaRPr lang="en-US" sz="1600" dirty="0" smtClean="0"/>
          </a:p>
          <a:p>
            <a:pPr lvl="0">
              <a:lnSpc>
                <a:spcPct val="150000"/>
              </a:lnSpc>
            </a:pPr>
            <a:endParaRPr lang="en-US" sz="1600"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251145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0.jpe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0.svg"/><Relationship Id="rId5" Type="http://schemas.openxmlformats.org/officeDocument/2006/relationships/image" Target="../media/image22.pn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19200" y="804629"/>
            <a:ext cx="8534400" cy="8225071"/>
            <a:chOff x="385761" y="386656"/>
            <a:chExt cx="11282030" cy="10704267"/>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6484543">
              <a:off x="396140" y="376277"/>
              <a:ext cx="9735955" cy="9756714"/>
            </a:xfrm>
            <a:prstGeom prst="rect">
              <a:avLst/>
            </a:prstGeom>
          </p:spPr>
        </p:pic>
      </p:grpSp>
      <p:sp>
        <p:nvSpPr>
          <p:cNvPr id="24" name="TextBox 24"/>
          <p:cNvSpPr txBox="1"/>
          <p:nvPr/>
        </p:nvSpPr>
        <p:spPr>
          <a:xfrm>
            <a:off x="2133600" y="3238500"/>
            <a:ext cx="5482998" cy="2735685"/>
          </a:xfrm>
          <a:prstGeom prst="rect">
            <a:avLst/>
          </a:prstGeom>
        </p:spPr>
        <p:txBody>
          <a:bodyPr lIns="0" tIns="0" rIns="0" bIns="0" rtlCol="0" anchor="t">
            <a:spAutoFit/>
          </a:bodyPr>
          <a:lstStyle/>
          <a:p>
            <a:pPr algn="ctr">
              <a:lnSpc>
                <a:spcPts val="11059"/>
              </a:lnSpc>
            </a:pPr>
            <a:r>
              <a:rPr lang="en-US" sz="7200" spc="-105" dirty="0">
                <a:solidFill>
                  <a:srgbClr val="FFFFFF"/>
                </a:solidFill>
                <a:latin typeface="Bodoni MT Condensed" panose="02070606080606020203" pitchFamily="18" charset="0"/>
                <a:cs typeface="Times New Roman" panose="02020603050405020304" pitchFamily="18" charset="0"/>
              </a:rPr>
              <a:t>Social Buzz Content Analysis</a:t>
            </a:r>
            <a:endParaRPr lang="en-US" sz="7200" spc="-105" dirty="0">
              <a:solidFill>
                <a:srgbClr val="FFFFFF"/>
              </a:solidFill>
              <a:latin typeface="Bodoni MT Condensed" panose="02070606080606020203"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668759" y="-1646694"/>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5753631" y="-2512165"/>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C82AAD4-CD3B-4738-930C-DCD526C772C8}"/>
              </a:ext>
            </a:extLst>
          </p:cNvPr>
          <p:cNvSpPr txBox="1"/>
          <p:nvPr/>
        </p:nvSpPr>
        <p:spPr>
          <a:xfrm>
            <a:off x="2519208" y="613947"/>
            <a:ext cx="15433806" cy="2677656"/>
          </a:xfrm>
          <a:prstGeom prst="rect">
            <a:avLst/>
          </a:prstGeom>
          <a:noFill/>
        </p:spPr>
        <p:txBody>
          <a:bodyPr wrap="square" rtlCol="0">
            <a:spAutoFit/>
          </a:bodyPr>
          <a:lstStyle/>
          <a:p>
            <a:pPr>
              <a:lnSpc>
                <a:spcPct val="150000"/>
              </a:lnSpc>
            </a:pPr>
            <a:r>
              <a:rPr lang="en-US" sz="2800" dirty="0">
                <a:latin typeface="Garamond" panose="02020404030301010803" pitchFamily="18" charset="0"/>
              </a:rPr>
              <a:t>For the </a:t>
            </a:r>
            <a:r>
              <a:rPr lang="en-US" sz="2800" dirty="0" smtClean="0">
                <a:latin typeface="Garamond" panose="02020404030301010803" pitchFamily="18" charset="0"/>
              </a:rPr>
              <a:t>content types,  </a:t>
            </a:r>
            <a:r>
              <a:rPr lang="en-US" sz="2800" b="1" dirty="0" smtClean="0">
                <a:latin typeface="Garamond" panose="02020404030301010803" pitchFamily="18" charset="0"/>
              </a:rPr>
              <a:t>Photo</a:t>
            </a:r>
            <a:r>
              <a:rPr lang="en-US" sz="2800" dirty="0" smtClean="0">
                <a:latin typeface="Garamond" panose="02020404030301010803" pitchFamily="18" charset="0"/>
              </a:rPr>
              <a:t> </a:t>
            </a:r>
            <a:r>
              <a:rPr lang="en-US" sz="2800" dirty="0">
                <a:latin typeface="Garamond" panose="02020404030301010803" pitchFamily="18" charset="0"/>
              </a:rPr>
              <a:t>is the most favored content type. This could indicate that users engage </a:t>
            </a:r>
            <a:r>
              <a:rPr lang="en-US" sz="2800" dirty="0" smtClean="0">
                <a:latin typeface="Garamond" panose="02020404030301010803" pitchFamily="18" charset="0"/>
              </a:rPr>
              <a:t>with </a:t>
            </a:r>
            <a:r>
              <a:rPr lang="en-GB" sz="2800" dirty="0">
                <a:latin typeface="Garamond" panose="02020404030301010803" pitchFamily="18" charset="0"/>
              </a:rPr>
              <a:t>p</a:t>
            </a:r>
            <a:r>
              <a:rPr lang="en-GB" sz="2800" dirty="0" smtClean="0">
                <a:latin typeface="Garamond" panose="02020404030301010803" pitchFamily="18" charset="0"/>
              </a:rPr>
              <a:t>hotos </a:t>
            </a:r>
            <a:r>
              <a:rPr lang="en-GB" sz="2800" dirty="0">
                <a:latin typeface="Garamond" panose="02020404030301010803" pitchFamily="18" charset="0"/>
              </a:rPr>
              <a:t>more frequently and for longer periods of time compared to other types of </a:t>
            </a:r>
            <a:r>
              <a:rPr lang="en-GB" sz="2800" dirty="0" smtClean="0">
                <a:latin typeface="Garamond" panose="02020404030301010803" pitchFamily="18" charset="0"/>
              </a:rPr>
              <a:t>content</a:t>
            </a:r>
            <a:r>
              <a:rPr lang="en-US" sz="2800" dirty="0" smtClean="0">
                <a:latin typeface="Garamond" panose="02020404030301010803" pitchFamily="18" charset="0"/>
              </a:rPr>
              <a:t>. </a:t>
            </a:r>
            <a:r>
              <a:rPr lang="en-GB" sz="2800" dirty="0">
                <a:latin typeface="Garamond" panose="02020404030301010803" pitchFamily="18" charset="0"/>
              </a:rPr>
              <a:t>This could be due to the visual nature of p</a:t>
            </a:r>
            <a:r>
              <a:rPr lang="en-GB" sz="2800" dirty="0" smtClean="0">
                <a:latin typeface="Garamond" panose="02020404030301010803" pitchFamily="18" charset="0"/>
              </a:rPr>
              <a:t>hotos</a:t>
            </a:r>
            <a:r>
              <a:rPr lang="en-GB" sz="2800" dirty="0">
                <a:latin typeface="Garamond" panose="02020404030301010803" pitchFamily="18" charset="0"/>
              </a:rPr>
              <a:t>, which can be more attention-grabbing and easier to understand than </a:t>
            </a:r>
            <a:r>
              <a:rPr lang="en-GB" sz="2800" dirty="0" smtClean="0">
                <a:latin typeface="Garamond" panose="02020404030301010803" pitchFamily="18" charset="0"/>
              </a:rPr>
              <a:t>audio </a:t>
            </a:r>
            <a:r>
              <a:rPr lang="en-GB" sz="2800" dirty="0">
                <a:latin typeface="Garamond" panose="02020404030301010803" pitchFamily="18" charset="0"/>
              </a:rPr>
              <a:t>or video. </a:t>
            </a:r>
            <a:endParaRPr lang="en-US" sz="2800" dirty="0">
              <a:latin typeface="Garamond" panose="02020404030301010803" pitchFamily="18" charset="0"/>
            </a:endParaRPr>
          </a:p>
        </p:txBody>
      </p:sp>
      <p:pic>
        <p:nvPicPr>
          <p:cNvPr id="3" name="Picture 2"/>
          <p:cNvPicPr>
            <a:picLocks noChangeAspect="1"/>
          </p:cNvPicPr>
          <p:nvPr/>
        </p:nvPicPr>
        <p:blipFill>
          <a:blip r:embed="rId7"/>
          <a:stretch>
            <a:fillRect/>
          </a:stretch>
        </p:blipFill>
        <p:spPr>
          <a:xfrm>
            <a:off x="4724400" y="3348732"/>
            <a:ext cx="10455388" cy="6366768"/>
          </a:xfrm>
          <a:prstGeom prst="rect">
            <a:avLst/>
          </a:prstGeom>
        </p:spPr>
      </p:pic>
    </p:spTree>
    <p:extLst>
      <p:ext uri="{BB962C8B-B14F-4D97-AF65-F5344CB8AC3E}">
        <p14:creationId xmlns:p14="http://schemas.microsoft.com/office/powerpoint/2010/main" val="414322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361260" y="936710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82450" y="-1395350"/>
            <a:ext cx="17253775" cy="2017079"/>
            <a:chOff x="0" y="0"/>
            <a:chExt cx="23005033" cy="2689439"/>
          </a:xfrm>
        </p:grpSpPr>
        <p:pic>
          <p:nvPicPr>
            <p:cNvPr id="15" name="Picture 15"/>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2071962"/>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1E421819-BC87-41DA-B06D-EF73D93DAF6E}"/>
              </a:ext>
            </a:extLst>
          </p:cNvPr>
          <p:cNvSpPr txBox="1"/>
          <p:nvPr/>
        </p:nvSpPr>
        <p:spPr>
          <a:xfrm>
            <a:off x="2512716" y="1033787"/>
            <a:ext cx="6833718" cy="8433847"/>
          </a:xfrm>
          <a:prstGeom prst="rect">
            <a:avLst/>
          </a:prstGeom>
          <a:noFill/>
        </p:spPr>
        <p:txBody>
          <a:bodyPr wrap="square" rtlCol="0">
            <a:spAutoFit/>
          </a:bodyPr>
          <a:lstStyle/>
          <a:p>
            <a:pPr algn="just">
              <a:lnSpc>
                <a:spcPct val="150000"/>
              </a:lnSpc>
            </a:pPr>
            <a:r>
              <a:rPr lang="en-GB" sz="2800" dirty="0">
                <a:latin typeface="Garamond" panose="02020404030301010803" pitchFamily="18" charset="0"/>
              </a:rPr>
              <a:t>Additionally, from our analysis the top 5 content reactions were heart, scared, peeking, hate, interested this could </a:t>
            </a:r>
            <a:r>
              <a:rPr lang="en-GB" sz="2800" dirty="0" smtClean="0">
                <a:latin typeface="Garamond" panose="02020404030301010803" pitchFamily="18" charset="0"/>
              </a:rPr>
              <a:t>convey that </a:t>
            </a:r>
            <a:r>
              <a:rPr lang="en-GB" sz="2800" dirty="0">
                <a:latin typeface="Garamond" panose="02020404030301010803" pitchFamily="18" charset="0"/>
              </a:rPr>
              <a:t>users tend to have strong emotional reactions to the content they are viewing. The heart reaction suggests that users find the content to be positive and likable, while the scared and peeking reactions may indicate that the content is suspenseful or intriguing. The hate reaction suggests that users have a negative reaction to the content, and the interested reaction suggests that users are paying attention and engaged with the content</a:t>
            </a:r>
            <a:r>
              <a:rPr lang="en-GB" sz="2800" dirty="0" smtClean="0">
                <a:latin typeface="Garamond" panose="02020404030301010803" pitchFamily="18" charset="0"/>
              </a:rPr>
              <a:t>.</a:t>
            </a:r>
            <a:endParaRPr lang="en-GB" sz="2800" dirty="0">
              <a:latin typeface="Garamond" panose="02020404030301010803" pitchFamily="18" charset="0"/>
            </a:endParaRPr>
          </a:p>
        </p:txBody>
      </p:sp>
      <p:pic>
        <p:nvPicPr>
          <p:cNvPr id="2" name="Picture 1"/>
          <p:cNvPicPr>
            <a:picLocks noChangeAspect="1"/>
          </p:cNvPicPr>
          <p:nvPr/>
        </p:nvPicPr>
        <p:blipFill>
          <a:blip r:embed="rId8"/>
          <a:stretch>
            <a:fillRect/>
          </a:stretch>
        </p:blipFill>
        <p:spPr>
          <a:xfrm>
            <a:off x="9472668" y="1033787"/>
            <a:ext cx="8586732" cy="8293266"/>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457200" y="9157979"/>
            <a:ext cx="9711338" cy="1550000"/>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31" name="Group 11">
            <a:extLst>
              <a:ext uri="{FF2B5EF4-FFF2-40B4-BE49-F238E27FC236}">
                <a16:creationId xmlns:a16="http://schemas.microsoft.com/office/drawing/2014/main" id="{F1874E57-C775-2B41-8A91-6423DF4C28AF}"/>
              </a:ext>
            </a:extLst>
          </p:cNvPr>
          <p:cNvGrpSpPr/>
          <p:nvPr/>
        </p:nvGrpSpPr>
        <p:grpSpPr>
          <a:xfrm>
            <a:off x="10974357" y="1368947"/>
            <a:ext cx="6910138" cy="2311379"/>
            <a:chOff x="-49279" y="-769745"/>
            <a:chExt cx="7569956" cy="3344654"/>
          </a:xfrm>
        </p:grpSpPr>
        <p:sp>
          <p:nvSpPr>
            <p:cNvPr id="32" name="TextBox 12">
              <a:extLst>
                <a:ext uri="{FF2B5EF4-FFF2-40B4-BE49-F238E27FC236}">
                  <a16:creationId xmlns:a16="http://schemas.microsoft.com/office/drawing/2014/main" id="{B930539D-B309-DF4F-BB41-4D61D91F7FC2}"/>
                </a:ext>
              </a:extLst>
            </p:cNvPr>
            <p:cNvSpPr txBox="1"/>
            <p:nvPr/>
          </p:nvSpPr>
          <p:spPr>
            <a:xfrm>
              <a:off x="-49279" y="80866"/>
              <a:ext cx="7569956" cy="2494043"/>
            </a:xfrm>
            <a:prstGeom prst="rect">
              <a:avLst/>
            </a:prstGeom>
          </p:spPr>
          <p:txBody>
            <a:bodyPr lIns="0" tIns="0" rIns="0" bIns="0" rtlCol="0" anchor="t">
              <a:spAutoFit/>
            </a:bodyPr>
            <a:lstStyle/>
            <a:p>
              <a:r>
                <a:rPr lang="en-GB" sz="2800" dirty="0">
                  <a:latin typeface="Garamond" panose="02020404030301010803" pitchFamily="18" charset="0"/>
                </a:rPr>
                <a:t>Animals and science are broad categories that can encompass a wide range of subtopics, from cute animal </a:t>
              </a:r>
              <a:r>
                <a:rPr lang="en-GB" sz="2800" dirty="0" smtClean="0">
                  <a:latin typeface="Garamond" panose="02020404030301010803" pitchFamily="18" charset="0"/>
                </a:rPr>
                <a:t>photos </a:t>
              </a:r>
              <a:r>
                <a:rPr lang="en-GB" sz="2800" dirty="0">
                  <a:latin typeface="Garamond" panose="02020404030301010803" pitchFamily="18" charset="0"/>
                </a:rPr>
                <a:t>and </a:t>
              </a:r>
              <a:r>
                <a:rPr lang="en-GB" sz="2800" dirty="0" smtClean="0">
                  <a:latin typeface="Garamond" panose="02020404030301010803" pitchFamily="18" charset="0"/>
                </a:rPr>
                <a:t>videos </a:t>
              </a:r>
              <a:r>
                <a:rPr lang="en-GB" sz="2800" dirty="0">
                  <a:latin typeface="Garamond" panose="02020404030301010803" pitchFamily="18" charset="0"/>
                </a:rPr>
                <a:t>to scientific research and discoveries. </a:t>
              </a:r>
              <a:endParaRPr lang="en-US" sz="3200" dirty="0">
                <a:effectLst/>
                <a:latin typeface="Garamond" panose="02020404030301010803" pitchFamily="18" charset="0"/>
              </a:endParaRPr>
            </a:p>
          </p:txBody>
        </p:sp>
        <p:sp>
          <p:nvSpPr>
            <p:cNvPr id="33" name="TextBox 13">
              <a:extLst>
                <a:ext uri="{FF2B5EF4-FFF2-40B4-BE49-F238E27FC236}">
                  <a16:creationId xmlns:a16="http://schemas.microsoft.com/office/drawing/2014/main" id="{EA775DEA-C6AD-DC4F-AE61-910FBC29EA06}"/>
                </a:ext>
              </a:extLst>
            </p:cNvPr>
            <p:cNvSpPr txBox="1"/>
            <p:nvPr/>
          </p:nvSpPr>
          <p:spPr>
            <a:xfrm>
              <a:off x="-49279" y="-769745"/>
              <a:ext cx="7569956" cy="538149"/>
            </a:xfrm>
            <a:prstGeom prst="rect">
              <a:avLst/>
            </a:prstGeom>
          </p:spPr>
          <p:txBody>
            <a:bodyPr lIns="0" tIns="0" rIns="0" bIns="0" rtlCol="0" anchor="t">
              <a:spAutoFit/>
            </a:bodyPr>
            <a:lstStyle/>
            <a:p>
              <a:pPr>
                <a:lnSpc>
                  <a:spcPts val="2940"/>
                </a:lnSpc>
              </a:pPr>
              <a:r>
                <a:rPr lang="en-US" sz="2800" b="1" spc="-21" dirty="0">
                  <a:latin typeface="Gadugi" panose="020B0502040204020203" pitchFamily="34" charset="0"/>
                  <a:ea typeface="Gadugi" panose="020B0502040204020203" pitchFamily="34" charset="0"/>
                </a:rPr>
                <a:t>ANALYSIS</a:t>
              </a:r>
            </a:p>
          </p:txBody>
        </p:sp>
      </p:grpSp>
      <p:grpSp>
        <p:nvGrpSpPr>
          <p:cNvPr id="34" name="Group 7">
            <a:extLst>
              <a:ext uri="{FF2B5EF4-FFF2-40B4-BE49-F238E27FC236}">
                <a16:creationId xmlns:a16="http://schemas.microsoft.com/office/drawing/2014/main" id="{234FDAED-EE10-3949-A2A9-F81AC41AFAEF}"/>
              </a:ext>
            </a:extLst>
          </p:cNvPr>
          <p:cNvGrpSpPr/>
          <p:nvPr/>
        </p:nvGrpSpPr>
        <p:grpSpPr>
          <a:xfrm>
            <a:off x="10974357" y="4305300"/>
            <a:ext cx="7093904" cy="5440240"/>
            <a:chOff x="-1" y="-47625"/>
            <a:chExt cx="7569957" cy="5824370"/>
          </a:xfrm>
        </p:grpSpPr>
        <p:sp>
          <p:nvSpPr>
            <p:cNvPr id="35" name="TextBox 8">
              <a:extLst>
                <a:ext uri="{FF2B5EF4-FFF2-40B4-BE49-F238E27FC236}">
                  <a16:creationId xmlns:a16="http://schemas.microsoft.com/office/drawing/2014/main" id="{269B9A6F-DC02-FD48-875A-DE49C95589FA}"/>
                </a:ext>
              </a:extLst>
            </p:cNvPr>
            <p:cNvSpPr txBox="1"/>
            <p:nvPr/>
          </p:nvSpPr>
          <p:spPr>
            <a:xfrm>
              <a:off x="-1" y="702316"/>
              <a:ext cx="7569957" cy="5074429"/>
            </a:xfrm>
            <a:prstGeom prst="rect">
              <a:avLst/>
            </a:prstGeom>
          </p:spPr>
          <p:txBody>
            <a:bodyPr wrap="square" lIns="0" tIns="0" rIns="0" bIns="0" rtlCol="0" anchor="t">
              <a:spAutoFit/>
            </a:bodyPr>
            <a:lstStyle/>
            <a:p>
              <a:r>
                <a:rPr lang="en-GB" sz="2800" dirty="0">
                  <a:latin typeface="Garamond" panose="02020404030301010803" pitchFamily="18" charset="0"/>
                  <a:cs typeface="Times New Roman" panose="02020603050405020304" pitchFamily="18" charset="0"/>
                </a:rPr>
                <a:t>We also found that food was a common theme amongst popular content </a:t>
              </a:r>
              <a:r>
                <a:rPr lang="en-GB" sz="2800" dirty="0" smtClean="0">
                  <a:latin typeface="Garamond" panose="02020404030301010803" pitchFamily="18" charset="0"/>
                  <a:cs typeface="Times New Roman" panose="02020603050405020304" pitchFamily="18" charset="0"/>
                </a:rPr>
                <a:t>and the </a:t>
              </a:r>
              <a:r>
                <a:rPr lang="en-GB" sz="2800" dirty="0">
                  <a:latin typeface="Garamond" panose="02020404030301010803" pitchFamily="18" charset="0"/>
                  <a:cs typeface="Times New Roman" panose="02020603050405020304" pitchFamily="18" charset="0"/>
                </a:rPr>
                <a:t>most popular food category was healthy eating. This could be a signal </a:t>
              </a:r>
              <a:r>
                <a:rPr lang="en-GB" sz="2800" dirty="0" smtClean="0">
                  <a:latin typeface="Garamond" panose="02020404030301010803" pitchFamily="18" charset="0"/>
                  <a:cs typeface="Times New Roman" panose="02020603050405020304" pitchFamily="18" charset="0"/>
                </a:rPr>
                <a:t>to show </a:t>
              </a:r>
              <a:r>
                <a:rPr lang="en-GB" sz="2800" dirty="0">
                  <a:latin typeface="Garamond" panose="02020404030301010803" pitchFamily="18" charset="0"/>
                  <a:cs typeface="Times New Roman" panose="02020603050405020304" pitchFamily="18" charset="0"/>
                </a:rPr>
                <a:t>the types of people that are using your platform, and you could use </a:t>
              </a:r>
              <a:r>
                <a:rPr lang="en-GB" sz="2800" dirty="0" smtClean="0">
                  <a:latin typeface="Garamond" panose="02020404030301010803" pitchFamily="18" charset="0"/>
                  <a:cs typeface="Times New Roman" panose="02020603050405020304" pitchFamily="18" charset="0"/>
                </a:rPr>
                <a:t>this insight </a:t>
              </a:r>
              <a:r>
                <a:rPr lang="en-GB" sz="2800" dirty="0">
                  <a:latin typeface="Garamond" panose="02020404030301010803" pitchFamily="18" charset="0"/>
                  <a:cs typeface="Times New Roman" panose="02020603050405020304" pitchFamily="18" charset="0"/>
                </a:rPr>
                <a:t>to boost engagement even further. For example, you could run </a:t>
              </a:r>
              <a:r>
                <a:rPr lang="en-GB" sz="2800" dirty="0" smtClean="0">
                  <a:latin typeface="Garamond" panose="02020404030301010803" pitchFamily="18" charset="0"/>
                  <a:cs typeface="Times New Roman" panose="02020603050405020304" pitchFamily="18" charset="0"/>
                </a:rPr>
                <a:t>a campaign </a:t>
              </a:r>
              <a:r>
                <a:rPr lang="en-GB" sz="2800" dirty="0">
                  <a:latin typeface="Garamond" panose="02020404030301010803" pitchFamily="18" charset="0"/>
                  <a:cs typeface="Times New Roman" panose="02020603050405020304" pitchFamily="18" charset="0"/>
                </a:rPr>
                <a:t>with content focused on this category or work with healthy </a:t>
              </a:r>
              <a:r>
                <a:rPr lang="en-GB" sz="2800" dirty="0" smtClean="0">
                  <a:latin typeface="Garamond" panose="02020404030301010803" pitchFamily="18" charset="0"/>
                  <a:cs typeface="Times New Roman" panose="02020603050405020304" pitchFamily="18" charset="0"/>
                </a:rPr>
                <a:t>eating brands </a:t>
              </a:r>
              <a:r>
                <a:rPr lang="en-GB" sz="2800" dirty="0">
                  <a:latin typeface="Garamond" panose="02020404030301010803" pitchFamily="18" charset="0"/>
                  <a:cs typeface="Times New Roman" panose="02020603050405020304" pitchFamily="18" charset="0"/>
                </a:rPr>
                <a:t>to promote content.</a:t>
              </a:r>
            </a:p>
            <a:p>
              <a:endParaRPr lang="en-GB" sz="2800" dirty="0">
                <a:latin typeface="Garamond" panose="02020404030301010803" pitchFamily="18" charset="0"/>
                <a:cs typeface="Times New Roman" panose="02020603050405020304" pitchFamily="18" charset="0"/>
              </a:endParaRPr>
            </a:p>
            <a:p>
              <a:r>
                <a:rPr lang="en-GB" sz="2800" dirty="0" smtClean="0">
                  <a:latin typeface="Garamond" panose="02020404030301010803" pitchFamily="18" charset="0"/>
                  <a:cs typeface="Times New Roman" panose="02020603050405020304" pitchFamily="18" charset="0"/>
                </a:rPr>
                <a:t> </a:t>
              </a:r>
            </a:p>
          </p:txBody>
        </p:sp>
        <p:sp>
          <p:nvSpPr>
            <p:cNvPr id="36" name="TextBox 9">
              <a:extLst>
                <a:ext uri="{FF2B5EF4-FFF2-40B4-BE49-F238E27FC236}">
                  <a16:creationId xmlns:a16="http://schemas.microsoft.com/office/drawing/2014/main" id="{9BE98286-20D0-0F43-95FD-A7486B483CB2}"/>
                </a:ext>
              </a:extLst>
            </p:cNvPr>
            <p:cNvSpPr txBox="1"/>
            <p:nvPr/>
          </p:nvSpPr>
          <p:spPr>
            <a:xfrm>
              <a:off x="0" y="-47625"/>
              <a:ext cx="7569956" cy="398156"/>
            </a:xfrm>
            <a:prstGeom prst="rect">
              <a:avLst/>
            </a:prstGeom>
          </p:spPr>
          <p:txBody>
            <a:bodyPr lIns="0" tIns="0" rIns="0" bIns="0" rtlCol="0" anchor="t">
              <a:spAutoFit/>
            </a:bodyPr>
            <a:lstStyle/>
            <a:p>
              <a:pPr>
                <a:lnSpc>
                  <a:spcPts val="2940"/>
                </a:lnSpc>
              </a:pPr>
              <a:r>
                <a:rPr lang="en-US" sz="2800" b="1" spc="-21" dirty="0" smtClean="0">
                  <a:latin typeface="Gadugi" panose="020B0502040204020203" pitchFamily="34" charset="0"/>
                  <a:ea typeface="Gadugi" panose="020B0502040204020203" pitchFamily="34" charset="0"/>
                </a:rPr>
                <a:t>INSIGHTS</a:t>
              </a:r>
              <a:endParaRPr lang="en-US" sz="2800" b="1" spc="-21" dirty="0">
                <a:latin typeface="Gadugi" panose="020B0502040204020203" pitchFamily="34" charset="0"/>
                <a:ea typeface="Gadugi" panose="020B0502040204020203"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9087470" y="5044764"/>
            <a:ext cx="942466" cy="279598"/>
          </a:xfrm>
          <a:prstGeom prst="rect">
            <a:avLst/>
          </a:prstGeom>
        </p:spPr>
      </p:pic>
      <p:grpSp>
        <p:nvGrpSpPr>
          <p:cNvPr id="20" name="Group 19"/>
          <p:cNvGrpSpPr/>
          <p:nvPr/>
        </p:nvGrpSpPr>
        <p:grpSpPr>
          <a:xfrm>
            <a:off x="-12836" y="9201498"/>
            <a:ext cx="9433134" cy="2017079"/>
            <a:chOff x="519980" y="9786225"/>
            <a:chExt cx="9711338" cy="2017079"/>
          </a:xfrm>
        </p:grpSpPr>
        <p:pic>
          <p:nvPicPr>
            <p:cNvPr id="5"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8062416" y="9786225"/>
              <a:ext cx="2168902" cy="2017079"/>
            </a:xfrm>
            <a:prstGeom prst="rect">
              <a:avLst/>
            </a:prstGeom>
          </p:spPr>
        </p:pic>
        <p:pic>
          <p:nvPicPr>
            <p:cNvPr id="6"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548271" y="9786225"/>
              <a:ext cx="2168902" cy="2017079"/>
            </a:xfrm>
            <a:prstGeom prst="rect">
              <a:avLst/>
            </a:prstGeom>
          </p:spPr>
        </p:pic>
        <p:pic>
          <p:nvPicPr>
            <p:cNvPr id="7"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034125" y="9786225"/>
              <a:ext cx="2168902" cy="2017079"/>
            </a:xfrm>
            <a:prstGeom prst="rect">
              <a:avLst/>
            </a:prstGeom>
          </p:spPr>
        </p:pic>
        <p:pic>
          <p:nvPicPr>
            <p:cNvPr id="8"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19980" y="9786225"/>
              <a:ext cx="2168902" cy="2017079"/>
            </a:xfrm>
            <a:prstGeom prst="rect">
              <a:avLst/>
            </a:prstGeom>
          </p:spPr>
        </p:pic>
      </p:grpSp>
      <p:grpSp>
        <p:nvGrpSpPr>
          <p:cNvPr id="19" name="Group 18"/>
          <p:cNvGrpSpPr/>
          <p:nvPr/>
        </p:nvGrpSpPr>
        <p:grpSpPr>
          <a:xfrm>
            <a:off x="-12836" y="-878423"/>
            <a:ext cx="9711338" cy="2025672"/>
            <a:chOff x="519980" y="-883398"/>
            <a:chExt cx="9711338" cy="2025672"/>
          </a:xfrm>
        </p:grpSpPr>
        <p:pic>
          <p:nvPicPr>
            <p:cNvPr id="10"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8062416" y="-874805"/>
              <a:ext cx="2168902" cy="2017079"/>
            </a:xfrm>
            <a:prstGeom prst="rect">
              <a:avLst/>
            </a:prstGeom>
          </p:spPr>
        </p:pic>
        <p:pic>
          <p:nvPicPr>
            <p:cNvPr id="11"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548271" y="-874805"/>
              <a:ext cx="2168902" cy="2017079"/>
            </a:xfrm>
            <a:prstGeom prst="rect">
              <a:avLst/>
            </a:prstGeom>
          </p:spPr>
        </p:pic>
        <p:pic>
          <p:nvPicPr>
            <p:cNvPr id="12"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070220" y="-883398"/>
              <a:ext cx="2168902" cy="2017079"/>
            </a:xfrm>
            <a:prstGeom prst="rect">
              <a:avLst/>
            </a:prstGeom>
          </p:spPr>
        </p:pic>
        <p:pic>
          <p:nvPicPr>
            <p:cNvPr id="13"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19980" y="-874805"/>
              <a:ext cx="2168902" cy="2017079"/>
            </a:xfrm>
            <a:prstGeom prst="rect">
              <a:avLst/>
            </a:prstGeom>
          </p:spPr>
        </p:pic>
      </p:grpSp>
      <p:sp>
        <p:nvSpPr>
          <p:cNvPr id="16" name="TextBox 15">
            <a:extLst>
              <a:ext uri="{FF2B5EF4-FFF2-40B4-BE49-F238E27FC236}">
                <a16:creationId xmlns:a16="http://schemas.microsoft.com/office/drawing/2014/main" id="{3A90234A-916B-4C29-ACF1-11F97E8C2563}"/>
              </a:ext>
            </a:extLst>
          </p:cNvPr>
          <p:cNvSpPr txBox="1"/>
          <p:nvPr/>
        </p:nvSpPr>
        <p:spPr>
          <a:xfrm>
            <a:off x="11774781" y="7824379"/>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7" name="TextBox 16">
            <a:extLst>
              <a:ext uri="{FF2B5EF4-FFF2-40B4-BE49-F238E27FC236}">
                <a16:creationId xmlns:a16="http://schemas.microsoft.com/office/drawing/2014/main" id="{E1CF9388-A25B-45EF-AAD4-73FE2BA72053}"/>
              </a:ext>
            </a:extLst>
          </p:cNvPr>
          <p:cNvSpPr txBox="1"/>
          <p:nvPr/>
        </p:nvSpPr>
        <p:spPr>
          <a:xfrm>
            <a:off x="11774781" y="7269668"/>
            <a:ext cx="5677467" cy="338779"/>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sp>
        <p:nvSpPr>
          <p:cNvPr id="21" name="AutoShape 22"/>
          <p:cNvSpPr/>
          <p:nvPr/>
        </p:nvSpPr>
        <p:spPr>
          <a:xfrm>
            <a:off x="0" y="0"/>
            <a:ext cx="2386482" cy="10287000"/>
          </a:xfrm>
          <a:prstGeom prst="rect">
            <a:avLst/>
          </a:prstGeom>
          <a:solidFill>
            <a:srgbClr val="A100FF"/>
          </a:solidFill>
        </p:spPr>
      </p:sp>
      <p:pic>
        <p:nvPicPr>
          <p:cNvPr id="22" name="Picture 5"/>
          <p:cNvPicPr>
            <a:picLocks noChangeAspect="1"/>
          </p:cNvPicPr>
          <p:nvPr/>
        </p:nvPicPr>
        <p:blipFill>
          <a:blip r:embed="rId7"/>
          <a:srcRect l="4069" t="1617" r="4069" b="1617"/>
          <a:stretch>
            <a:fillRect/>
          </a:stretch>
        </p:blipFill>
        <p:spPr>
          <a:xfrm>
            <a:off x="3886515" y="952501"/>
            <a:ext cx="5446078" cy="8257590"/>
          </a:xfrm>
          <a:prstGeom prst="rect">
            <a:avLst/>
          </a:prstGeom>
        </p:spPr>
      </p:pic>
      <p:grpSp>
        <p:nvGrpSpPr>
          <p:cNvPr id="23" name="Group 11">
            <a:extLst>
              <a:ext uri="{FF2B5EF4-FFF2-40B4-BE49-F238E27FC236}">
                <a16:creationId xmlns:a16="http://schemas.microsoft.com/office/drawing/2014/main" id="{F1874E57-C775-2B41-8A91-6423DF4C28AF}"/>
              </a:ext>
            </a:extLst>
          </p:cNvPr>
          <p:cNvGrpSpPr/>
          <p:nvPr/>
        </p:nvGrpSpPr>
        <p:grpSpPr>
          <a:xfrm>
            <a:off x="9982200" y="2636760"/>
            <a:ext cx="7707112" cy="5824312"/>
            <a:chOff x="0" y="-47625"/>
            <a:chExt cx="7569956" cy="6029438"/>
          </a:xfrm>
        </p:grpSpPr>
        <p:sp>
          <p:nvSpPr>
            <p:cNvPr id="24" name="TextBox 12">
              <a:extLst>
                <a:ext uri="{FF2B5EF4-FFF2-40B4-BE49-F238E27FC236}">
                  <a16:creationId xmlns:a16="http://schemas.microsoft.com/office/drawing/2014/main" id="{B930539D-B309-DF4F-BB41-4D61D91F7FC2}"/>
                </a:ext>
              </a:extLst>
            </p:cNvPr>
            <p:cNvSpPr txBox="1"/>
            <p:nvPr/>
          </p:nvSpPr>
          <p:spPr>
            <a:xfrm>
              <a:off x="0" y="691989"/>
              <a:ext cx="7569956" cy="5289824"/>
            </a:xfrm>
            <a:prstGeom prst="rect">
              <a:avLst/>
            </a:prstGeom>
          </p:spPr>
          <p:txBody>
            <a:bodyPr lIns="0" tIns="0" rIns="0" bIns="0" rtlCol="0" anchor="t">
              <a:spAutoFit/>
            </a:bodyPr>
            <a:lstStyle/>
            <a:p>
              <a:pPr>
                <a:lnSpc>
                  <a:spcPct val="150000"/>
                </a:lnSpc>
              </a:pPr>
              <a:r>
                <a:rPr lang="en-GB" sz="2800" dirty="0">
                  <a:latin typeface="Garamond" panose="02020404030301010803" pitchFamily="18" charset="0"/>
                </a:rPr>
                <a:t>Social Buzz can leverage this information to </a:t>
              </a:r>
            </a:p>
            <a:p>
              <a:pPr>
                <a:lnSpc>
                  <a:spcPct val="150000"/>
                </a:lnSpc>
              </a:pPr>
              <a:r>
                <a:rPr lang="en-GB" sz="2800" dirty="0">
                  <a:latin typeface="Garamond" panose="02020404030301010803" pitchFamily="18" charset="0"/>
                </a:rPr>
                <a:t>better understand their audience optimize their content strategy  and to drive growth </a:t>
              </a:r>
              <a:r>
                <a:rPr lang="en-GB" sz="2800" dirty="0" smtClean="0">
                  <a:latin typeface="Garamond" panose="02020404030301010803" pitchFamily="18" charset="0"/>
                </a:rPr>
                <a:t>on </a:t>
              </a:r>
              <a:r>
                <a:rPr lang="en-GB" sz="2800" dirty="0">
                  <a:latin typeface="Garamond" panose="02020404030301010803" pitchFamily="18" charset="0"/>
                </a:rPr>
                <a:t>their platform</a:t>
              </a:r>
              <a:r>
                <a:rPr lang="en-GB" sz="2800" dirty="0" smtClean="0">
                  <a:latin typeface="Garamond" panose="02020404030301010803" pitchFamily="18" charset="0"/>
                </a:rPr>
                <a:t>.</a:t>
              </a:r>
            </a:p>
            <a:p>
              <a:pPr>
                <a:lnSpc>
                  <a:spcPct val="150000"/>
                </a:lnSpc>
              </a:pPr>
              <a:r>
                <a:rPr lang="en-GB" sz="2800" dirty="0" smtClean="0">
                  <a:latin typeface="Garamond" panose="02020404030301010803" pitchFamily="18" charset="0"/>
                </a:rPr>
                <a:t>Based </a:t>
              </a:r>
              <a:r>
                <a:rPr lang="en-GB" sz="2800" dirty="0">
                  <a:latin typeface="Garamond" panose="02020404030301010803" pitchFamily="18" charset="0"/>
                </a:rPr>
                <a:t>on the valuable insights obtained from </a:t>
              </a:r>
              <a:r>
                <a:rPr lang="en-GB" sz="2800" dirty="0" smtClean="0">
                  <a:latin typeface="Garamond" panose="02020404030301010803" pitchFamily="18" charset="0"/>
                </a:rPr>
                <a:t>this </a:t>
              </a:r>
              <a:r>
                <a:rPr lang="en-GB" sz="2800" dirty="0">
                  <a:latin typeface="Garamond" panose="02020404030301010803" pitchFamily="18" charset="0"/>
                </a:rPr>
                <a:t>ad-hoc analysis, Social Buzz should consider partnering with Accenture to expand this analysis on a larger scale for real-time understanding of the business and to deliver even more value</a:t>
              </a:r>
            </a:p>
          </p:txBody>
        </p:sp>
        <p:sp>
          <p:nvSpPr>
            <p:cNvPr id="25" name="TextBox 13">
              <a:extLst>
                <a:ext uri="{FF2B5EF4-FFF2-40B4-BE49-F238E27FC236}">
                  <a16:creationId xmlns:a16="http://schemas.microsoft.com/office/drawing/2014/main" id="{EA775DEA-C6AD-DC4F-AE61-910FBC29EA06}"/>
                </a:ext>
              </a:extLst>
            </p:cNvPr>
            <p:cNvSpPr txBox="1"/>
            <p:nvPr/>
          </p:nvSpPr>
          <p:spPr>
            <a:xfrm>
              <a:off x="0" y="-47625"/>
              <a:ext cx="7569956" cy="538149"/>
            </a:xfrm>
            <a:prstGeom prst="rect">
              <a:avLst/>
            </a:prstGeom>
          </p:spPr>
          <p:txBody>
            <a:bodyPr lIns="0" tIns="0" rIns="0" bIns="0" rtlCol="0" anchor="t">
              <a:spAutoFit/>
            </a:bodyPr>
            <a:lstStyle/>
            <a:p>
              <a:pPr>
                <a:lnSpc>
                  <a:spcPts val="2940"/>
                </a:lnSpc>
              </a:pPr>
              <a:r>
                <a:rPr lang="en-US" sz="2800" b="1" spc="-21" dirty="0" smtClean="0">
                  <a:latin typeface="Gadugi" panose="020B0502040204020203" pitchFamily="34" charset="0"/>
                  <a:ea typeface="Gadugi" panose="020B0502040204020203" pitchFamily="34" charset="0"/>
                </a:rPr>
                <a:t>NEXT STEP</a:t>
              </a:r>
              <a:endParaRPr lang="en-US" sz="2800" b="1" spc="-21" dirty="0">
                <a:latin typeface="Gadugi" panose="020B0502040204020203" pitchFamily="34" charset="0"/>
                <a:ea typeface="Gadugi" panose="020B0502040204020203" pitchFamily="34" charset="0"/>
              </a:endParaRPr>
            </a:p>
          </p:txBody>
        </p:sp>
      </p:grpSp>
    </p:spTree>
    <p:extLst>
      <p:ext uri="{BB962C8B-B14F-4D97-AF65-F5344CB8AC3E}">
        <p14:creationId xmlns:p14="http://schemas.microsoft.com/office/powerpoint/2010/main" val="1971930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553425" y="5284634"/>
            <a:ext cx="5385738" cy="423065"/>
          </a:xfrm>
          <a:prstGeom prst="rect">
            <a:avLst/>
          </a:prstGeom>
        </p:spPr>
        <p:txBody>
          <a:bodyPr lIns="0" tIns="0" rIns="0" bIns="0" rtlCol="0" anchor="t">
            <a:spAutoFit/>
          </a:bodyPr>
          <a:lstStyle/>
          <a:p>
            <a:pPr>
              <a:lnSpc>
                <a:spcPts val="3640"/>
              </a:lnSpc>
            </a:pPr>
            <a:r>
              <a:rPr lang="en-US" sz="28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1983554" y="3965341"/>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866900"/>
            <a:ext cx="9474361" cy="7099342"/>
            <a:chOff x="0" y="0"/>
            <a:chExt cx="11564591" cy="590232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604159"/>
            </a:xfrm>
            <a:prstGeom prst="rect">
              <a:avLst/>
            </a:prstGeom>
          </p:spPr>
          <p:txBody>
            <a:bodyPr lIns="0" tIns="0" rIns="0" bIns="0" rtlCol="0" anchor="t">
              <a:spAutoFit/>
            </a:bodyPr>
            <a:lstStyle/>
            <a:p>
              <a:pPr algn="just">
                <a:lnSpc>
                  <a:spcPct val="150000"/>
                </a:lnSpc>
              </a:pPr>
              <a:r>
                <a:rPr lang="en-US" sz="3200" spc="-19" dirty="0">
                  <a:solidFill>
                    <a:srgbClr val="000000"/>
                  </a:solidFill>
                  <a:latin typeface="Graphik Regular" panose="020B0503030202060203" pitchFamily="34" charset="0"/>
                </a:rPr>
                <a:t>Project recap</a:t>
              </a:r>
            </a:p>
            <a:p>
              <a:pPr algn="just">
                <a:lnSpc>
                  <a:spcPct val="150000"/>
                </a:lnSpc>
              </a:pPr>
              <a:r>
                <a:rPr lang="en-US" sz="3200" spc="-19" dirty="0">
                  <a:solidFill>
                    <a:srgbClr val="000000"/>
                  </a:solidFill>
                  <a:latin typeface="Graphik Regular" panose="020B0503030202060203" pitchFamily="34" charset="0"/>
                </a:rPr>
                <a:t>Problem</a:t>
              </a:r>
            </a:p>
            <a:p>
              <a:pPr algn="just">
                <a:lnSpc>
                  <a:spcPct val="150000"/>
                </a:lnSpc>
              </a:pPr>
              <a:r>
                <a:rPr lang="en-US" sz="3200" spc="-19" dirty="0">
                  <a:solidFill>
                    <a:srgbClr val="000000"/>
                  </a:solidFill>
                  <a:latin typeface="Graphik Regular" panose="020B0503030202060203" pitchFamily="34" charset="0"/>
                </a:rPr>
                <a:t>The Analytics team</a:t>
              </a:r>
            </a:p>
            <a:p>
              <a:pPr algn="just">
                <a:lnSpc>
                  <a:spcPct val="150000"/>
                </a:lnSpc>
              </a:pPr>
              <a:r>
                <a:rPr lang="en-US" sz="3200" spc="-19" dirty="0">
                  <a:solidFill>
                    <a:srgbClr val="000000"/>
                  </a:solidFill>
                  <a:latin typeface="Graphik Regular" panose="020B0503030202060203" pitchFamily="34" charset="0"/>
                </a:rPr>
                <a:t>Process</a:t>
              </a:r>
            </a:p>
            <a:p>
              <a:pPr algn="just">
                <a:lnSpc>
                  <a:spcPct val="150000"/>
                </a:lnSpc>
              </a:pPr>
              <a:r>
                <a:rPr lang="en-US" sz="3200" spc="-19" dirty="0">
                  <a:solidFill>
                    <a:srgbClr val="000000"/>
                  </a:solidFill>
                  <a:latin typeface="Graphik Regular" panose="020B0503030202060203" pitchFamily="34" charset="0"/>
                </a:rPr>
                <a:t>Insights</a:t>
              </a:r>
            </a:p>
            <a:p>
              <a:pPr algn="just">
                <a:lnSpc>
                  <a:spcPct val="150000"/>
                </a:lnSpc>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81000" y="0"/>
            <a:ext cx="18516599" cy="102869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8598430" y="3815093"/>
              <a:ext cx="3554566"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5080" y="6311751"/>
              <a:ext cx="2889953"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644806" y="-1"/>
            <a:ext cx="13490793" cy="10286999"/>
          </a:xfrm>
          <a:prstGeom prst="rect">
            <a:avLst/>
          </a:prstGeom>
          <a:solidFill>
            <a:schemeClr val="bg1"/>
          </a:solidFill>
        </p:spPr>
        <p:txBody>
          <a:bodyPr/>
          <a:lstStyle/>
          <a:p>
            <a:endParaRPr lang="en-US" sz="3600" dirty="0">
              <a:latin typeface="Garamond" panose="02020404030301010803"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 y="1181099"/>
            <a:ext cx="6357204" cy="6534481"/>
          </a:xfrm>
          <a:prstGeom prst="rect">
            <a:avLst/>
          </a:prstGeom>
        </p:spPr>
      </p:pic>
      <p:sp>
        <p:nvSpPr>
          <p:cNvPr id="33" name="TextBox 33"/>
          <p:cNvSpPr txBox="1"/>
          <p:nvPr/>
        </p:nvSpPr>
        <p:spPr>
          <a:xfrm>
            <a:off x="1027083" y="3307515"/>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37F8C0E4-4843-45AB-9DF7-0B8B6633BDFE}"/>
              </a:ext>
            </a:extLst>
          </p:cNvPr>
          <p:cNvSpPr txBox="1"/>
          <p:nvPr/>
        </p:nvSpPr>
        <p:spPr>
          <a:xfrm>
            <a:off x="6364824" y="876300"/>
            <a:ext cx="11542176" cy="8657053"/>
          </a:xfrm>
          <a:prstGeom prst="rect">
            <a:avLst/>
          </a:prstGeom>
          <a:noFill/>
        </p:spPr>
        <p:txBody>
          <a:bodyPr wrap="square" rtlCol="0">
            <a:spAutoFit/>
          </a:bodyPr>
          <a:lstStyle/>
          <a:p>
            <a:pPr lvl="0" algn="just">
              <a:lnSpc>
                <a:spcPct val="150000"/>
              </a:lnSpc>
            </a:pPr>
            <a:r>
              <a:rPr lang="en-GB" sz="2800" dirty="0" smtClean="0">
                <a:latin typeface="Garamond" panose="02020404030301010803" pitchFamily="18" charset="0"/>
              </a:rPr>
              <a:t>Social Buzz is a social media and content creation company founded in 2010 by two former engineers. They have a unique approach to content, keeping all users anonymous and tracking user reactions on every piece of content. They have rapidly grown to over 500 million active users each month, and are now looking to bring in external expertise to help them complete an IPO by the end of next year, manage their scaling process effectively, and learn data best practices from a large corporation. </a:t>
            </a:r>
          </a:p>
          <a:p>
            <a:pPr lvl="0" algn="just">
              <a:lnSpc>
                <a:spcPct val="150000"/>
              </a:lnSpc>
            </a:pPr>
            <a:r>
              <a:rPr lang="en-GB" sz="2800" dirty="0" smtClean="0">
                <a:latin typeface="Garamond" panose="02020404030301010803" pitchFamily="18" charset="0"/>
              </a:rPr>
              <a:t>Our engagement with Social Buzz will include a 3 month initial project, where we will:</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C</a:t>
            </a:r>
            <a:r>
              <a:rPr lang="en-GB" sz="2800" dirty="0" smtClean="0">
                <a:latin typeface="Garamond" panose="02020404030301010803" pitchFamily="18" charset="0"/>
              </a:rPr>
              <a:t>onduct an audit of their big data practice, </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M</a:t>
            </a:r>
            <a:r>
              <a:rPr lang="en-GB" sz="2800" dirty="0" smtClean="0">
                <a:latin typeface="Garamond" panose="02020404030301010803" pitchFamily="18" charset="0"/>
              </a:rPr>
              <a:t>ake recommendations for a successful IPO, and </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A</a:t>
            </a:r>
            <a:r>
              <a:rPr lang="en-GB" sz="2800" dirty="0" smtClean="0">
                <a:latin typeface="Garamond" panose="02020404030301010803" pitchFamily="18" charset="0"/>
              </a:rPr>
              <a:t>nalyse their content categories to highlight the top 5 categories with the largest aggregate popularity. </a:t>
            </a:r>
            <a:endParaRPr lang="en-US" sz="28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0054" y="0"/>
            <a:ext cx="11145254"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358582" y="255494"/>
            <a:ext cx="2376012"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401094" y="1010672"/>
            <a:ext cx="6251816" cy="8229600"/>
          </a:xfrm>
          <a:prstGeom prst="rect">
            <a:avLst/>
          </a:prstGeom>
        </p:spPr>
      </p:pic>
      <p:grpSp>
        <p:nvGrpSpPr>
          <p:cNvPr id="27" name="Group 26"/>
          <p:cNvGrpSpPr/>
          <p:nvPr/>
        </p:nvGrpSpPr>
        <p:grpSpPr>
          <a:xfrm>
            <a:off x="1309061" y="465964"/>
            <a:ext cx="7557919" cy="3297100"/>
            <a:chOff x="1298688" y="1464558"/>
            <a:chExt cx="7557919" cy="3297100"/>
          </a:xfrm>
        </p:grpSpPr>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grpSp>
      <p:sp>
        <p:nvSpPr>
          <p:cNvPr id="26" name="Rectangle 25"/>
          <p:cNvSpPr/>
          <p:nvPr/>
        </p:nvSpPr>
        <p:spPr>
          <a:xfrm>
            <a:off x="2391758" y="3689323"/>
            <a:ext cx="8435920" cy="6411114"/>
          </a:xfrm>
          <a:prstGeom prst="rect">
            <a:avLst/>
          </a:prstGeom>
        </p:spPr>
        <p:txBody>
          <a:bodyPr wrap="square">
            <a:spAutoFit/>
          </a:bodyPr>
          <a:lstStyle/>
          <a:p>
            <a:pPr>
              <a:lnSpc>
                <a:spcPts val="4480"/>
              </a:lnSpc>
              <a:spcBef>
                <a:spcPct val="0"/>
              </a:spcBef>
            </a:pPr>
            <a:r>
              <a:rPr lang="en-US" sz="3200" dirty="0">
                <a:solidFill>
                  <a:schemeClr val="bg1"/>
                </a:solidFill>
                <a:latin typeface="Garamond" panose="02020404030301010803" pitchFamily="18" charset="0"/>
              </a:rPr>
              <a:t>Due to the rapid growth and digital nature of Social Buzz’s core product, the amount of data that they create, collect and must analyze is </a:t>
            </a:r>
            <a:r>
              <a:rPr lang="en-US" sz="3200" dirty="0" smtClean="0">
                <a:solidFill>
                  <a:schemeClr val="bg1"/>
                </a:solidFill>
                <a:latin typeface="Garamond" panose="02020404030301010803" pitchFamily="18" charset="0"/>
              </a:rPr>
              <a:t>huge. Every </a:t>
            </a:r>
            <a:r>
              <a:rPr lang="en-US" sz="3200" dirty="0">
                <a:solidFill>
                  <a:schemeClr val="bg1"/>
                </a:solidFill>
                <a:latin typeface="Garamond" panose="02020404030301010803" pitchFamily="18" charset="0"/>
              </a:rPr>
              <a:t>day over </a:t>
            </a:r>
            <a:r>
              <a:rPr lang="en-US" sz="3200" u="sng" dirty="0">
                <a:solidFill>
                  <a:schemeClr val="bg1"/>
                </a:solidFill>
                <a:latin typeface="Garamond" panose="02020404030301010803" pitchFamily="18" charset="0"/>
              </a:rPr>
              <a:t>100,000</a:t>
            </a:r>
            <a:r>
              <a:rPr lang="en-US" sz="3200" dirty="0">
                <a:solidFill>
                  <a:schemeClr val="bg1"/>
                </a:solidFill>
                <a:latin typeface="Garamond" panose="02020404030301010803" pitchFamily="18" charset="0"/>
              </a:rPr>
              <a:t> pieces of </a:t>
            </a:r>
            <a:r>
              <a:rPr lang="en-US" sz="3200" dirty="0" smtClean="0">
                <a:solidFill>
                  <a:schemeClr val="bg1"/>
                </a:solidFill>
                <a:latin typeface="Garamond" panose="02020404030301010803" pitchFamily="18" charset="0"/>
              </a:rPr>
              <a:t>content and </a:t>
            </a:r>
            <a:r>
              <a:rPr lang="en-GB" sz="3200" u="sng" spc="-32" dirty="0" smtClean="0">
                <a:solidFill>
                  <a:srgbClr val="FFFFFF"/>
                </a:solidFill>
                <a:latin typeface="Garamond" panose="02020404030301010803" pitchFamily="18" charset="0"/>
              </a:rPr>
              <a:t>36,500,000 </a:t>
            </a:r>
            <a:r>
              <a:rPr lang="en-GB" sz="3200" spc="-32" dirty="0" smtClean="0">
                <a:solidFill>
                  <a:srgbClr val="FFFFFF"/>
                </a:solidFill>
                <a:latin typeface="Garamond" panose="02020404030301010803" pitchFamily="18" charset="0"/>
              </a:rPr>
              <a:t>pieces </a:t>
            </a:r>
            <a:r>
              <a:rPr lang="en-GB" sz="3200" spc="-32" dirty="0">
                <a:solidFill>
                  <a:srgbClr val="FFFFFF"/>
                </a:solidFill>
                <a:latin typeface="Garamond" panose="02020404030301010803" pitchFamily="18" charset="0"/>
              </a:rPr>
              <a:t>of </a:t>
            </a:r>
            <a:r>
              <a:rPr lang="en-GB" sz="3200" spc="-32" dirty="0" smtClean="0">
                <a:solidFill>
                  <a:srgbClr val="FFFFFF"/>
                </a:solidFill>
                <a:latin typeface="Garamond" panose="02020404030301010803" pitchFamily="18" charset="0"/>
              </a:rPr>
              <a:t>content per year,  </a:t>
            </a:r>
            <a:r>
              <a:rPr lang="en-US" sz="3200" dirty="0" smtClean="0">
                <a:solidFill>
                  <a:schemeClr val="bg1"/>
                </a:solidFill>
                <a:latin typeface="Garamond" panose="02020404030301010803" pitchFamily="18" charset="0"/>
              </a:rPr>
              <a:t>ranging </a:t>
            </a:r>
            <a:r>
              <a:rPr lang="en-US" sz="3200" dirty="0">
                <a:solidFill>
                  <a:schemeClr val="bg1"/>
                </a:solidFill>
                <a:latin typeface="Garamond" panose="02020404030301010803" pitchFamily="18" charset="0"/>
              </a:rPr>
              <a:t>from text, images, videos and GIFs are </a:t>
            </a:r>
            <a:r>
              <a:rPr lang="en-US" sz="3200" dirty="0" smtClean="0">
                <a:solidFill>
                  <a:schemeClr val="bg1"/>
                </a:solidFill>
                <a:latin typeface="Garamond" panose="02020404030301010803" pitchFamily="18" charset="0"/>
              </a:rPr>
              <a:t>posted. </a:t>
            </a:r>
            <a:r>
              <a:rPr lang="en-US" sz="3200" dirty="0">
                <a:solidFill>
                  <a:schemeClr val="bg1"/>
                </a:solidFill>
                <a:latin typeface="Garamond" panose="02020404030301010803" pitchFamily="18" charset="0"/>
              </a:rPr>
              <a:t>All of these constitute highly unstructured data that requires expertise in handling. </a:t>
            </a:r>
            <a:br>
              <a:rPr lang="en-US" sz="3200" dirty="0">
                <a:solidFill>
                  <a:schemeClr val="bg1"/>
                </a:solidFill>
                <a:latin typeface="Garamond" panose="02020404030301010803" pitchFamily="18" charset="0"/>
              </a:rPr>
            </a:br>
            <a:r>
              <a:rPr lang="en-GB" sz="3200" dirty="0">
                <a:solidFill>
                  <a:schemeClr val="bg1"/>
                </a:solidFill>
                <a:latin typeface="Garamond" panose="02020404030301010803" pitchFamily="18" charset="0"/>
              </a:rPr>
              <a:t>The client has reached a massive scale within recent years and does not have the resources internally to handle it.</a:t>
            </a:r>
            <a:endParaRPr lang="en-US" sz="3200" dirty="0">
              <a:solidFill>
                <a:schemeClr val="bg1"/>
              </a:solidFill>
              <a:effectLst/>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44" name="Group 43"/>
          <p:cNvGrpSpPr/>
          <p:nvPr/>
        </p:nvGrpSpPr>
        <p:grpSpPr>
          <a:xfrm>
            <a:off x="11501171" y="7011724"/>
            <a:ext cx="2562043" cy="2308621"/>
            <a:chOff x="6319609" y="5791353"/>
            <a:chExt cx="2562043" cy="2308621"/>
          </a:xfrm>
        </p:grpSpPr>
        <p:grpSp>
          <p:nvGrpSpPr>
            <p:cNvPr id="26" name="Group 26"/>
            <p:cNvGrpSpPr>
              <a:grpSpLocks noChangeAspect="1"/>
            </p:cNvGrpSpPr>
            <p:nvPr/>
          </p:nvGrpSpPr>
          <p:grpSpPr>
            <a:xfrm>
              <a:off x="6796515" y="6014837"/>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6319609" y="5791353"/>
              <a:ext cx="2345330" cy="2135408"/>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409700"/>
            <a:ext cx="3168252" cy="1403358"/>
            <a:chOff x="0" y="-47625"/>
            <a:chExt cx="3488063" cy="1234117"/>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621502"/>
            </a:xfrm>
            <a:prstGeom prst="rect">
              <a:avLst/>
            </a:prstGeom>
          </p:spPr>
          <p:txBody>
            <a:bodyPr lIns="0" tIns="0" rIns="0" bIns="0" rtlCol="0" anchor="t">
              <a:spAutoFit/>
            </a:bodyPr>
            <a:lstStyle/>
            <a:p>
              <a:pPr>
                <a:lnSpc>
                  <a:spcPts val="2660"/>
                </a:lnSpc>
              </a:pPr>
              <a:r>
                <a:rPr lang="en-US" sz="2800" spc="-19" dirty="0">
                  <a:latin typeface="Garamond" panose="02020404030301010803" pitchFamily="18"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321240"/>
            </a:xfrm>
            <a:prstGeom prst="rect">
              <a:avLst/>
            </a:prstGeom>
          </p:spPr>
          <p:txBody>
            <a:bodyPr lIns="0" tIns="0" rIns="0" bIns="0" rtlCol="0" anchor="t">
              <a:spAutoFit/>
            </a:bodyPr>
            <a:lstStyle/>
            <a:p>
              <a:pPr>
                <a:lnSpc>
                  <a:spcPts val="2940"/>
                </a:lnSpc>
              </a:pPr>
              <a:r>
                <a:rPr lang="en-US" sz="2400" spc="-21" dirty="0">
                  <a:latin typeface="Clear Sans Regular Bold" panose="020B0604020202020204" charset="0"/>
                  <a:ea typeface="Gadugi" panose="020B0502040204020203" pitchFamily="34" charset="0"/>
                  <a:cs typeface="Clear Sans Regular Bold" panose="020B060402020202020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478064" y="4595841"/>
            <a:ext cx="3168252" cy="1024965"/>
            <a:chOff x="0" y="-47625"/>
            <a:chExt cx="3488063" cy="94495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332345"/>
            </a:xfrm>
            <a:prstGeom prst="rect">
              <a:avLst/>
            </a:prstGeom>
          </p:spPr>
          <p:txBody>
            <a:bodyPr lIns="0" tIns="0" rIns="0" bIns="0" rtlCol="0" anchor="t">
              <a:spAutoFit/>
            </a:bodyPr>
            <a:lstStyle/>
            <a:p>
              <a:pPr>
                <a:lnSpc>
                  <a:spcPts val="2660"/>
                </a:lnSpc>
              </a:pPr>
              <a:r>
                <a:rPr lang="en-US" sz="2800" spc="-19" dirty="0">
                  <a:latin typeface="Garamond" panose="02020404030301010803" pitchFamily="18"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336779"/>
            </a:xfrm>
            <a:prstGeom prst="rect">
              <a:avLst/>
            </a:prstGeom>
          </p:spPr>
          <p:txBody>
            <a:bodyPr lIns="0" tIns="0" rIns="0" bIns="0" rtlCol="0" anchor="t">
              <a:spAutoFit/>
            </a:bodyPr>
            <a:lstStyle/>
            <a:p>
              <a:pPr>
                <a:lnSpc>
                  <a:spcPts val="2940"/>
                </a:lnSpc>
              </a:pPr>
              <a:r>
                <a:rPr lang="en-US" sz="2400" spc="-21" dirty="0">
                  <a:latin typeface="Clear Sans Regular Bold" panose="020B0604020202020204" charset="0"/>
                  <a:ea typeface="Gadugi" panose="020B0502040204020203" pitchFamily="34" charset="0"/>
                  <a:cs typeface="Clear Sans Regular Bold" panose="020B060402020202020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3136168" cy="1157037"/>
            <a:chOff x="0" y="-47625"/>
            <a:chExt cx="3488063" cy="874232"/>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261618"/>
            </a:xfrm>
            <a:prstGeom prst="rect">
              <a:avLst/>
            </a:prstGeom>
          </p:spPr>
          <p:txBody>
            <a:bodyPr lIns="0" tIns="0" rIns="0" bIns="0" rtlCol="0" anchor="t">
              <a:spAutoFit/>
            </a:bodyPr>
            <a:lstStyle/>
            <a:p>
              <a:pPr>
                <a:lnSpc>
                  <a:spcPts val="2660"/>
                </a:lnSpc>
              </a:pPr>
              <a:r>
                <a:rPr lang="en-US" sz="28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267528"/>
            </a:xfrm>
            <a:prstGeom prst="rect">
              <a:avLst/>
            </a:prstGeom>
          </p:spPr>
          <p:txBody>
            <a:bodyPr lIns="0" tIns="0" rIns="0" bIns="0" rtlCol="0" anchor="t">
              <a:spAutoFit/>
            </a:bodyPr>
            <a:lstStyle/>
            <a:p>
              <a:pPr>
                <a:lnSpc>
                  <a:spcPts val="2940"/>
                </a:lnSpc>
              </a:pPr>
              <a:r>
                <a:rPr lang="en-US" sz="2400" spc="-21" dirty="0" smtClean="0">
                  <a:latin typeface="Clear Sans Regular Bold" panose="020B0604020202020204" charset="0"/>
                  <a:ea typeface="Gadugi" panose="020B0502040204020203" pitchFamily="34" charset="0"/>
                  <a:cs typeface="Clear Sans Regular Bold" panose="020B0604020202020204" charset="0"/>
                </a:rPr>
                <a:t>DIVINE JUDE (ME)</a:t>
              </a:r>
              <a:endParaRPr lang="en-US" sz="2400" spc="-21" dirty="0">
                <a:latin typeface="Clear Sans Regular Bold" panose="020B0604020202020204" charset="0"/>
                <a:ea typeface="Gadugi" panose="020B0502040204020203" pitchFamily="34" charset="0"/>
                <a:cs typeface="Clear Sans Regular Bold" panose="020B0604020202020204" charset="0"/>
              </a:endParaRPr>
            </a:p>
          </p:txBody>
        </p:sp>
      </p:grpSp>
      <p:pic>
        <p:nvPicPr>
          <p:cNvPr id="41" name="Picture 40"/>
          <p:cNvPicPr>
            <a:picLocks noChangeAspect="1"/>
          </p:cNvPicPr>
          <p:nvPr/>
        </p:nvPicPr>
        <p:blipFill>
          <a:blip r:embed="rId6"/>
          <a:stretch>
            <a:fillRect/>
          </a:stretch>
        </p:blipFill>
        <p:spPr>
          <a:xfrm>
            <a:off x="11494564" y="1086909"/>
            <a:ext cx="2121592" cy="2127688"/>
          </a:xfrm>
          <a:prstGeom prst="rect">
            <a:avLst/>
          </a:prstGeom>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45489" y="7027868"/>
            <a:ext cx="2213856" cy="2103120"/>
          </a:xfrm>
          <a:prstGeom prst="ellipse">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92FF1E4D-5E70-443E-BFEC-D6F6CB0ACA8E}"/>
              </a:ext>
            </a:extLst>
          </p:cNvPr>
          <p:cNvSpPr txBox="1"/>
          <p:nvPr/>
        </p:nvSpPr>
        <p:spPr>
          <a:xfrm>
            <a:off x="3948675" y="1192559"/>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Understanding</a:t>
            </a:r>
            <a:endParaRPr lang="en-US" sz="3200" dirty="0">
              <a:latin typeface="Garamond" panose="02020404030301010803" pitchFamily="18" charset="0"/>
            </a:endParaRPr>
          </a:p>
        </p:txBody>
      </p:sp>
      <p:sp>
        <p:nvSpPr>
          <p:cNvPr id="40" name="TextBox 39">
            <a:extLst>
              <a:ext uri="{FF2B5EF4-FFF2-40B4-BE49-F238E27FC236}">
                <a16:creationId xmlns:a16="http://schemas.microsoft.com/office/drawing/2014/main" id="{0143569D-920B-4FDB-98A9-4231A358ED57}"/>
              </a:ext>
            </a:extLst>
          </p:cNvPr>
          <p:cNvSpPr txBox="1"/>
          <p:nvPr/>
        </p:nvSpPr>
        <p:spPr>
          <a:xfrm>
            <a:off x="5764133" y="2896904"/>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Extraction</a:t>
            </a:r>
            <a:endParaRPr lang="en-US" sz="3200" dirty="0">
              <a:latin typeface="Garamond" panose="02020404030301010803" pitchFamily="18" charset="0"/>
            </a:endParaRPr>
          </a:p>
        </p:txBody>
      </p:sp>
      <p:sp>
        <p:nvSpPr>
          <p:cNvPr id="44" name="Rectangle 43"/>
          <p:cNvSpPr/>
          <p:nvPr/>
        </p:nvSpPr>
        <p:spPr>
          <a:xfrm>
            <a:off x="7626237" y="4570179"/>
            <a:ext cx="9144000" cy="584775"/>
          </a:xfrm>
          <a:prstGeom prst="rect">
            <a:avLst/>
          </a:prstGeom>
        </p:spPr>
        <p:txBody>
          <a:bodyPr>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Modelling</a:t>
            </a:r>
            <a:endParaRPr lang="en-US" sz="3200" b="1" dirty="0">
              <a:solidFill>
                <a:schemeClr val="bg1"/>
              </a:solidFill>
              <a:latin typeface="Garamond" panose="02020404030301010803" pitchFamily="18" charset="0"/>
            </a:endParaRPr>
          </a:p>
        </p:txBody>
      </p:sp>
      <p:sp>
        <p:nvSpPr>
          <p:cNvPr id="45" name="TextBox 44">
            <a:extLst>
              <a:ext uri="{FF2B5EF4-FFF2-40B4-BE49-F238E27FC236}">
                <a16:creationId xmlns:a16="http://schemas.microsoft.com/office/drawing/2014/main" id="{5FA55AD2-7D4A-48AA-91CC-115CD6A86020}"/>
              </a:ext>
            </a:extLst>
          </p:cNvPr>
          <p:cNvSpPr txBox="1"/>
          <p:nvPr/>
        </p:nvSpPr>
        <p:spPr>
          <a:xfrm>
            <a:off x="9435399" y="6137580"/>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Analysis</a:t>
            </a:r>
            <a:endParaRPr lang="en-US" sz="3200" dirty="0">
              <a:latin typeface="Garamond" panose="02020404030301010803" pitchFamily="18" charset="0"/>
            </a:endParaRPr>
          </a:p>
        </p:txBody>
      </p:sp>
      <p:sp>
        <p:nvSpPr>
          <p:cNvPr id="46" name="TextBox 45">
            <a:extLst>
              <a:ext uri="{FF2B5EF4-FFF2-40B4-BE49-F238E27FC236}">
                <a16:creationId xmlns:a16="http://schemas.microsoft.com/office/drawing/2014/main" id="{46BB841C-046F-412E-B38D-3A4CF2882212}"/>
              </a:ext>
            </a:extLst>
          </p:cNvPr>
          <p:cNvSpPr txBox="1"/>
          <p:nvPr/>
        </p:nvSpPr>
        <p:spPr>
          <a:xfrm>
            <a:off x="11337710" y="8006555"/>
            <a:ext cx="6898506" cy="584775"/>
          </a:xfrm>
          <a:prstGeom prst="rect">
            <a:avLst/>
          </a:prstGeom>
          <a:noFill/>
        </p:spPr>
        <p:txBody>
          <a:bodyPr wrap="square" rtlCol="0">
            <a:spAutoFit/>
          </a:bodyPr>
          <a:lstStyle/>
          <a:p>
            <a:r>
              <a:rPr lang="en-US" sz="3200" b="1" dirty="0" smtClean="0">
                <a:solidFill>
                  <a:schemeClr val="bg1"/>
                </a:solidFill>
                <a:latin typeface="Garamond" panose="02020404030301010803" pitchFamily="18" charset="0"/>
              </a:rPr>
              <a:t>Recommendations</a:t>
            </a:r>
            <a:endParaRPr lang="en-US" sz="3200" b="1" dirty="0">
              <a:solidFill>
                <a:schemeClr val="bg1"/>
              </a:solidFill>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6" name="TextBox 15">
            <a:extLst>
              <a:ext uri="{FF2B5EF4-FFF2-40B4-BE49-F238E27FC236}">
                <a16:creationId xmlns:a16="http://schemas.microsoft.com/office/drawing/2014/main" id="{877B274B-C6C6-4F95-9A5C-9F75B1EA3599}"/>
              </a:ext>
            </a:extLst>
          </p:cNvPr>
          <p:cNvSpPr txBox="1"/>
          <p:nvPr/>
        </p:nvSpPr>
        <p:spPr>
          <a:xfrm>
            <a:off x="1890105" y="5295900"/>
            <a:ext cx="2913318" cy="954107"/>
          </a:xfrm>
          <a:prstGeom prst="rect">
            <a:avLst/>
          </a:prstGeom>
          <a:noFill/>
        </p:spPr>
        <p:txBody>
          <a:bodyPr wrap="square" rtlCol="0">
            <a:spAutoFit/>
          </a:bodyPr>
          <a:lstStyle/>
          <a:p>
            <a:pPr algn="ctr"/>
            <a:r>
              <a:rPr lang="en-US" sz="2800" dirty="0" smtClean="0">
                <a:latin typeface="Garamond" panose="02020404030301010803" pitchFamily="18" charset="0"/>
              </a:rPr>
              <a:t>Unique </a:t>
            </a:r>
            <a:r>
              <a:rPr lang="en-US" sz="2800" dirty="0">
                <a:latin typeface="Garamond" panose="02020404030301010803" pitchFamily="18" charset="0"/>
              </a:rPr>
              <a:t>Content Categories</a:t>
            </a:r>
          </a:p>
        </p:txBody>
      </p:sp>
      <p:sp>
        <p:nvSpPr>
          <p:cNvPr id="19" name="TextBox 18">
            <a:extLst>
              <a:ext uri="{FF2B5EF4-FFF2-40B4-BE49-F238E27FC236}">
                <a16:creationId xmlns:a16="http://schemas.microsoft.com/office/drawing/2014/main" id="{C33366A4-8F00-4ECB-AAC0-15D6BB75C6B8}"/>
              </a:ext>
            </a:extLst>
          </p:cNvPr>
          <p:cNvSpPr txBox="1"/>
          <p:nvPr/>
        </p:nvSpPr>
        <p:spPr>
          <a:xfrm>
            <a:off x="7206325" y="5232229"/>
            <a:ext cx="2913318" cy="523220"/>
          </a:xfrm>
          <a:prstGeom prst="rect">
            <a:avLst/>
          </a:prstGeom>
          <a:noFill/>
        </p:spPr>
        <p:txBody>
          <a:bodyPr wrap="square" rtlCol="0">
            <a:spAutoFit/>
          </a:bodyPr>
          <a:lstStyle/>
          <a:p>
            <a:pPr algn="ctr"/>
            <a:r>
              <a:rPr lang="en-US" sz="2800" dirty="0">
                <a:latin typeface="Garamond" panose="02020404030301010803" pitchFamily="18" charset="0"/>
              </a:rPr>
              <a:t>Animal Posts</a:t>
            </a:r>
          </a:p>
        </p:txBody>
      </p:sp>
      <p:sp>
        <p:nvSpPr>
          <p:cNvPr id="23" name="TextBox 22">
            <a:extLst>
              <a:ext uri="{FF2B5EF4-FFF2-40B4-BE49-F238E27FC236}">
                <a16:creationId xmlns:a16="http://schemas.microsoft.com/office/drawing/2014/main" id="{9E1098B0-928A-495A-B1F1-BF98A44ED45E}"/>
              </a:ext>
            </a:extLst>
          </p:cNvPr>
          <p:cNvSpPr txBox="1"/>
          <p:nvPr/>
        </p:nvSpPr>
        <p:spPr>
          <a:xfrm>
            <a:off x="12742597" y="5078471"/>
            <a:ext cx="2913318" cy="954107"/>
          </a:xfrm>
          <a:prstGeom prst="rect">
            <a:avLst/>
          </a:prstGeom>
          <a:noFill/>
        </p:spPr>
        <p:txBody>
          <a:bodyPr wrap="square" rtlCol="0">
            <a:spAutoFit/>
          </a:bodyPr>
          <a:lstStyle/>
          <a:p>
            <a:pPr algn="ctr"/>
            <a:r>
              <a:rPr lang="en-US" sz="2800" dirty="0" smtClean="0">
                <a:latin typeface="Garamond" panose="02020404030301010803" pitchFamily="18" charset="0"/>
              </a:rPr>
              <a:t>Content type with </a:t>
            </a:r>
          </a:p>
          <a:p>
            <a:pPr algn="ctr"/>
            <a:r>
              <a:rPr lang="en-US" sz="2800" dirty="0" smtClean="0">
                <a:latin typeface="Garamond" panose="02020404030301010803" pitchFamily="18" charset="0"/>
              </a:rPr>
              <a:t>Most engagement</a:t>
            </a:r>
            <a:endParaRPr lang="en-US" sz="2800" dirty="0">
              <a:latin typeface="Garamond" panose="02020404030301010803" pitchFamily="18" charset="0"/>
            </a:endParaRPr>
          </a:p>
        </p:txBody>
      </p:sp>
      <p:sp>
        <p:nvSpPr>
          <p:cNvPr id="25" name="TextBox 24">
            <a:extLst>
              <a:ext uri="{FF2B5EF4-FFF2-40B4-BE49-F238E27FC236}">
                <a16:creationId xmlns:a16="http://schemas.microsoft.com/office/drawing/2014/main" id="{9E1098B0-928A-495A-B1F1-BF98A44ED45E}"/>
              </a:ext>
            </a:extLst>
          </p:cNvPr>
          <p:cNvSpPr txBox="1"/>
          <p:nvPr/>
        </p:nvSpPr>
        <p:spPr>
          <a:xfrm>
            <a:off x="12268200" y="3687695"/>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Photos</a:t>
            </a:r>
            <a:endParaRPr lang="en-US" sz="7200" b="1" dirty="0">
              <a:solidFill>
                <a:srgbClr val="A100FF"/>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E1098B0-928A-495A-B1F1-BF98A44ED45E}"/>
              </a:ext>
            </a:extLst>
          </p:cNvPr>
          <p:cNvSpPr txBox="1"/>
          <p:nvPr/>
        </p:nvSpPr>
        <p:spPr>
          <a:xfrm>
            <a:off x="6751662" y="3750931"/>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1897</a:t>
            </a:r>
            <a:endParaRPr lang="en-US" sz="7200" b="1" dirty="0">
              <a:solidFill>
                <a:srgbClr val="A100FF"/>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9E1098B0-928A-495A-B1F1-BF98A44ED45E}"/>
              </a:ext>
            </a:extLst>
          </p:cNvPr>
          <p:cNvSpPr txBox="1"/>
          <p:nvPr/>
        </p:nvSpPr>
        <p:spPr>
          <a:xfrm>
            <a:off x="1590617" y="3686249"/>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16</a:t>
            </a:r>
            <a:endParaRPr lang="en-US" sz="7200" b="1" dirty="0">
              <a:solidFill>
                <a:srgbClr val="A1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574026" y="-120689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063471" y="-22587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C82AAD4-CD3B-4738-930C-DCD526C772C8}"/>
              </a:ext>
            </a:extLst>
          </p:cNvPr>
          <p:cNvSpPr txBox="1"/>
          <p:nvPr/>
        </p:nvSpPr>
        <p:spPr>
          <a:xfrm>
            <a:off x="2386483" y="1395744"/>
            <a:ext cx="6300316" cy="5909310"/>
          </a:xfrm>
          <a:prstGeom prst="rect">
            <a:avLst/>
          </a:prstGeom>
          <a:noFill/>
        </p:spPr>
        <p:txBody>
          <a:bodyPr wrap="square" rtlCol="0">
            <a:spAutoFit/>
          </a:bodyPr>
          <a:lstStyle/>
          <a:p>
            <a:pPr>
              <a:lnSpc>
                <a:spcPct val="150000"/>
              </a:lnSpc>
            </a:pPr>
            <a:r>
              <a:rPr lang="en-US" sz="2800" dirty="0">
                <a:latin typeface="Garamond" panose="02020404030301010803" pitchFamily="18" charset="0"/>
              </a:rPr>
              <a:t>From our analysis you can see </a:t>
            </a:r>
            <a:r>
              <a:rPr lang="en-US" sz="2800" dirty="0" smtClean="0">
                <a:latin typeface="Garamond" panose="02020404030301010803" pitchFamily="18" charset="0"/>
              </a:rPr>
              <a:t>the </a:t>
            </a:r>
            <a:r>
              <a:rPr lang="en-US" sz="2800" dirty="0">
                <a:latin typeface="Garamond" panose="02020404030301010803" pitchFamily="18" charset="0"/>
              </a:rPr>
              <a:t>top 5 most popular </a:t>
            </a:r>
            <a:r>
              <a:rPr lang="en-US" sz="2800" dirty="0" smtClean="0">
                <a:latin typeface="Garamond" panose="02020404030301010803" pitchFamily="18" charset="0"/>
              </a:rPr>
              <a:t>contents were </a:t>
            </a:r>
            <a:r>
              <a:rPr lang="en-US" sz="2800" b="1" dirty="0" smtClean="0">
                <a:latin typeface="Garamond" panose="02020404030301010803" pitchFamily="18" charset="0"/>
              </a:rPr>
              <a:t>Animals, Science, Healthy Eating, Technology, Food </a:t>
            </a:r>
            <a:r>
              <a:rPr lang="en-US" sz="2800" dirty="0" smtClean="0">
                <a:latin typeface="Garamond" panose="02020404030301010803" pitchFamily="18" charset="0"/>
              </a:rPr>
              <a:t>in descending order. </a:t>
            </a:r>
            <a:r>
              <a:rPr lang="en-GB" sz="2800" dirty="0">
                <a:latin typeface="Garamond" panose="02020404030301010803" pitchFamily="18" charset="0"/>
              </a:rPr>
              <a:t>Animals had an aggregate popularity score of around 74965</a:t>
            </a:r>
            <a:r>
              <a:rPr lang="en-GB" sz="2800" dirty="0" smtClean="0">
                <a:latin typeface="Garamond" panose="02020404030301010803" pitchFamily="18" charset="0"/>
              </a:rPr>
              <a:t>. This </a:t>
            </a:r>
            <a:r>
              <a:rPr lang="en-GB" sz="2800" dirty="0">
                <a:latin typeface="Garamond" panose="02020404030301010803" pitchFamily="18" charset="0"/>
              </a:rPr>
              <a:t>data suggests that users are particularly interested in content related to animals, science, and healthy eating, with technology and food also being popular topics.</a:t>
            </a:r>
            <a:endParaRPr lang="en-US" sz="3600" dirty="0">
              <a:latin typeface="Garamond" panose="02020404030301010803" pitchFamily="18" charset="0"/>
            </a:endParaRPr>
          </a:p>
        </p:txBody>
      </p:sp>
      <p:pic>
        <p:nvPicPr>
          <p:cNvPr id="2" name="Picture 1"/>
          <p:cNvPicPr>
            <a:picLocks noChangeAspect="1"/>
          </p:cNvPicPr>
          <p:nvPr/>
        </p:nvPicPr>
        <p:blipFill>
          <a:blip r:embed="rId7"/>
          <a:stretch>
            <a:fillRect/>
          </a:stretch>
        </p:blipFill>
        <p:spPr>
          <a:xfrm>
            <a:off x="8686800" y="1380681"/>
            <a:ext cx="9601200" cy="831011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574026" y="-120689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063471" y="-22587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3" name="Picture 2"/>
          <p:cNvPicPr>
            <a:picLocks noChangeAspect="1"/>
          </p:cNvPicPr>
          <p:nvPr/>
        </p:nvPicPr>
        <p:blipFill>
          <a:blip r:embed="rId7"/>
          <a:stretch>
            <a:fillRect/>
          </a:stretch>
        </p:blipFill>
        <p:spPr>
          <a:xfrm>
            <a:off x="3619351" y="1111508"/>
            <a:ext cx="11353800" cy="7876788"/>
          </a:xfrm>
          <a:prstGeom prst="rect">
            <a:avLst/>
          </a:prstGeom>
        </p:spPr>
      </p:pic>
    </p:spTree>
    <p:extLst>
      <p:ext uri="{BB962C8B-B14F-4D97-AF65-F5344CB8AC3E}">
        <p14:creationId xmlns:p14="http://schemas.microsoft.com/office/powerpoint/2010/main" val="3155748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3309</TotalTime>
  <Words>2310</Words>
  <Application>Microsoft Office PowerPoint</Application>
  <PresentationFormat>Custom</PresentationFormat>
  <Paragraphs>181</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Graphik Regular</vt:lpstr>
      <vt:lpstr>Clear Sans Regular Bold</vt:lpstr>
      <vt:lpstr>Arial</vt:lpstr>
      <vt:lpstr>Gadugi</vt:lpstr>
      <vt:lpstr>Bodoni MT Condensed</vt:lpstr>
      <vt:lpstr>Garamond</vt:lpstr>
      <vt:lpstr>Calibri</vt:lpstr>
      <vt:lpstr>ArialMT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Divz</cp:lastModifiedBy>
  <cp:revision>64</cp:revision>
  <dcterms:created xsi:type="dcterms:W3CDTF">2006-08-16T00:00:00Z</dcterms:created>
  <dcterms:modified xsi:type="dcterms:W3CDTF">2023-02-16T21:23:17Z</dcterms:modified>
  <dc:identifier>DAEhDyfaYKE</dc:identifier>
</cp:coreProperties>
</file>