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4778" r:id="rId2"/>
    <p:sldId id="1010" r:id="rId3"/>
    <p:sldId id="4787" r:id="rId4"/>
    <p:sldId id="4788" r:id="rId5"/>
    <p:sldId id="4794" r:id="rId6"/>
    <p:sldId id="4780" r:id="rId7"/>
    <p:sldId id="4789" r:id="rId8"/>
    <p:sldId id="4779" r:id="rId9"/>
    <p:sldId id="4781" r:id="rId10"/>
    <p:sldId id="4782" r:id="rId11"/>
    <p:sldId id="4783" r:id="rId12"/>
    <p:sldId id="4790" r:id="rId13"/>
    <p:sldId id="4784" r:id="rId14"/>
    <p:sldId id="4785" r:id="rId15"/>
    <p:sldId id="4786" r:id="rId16"/>
    <p:sldId id="4791" r:id="rId17"/>
    <p:sldId id="4793" r:id="rId18"/>
    <p:sldId id="275" r:id="rId19"/>
  </p:sldIdLst>
  <p:sldSz cx="12192000" cy="6858000"/>
  <p:notesSz cx="6858000" cy="9144000"/>
  <p:embeddedFontLst>
    <p:embeddedFont>
      <p:font typeface="Robot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Roboto Medium" panose="020B0604020202020204" charset="0"/>
      <p:regular r:id="rId29"/>
      <p:italic r:id="rId30"/>
    </p:embeddedFont>
    <p:embeddedFont>
      <p:font typeface="Roboto Light" panose="020B060402020202020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7"/>
            <p14:sldId id="4788"/>
            <p14:sldId id="4794"/>
            <p14:sldId id="4780"/>
            <p14:sldId id="4789"/>
            <p14:sldId id="4779"/>
            <p14:sldId id="4781"/>
            <p14:sldId id="4782"/>
            <p14:sldId id="4783"/>
            <p14:sldId id="4790"/>
            <p14:sldId id="4784"/>
            <p14:sldId id="4785"/>
            <p14:sldId id="4786"/>
            <p14:sldId id="4791"/>
            <p14:sldId id="4793"/>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1283" autoAdjust="0"/>
  </p:normalViewPr>
  <p:slideViewPr>
    <p:cSldViewPr snapToGrid="0" showGuides="1">
      <p:cViewPr varScale="1">
        <p:scale>
          <a:sx n="72" d="100"/>
          <a:sy n="72" d="100"/>
        </p:scale>
        <p:origin x="738"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11/06/2023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18</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t>
            </a:r>
            <a:r>
              <a:rPr lang="en-AU" dirty="0" smtClean="0"/>
              <a:t>Strategy &amp; Analytics</a:t>
            </a:r>
            <a:endParaRPr lang="en-AU" dirty="0"/>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54158" y="101601"/>
            <a:ext cx="11145078" cy="901700"/>
          </a:xfrm>
        </p:spPr>
        <p:txBody>
          <a:bodyPr/>
          <a:lstStyle/>
          <a:p>
            <a:r>
              <a:rPr lang="en-GB" sz="2000" dirty="0" smtClean="0"/>
              <a:t>Older and </a:t>
            </a:r>
            <a:r>
              <a:rPr lang="en-GB" sz="2000" dirty="0"/>
              <a:t>Young Family shoppers purchase the highest </a:t>
            </a:r>
            <a:r>
              <a:rPr lang="en-GB" sz="2000" dirty="0" err="1" smtClean="0"/>
              <a:t>avg</a:t>
            </a:r>
            <a:r>
              <a:rPr lang="en-GB" sz="2000" dirty="0" smtClean="0"/>
              <a:t> </a:t>
            </a:r>
            <a:r>
              <a:rPr lang="en-GB" sz="2000" dirty="0"/>
              <a:t>units per transaction. </a:t>
            </a:r>
            <a:r>
              <a:rPr lang="en-GB" sz="2000" dirty="0" smtClean="0"/>
              <a:t>This contributes to, there being more sales to these customer segments but this is not a major driver for the Budget - Young Single/Couples.</a:t>
            </a:r>
            <a:endParaRPr lang="en-AU" sz="20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9" name="Picture 8"/>
          <p:cNvPicPr>
            <a:picLocks noChangeAspect="1"/>
          </p:cNvPicPr>
          <p:nvPr/>
        </p:nvPicPr>
        <p:blipFill>
          <a:blip r:embed="rId3"/>
          <a:stretch>
            <a:fillRect/>
          </a:stretch>
        </p:blipFill>
        <p:spPr>
          <a:xfrm>
            <a:off x="1272209" y="1113182"/>
            <a:ext cx="10523893" cy="560028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17574" y="88378"/>
            <a:ext cx="10995025" cy="824400"/>
          </a:xfrm>
        </p:spPr>
        <p:txBody>
          <a:bodyPr/>
          <a:lstStyle/>
          <a:p>
            <a:r>
              <a:rPr lang="en-GB" sz="1800" dirty="0"/>
              <a:t>Sales are coming mainly from Budget - older families, Mainstream - young singles/couples, and Mainstream – retirees. It could be useful for the Category Manager to focus their marketing and promotional efforts on these segments to drive further growth and increase market share. </a:t>
            </a:r>
            <a:endParaRPr lang="en-AU" sz="1800"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p:cNvPicPr>
            <a:picLocks noChangeAspect="1"/>
          </p:cNvPicPr>
          <p:nvPr/>
        </p:nvPicPr>
        <p:blipFill>
          <a:blip r:embed="rId3"/>
          <a:stretch>
            <a:fillRect/>
          </a:stretch>
        </p:blipFill>
        <p:spPr>
          <a:xfrm>
            <a:off x="1408663" y="1113182"/>
            <a:ext cx="10392473" cy="5344975"/>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Key Findings and </a:t>
            </a:r>
            <a:r>
              <a:rPr lang="en-US" dirty="0" smtClean="0"/>
              <a:t>Insights</a:t>
            </a:r>
            <a:endParaRPr lang="en-US" dirty="0"/>
          </a:p>
        </p:txBody>
      </p:sp>
      <p:sp>
        <p:nvSpPr>
          <p:cNvPr id="3" name="TextBox 2"/>
          <p:cNvSpPr txBox="1"/>
          <p:nvPr/>
        </p:nvSpPr>
        <p:spPr>
          <a:xfrm>
            <a:off x="1109271" y="1277771"/>
            <a:ext cx="10567304" cy="4857986"/>
          </a:xfrm>
          <a:prstGeom prst="rect">
            <a:avLst/>
          </a:prstGeom>
          <a:noFill/>
        </p:spPr>
        <p:txBody>
          <a:bodyPr wrap="square" lIns="0" tIns="0" rIns="0" bIns="0" rtlCol="0" anchor="ctr">
            <a:noAutofit/>
          </a:bodyPr>
          <a:lstStyle/>
          <a:p>
            <a:pPr>
              <a:lnSpc>
                <a:spcPct val="150000"/>
              </a:lnSpc>
            </a:pPr>
            <a:r>
              <a:rPr lang="en-GB" sz="1600" dirty="0" smtClean="0"/>
              <a:t>Through our analysis, we identified several key findings and insights, including</a:t>
            </a:r>
            <a:r>
              <a:rPr lang="en-GB" sz="1600" dirty="0" smtClean="0"/>
              <a:t>:</a:t>
            </a:r>
            <a:endParaRPr lang="en-GB" sz="1600" dirty="0" smtClean="0"/>
          </a:p>
          <a:p>
            <a:pPr marL="285750" indent="-285750">
              <a:lnSpc>
                <a:spcPct val="150000"/>
              </a:lnSpc>
              <a:buFont typeface="Arial" panose="020B0604020202020204" pitchFamily="34" charset="0"/>
              <a:buChar char="•"/>
            </a:pPr>
            <a:r>
              <a:rPr lang="en-GB" sz="1600" dirty="0"/>
              <a:t>Mainstream -  young singles/couples are 23% more likely to purchase Tyrrells chips compared to the rest of the population</a:t>
            </a:r>
            <a:r>
              <a:rPr lang="en-GB" sz="1600" dirty="0" smtClean="0"/>
              <a:t>. </a:t>
            </a:r>
          </a:p>
          <a:p>
            <a:pPr marL="285750" indent="-285750">
              <a:lnSpc>
                <a:spcPct val="150000"/>
              </a:lnSpc>
              <a:buFont typeface="Arial" panose="020B0604020202020204" pitchFamily="34" charset="0"/>
              <a:buChar char="•"/>
            </a:pPr>
            <a:r>
              <a:rPr lang="en-GB" sz="1600" dirty="0" smtClean="0"/>
              <a:t>Mainstream</a:t>
            </a:r>
            <a:r>
              <a:rPr lang="en-GB" sz="1600" dirty="0"/>
              <a:t> - young singles/couples are 56% less likely to purchase Burger Rings compared to the rest of the </a:t>
            </a:r>
            <a:r>
              <a:rPr lang="en-GB" sz="1600" dirty="0" smtClean="0"/>
              <a:t>population.</a:t>
            </a:r>
          </a:p>
          <a:p>
            <a:pPr marL="285750" indent="-285750">
              <a:lnSpc>
                <a:spcPct val="150000"/>
              </a:lnSpc>
              <a:buFont typeface="Arial" panose="020B0604020202020204" pitchFamily="34" charset="0"/>
              <a:buChar char="•"/>
            </a:pPr>
            <a:r>
              <a:rPr lang="en-GB" sz="1600" dirty="0" smtClean="0"/>
              <a:t>Mainstream</a:t>
            </a:r>
            <a:r>
              <a:rPr lang="en-GB" sz="1600" dirty="0"/>
              <a:t> - young singles/couples are 27% more likely to purchase a 270g pack of chips compared to the rest of the population but let's dive into what brands sell this pack size</a:t>
            </a:r>
            <a:r>
              <a:rPr lang="en-GB" sz="1600" dirty="0" smtClean="0"/>
              <a:t>.</a:t>
            </a:r>
          </a:p>
          <a:p>
            <a:pPr marL="285750" indent="-285750">
              <a:lnSpc>
                <a:spcPct val="150000"/>
              </a:lnSpc>
              <a:buFont typeface="Arial" panose="020B0604020202020204" pitchFamily="34" charset="0"/>
              <a:buChar char="•"/>
            </a:pPr>
            <a:r>
              <a:rPr lang="en-GB" sz="1600" dirty="0" smtClean="0"/>
              <a:t>Larger </a:t>
            </a:r>
            <a:r>
              <a:rPr lang="en-GB" sz="1600" dirty="0"/>
              <a:t>pack size of 270g is only offered by Twisties, which may explain why the target segment has a higher affinity towards this pack size. This could indicate a higher likelihood of the target segment purchasing Twisties over other brands</a:t>
            </a:r>
            <a:r>
              <a:rPr lang="en-GB" sz="1600" dirty="0" smtClean="0"/>
              <a:t>. </a:t>
            </a:r>
          </a:p>
          <a:p>
            <a:pPr>
              <a:lnSpc>
                <a:spcPct val="150000"/>
              </a:lnSpc>
            </a:pPr>
            <a:endParaRPr lang="en-GB" sz="1600" dirty="0"/>
          </a:p>
          <a:p>
            <a:pPr>
              <a:lnSpc>
                <a:spcPct val="150000"/>
              </a:lnSpc>
            </a:pPr>
            <a:r>
              <a:rPr lang="en-GB" sz="1600" dirty="0" smtClean="0"/>
              <a:t>Findings </a:t>
            </a:r>
            <a:r>
              <a:rPr lang="en-GB" sz="1600" dirty="0"/>
              <a:t>suggest that there are distinct segment differences in chip purchasing </a:t>
            </a:r>
            <a:r>
              <a:rPr lang="en-GB" sz="1600" dirty="0" smtClean="0"/>
              <a:t>behaviour, </a:t>
            </a:r>
            <a:r>
              <a:rPr lang="en-GB" sz="1600" dirty="0"/>
              <a:t>including brand preference, pack size preference, and willingness to pay more for chips.</a:t>
            </a:r>
          </a:p>
        </p:txBody>
      </p:sp>
    </p:spTree>
    <p:extLst>
      <p:ext uri="{BB962C8B-B14F-4D97-AF65-F5344CB8AC3E}">
        <p14:creationId xmlns:p14="http://schemas.microsoft.com/office/powerpoint/2010/main" val="2765829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83619" y="121873"/>
            <a:ext cx="10883094" cy="896302"/>
          </a:xfrm>
        </p:spPr>
        <p:txBody>
          <a:bodyPr>
            <a:normAutofit lnSpcReduction="10000"/>
          </a:bodyPr>
          <a:lstStyle/>
          <a:p>
            <a:r>
              <a:rPr lang="en-GB" dirty="0"/>
              <a:t>The control store is constructed to reflect performance of the trial store</a:t>
            </a:r>
          </a:p>
          <a:p>
            <a:r>
              <a:rPr lang="en-GB" dirty="0"/>
              <a:t>rather than the average of other stores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2050" name="Picture 2" descr="Line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566" y="1018175"/>
            <a:ext cx="9279974" cy="531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51869" y="178479"/>
            <a:ext cx="10820862" cy="824400"/>
          </a:xfrm>
        </p:spPr>
        <p:txBody>
          <a:bodyPr/>
          <a:lstStyle/>
          <a:p>
            <a:r>
              <a:rPr lang="en-GB" dirty="0"/>
              <a:t>From Feb to May the trial store outperformed the control store highlighting</a:t>
            </a:r>
          </a:p>
          <a:p>
            <a:r>
              <a:rPr lang="en-GB" dirty="0"/>
              <a:t>the success of the new store layout</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074" name="Picture 2" descr="https://cdn-images-1.medium.com/max/800/1*ADBVHX9Hp31rYWSlUuuZR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490" y="1094315"/>
            <a:ext cx="10114861" cy="536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188328"/>
            <a:ext cx="10479600" cy="824400"/>
          </a:xfrm>
        </p:spPr>
        <p:txBody>
          <a:bodyPr/>
          <a:lstStyle/>
          <a:p>
            <a:r>
              <a:rPr lang="en-US" dirty="0"/>
              <a:t>Key Findings and Insights</a:t>
            </a:r>
          </a:p>
          <a:p>
            <a:endParaRPr lang="en-US" dirty="0"/>
          </a:p>
        </p:txBody>
      </p:sp>
      <p:sp>
        <p:nvSpPr>
          <p:cNvPr id="3" name="TextBox 2"/>
          <p:cNvSpPr txBox="1"/>
          <p:nvPr/>
        </p:nvSpPr>
        <p:spPr>
          <a:xfrm>
            <a:off x="965049" y="1192693"/>
            <a:ext cx="10943451" cy="4916558"/>
          </a:xfrm>
          <a:prstGeom prst="rect">
            <a:avLst/>
          </a:prstGeom>
          <a:noFill/>
        </p:spPr>
        <p:txBody>
          <a:bodyPr wrap="square" lIns="0" tIns="0" rIns="0" bIns="0" rtlCol="0" anchor="ctr">
            <a:noAutofit/>
          </a:bodyPr>
          <a:lstStyle/>
          <a:p>
            <a:pPr>
              <a:lnSpc>
                <a:spcPct val="150000"/>
              </a:lnSpc>
            </a:pPr>
            <a:r>
              <a:rPr lang="en-GB" sz="1600" dirty="0" smtClean="0"/>
              <a:t>Through </a:t>
            </a:r>
            <a:r>
              <a:rPr lang="en-GB" sz="1600" dirty="0"/>
              <a:t>our analysis, we identified several key findings and insights, including</a:t>
            </a:r>
            <a:r>
              <a:rPr lang="en-GB" sz="1600" dirty="0" smtClean="0"/>
              <a:t>:</a:t>
            </a:r>
          </a:p>
          <a:p>
            <a:pPr>
              <a:lnSpc>
                <a:spcPct val="150000"/>
              </a:lnSpc>
            </a:pPr>
            <a:endParaRPr lang="en-GB" sz="1600" dirty="0"/>
          </a:p>
          <a:p>
            <a:pPr marL="285750" indent="-285750">
              <a:buFont typeface="Arial" panose="020B0604020202020204" pitchFamily="34" charset="0"/>
              <a:buChar char="•"/>
            </a:pPr>
            <a:r>
              <a:rPr lang="en-GB" sz="1600" dirty="0" smtClean="0"/>
              <a:t>The trial </a:t>
            </a:r>
            <a:r>
              <a:rPr lang="en-GB" sz="1600" dirty="0"/>
              <a:t>in store 77 is significantly different to its control store 233 in the trial period as the trial store performance lies outside the 5% to 95% confidence interval of the control store in two of the three trial months</a:t>
            </a:r>
            <a:r>
              <a:rPr lang="en-GB" sz="1600" dirty="0" smtClean="0"/>
              <a:t>.</a:t>
            </a:r>
          </a:p>
          <a:p>
            <a:endParaRPr lang="en-GB" sz="1600" dirty="0"/>
          </a:p>
          <a:p>
            <a:pPr marL="285750" indent="-285750">
              <a:buFont typeface="Arial" panose="020B0604020202020204" pitchFamily="34" charset="0"/>
              <a:buChar char="•"/>
            </a:pPr>
            <a:r>
              <a:rPr lang="en-GB" sz="1600" dirty="0" smtClean="0"/>
              <a:t>The </a:t>
            </a:r>
            <a:r>
              <a:rPr lang="en-GB" sz="1600" dirty="0"/>
              <a:t>trial in store 86 is not significantly different to its control store in the trial period as the trial store performance lies inside the 5% to 95% confidence interval of the control store in two of the three trial months</a:t>
            </a:r>
            <a:r>
              <a:rPr lang="en-GB" sz="1600" dirty="0" smtClean="0"/>
              <a:t>.</a:t>
            </a:r>
          </a:p>
          <a:p>
            <a:endParaRPr lang="en-GB" sz="1600" dirty="0"/>
          </a:p>
          <a:p>
            <a:pPr marL="285750" indent="-285750">
              <a:buFont typeface="Arial" panose="020B0604020202020204" pitchFamily="34" charset="0"/>
              <a:buChar char="•"/>
            </a:pPr>
            <a:r>
              <a:rPr lang="en-GB" sz="1600" dirty="0"/>
              <a:t>N</a:t>
            </a:r>
            <a:r>
              <a:rPr lang="en-GB" sz="1600" dirty="0" smtClean="0"/>
              <a:t>umber </a:t>
            </a:r>
            <a:r>
              <a:rPr lang="en-GB" sz="1600" dirty="0"/>
              <a:t>of customers is significantly higher in all of the three months. This seems to suggest that the trial had a significant impact on increasing the number of customers in trial store 86 but as we saw, sales were not significantly higher</a:t>
            </a:r>
            <a:r>
              <a:rPr lang="en-GB" sz="1600" dirty="0" smtClean="0"/>
              <a:t>.</a:t>
            </a:r>
          </a:p>
          <a:p>
            <a:endParaRPr lang="en-GB" sz="1600" dirty="0" smtClean="0"/>
          </a:p>
          <a:p>
            <a:pPr marL="285750" indent="-285750">
              <a:buFont typeface="Arial" panose="020B0604020202020204" pitchFamily="34" charset="0"/>
              <a:buChar char="•"/>
            </a:pPr>
            <a:r>
              <a:rPr lang="en-GB" sz="1600" dirty="0" smtClean="0"/>
              <a:t>The </a:t>
            </a:r>
            <a:r>
              <a:rPr lang="en-GB" sz="1600" dirty="0"/>
              <a:t>trial in store 88 is significantly different to its control store in the trial period as the trial store performance lies outside of the 5% to 95% confidence interval of the control store in two of the three trial months</a:t>
            </a:r>
            <a:r>
              <a:rPr lang="en-GB" sz="1600" dirty="0" smtClean="0"/>
              <a:t>.</a:t>
            </a:r>
          </a:p>
          <a:p>
            <a:endParaRPr lang="en-GB" sz="1600" dirty="0" smtClean="0"/>
          </a:p>
          <a:p>
            <a:pPr marL="285750" indent="-285750">
              <a:buFont typeface="Arial" panose="020B0604020202020204" pitchFamily="34" charset="0"/>
              <a:buChar char="•"/>
            </a:pPr>
            <a:r>
              <a:rPr lang="en-GB" sz="1600" dirty="0" smtClean="0"/>
              <a:t>Total </a:t>
            </a:r>
            <a:r>
              <a:rPr lang="en-GB" sz="1600" dirty="0"/>
              <a:t>number of customers in the trial period for the trial store is significantly higher than the control store for two out of three months, which indicates a positive trial effect</a:t>
            </a:r>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516357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Summary</a:t>
            </a:r>
          </a:p>
          <a:p>
            <a:endParaRPr lang="en-US" dirty="0"/>
          </a:p>
        </p:txBody>
      </p:sp>
      <p:sp>
        <p:nvSpPr>
          <p:cNvPr id="3" name="TextBox 2"/>
          <p:cNvSpPr txBox="1"/>
          <p:nvPr/>
        </p:nvSpPr>
        <p:spPr>
          <a:xfrm>
            <a:off x="1196975" y="1524000"/>
            <a:ext cx="9762573" cy="3339548"/>
          </a:xfrm>
          <a:prstGeom prst="rect">
            <a:avLst/>
          </a:prstGeom>
          <a:noFill/>
        </p:spPr>
        <p:txBody>
          <a:bodyPr wrap="square" lIns="0" tIns="0" rIns="0" bIns="0" rtlCol="0" anchor="ctr">
            <a:noAutofit/>
          </a:bodyPr>
          <a:lstStyle/>
          <a:p>
            <a:pPr>
              <a:lnSpc>
                <a:spcPct val="200000"/>
              </a:lnSpc>
            </a:pPr>
            <a:r>
              <a:rPr lang="en-GB" dirty="0"/>
              <a:t>At a high level </a:t>
            </a:r>
            <a:r>
              <a:rPr lang="en-GB" dirty="0" smtClean="0"/>
              <a:t>I have </a:t>
            </a:r>
            <a:r>
              <a:rPr lang="en-GB" dirty="0"/>
              <a:t>found that: </a:t>
            </a:r>
            <a:endParaRPr lang="en-GB" dirty="0" smtClean="0"/>
          </a:p>
          <a:p>
            <a:pPr>
              <a:lnSpc>
                <a:spcPct val="200000"/>
              </a:lnSpc>
            </a:pPr>
            <a:endParaRPr lang="en-GB" dirty="0"/>
          </a:p>
          <a:p>
            <a:pPr marL="285750" indent="-285750">
              <a:lnSpc>
                <a:spcPct val="200000"/>
              </a:lnSpc>
              <a:buFont typeface="Arial" panose="020B0604020202020204" pitchFamily="34" charset="0"/>
              <a:buChar char="•"/>
            </a:pPr>
            <a:r>
              <a:rPr lang="en-GB" dirty="0" smtClean="0"/>
              <a:t>Mainstream </a:t>
            </a:r>
            <a:r>
              <a:rPr lang="en-GB" dirty="0"/>
              <a:t>Young Singles &amp; Couples remain the primary shoppers of chips </a:t>
            </a:r>
          </a:p>
          <a:p>
            <a:pPr marL="285750" indent="-285750">
              <a:lnSpc>
                <a:spcPct val="200000"/>
              </a:lnSpc>
              <a:buFont typeface="Arial" panose="020B0604020202020204" pitchFamily="34" charset="0"/>
              <a:buChar char="•"/>
            </a:pPr>
            <a:r>
              <a:rPr lang="en-GB" dirty="0" smtClean="0"/>
              <a:t>Opportunities </a:t>
            </a:r>
            <a:r>
              <a:rPr lang="en-GB" dirty="0"/>
              <a:t>have been identified with Young and Older Families </a:t>
            </a:r>
          </a:p>
          <a:p>
            <a:pPr marL="285750" indent="-285750">
              <a:lnSpc>
                <a:spcPct val="200000"/>
              </a:lnSpc>
              <a:buFont typeface="Arial" panose="020B0604020202020204" pitchFamily="34" charset="0"/>
              <a:buChar char="•"/>
            </a:pPr>
            <a:r>
              <a:rPr lang="en-GB" dirty="0" smtClean="0"/>
              <a:t>Trial </a:t>
            </a:r>
            <a:r>
              <a:rPr lang="en-GB" dirty="0"/>
              <a:t>store performance was increased as a result of the new store layout</a:t>
            </a:r>
            <a:endParaRPr lang="en-GB" dirty="0"/>
          </a:p>
        </p:txBody>
      </p:sp>
    </p:spTree>
    <p:extLst>
      <p:ext uri="{BB962C8B-B14F-4D97-AF65-F5344CB8AC3E}">
        <p14:creationId xmlns:p14="http://schemas.microsoft.com/office/powerpoint/2010/main" val="4056651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Table of </a:t>
            </a:r>
            <a:r>
              <a:rPr lang="en-US" dirty="0" smtClean="0"/>
              <a:t>Contents</a:t>
            </a:r>
            <a:endParaRPr lang="en-US" dirty="0"/>
          </a:p>
        </p:txBody>
      </p:sp>
      <p:sp>
        <p:nvSpPr>
          <p:cNvPr id="6" name="TextBox 5"/>
          <p:cNvSpPr txBox="1"/>
          <p:nvPr/>
        </p:nvSpPr>
        <p:spPr>
          <a:xfrm>
            <a:off x="1590675" y="2032000"/>
            <a:ext cx="4670425" cy="2425700"/>
          </a:xfrm>
          <a:prstGeom prst="rect">
            <a:avLst/>
          </a:prstGeom>
          <a:noFill/>
        </p:spPr>
        <p:txBody>
          <a:bodyPr wrap="none" lIns="0" tIns="0" rIns="0" bIns="0" rtlCol="0" anchor="t">
            <a:noAutofit/>
          </a:bodyPr>
          <a:lstStyle/>
          <a:p>
            <a:pPr marL="342900" indent="-342900">
              <a:buFont typeface="+mj-lt"/>
              <a:buAutoNum type="arabicPeriod"/>
            </a:pPr>
            <a:r>
              <a:rPr lang="en-GB" sz="2000" dirty="0">
                <a:latin typeface="Roboto Light" panose="02000000000000000000" pitchFamily="2" charset="0"/>
                <a:ea typeface="Roboto Light" panose="02000000000000000000" pitchFamily="2" charset="0"/>
              </a:rPr>
              <a:t>Problem Statement and </a:t>
            </a:r>
            <a:r>
              <a:rPr lang="en-GB" sz="2000" dirty="0" smtClean="0">
                <a:latin typeface="Roboto Light" panose="02000000000000000000" pitchFamily="2" charset="0"/>
                <a:ea typeface="Roboto Light" panose="02000000000000000000" pitchFamily="2" charset="0"/>
              </a:rPr>
              <a:t>Purpose</a:t>
            </a:r>
          </a:p>
          <a:p>
            <a:pPr marL="342900" indent="-342900">
              <a:buFont typeface="+mj-lt"/>
              <a:buAutoNum type="arabicPeriod"/>
            </a:pPr>
            <a:r>
              <a:rPr lang="en-GB" sz="2000" dirty="0" smtClean="0">
                <a:latin typeface="Roboto Light" panose="02000000000000000000" pitchFamily="2" charset="0"/>
                <a:ea typeface="Roboto Light" panose="02000000000000000000" pitchFamily="2" charset="0"/>
              </a:rPr>
              <a:t>Methodology</a:t>
            </a: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Executive </a:t>
            </a:r>
            <a:r>
              <a:rPr lang="en-GB" sz="2000" dirty="0" smtClean="0">
                <a:latin typeface="Roboto Light" panose="02000000000000000000" pitchFamily="2" charset="0"/>
                <a:ea typeface="Roboto Light" panose="02000000000000000000" pitchFamily="2" charset="0"/>
              </a:rPr>
              <a:t>summary</a:t>
            </a:r>
            <a:endParaRPr lang="en-GB" sz="2000" dirty="0">
              <a:latin typeface="Roboto Light" panose="02000000000000000000" pitchFamily="2" charset="0"/>
              <a:ea typeface="Roboto Light" panose="02000000000000000000" pitchFamily="2" charset="0"/>
            </a:endParaRP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Overview and Context</a:t>
            </a: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Key Findings and Insights</a:t>
            </a: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Recommendations and Next Steps</a:t>
            </a: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Summary</a:t>
            </a:r>
            <a:endParaRPr lang="en-US" sz="20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626561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Problem Statement and Purpose</a:t>
            </a:r>
          </a:p>
          <a:p>
            <a:endParaRPr lang="en-US" dirty="0"/>
          </a:p>
        </p:txBody>
      </p:sp>
      <p:sp>
        <p:nvSpPr>
          <p:cNvPr id="3" name="TextBox 2"/>
          <p:cNvSpPr txBox="1"/>
          <p:nvPr/>
        </p:nvSpPr>
        <p:spPr>
          <a:xfrm>
            <a:off x="1494094" y="2120900"/>
            <a:ext cx="9377106" cy="2451100"/>
          </a:xfrm>
          <a:prstGeom prst="rect">
            <a:avLst/>
          </a:prstGeom>
          <a:noFill/>
        </p:spPr>
        <p:txBody>
          <a:bodyPr wrap="square" lIns="0" tIns="0" rIns="0" bIns="0" rtlCol="0" anchor="t">
            <a:normAutofit/>
          </a:bodyPr>
          <a:lstStyle/>
          <a:p>
            <a:pPr>
              <a:lnSpc>
                <a:spcPct val="150000"/>
              </a:lnSpc>
            </a:pPr>
            <a:endParaRPr lang="en-GB" sz="1600" dirty="0">
              <a:latin typeface="Roboto Light" panose="02000000000000000000" pitchFamily="2" charset="0"/>
              <a:ea typeface="Roboto Light" panose="02000000000000000000" pitchFamily="2" charset="0"/>
            </a:endParaRPr>
          </a:p>
          <a:p>
            <a:pPr>
              <a:lnSpc>
                <a:spcPct val="150000"/>
              </a:lnSpc>
            </a:pPr>
            <a:r>
              <a:rPr lang="en-GB" sz="1600" b="1" dirty="0">
                <a:latin typeface="Roboto Light" panose="02000000000000000000" pitchFamily="2" charset="0"/>
                <a:ea typeface="Roboto Light" panose="02000000000000000000" pitchFamily="2" charset="0"/>
              </a:rPr>
              <a:t>Problem statement: </a:t>
            </a:r>
            <a:r>
              <a:rPr lang="en-GB" sz="1600" dirty="0">
                <a:latin typeface="Roboto Light" panose="02000000000000000000" pitchFamily="2" charset="0"/>
                <a:ea typeface="Roboto Light" panose="02000000000000000000" pitchFamily="2" charset="0"/>
              </a:rPr>
              <a:t>The Category Manager for Chips wants to better understand the types </a:t>
            </a:r>
            <a:r>
              <a:rPr lang="en-GB" sz="1600" dirty="0" smtClean="0">
                <a:latin typeface="Roboto Light" panose="02000000000000000000" pitchFamily="2" charset="0"/>
                <a:ea typeface="Roboto Light" panose="02000000000000000000" pitchFamily="2" charset="0"/>
              </a:rPr>
              <a:t>of customers </a:t>
            </a:r>
            <a:r>
              <a:rPr lang="en-GB" sz="1600" dirty="0">
                <a:latin typeface="Roboto Light" panose="02000000000000000000" pitchFamily="2" charset="0"/>
                <a:ea typeface="Roboto Light" panose="02000000000000000000" pitchFamily="2" charset="0"/>
              </a:rPr>
              <a:t>who </a:t>
            </a:r>
            <a:r>
              <a:rPr lang="en-GB" sz="1600" dirty="0" smtClean="0">
                <a:latin typeface="Roboto Light" panose="02000000000000000000" pitchFamily="2" charset="0"/>
                <a:ea typeface="Roboto Light" panose="02000000000000000000" pitchFamily="2" charset="0"/>
              </a:rPr>
              <a:t>purchase Chips </a:t>
            </a:r>
            <a:r>
              <a:rPr lang="en-GB" sz="1600" dirty="0">
                <a:latin typeface="Roboto Light" panose="02000000000000000000" pitchFamily="2" charset="0"/>
                <a:ea typeface="Roboto Light" panose="02000000000000000000" pitchFamily="2" charset="0"/>
              </a:rPr>
              <a:t>and their purchasing </a:t>
            </a:r>
            <a:r>
              <a:rPr lang="en-GB" sz="1600" dirty="0" smtClean="0">
                <a:latin typeface="Roboto Light" panose="02000000000000000000" pitchFamily="2" charset="0"/>
                <a:ea typeface="Roboto Light" panose="02000000000000000000" pitchFamily="2" charset="0"/>
              </a:rPr>
              <a:t>behaviour </a:t>
            </a:r>
            <a:r>
              <a:rPr lang="en-GB" sz="1600" dirty="0">
                <a:latin typeface="Roboto Light" panose="02000000000000000000" pitchFamily="2" charset="0"/>
                <a:ea typeface="Roboto Light" panose="02000000000000000000" pitchFamily="2" charset="0"/>
              </a:rPr>
              <a:t>within the region.</a:t>
            </a:r>
          </a:p>
          <a:p>
            <a:pPr>
              <a:lnSpc>
                <a:spcPct val="150000"/>
              </a:lnSpc>
            </a:pPr>
            <a:endParaRPr lang="en-GB" sz="1600" dirty="0">
              <a:latin typeface="Roboto Light" panose="02000000000000000000" pitchFamily="2" charset="0"/>
              <a:ea typeface="Roboto Light" panose="02000000000000000000" pitchFamily="2" charset="0"/>
            </a:endParaRPr>
          </a:p>
          <a:p>
            <a:pPr>
              <a:lnSpc>
                <a:spcPct val="150000"/>
              </a:lnSpc>
            </a:pPr>
            <a:r>
              <a:rPr lang="en-GB" sz="1600" b="1" dirty="0">
                <a:latin typeface="Roboto Light" panose="02000000000000000000" pitchFamily="2" charset="0"/>
                <a:ea typeface="Roboto Light" panose="02000000000000000000" pitchFamily="2" charset="0"/>
              </a:rPr>
              <a:t>Purpose: </a:t>
            </a:r>
            <a:r>
              <a:rPr lang="en-GB" sz="1600" dirty="0">
                <a:latin typeface="Roboto Light" panose="02000000000000000000" pitchFamily="2" charset="0"/>
                <a:ea typeface="Roboto Light" panose="02000000000000000000" pitchFamily="2" charset="0"/>
              </a:rPr>
              <a:t>The insights from the analysis will feed into the supermarket’s strategic plan for the chip category in the next half year.</a:t>
            </a:r>
            <a:endParaRPr lang="en-US" sz="16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477336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Methodology</a:t>
            </a:r>
          </a:p>
          <a:p>
            <a:endParaRPr lang="en-US" dirty="0"/>
          </a:p>
        </p:txBody>
      </p:sp>
      <p:sp>
        <p:nvSpPr>
          <p:cNvPr id="3" name="TextBox 2"/>
          <p:cNvSpPr txBox="1"/>
          <p:nvPr/>
        </p:nvSpPr>
        <p:spPr>
          <a:xfrm>
            <a:off x="1577009" y="2054087"/>
            <a:ext cx="9369287" cy="3114261"/>
          </a:xfrm>
          <a:prstGeom prst="rect">
            <a:avLst/>
          </a:prstGeom>
          <a:noFill/>
        </p:spPr>
        <p:txBody>
          <a:bodyPr wrap="square" lIns="0" tIns="0" rIns="0" bIns="0" rtlCol="0" anchor="ctr">
            <a:noAutofit/>
          </a:bodyPr>
          <a:lstStyle/>
          <a:p>
            <a:pPr>
              <a:lnSpc>
                <a:spcPct val="200000"/>
              </a:lnSpc>
            </a:pPr>
            <a:r>
              <a:rPr lang="en-GB" sz="1600" dirty="0">
                <a:latin typeface="Roboto Light" panose="02000000000000000000" pitchFamily="2" charset="0"/>
                <a:ea typeface="Roboto Light" panose="02000000000000000000" pitchFamily="2" charset="0"/>
              </a:rPr>
              <a:t>The methodology used for the analysis involved examining the transaction dataset provided by the client to identify customer purchasing behaviours. This was done to generate insights and provide commercial recommendations to the client. Additionally, benchmark stores were identified to test the impact of trial store layouts on customer sales</a:t>
            </a:r>
            <a:r>
              <a:rPr lang="en-GB" sz="1600" dirty="0" smtClean="0">
                <a:latin typeface="Roboto Light" panose="02000000000000000000" pitchFamily="2" charset="0"/>
                <a:ea typeface="Roboto Light" panose="02000000000000000000" pitchFamily="2" charset="0"/>
              </a:rPr>
              <a:t>. The </a:t>
            </a:r>
            <a:r>
              <a:rPr lang="en-GB" sz="1600" dirty="0">
                <a:latin typeface="Roboto Light" panose="02000000000000000000" pitchFamily="2" charset="0"/>
                <a:ea typeface="Roboto Light" panose="02000000000000000000" pitchFamily="2" charset="0"/>
              </a:rPr>
              <a:t>techniques used for the analysis included data cleaning and manipulation, data visualization, statistical testing, and hypothesis testing. The data sources used were transaction and </a:t>
            </a:r>
            <a:r>
              <a:rPr lang="en-GB" sz="1600" dirty="0" smtClean="0">
                <a:latin typeface="Roboto Light" panose="02000000000000000000" pitchFamily="2" charset="0"/>
                <a:ea typeface="Roboto Light" panose="02000000000000000000" pitchFamily="2" charset="0"/>
              </a:rPr>
              <a:t>customers data </a:t>
            </a:r>
            <a:r>
              <a:rPr lang="en-GB" sz="1600" dirty="0">
                <a:latin typeface="Roboto Light" panose="02000000000000000000" pitchFamily="2" charset="0"/>
                <a:ea typeface="Roboto Light" panose="02000000000000000000" pitchFamily="2" charset="0"/>
              </a:rPr>
              <a:t>provided by the Category Manager of chips.</a:t>
            </a:r>
            <a:endParaRPr lang="en-US" sz="1600"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8620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5" y="4113836"/>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Trial 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6" y="1698485"/>
            <a:ext cx="7580989" cy="2007765"/>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GB" sz="1600" dirty="0" smtClean="0">
                <a:latin typeface="Roboto Light" panose="02000000000000000000" pitchFamily="2" charset="0"/>
                <a:ea typeface="Roboto Light" panose="02000000000000000000" pitchFamily="2" charset="0"/>
              </a:rPr>
              <a:t>Chips </a:t>
            </a:r>
            <a:r>
              <a:rPr lang="en-GB" sz="1600" dirty="0">
                <a:latin typeface="Roboto Light" panose="02000000000000000000" pitchFamily="2" charset="0"/>
                <a:ea typeface="Roboto Light" panose="02000000000000000000" pitchFamily="2" charset="0"/>
              </a:rPr>
              <a:t>sales increase before Christmas, presenting an opportunity for promotional </a:t>
            </a:r>
            <a:r>
              <a:rPr lang="en-GB" sz="1600" dirty="0" smtClean="0">
                <a:latin typeface="Roboto Light" panose="02000000000000000000" pitchFamily="2" charset="0"/>
                <a:ea typeface="Roboto Light" panose="02000000000000000000" pitchFamily="2" charset="0"/>
              </a:rPr>
              <a:t>offers.</a:t>
            </a:r>
          </a:p>
          <a:p>
            <a:endParaRPr lang="en-GB" sz="1600"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GB" sz="1600" dirty="0" smtClean="0">
                <a:latin typeface="Roboto Light" panose="02000000000000000000" pitchFamily="2" charset="0"/>
                <a:ea typeface="Roboto Light" panose="02000000000000000000" pitchFamily="2" charset="0"/>
              </a:rPr>
              <a:t>Mainstream </a:t>
            </a:r>
            <a:r>
              <a:rPr lang="en-GB" sz="1600" dirty="0">
                <a:latin typeface="Roboto Light" panose="02000000000000000000" pitchFamily="2" charset="0"/>
                <a:ea typeface="Roboto Light" panose="02000000000000000000" pitchFamily="2" charset="0"/>
              </a:rPr>
              <a:t>young </a:t>
            </a:r>
            <a:r>
              <a:rPr lang="en-GB" sz="1600" dirty="0" smtClean="0">
                <a:latin typeface="Roboto Light" panose="02000000000000000000" pitchFamily="2" charset="0"/>
                <a:ea typeface="Roboto Light" panose="02000000000000000000" pitchFamily="2" charset="0"/>
              </a:rPr>
              <a:t>singles/couples </a:t>
            </a:r>
            <a:r>
              <a:rPr lang="en-GB" sz="1600" dirty="0">
                <a:latin typeface="Roboto Light" panose="02000000000000000000" pitchFamily="2" charset="0"/>
                <a:ea typeface="Roboto Light" panose="02000000000000000000" pitchFamily="2" charset="0"/>
              </a:rPr>
              <a:t>and</a:t>
            </a:r>
            <a:r>
              <a:rPr lang="en-GB" sz="1600" dirty="0" smtClean="0">
                <a:latin typeface="Roboto Light" panose="02000000000000000000" pitchFamily="2" charset="0"/>
                <a:ea typeface="Roboto Light" panose="02000000000000000000" pitchFamily="2" charset="0"/>
              </a:rPr>
              <a:t> </a:t>
            </a:r>
            <a:r>
              <a:rPr lang="en-GB" sz="1600" dirty="0">
                <a:latin typeface="Roboto Light" panose="02000000000000000000" pitchFamily="2" charset="0"/>
                <a:ea typeface="Roboto Light" panose="02000000000000000000" pitchFamily="2" charset="0"/>
              </a:rPr>
              <a:t>midage single/couples </a:t>
            </a:r>
            <a:r>
              <a:rPr lang="en-GB" sz="1600" dirty="0" smtClean="0">
                <a:latin typeface="Roboto Light" panose="02000000000000000000" pitchFamily="2" charset="0"/>
                <a:ea typeface="Roboto Light" panose="02000000000000000000" pitchFamily="2" charset="0"/>
              </a:rPr>
              <a:t>customers </a:t>
            </a:r>
            <a:r>
              <a:rPr lang="en-GB" sz="1600" dirty="0">
                <a:latin typeface="Roboto Light" panose="02000000000000000000" pitchFamily="2" charset="0"/>
                <a:ea typeface="Roboto Light" panose="02000000000000000000" pitchFamily="2" charset="0"/>
              </a:rPr>
              <a:t>are willing to pay more for chips, while premium shoppers are less likely to buy </a:t>
            </a:r>
            <a:r>
              <a:rPr lang="en-GB" sz="1600" dirty="0" smtClean="0">
                <a:latin typeface="Roboto Light" panose="02000000000000000000" pitchFamily="2" charset="0"/>
                <a:ea typeface="Roboto Light" panose="02000000000000000000" pitchFamily="2" charset="0"/>
              </a:rPr>
              <a:t>chips.</a:t>
            </a:r>
          </a:p>
          <a:p>
            <a:pPr marL="285750" indent="-285750">
              <a:buFont typeface="Arial" panose="020B0604020202020204" pitchFamily="34" charset="0"/>
              <a:buChar char="•"/>
            </a:pPr>
            <a:endParaRPr lang="en-GB" sz="1600"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GB" sz="1600" dirty="0">
                <a:latin typeface="Roboto Light" panose="02000000000000000000" pitchFamily="2" charset="0"/>
                <a:ea typeface="Roboto Light" panose="02000000000000000000" pitchFamily="2" charset="0"/>
              </a:rPr>
              <a:t>Budget older families, Mainstream young singles/couples, and Mainstream retirees are the main chip buyers.</a:t>
            </a:r>
            <a:endParaRPr lang="en-GB" sz="1600" dirty="0" smtClean="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547260"/>
            <a:ext cx="7580990" cy="1674111"/>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GB" sz="1600" dirty="0">
                <a:latin typeface="Roboto Light" panose="02000000000000000000" pitchFamily="2" charset="0"/>
                <a:ea typeface="Roboto Light" panose="02000000000000000000" pitchFamily="2" charset="0"/>
              </a:rPr>
              <a:t>A control store was constructed to reflect the prior performance of the </a:t>
            </a:r>
            <a:r>
              <a:rPr lang="en-GB" sz="1600" dirty="0" smtClean="0">
                <a:latin typeface="Roboto Light" panose="02000000000000000000" pitchFamily="2" charset="0"/>
                <a:ea typeface="Roboto Light" panose="02000000000000000000" pitchFamily="2" charset="0"/>
              </a:rPr>
              <a:t>selected trial </a:t>
            </a:r>
            <a:r>
              <a:rPr lang="en-GB" sz="1600" dirty="0">
                <a:latin typeface="Roboto Light" panose="02000000000000000000" pitchFamily="2" charset="0"/>
                <a:ea typeface="Roboto Light" panose="02000000000000000000" pitchFamily="2" charset="0"/>
              </a:rPr>
              <a:t>store</a:t>
            </a:r>
            <a:r>
              <a:rPr lang="en-GB" sz="1600" dirty="0" smtClean="0">
                <a:latin typeface="Roboto Light" panose="02000000000000000000" pitchFamily="2" charset="0"/>
                <a:ea typeface="Roboto Light" panose="02000000000000000000" pitchFamily="2" charset="0"/>
              </a:rPr>
              <a:t>.</a:t>
            </a:r>
          </a:p>
          <a:p>
            <a:pPr marL="171450" indent="-171450">
              <a:buFont typeface="Arial" panose="020B0604020202020204" pitchFamily="34" charset="0"/>
              <a:buChar char="•"/>
            </a:pPr>
            <a:endParaRPr lang="en-GB" sz="16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GB" sz="1600" dirty="0">
                <a:latin typeface="Roboto Light" panose="02000000000000000000" pitchFamily="2" charset="0"/>
                <a:ea typeface="Roboto Light" panose="02000000000000000000" pitchFamily="2" charset="0"/>
              </a:rPr>
              <a:t>After implementing the new store layout the performance of the trial store </a:t>
            </a:r>
            <a:r>
              <a:rPr lang="en-GB" sz="1600" dirty="0" smtClean="0">
                <a:latin typeface="Roboto Light" panose="02000000000000000000" pitchFamily="2" charset="0"/>
                <a:ea typeface="Roboto Light" panose="02000000000000000000" pitchFamily="2" charset="0"/>
              </a:rPr>
              <a:t>and the </a:t>
            </a:r>
            <a:r>
              <a:rPr lang="en-GB" sz="1600" dirty="0">
                <a:latin typeface="Roboto Light" panose="02000000000000000000" pitchFamily="2" charset="0"/>
                <a:ea typeface="Roboto Light" panose="02000000000000000000" pitchFamily="2" charset="0"/>
              </a:rPr>
              <a:t>control store were compared. The trial store saw significant uplift from </a:t>
            </a:r>
            <a:r>
              <a:rPr lang="en-GB" sz="1600" dirty="0" smtClean="0">
                <a:latin typeface="Roboto Light" panose="02000000000000000000" pitchFamily="2" charset="0"/>
                <a:ea typeface="Roboto Light" panose="02000000000000000000" pitchFamily="2" charset="0"/>
              </a:rPr>
              <a:t>the new </a:t>
            </a:r>
            <a:r>
              <a:rPr lang="en-GB" sz="1600" dirty="0">
                <a:latin typeface="Roboto Light" panose="02000000000000000000" pitchFamily="2" charset="0"/>
                <a:ea typeface="Roboto Light" panose="02000000000000000000" pitchFamily="2" charset="0"/>
              </a:rPr>
              <a:t>store layout.</a:t>
            </a:r>
            <a:endParaRPr lang="en-AU"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Overview and Context</a:t>
            </a:r>
          </a:p>
        </p:txBody>
      </p:sp>
      <p:sp>
        <p:nvSpPr>
          <p:cNvPr id="3" name="TextBox 2"/>
          <p:cNvSpPr txBox="1"/>
          <p:nvPr/>
        </p:nvSpPr>
        <p:spPr>
          <a:xfrm>
            <a:off x="1752600" y="1739900"/>
            <a:ext cx="9392478" cy="3733800"/>
          </a:xfrm>
          <a:prstGeom prst="rect">
            <a:avLst/>
          </a:prstGeom>
          <a:noFill/>
        </p:spPr>
        <p:txBody>
          <a:bodyPr wrap="square" lIns="0" tIns="0" rIns="0" bIns="0" rtlCol="0" anchor="ctr">
            <a:normAutofit/>
          </a:bodyPr>
          <a:lstStyle/>
          <a:p>
            <a:pPr>
              <a:lnSpc>
                <a:spcPct val="200000"/>
              </a:lnSpc>
            </a:pPr>
            <a:r>
              <a:rPr lang="en-GB" sz="1600" dirty="0">
                <a:latin typeface="Roboto Light" panose="02000000000000000000" pitchFamily="2" charset="0"/>
                <a:ea typeface="Roboto Light" panose="02000000000000000000" pitchFamily="2" charset="0"/>
              </a:rPr>
              <a:t>The Quantium Retail and Analytics Project aims to leverage transactional and customer data from a data partnership with a large supermarket brand to deliver valuable data analytics and insights. As an analyst within the Quantium analytics team, the goal is to provide strategic recommendations and support decision-making processes within the supermarket business. This project focuses on evaluating and analyzing the performance of changes made in store layouts implemented by the supermarket brand, its Impact on Customer Behaviours and provide insights and recommendations to optimize store layouts for better results.</a:t>
            </a:r>
            <a:endParaRPr lang="en-US" sz="16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07964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71575" y="77300"/>
            <a:ext cx="10479600" cy="824400"/>
          </a:xfrm>
        </p:spPr>
        <p:txBody>
          <a:bodyPr/>
          <a:lstStyle/>
          <a:p>
            <a:r>
              <a:rPr lang="en-GB" sz="2000" dirty="0"/>
              <a:t>We can see that the increase in sales occurs in the lead-up to Christmas and that there are zero sales on Christmas day itself. This is due to shops being closed on Christmas day.</a:t>
            </a:r>
            <a:endParaRPr lang="en-AU" sz="20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stretch>
            <a:fillRect/>
          </a:stretch>
        </p:blipFill>
        <p:spPr>
          <a:xfrm>
            <a:off x="1171575" y="1130301"/>
            <a:ext cx="10479600" cy="514067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8245</TotalTime>
  <Words>1233</Words>
  <Application>Microsoft Office PowerPoint</Application>
  <PresentationFormat>Widescreen</PresentationFormat>
  <Paragraphs>87</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Calibri</vt:lpstr>
      <vt:lpstr>Roboto Medium</vt:lpstr>
      <vt:lpstr>Arial</vt:lpstr>
      <vt:lpstr>Roboto Light</vt:lpstr>
      <vt:lpstr>Office Theme</vt:lpstr>
      <vt:lpstr>Category review: Chips</vt:lpstr>
      <vt:lpstr>PowerPoint Presentation</vt:lpstr>
      <vt:lpstr>PowerPoint Presentation</vt:lpstr>
      <vt:lpstr>PowerPoint Presentation</vt:lpstr>
      <vt:lpstr>PowerPoint Presentation</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Divz</cp:lastModifiedBy>
  <cp:revision>519</cp:revision>
  <dcterms:created xsi:type="dcterms:W3CDTF">2018-02-07T23:23:24Z</dcterms:created>
  <dcterms:modified xsi:type="dcterms:W3CDTF">2023-06-11T16:28:50Z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