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1"/>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80" r:id="rId23"/>
    <p:sldId id="281" r:id="rId24"/>
    <p:sldId id="276" r:id="rId25"/>
    <p:sldId id="277" r:id="rId26"/>
    <p:sldId id="283" r:id="rId27"/>
    <p:sldId id="282" r:id="rId28"/>
    <p:sldId id="284" r:id="rId29"/>
    <p:sldId id="285" r:id="rId30"/>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85860" autoAdjust="0"/>
  </p:normalViewPr>
  <p:slideViewPr>
    <p:cSldViewPr snapToGrid="0" snapToObjects="1" showGuides="1">
      <p:cViewPr varScale="1">
        <p:scale>
          <a:sx n="67" d="100"/>
          <a:sy n="67" d="100"/>
        </p:scale>
        <p:origin x="720" y="72"/>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20:49:55.8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73234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52912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 Collection </a:t>
            </a:r>
          </a:p>
          <a:p>
            <a:r>
              <a:rPr lang="en-US" sz="1200" b="0" i="0" kern="1200" dirty="0" smtClean="0">
                <a:solidFill>
                  <a:schemeClr val="tx1"/>
                </a:solidFill>
                <a:effectLst/>
                <a:latin typeface="+mn-lt"/>
                <a:ea typeface="+mn-ea"/>
                <a:cs typeface="+mn-cs"/>
              </a:rPr>
              <a:t>Collecting Data Using APIs </a:t>
            </a:r>
          </a:p>
          <a:p>
            <a:r>
              <a:rPr lang="en-US" sz="1200" b="0" i="0" kern="1200" dirty="0" smtClean="0">
                <a:solidFill>
                  <a:schemeClr val="tx1"/>
                </a:solidFill>
                <a:effectLst/>
                <a:latin typeface="+mn-lt"/>
                <a:ea typeface="+mn-ea"/>
                <a:cs typeface="+mn-cs"/>
              </a:rPr>
              <a:t>Collecting Data Using Web scraping </a:t>
            </a:r>
          </a:p>
          <a:p>
            <a:r>
              <a:rPr lang="en-US" sz="1200" b="0" i="0" kern="1200" dirty="0" smtClean="0">
                <a:solidFill>
                  <a:schemeClr val="tx1"/>
                </a:solidFill>
                <a:effectLst/>
                <a:latin typeface="+mn-lt"/>
                <a:ea typeface="+mn-ea"/>
                <a:cs typeface="+mn-cs"/>
              </a:rPr>
              <a:t>Exploring Data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Data Wrangling </a:t>
            </a:r>
          </a:p>
          <a:p>
            <a:r>
              <a:rPr lang="en-US" sz="1200" b="0" i="0" kern="1200" dirty="0" smtClean="0">
                <a:solidFill>
                  <a:schemeClr val="tx1"/>
                </a:solidFill>
                <a:effectLst/>
                <a:latin typeface="+mn-lt"/>
                <a:ea typeface="+mn-ea"/>
                <a:cs typeface="+mn-cs"/>
              </a:rPr>
              <a:t>Finding Missing Values </a:t>
            </a:r>
          </a:p>
          <a:p>
            <a:r>
              <a:rPr lang="en-US" sz="1200" b="0" i="0" kern="1200" dirty="0" smtClean="0">
                <a:solidFill>
                  <a:schemeClr val="tx1"/>
                </a:solidFill>
                <a:effectLst/>
                <a:latin typeface="+mn-lt"/>
                <a:ea typeface="+mn-ea"/>
                <a:cs typeface="+mn-cs"/>
              </a:rPr>
              <a:t>Determine Missing Values </a:t>
            </a:r>
          </a:p>
          <a:p>
            <a:r>
              <a:rPr lang="en-US" sz="1200" b="0" i="0" kern="1200" dirty="0" smtClean="0">
                <a:solidFill>
                  <a:schemeClr val="tx1"/>
                </a:solidFill>
                <a:effectLst/>
                <a:latin typeface="+mn-lt"/>
                <a:ea typeface="+mn-ea"/>
                <a:cs typeface="+mn-cs"/>
              </a:rPr>
              <a:t>Finding Duplicates </a:t>
            </a:r>
          </a:p>
          <a:p>
            <a:r>
              <a:rPr lang="en-US" sz="1200" b="0" i="0" kern="1200" dirty="0" smtClean="0">
                <a:solidFill>
                  <a:schemeClr val="tx1"/>
                </a:solidFill>
                <a:effectLst/>
                <a:latin typeface="+mn-lt"/>
                <a:ea typeface="+mn-ea"/>
                <a:cs typeface="+mn-cs"/>
              </a:rPr>
              <a:t>Removing Duplicates </a:t>
            </a:r>
          </a:p>
          <a:p>
            <a:r>
              <a:rPr lang="en-US" sz="1200" b="0" i="0" kern="1200" dirty="0" smtClean="0">
                <a:solidFill>
                  <a:schemeClr val="tx1"/>
                </a:solidFill>
                <a:effectLst/>
                <a:latin typeface="+mn-lt"/>
                <a:ea typeface="+mn-ea"/>
                <a:cs typeface="+mn-cs"/>
              </a:rPr>
              <a:t>Normalizing Data</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Exploratory Data Analysis </a:t>
            </a:r>
          </a:p>
          <a:p>
            <a:r>
              <a:rPr lang="en-US" sz="1200" b="0" i="0" kern="1200" dirty="0" smtClean="0">
                <a:solidFill>
                  <a:schemeClr val="tx1"/>
                </a:solidFill>
                <a:effectLst/>
                <a:latin typeface="+mn-lt"/>
                <a:ea typeface="+mn-ea"/>
                <a:cs typeface="+mn-cs"/>
              </a:rPr>
              <a:t>Distribution </a:t>
            </a:r>
          </a:p>
          <a:p>
            <a:r>
              <a:rPr lang="en-US" sz="1200" b="0" i="0" kern="1200" dirty="0" smtClean="0">
                <a:solidFill>
                  <a:schemeClr val="tx1"/>
                </a:solidFill>
                <a:effectLst/>
                <a:latin typeface="+mn-lt"/>
                <a:ea typeface="+mn-ea"/>
                <a:cs typeface="+mn-cs"/>
              </a:rPr>
              <a:t>Outliers </a:t>
            </a:r>
          </a:p>
          <a:p>
            <a:r>
              <a:rPr lang="en-US" sz="1200" b="0" i="0" kern="1200" dirty="0" smtClean="0">
                <a:solidFill>
                  <a:schemeClr val="tx1"/>
                </a:solidFill>
                <a:effectLst/>
                <a:latin typeface="+mn-lt"/>
                <a:ea typeface="+mn-ea"/>
                <a:cs typeface="+mn-cs"/>
              </a:rPr>
              <a:t>Correlation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Data Visualization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Visualizing Distribution of Data </a:t>
            </a:r>
          </a:p>
          <a:p>
            <a:r>
              <a:rPr lang="en-US" sz="1200" b="0" i="0" kern="1200" dirty="0" smtClean="0">
                <a:solidFill>
                  <a:schemeClr val="tx1"/>
                </a:solidFill>
                <a:effectLst/>
                <a:latin typeface="+mn-lt"/>
                <a:ea typeface="+mn-ea"/>
                <a:cs typeface="+mn-cs"/>
              </a:rPr>
              <a:t>Relationship </a:t>
            </a:r>
          </a:p>
          <a:p>
            <a:r>
              <a:rPr lang="en-US" sz="1200" b="0" i="0" kern="1200" dirty="0" smtClean="0">
                <a:solidFill>
                  <a:schemeClr val="tx1"/>
                </a:solidFill>
                <a:effectLst/>
                <a:latin typeface="+mn-lt"/>
                <a:ea typeface="+mn-ea"/>
                <a:cs typeface="+mn-cs"/>
              </a:rPr>
              <a:t>Composition </a:t>
            </a:r>
          </a:p>
          <a:p>
            <a:r>
              <a:rPr lang="en-US" sz="1200" b="0" i="0" kern="1200" dirty="0" smtClean="0">
                <a:solidFill>
                  <a:schemeClr val="tx1"/>
                </a:solidFill>
                <a:effectLst/>
                <a:latin typeface="+mn-lt"/>
                <a:ea typeface="+mn-ea"/>
                <a:cs typeface="+mn-cs"/>
              </a:rPr>
              <a:t>Comparison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Dashboard Creation</a:t>
            </a:r>
          </a:p>
          <a:p>
            <a:r>
              <a:rPr lang="en-US" sz="1200" b="0" i="0" kern="1200" dirty="0" smtClean="0">
                <a:solidFill>
                  <a:schemeClr val="tx1"/>
                </a:solidFill>
                <a:effectLst/>
                <a:latin typeface="+mn-lt"/>
                <a:ea typeface="+mn-ea"/>
                <a:cs typeface="+mn-cs"/>
              </a:rPr>
              <a:t>Dashboards</a:t>
            </a:r>
          </a:p>
          <a:p>
            <a:endParaRPr lang="en-US" sz="1200" dirty="0"/>
          </a:p>
        </p:txBody>
      </p:sp>
      <p:sp>
        <p:nvSpPr>
          <p:cNvPr id="4" name="Slide Number Placeholder 3"/>
          <p:cNvSpPr>
            <a:spLocks noGrp="1"/>
          </p:cNvSpPr>
          <p:nvPr>
            <p:ph type="sldNum" sz="quarter" idx="10"/>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05445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From the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result,</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analysis shows that the top 5 programming languages in demand are:</a:t>
            </a:r>
          </a:p>
          <a:p>
            <a:r>
              <a:rPr lang="en-GB" sz="1200" b="0" i="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GB" dirty="0" smtClean="0"/>
              <a:t>JavaScript</a:t>
            </a:r>
          </a:p>
          <a:p>
            <a:pPr marL="171450" indent="-171450">
              <a:buFont typeface="Arial" panose="020B0604020202020204" pitchFamily="34" charset="0"/>
              <a:buChar char="•"/>
            </a:pPr>
            <a:r>
              <a:rPr lang="en-GB" dirty="0" smtClean="0"/>
              <a:t>HTML/CSS</a:t>
            </a:r>
          </a:p>
          <a:p>
            <a:pPr marL="171450" indent="-171450">
              <a:buFont typeface="Arial" panose="020B0604020202020204" pitchFamily="34" charset="0"/>
              <a:buChar char="•"/>
            </a:pPr>
            <a:r>
              <a:rPr lang="en-GB" dirty="0" smtClean="0"/>
              <a:t>Python </a:t>
            </a:r>
          </a:p>
          <a:p>
            <a:pPr marL="171450" indent="-171450">
              <a:buFont typeface="Arial" panose="020B0604020202020204" pitchFamily="34" charset="0"/>
              <a:buChar char="•"/>
            </a:pPr>
            <a:r>
              <a:rPr lang="en-GB" dirty="0" smtClean="0"/>
              <a:t>SQL</a:t>
            </a:r>
          </a:p>
          <a:p>
            <a:pPr marL="171450" indent="-171450">
              <a:buFont typeface="Arial" panose="020B0604020202020204" pitchFamily="34" charset="0"/>
              <a:buChar char="•"/>
            </a:pPr>
            <a:r>
              <a:rPr lang="en-GB" dirty="0" smtClean="0"/>
              <a:t>Typescript</a:t>
            </a:r>
          </a:p>
          <a:p>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74914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can suggest the following:</a:t>
            </a:r>
          </a:p>
          <a:p>
            <a:endParaRPr lang="en-GB" dirty="0" smtClean="0"/>
          </a:p>
          <a:p>
            <a:r>
              <a:rPr lang="en-GB" dirty="0" smtClean="0"/>
              <a:t>JavaScript is widely used for developing interactive front-end web applications and is in high demand in the industry.</a:t>
            </a:r>
          </a:p>
          <a:p>
            <a:endParaRPr lang="en-GB" dirty="0" smtClean="0"/>
          </a:p>
          <a:p>
            <a:r>
              <a:rPr lang="en-GB" dirty="0" smtClean="0"/>
              <a:t>HTML/CSS are the basic building blocks of websites and are still in high demand, indicating that web development is a popular area of expertise.</a:t>
            </a:r>
          </a:p>
          <a:p>
            <a:endParaRPr lang="en-GB" dirty="0" smtClean="0"/>
          </a:p>
          <a:p>
            <a:r>
              <a:rPr lang="en-GB" dirty="0" smtClean="0"/>
              <a:t>SQL is a widely used language for managing relational databases and is in high demand, indicating the importance of database management in the industry.</a:t>
            </a:r>
          </a:p>
          <a:p>
            <a:endParaRPr lang="en-GB" dirty="0" smtClean="0"/>
          </a:p>
          <a:p>
            <a:r>
              <a:rPr lang="en-GB" dirty="0" err="1" smtClean="0"/>
              <a:t>TypeScript</a:t>
            </a:r>
            <a:r>
              <a:rPr lang="en-GB" dirty="0" smtClean="0"/>
              <a:t> is a typed superset of JavaScript, indicating a strong demand for type-safe and scalable web applications.</a:t>
            </a:r>
          </a:p>
          <a:p>
            <a:endParaRPr lang="en-GB" dirty="0" smtClean="0"/>
          </a:p>
          <a:p>
            <a:r>
              <a:rPr lang="en-GB" dirty="0" smtClean="0"/>
              <a:t>Python is a general-purpose programming language that is widely used in a variety of applications, from web development to data science, and is in high demand, indicating its versatility and popularity.</a:t>
            </a:r>
          </a:p>
          <a:p>
            <a:endParaRPr lang="en-GB" dirty="0" smtClean="0"/>
          </a:p>
          <a:p>
            <a:r>
              <a:rPr lang="en-GB" dirty="0" smtClean="0"/>
              <a:t>These results can help the organization make informed decisions about their future skill requirements and help individuals understand the popular programming skills that are currently in demand.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198070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68737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56160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86212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0.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8516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0858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414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62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8197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0168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0774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918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384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167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218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0602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6357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727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6684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514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302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7.tif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tiff"/><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pic>
        <p:nvPicPr>
          <p:cNvPr id="13" name="Picture 12">
            <a:extLst>
              <a:ext uri="{FF2B5EF4-FFF2-40B4-BE49-F238E27FC236}">
                <a16:creationId xmlns:a16="http://schemas.microsoft.com/office/drawing/2014/main" id="{20C61547-18BE-8345-B662-68E923DBE5F1}"/>
              </a:ext>
            </a:extLst>
          </p:cNvPr>
          <p:cNvPicPr>
            <a:picLocks noChangeAspect="1"/>
          </p:cNvPicPr>
          <p:nvPr userDrawn="1"/>
        </p:nvPicPr>
        <p:blipFill>
          <a:blip r:embed="rId23"/>
          <a:stretch>
            <a:fillRect/>
          </a:stretch>
        </p:blipFill>
        <p:spPr>
          <a:xfrm>
            <a:off x="340139" y="6371623"/>
            <a:ext cx="2456070" cy="378964"/>
          </a:xfrm>
          <a:prstGeom prst="rect">
            <a:avLst/>
          </a:prstGeom>
        </p:spPr>
      </p:pic>
      <p:pic>
        <p:nvPicPr>
          <p:cNvPr id="15" name="Picture 14">
            <a:extLst>
              <a:ext uri="{FF2B5EF4-FFF2-40B4-BE49-F238E27FC236}">
                <a16:creationId xmlns:a16="http://schemas.microsoft.com/office/drawing/2014/main" id="{A58A02AB-648A-1143-A78D-9F86334C2B64}"/>
              </a:ext>
            </a:extLst>
          </p:cNvPr>
          <p:cNvPicPr>
            <a:picLocks noChangeAspect="1"/>
          </p:cNvPicPr>
          <p:nvPr userDrawn="1"/>
        </p:nvPicPr>
        <p:blipFill>
          <a:blip r:embed="rId24"/>
          <a:stretch>
            <a:fillRect/>
          </a:stretch>
        </p:blipFill>
        <p:spPr>
          <a:xfrm>
            <a:off x="8475870" y="6371623"/>
            <a:ext cx="3375991" cy="397761"/>
          </a:xfrm>
          <a:prstGeom prst="rect">
            <a:avLst/>
          </a:prstGeom>
        </p:spPr>
      </p:pic>
      <p:pic>
        <p:nvPicPr>
          <p:cNvPr id="17" name="Picture 16">
            <a:extLst>
              <a:ext uri="{FF2B5EF4-FFF2-40B4-BE49-F238E27FC236}">
                <a16:creationId xmlns:a16="http://schemas.microsoft.com/office/drawing/2014/main" id="{4A2884DB-FE2D-4B0A-B81D-5D9FAF9C5FA4}"/>
              </a:ext>
            </a:extLst>
          </p:cNvPr>
          <p:cNvPicPr>
            <a:picLocks noChangeAspect="1"/>
          </p:cNvPicPr>
          <p:nvPr userDrawn="1"/>
        </p:nvPicPr>
        <p:blipFill>
          <a:blip r:embed="rId25">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44706828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0.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ataplatform.cloud.ibm.com/dashboards/c4382cb9-ac06-4a03-ba6a-f8afefd5cd31/view/0100f903629d1d8d4fbcb1e4079a255479332709b3bb8a06d48d7b4907332097f3611397c87b4e5cd2150031a1bf155e9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0.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promptcloud/jobs-on-naukricom?utm_medium=Exinfluencer&amp;utm_source=Exinfluencer&amp;utm_content=000026UJ&amp;utm_term=10006555&amp;utm_id=NA-SkillsNetwork-Channel-SkillsNetworkCoursesIBMDA0321ENSkillsNetwork21426264-2022-01-01" TargetMode="External"/><Relationship Id="rId2" Type="http://schemas.openxmlformats.org/officeDocument/2006/relationships/hyperlink" Target="https://stackoverflow.blog/2019/04/09/the-2019-stack-overflow-developer-survey-results-are-in/?utm_medium=Exinfluencer&amp;utm_source=Exinfluencer&amp;utm_content=000026UJ&amp;utm_term=10006555&amp;utm_id=NA-SkillsNetwork-Channel-SkillsNetworkCoursesIBMDA0321ENSkillsNetwork21426264-2022-01-01" TargetMode="External"/><Relationship Id="rId1" Type="http://schemas.openxmlformats.org/officeDocument/2006/relationships/slideLayout" Target="../slideLayouts/slideLayout2.xml"/><Relationship Id="rId6" Type="http://schemas.openxmlformats.org/officeDocument/2006/relationships/hyperlink" Target="https://github.com/Divine-Jude/IBM-Data-Analyst-Courses/blob/main/Capstone%20Project/Datasets/m5_survey_data_demographics.xlsx" TargetMode="External"/><Relationship Id="rId5" Type="http://schemas.openxmlformats.org/officeDocument/2006/relationships/hyperlink" Target="https://github.com/Divine-Jude/IBM-Data-Analyst-Courses/blob/main/Capstone%20Project/Datasets/m5_survey_data_technologies_normalised.xlsx" TargetMode="External"/><Relationship Id="rId4" Type="http://schemas.openxmlformats.org/officeDocument/2006/relationships/hyperlink" Target="https://cf-courses-data.s3.us.cloud-object-storage.appdomain.cloud/IBM-DA0321EN-SkillsNetwork/labs/datasets/Programming_Language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341194" y="370503"/>
            <a:ext cx="8707272" cy="3984035"/>
          </a:xfrm>
        </p:spPr>
        <p:txBody>
          <a:bodyPr anchor="ctr">
            <a:noAutofit/>
          </a:bodyPr>
          <a:lstStyle/>
          <a:p>
            <a:r>
              <a:rPr lang="en-GB" sz="4000" b="1" dirty="0">
                <a:solidFill>
                  <a:schemeClr val="bg2">
                    <a:lumMod val="40000"/>
                    <a:lumOff val="60000"/>
                  </a:schemeClr>
                </a:solidFill>
                <a:latin typeface="Bahnschrift SemiBold" panose="020B0502040204020203" pitchFamily="34" charset="0"/>
              </a:rPr>
              <a:t>Emerging Skills Report: Insights and Trends in Programming Languages, Databases, Platforms, and Web Frameworks</a:t>
            </a:r>
            <a:endParaRPr lang="en-US" sz="4000" b="1" dirty="0">
              <a:solidFill>
                <a:schemeClr val="bg2">
                  <a:lumMod val="40000"/>
                  <a:lumOff val="60000"/>
                </a:schemeClr>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5545540" y="3533248"/>
            <a:ext cx="5181600" cy="2052013"/>
          </a:xfrm>
        </p:spPr>
        <p:txBody>
          <a:bodyPr>
            <a:normAutofit/>
          </a:bodyPr>
          <a:lstStyle/>
          <a:p>
            <a:pPr marL="0" indent="0" algn="r">
              <a:buNone/>
            </a:pPr>
            <a:endParaRPr lang="en-US" sz="3200" dirty="0" smtClean="0"/>
          </a:p>
          <a:p>
            <a:pPr marL="0" indent="0" algn="r">
              <a:buNone/>
            </a:pPr>
            <a:r>
              <a:rPr lang="en-US" sz="3600" dirty="0" smtClean="0">
                <a:latin typeface="Footlight MT Light" panose="0204060206030A020304" pitchFamily="18" charset="0"/>
              </a:rPr>
              <a:t>Divine Jude</a:t>
            </a:r>
          </a:p>
          <a:p>
            <a:pPr marL="0" indent="0" algn="r">
              <a:buNone/>
            </a:pPr>
            <a:r>
              <a:rPr lang="en-US" sz="2400" dirty="0">
                <a:latin typeface="Agency FB" panose="020B0503020202020204" pitchFamily="34" charset="0"/>
              </a:rPr>
              <a:t>February 2023</a:t>
            </a:r>
          </a:p>
          <a:p>
            <a:pPr marL="0" indent="0" algn="r">
              <a:buNone/>
            </a:pPr>
            <a:endParaRPr lang="en-US" sz="3200" dirty="0"/>
          </a:p>
          <a:p>
            <a:pPr marL="0" indent="0" algn="r">
              <a:buNone/>
            </a:pPr>
            <a:endParaRPr lang="en-US" sz="20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312030" y="14287"/>
            <a:ext cx="10332157" cy="952195"/>
          </a:xfrm>
        </p:spPr>
        <p:txBody>
          <a:bodyPr/>
          <a:lstStyle/>
          <a:p>
            <a:r>
              <a:rPr lang="en-US" sz="4000" dirty="0">
                <a:solidFill>
                  <a:srgbClr val="0E659B"/>
                </a:solidFill>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52400" y="1385888"/>
            <a:ext cx="5981114" cy="4930506"/>
          </a:xfrm>
        </p:spPr>
        <p:txBody>
          <a:bodyPr>
            <a:noAutofit/>
          </a:bodyPr>
          <a:lstStyle/>
          <a:p>
            <a:pPr marL="0" indent="0" algn="ctr">
              <a:buNone/>
            </a:pPr>
            <a:r>
              <a:rPr lang="en-US" sz="1700" dirty="0" smtClean="0"/>
              <a:t>Finding</a:t>
            </a:r>
          </a:p>
          <a:p>
            <a:r>
              <a:rPr lang="en-GB" sz="1700" dirty="0" smtClean="0"/>
              <a:t>PostgreSQL </a:t>
            </a:r>
            <a:r>
              <a:rPr lang="en-GB" sz="1700" dirty="0"/>
              <a:t>is an open-source relational database management system and is in high demand, indicating the popularity of open-source solutions and the need for advanced data management capabilities.</a:t>
            </a:r>
          </a:p>
          <a:p>
            <a:r>
              <a:rPr lang="en-GB" sz="1700" dirty="0"/>
              <a:t>MongoDB is a NoSQL database that is widely used for developing scalable and flexible web applications and is in high demand, indicating the growth of the web development industry and the need for flexible data storage solutions.</a:t>
            </a:r>
          </a:p>
          <a:p>
            <a:r>
              <a:rPr lang="en-GB" sz="1700" dirty="0"/>
              <a:t>Redis is an in-memory data structure store that is widely used for caching, real-time analytics, and message brokering and is in high demand, indicating the need for fast and efficient data processing </a:t>
            </a:r>
            <a:r>
              <a:rPr lang="en-GB" sz="1700" dirty="0" smtClean="0"/>
              <a:t>solutions.</a:t>
            </a:r>
            <a:endParaRPr lang="en-US" sz="17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324601" y="1385888"/>
            <a:ext cx="5715000" cy="4930506"/>
          </a:xfrm>
        </p:spPr>
        <p:txBody>
          <a:bodyPr>
            <a:normAutofit/>
          </a:bodyPr>
          <a:lstStyle/>
          <a:p>
            <a:pPr marL="0" indent="0" algn="ctr">
              <a:buNone/>
            </a:pPr>
            <a:r>
              <a:rPr lang="en-US" dirty="0" smtClean="0"/>
              <a:t>Implications</a:t>
            </a:r>
            <a:endParaRPr lang="en-US" dirty="0"/>
          </a:p>
          <a:p>
            <a:pPr>
              <a:lnSpc>
                <a:spcPct val="110000"/>
              </a:lnSpc>
            </a:pPr>
            <a:r>
              <a:rPr lang="en-GB" sz="1700" dirty="0"/>
              <a:t>The results can help the organization identify the databases they need to invest in to remain competitive in the market and meet the current and future demands of the </a:t>
            </a:r>
            <a:r>
              <a:rPr lang="en-GB" sz="1700" dirty="0" smtClean="0"/>
              <a:t>industry. </a:t>
            </a:r>
          </a:p>
          <a:p>
            <a:pPr>
              <a:lnSpc>
                <a:spcPct val="110000"/>
              </a:lnSpc>
            </a:pPr>
            <a:r>
              <a:rPr lang="en-GB" sz="1700" dirty="0" smtClean="0"/>
              <a:t>Individuals </a:t>
            </a:r>
            <a:r>
              <a:rPr lang="en-GB" sz="1700" dirty="0"/>
              <a:t>can use the results to identify areas they need to improve their skills in and make informed decisions about their future </a:t>
            </a:r>
            <a:r>
              <a:rPr lang="en-GB" sz="1700" dirty="0" smtClean="0"/>
              <a:t>training</a:t>
            </a:r>
          </a:p>
          <a:p>
            <a:pPr>
              <a:lnSpc>
                <a:spcPct val="110000"/>
              </a:lnSpc>
            </a:pPr>
            <a:r>
              <a:rPr lang="en-GB" sz="1700" dirty="0"/>
              <a:t>The results can also help the industry predict future technology requirements and identify emerging databases that may gain popularity in the future</a:t>
            </a:r>
            <a:endParaRPr lang="en-US" sz="1700"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solidFill>
                  <a:srgbClr val="0E659B"/>
                </a:solidFill>
              </a:rPr>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67955" y="2968283"/>
            <a:ext cx="5393497" cy="3066723"/>
          </a:xfrm>
        </p:spPr>
        <p:txBody>
          <a:bodyPr>
            <a:normAutofit/>
          </a:bodyPr>
          <a:lstStyle/>
          <a:p>
            <a:pPr marL="0" indent="0">
              <a:lnSpc>
                <a:spcPct val="150000"/>
              </a:lnSpc>
              <a:buNone/>
            </a:pPr>
            <a:r>
              <a:rPr lang="en-GB" sz="2200" dirty="0" smtClean="0"/>
              <a:t>Click </a:t>
            </a:r>
            <a:r>
              <a:rPr lang="en-GB" sz="2200" dirty="0" smtClean="0">
                <a:solidFill>
                  <a:srgbClr val="0E659B"/>
                </a:solidFill>
                <a:hlinkClick r:id="rId2"/>
              </a:rPr>
              <a:t>here</a:t>
            </a:r>
            <a:r>
              <a:rPr lang="en-GB" sz="2200" b="1" dirty="0" smtClean="0"/>
              <a:t> </a:t>
            </a:r>
            <a:r>
              <a:rPr lang="en-GB" sz="2200" dirty="0" smtClean="0"/>
              <a:t>to view the stack overflow developer survey dashboard</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03236" y="0"/>
            <a:ext cx="9404723" cy="740230"/>
          </a:xfrm>
        </p:spPr>
        <p:txBody>
          <a:bodyPr anchor="ctr">
            <a:normAutofit/>
          </a:bodyPr>
          <a:lstStyle/>
          <a:p>
            <a:r>
              <a:rPr lang="en-US" dirty="0">
                <a:solidFill>
                  <a:srgbClr val="0E659B"/>
                </a:solidFill>
              </a:rPr>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5030" y="740230"/>
            <a:ext cx="11950856" cy="563154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12844" y="0"/>
            <a:ext cx="9404723" cy="790574"/>
          </a:xfrm>
        </p:spPr>
        <p:txBody>
          <a:bodyPr anchor="ctr">
            <a:normAutofit/>
          </a:bodyPr>
          <a:lstStyle/>
          <a:p>
            <a:r>
              <a:rPr lang="en-US" dirty="0">
                <a:solidFill>
                  <a:srgbClr val="0E659B"/>
                </a:solidFill>
              </a:rPr>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30856" y="667657"/>
            <a:ext cx="11959544" cy="5718629"/>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17498" y="0"/>
            <a:ext cx="9404723" cy="712907"/>
          </a:xfrm>
        </p:spPr>
        <p:txBody>
          <a:bodyPr anchor="ctr">
            <a:normAutofit fontScale="90000"/>
          </a:bodyPr>
          <a:lstStyle/>
          <a:p>
            <a:r>
              <a:rPr lang="en-US" dirty="0">
                <a:solidFill>
                  <a:srgbClr val="0E659B"/>
                </a:solidFill>
              </a:rPr>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6114" y="712907"/>
            <a:ext cx="11959772" cy="565886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solidFill>
                  <a:srgbClr val="0E659B"/>
                </a:solidFill>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9004820" y="2058301"/>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46111" y="2170844"/>
            <a:ext cx="5867231" cy="3821994"/>
          </a:xfrm>
        </p:spPr>
        <p:txBody>
          <a:bodyPr/>
          <a:lstStyle/>
          <a:p>
            <a:pPr marL="0" indent="0">
              <a:lnSpc>
                <a:spcPct val="150000"/>
              </a:lnSpc>
              <a:buNone/>
            </a:pPr>
            <a:r>
              <a:rPr lang="en-GB" dirty="0"/>
              <a:t>The overall findings and implications of </a:t>
            </a:r>
            <a:r>
              <a:rPr lang="en-GB" dirty="0" smtClean="0"/>
              <a:t>the </a:t>
            </a:r>
            <a:r>
              <a:rPr lang="en-GB" dirty="0"/>
              <a:t>analysis of the demand for programming languages and database skills can have a significant impact on the IT industry and the individuals working in it.</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solidFill>
                  <a:srgbClr val="0E659B"/>
                </a:solidFill>
              </a:rPr>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96948" y="1825625"/>
            <a:ext cx="5798468" cy="4351338"/>
          </a:xfrm>
        </p:spPr>
        <p:txBody>
          <a:bodyPr>
            <a:normAutofit/>
          </a:bodyPr>
          <a:lstStyle/>
          <a:p>
            <a:pPr marL="0" indent="0" algn="ctr">
              <a:buNone/>
            </a:pPr>
            <a:r>
              <a:rPr lang="en-US" dirty="0"/>
              <a:t>Findings</a:t>
            </a:r>
          </a:p>
          <a:p>
            <a:pPr marL="0" indent="0">
              <a:buNone/>
            </a:pPr>
            <a:endParaRPr lang="en-US" dirty="0"/>
          </a:p>
          <a:p>
            <a:r>
              <a:rPr lang="en-GB"/>
              <a:t>The </a:t>
            </a:r>
            <a:r>
              <a:rPr lang="en-GB" smtClean="0"/>
              <a:t>analysis provides </a:t>
            </a:r>
            <a:r>
              <a:rPr lang="en-GB" dirty="0"/>
              <a:t>a comprehensive view of the programming languages and database skills that are in high demand and the trends in the industry</a:t>
            </a:r>
            <a:r>
              <a:rPr lang="en-GB"/>
              <a:t>. </a:t>
            </a:r>
            <a:r>
              <a:rPr lang="en-GB" dirty="0" smtClean="0"/>
              <a:t>The </a:t>
            </a:r>
            <a:r>
              <a:rPr lang="en-GB" dirty="0"/>
              <a:t>results can help the organization and individuals understand the skills that are currently in demand and the ones that are likely to grow in popularity in the </a:t>
            </a:r>
            <a:r>
              <a:rPr lang="en-GB" dirty="0" smtClean="0"/>
              <a:t>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7582" y="1825625"/>
            <a:ext cx="5880295" cy="4432921"/>
          </a:xfrm>
        </p:spPr>
        <p:txBody>
          <a:bodyPr>
            <a:normAutofit/>
          </a:bodyPr>
          <a:lstStyle/>
          <a:p>
            <a:pPr marL="0" indent="0" algn="ctr">
              <a:buNone/>
            </a:pPr>
            <a:r>
              <a:rPr lang="en-US" dirty="0"/>
              <a:t>Implications</a:t>
            </a:r>
          </a:p>
          <a:p>
            <a:pPr marL="0" indent="0">
              <a:buNone/>
            </a:pPr>
            <a:r>
              <a:rPr lang="en-GB" dirty="0" smtClean="0"/>
              <a:t>The </a:t>
            </a:r>
            <a:r>
              <a:rPr lang="en-GB" dirty="0"/>
              <a:t>results of the analysis can have several implications for both the organization and individuals in the industry. </a:t>
            </a:r>
            <a:endParaRPr lang="en-GB" dirty="0" smtClean="0"/>
          </a:p>
          <a:p>
            <a:r>
              <a:rPr lang="en-GB" dirty="0" smtClean="0"/>
              <a:t>For </a:t>
            </a:r>
            <a:r>
              <a:rPr lang="en-GB" dirty="0"/>
              <a:t>the organization, the results can help them make informed decisions about their future technology investments and prioritize their technology projects based on the skills that are in high demand. </a:t>
            </a:r>
            <a:endParaRPr lang="en-GB" dirty="0" smtClean="0"/>
          </a:p>
          <a:p>
            <a:r>
              <a:rPr lang="en-GB" dirty="0" smtClean="0"/>
              <a:t>For </a:t>
            </a:r>
            <a:r>
              <a:rPr lang="en-GB" dirty="0"/>
              <a:t>individuals, the results can help them understand the skills they need to acquire or improve to remain competitive in the industry and advance their </a:t>
            </a:r>
            <a:r>
              <a:rPr lang="en-GB" dirty="0" smtClean="0"/>
              <a:t>careers.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63231" y="-31341"/>
            <a:ext cx="9404723" cy="827442"/>
          </a:xfrm>
        </p:spPr>
        <p:txBody>
          <a:bodyPr anchor="ctr">
            <a:normAutofit/>
          </a:bodyPr>
          <a:lstStyle/>
          <a:p>
            <a:r>
              <a:rPr lang="en-US" dirty="0">
                <a:solidFill>
                  <a:srgbClr val="0E659B"/>
                </a:solidFill>
              </a:rPr>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8943767" y="1853248"/>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253218" y="866439"/>
            <a:ext cx="7990449" cy="5520293"/>
          </a:xfrm>
        </p:spPr>
        <p:txBody>
          <a:bodyPr>
            <a:normAutofit fontScale="92500" lnSpcReduction="20000"/>
          </a:bodyPr>
          <a:lstStyle/>
          <a:p>
            <a:r>
              <a:rPr lang="en-GB" dirty="0"/>
              <a:t>Programming Language Trend: The results show that JavaScript, HTML/CSS, Python, SQL, and Typescript are the top 5 programming languages in demand. This indicates that the industry has a high demand for front-end and back-end development skills, as well as data analysis and management skills.</a:t>
            </a:r>
          </a:p>
          <a:p>
            <a:endParaRPr lang="en-GB" dirty="0"/>
          </a:p>
          <a:p>
            <a:r>
              <a:rPr lang="en-GB" dirty="0"/>
              <a:t>Database Trend: The results show that </a:t>
            </a:r>
            <a:r>
              <a:rPr lang="en-GB" dirty="0" smtClean="0"/>
              <a:t>PostgreSQL, mongo DB, </a:t>
            </a:r>
            <a:r>
              <a:rPr lang="en-GB" dirty="0"/>
              <a:t>Redis, MySQL, and Elasticsearch are the top 5 databases in demand. This highlights the growing importance of data management and big data technologies in the industry.</a:t>
            </a:r>
          </a:p>
          <a:p>
            <a:endParaRPr lang="en-GB" dirty="0"/>
          </a:p>
          <a:p>
            <a:r>
              <a:rPr lang="en-GB" dirty="0"/>
              <a:t>Platform Trend: The results show that </a:t>
            </a:r>
            <a:r>
              <a:rPr lang="en-GB" dirty="0" smtClean="0"/>
              <a:t>Linux, </a:t>
            </a:r>
            <a:r>
              <a:rPr lang="en-GB" dirty="0"/>
              <a:t>Docker, AWS, windows, and Android are the top 5 platforms that developers are working with. This highlights the versatility and adaptability of developers to work with different platforms and technologies.</a:t>
            </a:r>
          </a:p>
          <a:p>
            <a:endParaRPr lang="en-GB" dirty="0"/>
          </a:p>
          <a:p>
            <a:r>
              <a:rPr lang="en-GB" dirty="0"/>
              <a:t>Web Framework Trend: The results show that React.js, Vue.js, Angular/Angular.js, APS.Net, and jQuery are the top 5 web frameworks desired next year. This highlights the growing importance of front-end development skills and the need for developers to be proficient in building dynamic and user-friendly websites.</a:t>
            </a:r>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6111" y="86958"/>
            <a:ext cx="9404723" cy="868263"/>
          </a:xfrm>
        </p:spPr>
        <p:txBody>
          <a:bodyPr anchor="ctr">
            <a:normAutofit/>
          </a:bodyPr>
          <a:lstStyle/>
          <a:p>
            <a:r>
              <a:rPr lang="en-US" dirty="0" smtClean="0">
                <a:solidFill>
                  <a:srgbClr val="0E659B"/>
                </a:solidFill>
              </a:rPr>
              <a:t>APPENDIXS</a:t>
            </a:r>
            <a:endParaRPr lang="en-US" dirty="0">
              <a:solidFill>
                <a:srgbClr val="0E659B"/>
              </a:solidFill>
            </a:endParaRP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3094" y="1549291"/>
            <a:ext cx="5823471" cy="4689040"/>
          </a:xfrm>
        </p:spPr>
      </p:pic>
      <p:sp>
        <p:nvSpPr>
          <p:cNvPr id="7"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993799" y="1001286"/>
            <a:ext cx="3535997" cy="501939"/>
          </a:xfrm>
        </p:spPr>
        <p:txBody>
          <a:bodyPr/>
          <a:lstStyle/>
          <a:p>
            <a:pPr marL="0" indent="0" algn="ctr">
              <a:buNone/>
            </a:pPr>
            <a:r>
              <a:rPr lang="en-US" dirty="0"/>
              <a:t>Current Year</a:t>
            </a:r>
          </a:p>
        </p:txBody>
      </p:sp>
      <p:sp>
        <p:nvSpPr>
          <p:cNvPr id="10" name="Content Placeholder 3">
            <a:extLst>
              <a:ext uri="{FF2B5EF4-FFF2-40B4-BE49-F238E27FC236}">
                <a16:creationId xmlns:a16="http://schemas.microsoft.com/office/drawing/2014/main" id="{ACA6A89D-097D-4968-A07A-39A5B4F78A62}"/>
              </a:ext>
            </a:extLst>
          </p:cNvPr>
          <p:cNvSpPr txBox="1">
            <a:spLocks/>
          </p:cNvSpPr>
          <p:nvPr/>
        </p:nvSpPr>
        <p:spPr>
          <a:xfrm>
            <a:off x="7540283" y="1001286"/>
            <a:ext cx="2644726" cy="5019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Font typeface="Wingdings 3" charset="2"/>
              <a:buNone/>
            </a:pPr>
            <a:r>
              <a:rPr lang="en-US" smtClean="0"/>
              <a:t>Next Year</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142" y="1549292"/>
            <a:ext cx="5997006" cy="4689040"/>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348831" y="1047352"/>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540283" y="1047352"/>
            <a:ext cx="2644726" cy="501939"/>
          </a:xfrm>
        </p:spPr>
        <p:txBody>
          <a:bodyPr/>
          <a:lstStyle/>
          <a:p>
            <a:pPr marL="0" indent="0" algn="ctr">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92" y="1549291"/>
            <a:ext cx="6104858" cy="47952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1" y="1549291"/>
            <a:ext cx="5764199" cy="4795237"/>
          </a:xfrm>
          <a:prstGeom prst="rect">
            <a:avLst/>
          </a:prstGeom>
        </p:spPr>
      </p:pic>
      <p:sp>
        <p:nvSpPr>
          <p:cNvPr id="11" name="Title 1"/>
          <p:cNvSpPr>
            <a:spLocks noGrp="1"/>
          </p:cNvSpPr>
          <p:nvPr>
            <p:ph type="title"/>
          </p:nvPr>
        </p:nvSpPr>
        <p:spPr>
          <a:xfrm>
            <a:off x="421028" y="122682"/>
            <a:ext cx="9404723" cy="757104"/>
          </a:xfrm>
        </p:spPr>
        <p:txBody>
          <a:bodyPr/>
          <a:lstStyle/>
          <a:p>
            <a:r>
              <a:rPr lang="en-US" dirty="0">
                <a:solidFill>
                  <a:srgbClr val="0E659B"/>
                </a:solidFill>
              </a:rPr>
              <a:t>ADDITIONAL VISUALS</a:t>
            </a:r>
          </a:p>
        </p:txBody>
      </p:sp>
    </p:spTree>
    <p:extLst>
      <p:ext uri="{BB962C8B-B14F-4D97-AF65-F5344CB8AC3E}">
        <p14:creationId xmlns:p14="http://schemas.microsoft.com/office/powerpoint/2010/main" val="169878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8200646" y="2074567"/>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solidFill>
                  <a:srgbClr val="0E659B"/>
                </a:solidFill>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53755" y="1589373"/>
            <a:ext cx="4396339" cy="4462292"/>
          </a:xfrm>
        </p:spPr>
        <p:txBody>
          <a:bodyPr>
            <a:normAutofit fontScale="92500" lnSpcReduction="1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smtClean="0"/>
              <a:t>Appendix</a:t>
            </a:r>
          </a:p>
          <a:p>
            <a:pPr lvl="1"/>
            <a:r>
              <a:rPr lang="en-US" sz="2000" dirty="0" smtClean="0"/>
              <a:t>Resources</a:t>
            </a:r>
          </a:p>
          <a:p>
            <a:pPr lvl="1"/>
            <a:endParaRPr lang="en-US" sz="200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1364"/>
            <a:ext cx="9404723" cy="1108796"/>
          </a:xfrm>
        </p:spPr>
        <p:txBody>
          <a:bodyPr/>
          <a:lstStyle/>
          <a:p>
            <a:r>
              <a:rPr lang="en-US" dirty="0">
                <a:solidFill>
                  <a:srgbClr val="0E659B"/>
                </a:solidFill>
              </a:rPr>
              <a:t>ADDITIONAL VISUALS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95" y="1448972"/>
            <a:ext cx="6066883" cy="489555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1988" y="1448972"/>
            <a:ext cx="5880378" cy="4895557"/>
          </a:xfrm>
        </p:spPr>
      </p:pic>
    </p:spTree>
    <p:extLst>
      <p:ext uri="{BB962C8B-B14F-4D97-AF65-F5344CB8AC3E}">
        <p14:creationId xmlns:p14="http://schemas.microsoft.com/office/powerpoint/2010/main" val="323850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61078" y="0"/>
            <a:ext cx="5929053" cy="750627"/>
          </a:xfrm>
        </p:spPr>
        <p:txBody>
          <a:bodyPr anchor="ctr">
            <a:normAutofit/>
          </a:bodyPr>
          <a:lstStyle/>
          <a:p>
            <a:r>
              <a:rPr lang="en-US" dirty="0">
                <a:solidFill>
                  <a:srgbClr val="0E659B"/>
                </a:solidFill>
              </a:rPr>
              <a:t> JOB POSTINGS</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182" y="846161"/>
            <a:ext cx="12048734" cy="5536570"/>
          </a:xfrm>
        </p:spPr>
      </p:pic>
    </p:spTree>
    <p:extLst>
      <p:ext uri="{BB962C8B-B14F-4D97-AF65-F5344CB8AC3E}">
        <p14:creationId xmlns:p14="http://schemas.microsoft.com/office/powerpoint/2010/main" val="307855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93090" y="-40942"/>
            <a:ext cx="5929053" cy="900751"/>
          </a:xfrm>
        </p:spPr>
        <p:txBody>
          <a:bodyPr anchor="ctr">
            <a:normAutofit fontScale="90000"/>
          </a:bodyPr>
          <a:lstStyle/>
          <a:p>
            <a:r>
              <a:rPr lang="en-US" dirty="0">
                <a:solidFill>
                  <a:srgbClr val="0E659B"/>
                </a:solidFill>
              </a:rPr>
              <a:t>POPULAR LANGUAGES</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183" y="859809"/>
            <a:ext cx="11969086" cy="5527343"/>
          </a:xfrm>
        </p:spPr>
      </p:pic>
    </p:spTree>
    <p:extLst>
      <p:ext uri="{BB962C8B-B14F-4D97-AF65-F5344CB8AC3E}">
        <p14:creationId xmlns:p14="http://schemas.microsoft.com/office/powerpoint/2010/main" val="181739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E659B"/>
                </a:solidFill>
              </a:rPr>
              <a:t>RECOMMEDATIONS</a:t>
            </a:r>
            <a:endParaRPr lang="en-US" dirty="0">
              <a:solidFill>
                <a:srgbClr val="0E659B"/>
              </a:solidFill>
            </a:endParaRPr>
          </a:p>
        </p:txBody>
      </p:sp>
      <p:sp>
        <p:nvSpPr>
          <p:cNvPr id="5" name="Content Placeholder 4"/>
          <p:cNvSpPr>
            <a:spLocks noGrp="1"/>
          </p:cNvSpPr>
          <p:nvPr>
            <p:ph idx="1"/>
          </p:nvPr>
        </p:nvSpPr>
        <p:spPr>
          <a:xfrm>
            <a:off x="875201" y="1853248"/>
            <a:ext cx="8946541" cy="4195481"/>
          </a:xfrm>
        </p:spPr>
        <p:txBody>
          <a:bodyPr/>
          <a:lstStyle/>
          <a:p>
            <a:r>
              <a:rPr lang="en-GB" dirty="0"/>
              <a:t>Development of cross-functional team training programs that focus on equipping developers with knowledge of the top programming languages, databases, platforms and web frameworks. This will help organizations stay ahead of the curve and attract top talent</a:t>
            </a:r>
            <a:r>
              <a:rPr lang="en-GB" dirty="0" smtClean="0"/>
              <a:t>.</a:t>
            </a:r>
            <a:endParaRPr lang="en-GB" dirty="0"/>
          </a:p>
          <a:p>
            <a:r>
              <a:rPr lang="en-GB" dirty="0"/>
              <a:t>Creation of cloud-based development environments that allow developers to experiment with the latest technologies, including the top programming languages, databases, platforms and web frameworks.</a:t>
            </a:r>
            <a:endParaRPr lang="en-US" dirty="0"/>
          </a:p>
        </p:txBody>
      </p:sp>
    </p:spTree>
    <p:extLst>
      <p:ext uri="{BB962C8B-B14F-4D97-AF65-F5344CB8AC3E}">
        <p14:creationId xmlns:p14="http://schemas.microsoft.com/office/powerpoint/2010/main" val="174815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RESOURCES</a:t>
            </a:r>
            <a:endParaRPr lang="en-US" dirty="0">
              <a:solidFill>
                <a:schemeClr val="accent2">
                  <a:lumMod val="60000"/>
                  <a:lumOff val="40000"/>
                </a:schemeClr>
              </a:solidFill>
            </a:endParaRPr>
          </a:p>
        </p:txBody>
      </p:sp>
      <p:sp>
        <p:nvSpPr>
          <p:cNvPr id="5" name="Content Placeholder 4"/>
          <p:cNvSpPr>
            <a:spLocks noGrp="1"/>
          </p:cNvSpPr>
          <p:nvPr>
            <p:ph idx="1"/>
          </p:nvPr>
        </p:nvSpPr>
        <p:spPr>
          <a:xfrm>
            <a:off x="1104293" y="1739020"/>
            <a:ext cx="8946541" cy="4195481"/>
          </a:xfrm>
        </p:spPr>
        <p:txBody>
          <a:bodyPr/>
          <a:lstStyle/>
          <a:p>
            <a:pPr marL="457200" indent="-457200">
              <a:buFont typeface="+mj-lt"/>
              <a:buAutoNum type="arabicPeriod"/>
            </a:pPr>
            <a:r>
              <a:rPr lang="en-GB" dirty="0" smtClean="0">
                <a:hlinkClick r:id="rId2"/>
              </a:rPr>
              <a:t>The 2019 Stack Overflow Developer Survey Dataset</a:t>
            </a:r>
            <a:endParaRPr lang="en-GB" dirty="0" smtClean="0"/>
          </a:p>
          <a:p>
            <a:pPr marL="457200" indent="-457200">
              <a:buFont typeface="+mj-lt"/>
              <a:buAutoNum type="arabicPeriod"/>
            </a:pPr>
            <a:endParaRPr lang="en-GB" dirty="0" smtClean="0"/>
          </a:p>
          <a:p>
            <a:pPr marL="457200" indent="-457200">
              <a:buFont typeface="+mj-lt"/>
              <a:buAutoNum type="arabicPeriod"/>
            </a:pPr>
            <a:r>
              <a:rPr lang="en-GB" dirty="0" smtClean="0">
                <a:hlinkClick r:id="rId3"/>
              </a:rPr>
              <a:t>JOBS API</a:t>
            </a:r>
            <a:endParaRPr lang="en-GB" dirty="0" smtClean="0"/>
          </a:p>
          <a:p>
            <a:pPr marL="457200" indent="-457200">
              <a:buFont typeface="+mj-lt"/>
              <a:buAutoNum type="arabicPeriod"/>
            </a:pPr>
            <a:endParaRPr lang="en-GB" dirty="0"/>
          </a:p>
          <a:p>
            <a:pPr marL="457200" indent="-457200">
              <a:buFont typeface="+mj-lt"/>
              <a:buAutoNum type="arabicPeriod"/>
            </a:pPr>
            <a:r>
              <a:rPr lang="en-GB" dirty="0" smtClean="0">
                <a:hlinkClick r:id="rId4"/>
              </a:rPr>
              <a:t>Popular Programming Languages</a:t>
            </a:r>
            <a:endParaRPr lang="en-GB" dirty="0" smtClean="0"/>
          </a:p>
          <a:p>
            <a:pPr marL="457200" indent="-457200">
              <a:buFont typeface="+mj-lt"/>
              <a:buAutoNum type="arabicPeriod"/>
            </a:pPr>
            <a:endParaRPr lang="en-GB" dirty="0"/>
          </a:p>
          <a:p>
            <a:pPr marL="457200" indent="-457200">
              <a:buFont typeface="+mj-lt"/>
              <a:buAutoNum type="arabicPeriod"/>
            </a:pPr>
            <a:r>
              <a:rPr lang="en-GB" dirty="0" smtClean="0">
                <a:hlinkClick r:id="rId5"/>
              </a:rPr>
              <a:t>m5_survey_data_technologies_normalised</a:t>
            </a:r>
            <a:endParaRPr lang="en-GB" dirty="0" smtClean="0"/>
          </a:p>
          <a:p>
            <a:pPr marL="457200" indent="-457200">
              <a:buFont typeface="+mj-lt"/>
              <a:buAutoNum type="arabicPeriod"/>
            </a:pPr>
            <a:endParaRPr lang="en-GB" dirty="0"/>
          </a:p>
          <a:p>
            <a:pPr marL="457200" indent="-457200">
              <a:buFont typeface="+mj-lt"/>
              <a:buAutoNum type="arabicPeriod"/>
            </a:pPr>
            <a:r>
              <a:rPr lang="en-GB" dirty="0" smtClean="0">
                <a:hlinkClick r:id="rId6"/>
              </a:rPr>
              <a:t>m5_survey_data_demographics</a:t>
            </a:r>
            <a:endParaRPr lang="en-GB" dirty="0"/>
          </a:p>
          <a:p>
            <a:pPr marL="457200" indent="-457200">
              <a:buFont typeface="+mj-lt"/>
              <a:buAutoNum type="arabicPeriod"/>
            </a:pPr>
            <a:endParaRPr lang="en-US" dirty="0"/>
          </a:p>
        </p:txBody>
      </p:sp>
    </p:spTree>
    <p:extLst>
      <p:ext uri="{BB962C8B-B14F-4D97-AF65-F5344CB8AC3E}">
        <p14:creationId xmlns:p14="http://schemas.microsoft.com/office/powerpoint/2010/main" val="402442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1938" y="1276348"/>
            <a:ext cx="8069261" cy="3509964"/>
          </a:xfrm>
        </p:spPr>
        <p:txBody>
          <a:bodyPr>
            <a:noAutofit/>
          </a:bodyPr>
          <a:lstStyle/>
          <a:p>
            <a:pPr algn="just"/>
            <a:r>
              <a:rPr lang="en-GB" sz="1900" dirty="0"/>
              <a:t>The tech industry is constantly evolving and staying ahead of the curve is crucial! Our latest data analysis shows that JavaScript, HTML/CSS, Python, SQL, and Typescript are the top programming languages in demand. Meanwhile, PostgreSQL, MongoDB, Redis, MySQL, and Elasticsearch lead the way in database skills. And, if you want to keep up with the latest platforms, Linux, Docker, AWS, Windows, and Android are the ones to watch. Finally, React.js, Vue.js, Angular/Angular.js, </a:t>
            </a:r>
            <a:r>
              <a:rPr lang="en-GB" sz="1900" dirty="0" smtClean="0"/>
              <a:t>ASP. Net, </a:t>
            </a:r>
            <a:r>
              <a:rPr lang="en-GB" sz="1900" dirty="0"/>
              <a:t>and jQuery are the web frameworks shaping the future of the web. Stay ahead of the game and brush up on these skills today! </a:t>
            </a:r>
            <a:endParaRPr lang="en-US" sz="1900" dirty="0"/>
          </a:p>
        </p:txBody>
      </p:sp>
    </p:spTree>
    <p:extLst>
      <p:ext uri="{BB962C8B-B14F-4D97-AF65-F5344CB8AC3E}">
        <p14:creationId xmlns:p14="http://schemas.microsoft.com/office/powerpoint/2010/main" val="102648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15638" y="1950803"/>
            <a:ext cx="9623525" cy="3005132"/>
            <a:chOff x="1315638" y="3965341"/>
            <a:chExt cx="9623525" cy="3005132"/>
          </a:xfrm>
        </p:grpSpPr>
        <p:sp>
          <p:nvSpPr>
            <p:cNvPr id="4" name="TextBox 2"/>
            <p:cNvSpPr txBox="1"/>
            <p:nvPr/>
          </p:nvSpPr>
          <p:spPr>
            <a:xfrm>
              <a:off x="5553425" y="5284634"/>
              <a:ext cx="5385738" cy="423065"/>
            </a:xfrm>
            <a:prstGeom prst="rect">
              <a:avLst/>
            </a:prstGeom>
          </p:spPr>
          <p:txBody>
            <a:bodyPr lIns="0" tIns="0" rIns="0" bIns="0" rtlCol="0" anchor="t">
              <a:spAutoFit/>
            </a:bodyPr>
            <a:lstStyle/>
            <a:p>
              <a:pPr>
                <a:lnSpc>
                  <a:spcPts val="3640"/>
                </a:lnSpc>
              </a:pPr>
              <a:r>
                <a:rPr lang="en-US" sz="2800" spc="-26" dirty="0">
                  <a:solidFill>
                    <a:srgbClr val="FFFFFF"/>
                  </a:solidFill>
                  <a:latin typeface="Graphik Regular" panose="020B0503030202060203" pitchFamily="34" charset="0"/>
                </a:rPr>
                <a:t>ANY QUESTIONS?</a:t>
              </a:r>
            </a:p>
          </p:txBody>
        </p:sp>
        <p:grpSp>
          <p:nvGrpSpPr>
            <p:cNvPr id="6" name="Group 4"/>
            <p:cNvGrpSpPr>
              <a:grpSpLocks noChangeAspect="1"/>
            </p:cNvGrpSpPr>
            <p:nvPr/>
          </p:nvGrpSpPr>
          <p:grpSpPr>
            <a:xfrm>
              <a:off x="1315638" y="4011087"/>
              <a:ext cx="2959386" cy="2959386"/>
              <a:chOff x="0" y="0"/>
              <a:chExt cx="6350000" cy="6350000"/>
            </a:xfrm>
          </p:grpSpPr>
          <p:sp>
            <p:nvSpPr>
              <p:cNvPr id="8"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10" name="TextBox 7"/>
            <p:cNvSpPr txBox="1"/>
            <p:nvPr/>
          </p:nvSpPr>
          <p:spPr>
            <a:xfrm>
              <a:off x="1983554" y="3965341"/>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sp>
        <p:nvSpPr>
          <p:cNvPr id="11" name="Oval 10"/>
          <p:cNvSpPr/>
          <p:nvPr/>
        </p:nvSpPr>
        <p:spPr>
          <a:xfrm>
            <a:off x="1076567" y="1782688"/>
            <a:ext cx="2864915" cy="29748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17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79085" y="209431"/>
            <a:ext cx="8565109" cy="855095"/>
          </a:xfrm>
        </p:spPr>
        <p:txBody>
          <a:bodyPr anchor="ctr">
            <a:normAutofit/>
          </a:bodyPr>
          <a:lstStyle/>
          <a:p>
            <a:r>
              <a:rPr lang="en-US" dirty="0">
                <a:solidFill>
                  <a:srgbClr val="0E659B"/>
                </a:solidFill>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79085" y="1214652"/>
            <a:ext cx="7809572" cy="4981432"/>
          </a:xfrm>
        </p:spPr>
        <p:txBody>
          <a:bodyPr>
            <a:normAutofit fontScale="92500" lnSpcReduction="20000"/>
          </a:bodyPr>
          <a:lstStyle/>
          <a:p>
            <a:pPr>
              <a:lnSpc>
                <a:spcPct val="150000"/>
              </a:lnSpc>
            </a:pPr>
            <a:r>
              <a:rPr lang="en-GB" dirty="0"/>
              <a:t>The purpose of this report is to provide insights and trends in the field of IT, specifically focusing on the most in-demand programming languages, databases, platforms, and web frameworks. </a:t>
            </a:r>
            <a:endParaRPr lang="en-GB" dirty="0" smtClean="0"/>
          </a:p>
          <a:p>
            <a:pPr>
              <a:lnSpc>
                <a:spcPct val="150000"/>
              </a:lnSpc>
            </a:pPr>
            <a:r>
              <a:rPr lang="en-GB" dirty="0" smtClean="0"/>
              <a:t>The </a:t>
            </a:r>
            <a:r>
              <a:rPr lang="en-GB" dirty="0"/>
              <a:t>data was collected from various sources such as job postings, </a:t>
            </a:r>
            <a:r>
              <a:rPr lang="en-GB" dirty="0" smtClean="0"/>
              <a:t>and </a:t>
            </a:r>
            <a:r>
              <a:rPr lang="en-GB" dirty="0"/>
              <a:t>surveys. </a:t>
            </a:r>
            <a:endParaRPr lang="en-GB" dirty="0" smtClean="0"/>
          </a:p>
          <a:p>
            <a:pPr>
              <a:lnSpc>
                <a:spcPct val="150000"/>
              </a:lnSpc>
            </a:pPr>
            <a:r>
              <a:rPr lang="en-GB" dirty="0"/>
              <a:t> The data analysis showed that the top 5 programming languages in demand are JavaScript, HTML/CSS, Python, SQL, and Typescript. The leading 5 databases in demand are PostgreSQL, mongo DB, Redis, MySQL, and Elasticsearch. The top 5 platforms in demand are Linux, Docker, AWS, windows, and Android. </a:t>
            </a:r>
            <a:endParaRPr lang="en-GB" dirty="0" smtClean="0"/>
          </a:p>
          <a:p>
            <a:pPr>
              <a:lnSpc>
                <a:spcPct val="150000"/>
              </a:lnSpc>
            </a:pPr>
            <a:r>
              <a:rPr lang="en-GB" dirty="0" smtClean="0"/>
              <a:t>These </a:t>
            </a:r>
            <a:r>
              <a:rPr lang="en-GB" dirty="0"/>
              <a:t>findings have implications for IT professionals and organizations, as they can use this information to upskill themselves and to make informed decisions about the technologies they choose to invest in.</a:t>
            </a:r>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8621825" y="1953627"/>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03223" y="252693"/>
            <a:ext cx="9404723" cy="1400530"/>
          </a:xfrm>
        </p:spPr>
        <p:txBody>
          <a:bodyPr anchor="ctr">
            <a:normAutofit/>
          </a:bodyPr>
          <a:lstStyle/>
          <a:p>
            <a:r>
              <a:rPr lang="en-US" dirty="0">
                <a:solidFill>
                  <a:srgbClr val="0E659B"/>
                </a:solidFill>
              </a:rPr>
              <a:t>INTRODUCTION</a:t>
            </a:r>
          </a:p>
        </p:txBody>
      </p:sp>
      <p:sp>
        <p:nvSpPr>
          <p:cNvPr id="10" name="Content Placeholder 9"/>
          <p:cNvSpPr>
            <a:spLocks noGrp="1"/>
          </p:cNvSpPr>
          <p:nvPr>
            <p:ph idx="1"/>
          </p:nvPr>
        </p:nvSpPr>
        <p:spPr>
          <a:xfrm>
            <a:off x="403223" y="1653223"/>
            <a:ext cx="7569200" cy="4445810"/>
          </a:xfrm>
        </p:spPr>
        <p:txBody>
          <a:bodyPr>
            <a:noAutofit/>
          </a:bodyPr>
          <a:lstStyle/>
          <a:p>
            <a:pPr marL="0" indent="0">
              <a:buNone/>
            </a:pPr>
            <a:r>
              <a:rPr lang="en-GB" sz="1700" dirty="0" smtClean="0">
                <a:latin typeface="+mn-lt"/>
              </a:rPr>
              <a:t>This report provides an in-depth analysis of the emerging skills in the IT industry. It highlights the most in-demand programming languages, databases, platforms, and web frameworks, based on data collected from various sources such as job postings, and surveys.</a:t>
            </a:r>
          </a:p>
          <a:p>
            <a:pPr marL="0" indent="0">
              <a:buNone/>
            </a:pPr>
            <a:r>
              <a:rPr lang="en-GB" sz="1700" dirty="0" smtClean="0">
                <a:latin typeface="+mn-lt"/>
              </a:rPr>
              <a:t>This report is intended for IT professionals and organizations who are interested in staying up-to-date with the latest technological advancements and identifying the skills that are in demand in the industry.</a:t>
            </a:r>
          </a:p>
          <a:p>
            <a:pPr marL="0" indent="0">
              <a:buNone/>
            </a:pPr>
            <a:r>
              <a:rPr lang="en-GB" sz="1700" dirty="0">
                <a:latin typeface="+mn-lt"/>
              </a:rPr>
              <a:t>By reading through this report, the reader will gain a comprehensive understanding of the current trends and patterns in the IT industry and will be able to make informed decisions about their personal and professional development. The report provides valuable insights and recommendations for individuals and organizations looking to upskill and remain competitive in the fast-paced and ever-changing world of technology.</a:t>
            </a:r>
            <a:endParaRPr lang="en-GB" sz="1700" dirty="0" smtClean="0">
              <a:latin typeface="+mn-lt"/>
            </a:endParaRPr>
          </a:p>
          <a:p>
            <a:endParaRPr lang="en-US" sz="1700" dirty="0">
              <a:latin typeface="+mn-lt"/>
            </a:endParaRP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8858187" y="2474113"/>
            <a:ext cx="3054361" cy="3054361"/>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01468" y="170728"/>
            <a:ext cx="7230723" cy="1009679"/>
          </a:xfrm>
        </p:spPr>
        <p:txBody>
          <a:bodyPr anchor="ctr">
            <a:normAutofit/>
          </a:bodyPr>
          <a:lstStyle/>
          <a:p>
            <a:r>
              <a:rPr lang="en-US" dirty="0">
                <a:solidFill>
                  <a:srgbClr val="0E659B"/>
                </a:solidFill>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15884" y="1180407"/>
            <a:ext cx="7316307" cy="5002640"/>
          </a:xfrm>
        </p:spPr>
        <p:txBody>
          <a:bodyPr>
            <a:normAutofit/>
          </a:bodyPr>
          <a:lstStyle/>
          <a:p>
            <a:pPr marL="0" indent="0">
              <a:lnSpc>
                <a:spcPct val="120000"/>
              </a:lnSpc>
              <a:buNone/>
            </a:pPr>
            <a:r>
              <a:rPr lang="en-GB" sz="2000" dirty="0"/>
              <a:t>The technology trend is studied by comparing the current and future technology usage. The data was from </a:t>
            </a:r>
            <a:r>
              <a:rPr lang="en-GB" sz="2000" dirty="0" smtClean="0"/>
              <a:t>‘The 2019 </a:t>
            </a:r>
            <a:r>
              <a:rPr lang="en-GB" sz="2000" dirty="0"/>
              <a:t>Stack Overflow Developer </a:t>
            </a:r>
            <a:r>
              <a:rPr lang="en-GB" sz="2000" dirty="0" smtClean="0"/>
              <a:t>Survey’.</a:t>
            </a:r>
          </a:p>
          <a:p>
            <a:pPr marL="0" indent="0">
              <a:lnSpc>
                <a:spcPct val="120000"/>
              </a:lnSpc>
              <a:buNone/>
            </a:pPr>
            <a:endParaRPr lang="en-US" sz="2000" dirty="0" smtClean="0"/>
          </a:p>
          <a:p>
            <a:pPr marL="0" indent="0">
              <a:lnSpc>
                <a:spcPct val="120000"/>
              </a:lnSpc>
              <a:buNone/>
            </a:pPr>
            <a:r>
              <a:rPr lang="en-US" sz="2400" dirty="0" smtClean="0">
                <a:solidFill>
                  <a:srgbClr val="0E659B"/>
                </a:solidFill>
              </a:rPr>
              <a:t>Process:</a:t>
            </a:r>
          </a:p>
          <a:p>
            <a:r>
              <a:rPr lang="en-US" sz="2000" dirty="0" smtClean="0"/>
              <a:t>Data Collection</a:t>
            </a:r>
          </a:p>
          <a:p>
            <a:r>
              <a:rPr lang="en-US" sz="2000" dirty="0" smtClean="0"/>
              <a:t>Data Wrangling</a:t>
            </a:r>
          </a:p>
          <a:p>
            <a:r>
              <a:rPr lang="en-US" sz="2000" dirty="0"/>
              <a:t>Exploratory Data Analysis </a:t>
            </a:r>
            <a:endParaRPr lang="en-US" sz="2000" dirty="0" smtClean="0"/>
          </a:p>
          <a:p>
            <a:r>
              <a:rPr lang="en-US" sz="2000" dirty="0" smtClean="0"/>
              <a:t>Data </a:t>
            </a:r>
            <a:r>
              <a:rPr lang="en-US" sz="2000" dirty="0"/>
              <a:t>Visualization </a:t>
            </a:r>
          </a:p>
          <a:p>
            <a:r>
              <a:rPr lang="en-US" sz="2000" dirty="0" smtClean="0"/>
              <a:t>Dashboard Creation</a:t>
            </a:r>
            <a:endParaRPr lang="en-US" sz="2000" dirty="0"/>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8677241"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51195" y="0"/>
            <a:ext cx="9155344" cy="764274"/>
          </a:xfrm>
        </p:spPr>
        <p:txBody>
          <a:bodyPr anchor="ctr">
            <a:normAutofit/>
          </a:bodyPr>
          <a:lstStyle/>
          <a:p>
            <a:r>
              <a:rPr lang="en-US" dirty="0">
                <a:solidFill>
                  <a:srgbClr val="0E659B"/>
                </a:solidFill>
              </a:rPr>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982639" y="859808"/>
            <a:ext cx="7178722" cy="5527343"/>
          </a:xfrm>
        </p:spPr>
        <p:txBody>
          <a:bodyPr>
            <a:noAutofit/>
          </a:bodyPr>
          <a:lstStyle/>
          <a:p>
            <a:pPr marL="0" indent="0">
              <a:buNone/>
            </a:pPr>
            <a:r>
              <a:rPr lang="en-GB" sz="1600" b="1" dirty="0" smtClean="0"/>
              <a:t>From </a:t>
            </a:r>
            <a:r>
              <a:rPr lang="en-GB" sz="1600" b="1" dirty="0"/>
              <a:t>the result, analysis shows that the top </a:t>
            </a:r>
            <a:r>
              <a:rPr lang="en-GB" sz="1600" b="1" dirty="0" smtClean="0"/>
              <a:t>5 programming </a:t>
            </a:r>
            <a:r>
              <a:rPr lang="en-GB" sz="1600" b="1" dirty="0"/>
              <a:t>languages in demand are</a:t>
            </a:r>
            <a:r>
              <a:rPr lang="en-GB" sz="1600" b="1" dirty="0" smtClean="0"/>
              <a:t>:</a:t>
            </a:r>
          </a:p>
          <a:p>
            <a:pPr marL="0" indent="0">
              <a:buNone/>
            </a:pPr>
            <a:endParaRPr lang="en-GB" sz="1600" dirty="0" smtClean="0"/>
          </a:p>
          <a:p>
            <a:r>
              <a:rPr lang="en-GB" sz="1600" dirty="0" smtClean="0"/>
              <a:t>JavaScript</a:t>
            </a:r>
            <a:endParaRPr lang="en-GB" sz="1600" dirty="0"/>
          </a:p>
          <a:p>
            <a:r>
              <a:rPr lang="en-GB" sz="1600" dirty="0" smtClean="0"/>
              <a:t>HTML/CSS</a:t>
            </a:r>
          </a:p>
          <a:p>
            <a:r>
              <a:rPr lang="en-GB" sz="1600" dirty="0" smtClean="0"/>
              <a:t>Python </a:t>
            </a:r>
          </a:p>
          <a:p>
            <a:r>
              <a:rPr lang="en-GB" sz="1600" dirty="0" smtClean="0"/>
              <a:t>SQL</a:t>
            </a:r>
          </a:p>
          <a:p>
            <a:r>
              <a:rPr lang="en-GB" sz="1600" dirty="0" smtClean="0"/>
              <a:t>Typescript</a:t>
            </a:r>
          </a:p>
          <a:p>
            <a:pPr marL="0" indent="0">
              <a:buNone/>
            </a:pPr>
            <a:endParaRPr lang="en-US" sz="1600" dirty="0" smtClean="0"/>
          </a:p>
          <a:p>
            <a:pPr marL="0" indent="0">
              <a:buNone/>
            </a:pPr>
            <a:r>
              <a:rPr lang="en-US" sz="1600" b="1" dirty="0" smtClean="0"/>
              <a:t>The </a:t>
            </a:r>
            <a:r>
              <a:rPr lang="en-US" sz="1600" b="1" dirty="0"/>
              <a:t>results consists of 4 main parts</a:t>
            </a:r>
            <a:r>
              <a:rPr lang="en-US" sz="1600" b="1" dirty="0" smtClean="0"/>
              <a:t>:</a:t>
            </a:r>
          </a:p>
          <a:p>
            <a:r>
              <a:rPr lang="en-US" sz="1600" dirty="0" smtClean="0"/>
              <a:t>Programming language </a:t>
            </a:r>
            <a:r>
              <a:rPr lang="en-US" sz="1600" dirty="0"/>
              <a:t>trend</a:t>
            </a:r>
          </a:p>
          <a:p>
            <a:r>
              <a:rPr lang="en-US" sz="1600" dirty="0"/>
              <a:t>Database trend</a:t>
            </a:r>
          </a:p>
          <a:p>
            <a:r>
              <a:rPr lang="en-US" sz="1600" dirty="0"/>
              <a:t>Platform trend</a:t>
            </a:r>
            <a:endParaRPr lang="en-US" sz="1600" i="1" dirty="0"/>
          </a:p>
          <a:p>
            <a:r>
              <a:rPr lang="en-US" sz="1600" dirty="0"/>
              <a:t>Web frame trend</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8579359" y="2124468"/>
            <a:ext cx="3054361" cy="305436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46111" y="452718"/>
            <a:ext cx="9891260" cy="969682"/>
          </a:xfrm>
        </p:spPr>
        <p:txBody>
          <a:bodyPr/>
          <a:lstStyle/>
          <a:p>
            <a:r>
              <a:rPr lang="en-US" dirty="0">
                <a:solidFill>
                  <a:srgbClr val="0E659B"/>
                </a:solidFill>
              </a:rPr>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199" y="1377163"/>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479673" y="13771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7051270" y="2506660"/>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6" y="1879102"/>
            <a:ext cx="5934903" cy="44443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6328" y="1879102"/>
            <a:ext cx="5966389" cy="444434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46111" y="452718"/>
            <a:ext cx="9404723" cy="1229640"/>
          </a:xfrm>
        </p:spPr>
        <p:txBody>
          <a:bodyPr>
            <a:normAutofit/>
          </a:bodyPr>
          <a:lstStyle/>
          <a:p>
            <a:r>
              <a:rPr lang="en-US" sz="2800" dirty="0">
                <a:solidFill>
                  <a:srgbClr val="0E659B"/>
                </a:solidFill>
              </a:rPr>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31800" y="1682358"/>
            <a:ext cx="5395911" cy="4654942"/>
          </a:xfrm>
        </p:spPr>
        <p:txBody>
          <a:bodyPr>
            <a:normAutofit fontScale="92500" lnSpcReduction="20000"/>
          </a:bodyPr>
          <a:lstStyle/>
          <a:p>
            <a:pPr marL="0" indent="0">
              <a:buNone/>
            </a:pPr>
            <a:r>
              <a:rPr lang="en-US" dirty="0"/>
              <a:t>Findings</a:t>
            </a:r>
          </a:p>
          <a:p>
            <a:pPr marL="0" indent="0">
              <a:buNone/>
            </a:pPr>
            <a:endParaRPr lang="en-US" dirty="0"/>
          </a:p>
          <a:p>
            <a:r>
              <a:rPr lang="en-GB" dirty="0"/>
              <a:t>JavaScript is widely used for developing interactive front-end web applications and is in high demand in the industry.</a:t>
            </a:r>
          </a:p>
          <a:p>
            <a:r>
              <a:rPr lang="en-GB" dirty="0"/>
              <a:t>HTML/CSS are the basic building blocks of websites and are still in high demand, indicating that web development is a popular area of expertise</a:t>
            </a:r>
            <a:r>
              <a:rPr lang="en-GB" dirty="0" smtClean="0"/>
              <a:t>.</a:t>
            </a:r>
          </a:p>
          <a:p>
            <a:r>
              <a:rPr lang="en-GB" dirty="0"/>
              <a:t>Python is a general-purpose programming language that is widely used in a variety of applications, from web development to data science, and is in high demand, indicating its versatility and popularity</a:t>
            </a:r>
          </a:p>
          <a:p>
            <a:r>
              <a:rPr lang="en-GB" dirty="0"/>
              <a:t>SQL is a widely used language for managing relational databases and is in high demand, indicating the importance of database management in the industry.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70601" y="1682358"/>
            <a:ext cx="5969000" cy="4654942"/>
          </a:xfrm>
        </p:spPr>
        <p:txBody>
          <a:bodyPr>
            <a:normAutofit fontScale="92500" lnSpcReduction="20000"/>
          </a:bodyPr>
          <a:lstStyle/>
          <a:p>
            <a:pPr marL="0" indent="0">
              <a:buNone/>
            </a:pPr>
            <a:r>
              <a:rPr lang="en-US" dirty="0"/>
              <a:t>Implications</a:t>
            </a:r>
          </a:p>
          <a:p>
            <a:pPr marL="0" indent="0">
              <a:buNone/>
            </a:pPr>
            <a:endParaRPr lang="en-US" dirty="0"/>
          </a:p>
          <a:p>
            <a:r>
              <a:rPr lang="en-GB" dirty="0" smtClean="0"/>
              <a:t>The </a:t>
            </a:r>
            <a:r>
              <a:rPr lang="en-GB" dirty="0"/>
              <a:t>results can help the organization identify the skills they need to invest in to remain competitive in the market and meet the current and future demands of the </a:t>
            </a:r>
            <a:r>
              <a:rPr lang="en-GB" dirty="0" smtClean="0"/>
              <a:t>industry</a:t>
            </a:r>
          </a:p>
          <a:p>
            <a:r>
              <a:rPr lang="en-GB" dirty="0"/>
              <a:t>The results can help individuals understand the popular programming skills that are currently in demand and guide them in their career development and skill </a:t>
            </a:r>
            <a:r>
              <a:rPr lang="en-GB" dirty="0" smtClean="0"/>
              <a:t>acquisition</a:t>
            </a:r>
          </a:p>
          <a:p>
            <a:r>
              <a:rPr lang="en-GB" dirty="0"/>
              <a:t>For the industry: The results can provide a snapshot of the current demand for programming skills and help stakeholders in the industry understand the trends and make informed decisions about their investments in technology and human resource</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391097" y="171594"/>
            <a:ext cx="10515600" cy="723947"/>
          </a:xfrm>
        </p:spPr>
        <p:txBody>
          <a:bodyPr/>
          <a:lstStyle/>
          <a:p>
            <a:r>
              <a:rPr lang="en-US" dirty="0">
                <a:solidFill>
                  <a:srgbClr val="0E659B"/>
                </a:solidFill>
              </a:rPr>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348831" y="1047352"/>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127150" y="104735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92" y="1701101"/>
            <a:ext cx="6104858" cy="46425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1" y="1701102"/>
            <a:ext cx="5764199" cy="464254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f80a141d-92ca-4d3d-9308-f7e7b1d44ce8"/>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155be751-a274-42e8-93fb-f39d3b9bccc8"/>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Ion</Template>
  <TotalTime>2420</TotalTime>
  <Words>1670</Words>
  <Application>Microsoft Office PowerPoint</Application>
  <PresentationFormat>Widescreen</PresentationFormat>
  <Paragraphs>178</Paragraphs>
  <Slides>26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Agency FB</vt:lpstr>
      <vt:lpstr>Arial</vt:lpstr>
      <vt:lpstr>Bahnschrift SemiBold</vt:lpstr>
      <vt:lpstr>Calibri</vt:lpstr>
      <vt:lpstr>Century Gothic</vt:lpstr>
      <vt:lpstr>Footlight MT Light</vt:lpstr>
      <vt:lpstr>Graphik Regular</vt:lpstr>
      <vt:lpstr>IBM Plex Mono Text</vt:lpstr>
      <vt:lpstr>Wingdings 3</vt:lpstr>
      <vt:lpstr>Ion</vt:lpstr>
      <vt:lpstr>Emerging Skills Report: Insights and Trends in Programming Languages, Databases, Platforms, and Web Frameworks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APPENDIXS</vt:lpstr>
      <vt:lpstr>ADDITIONAL VISUALS</vt:lpstr>
      <vt:lpstr>ADDITIONAL VISUALS</vt:lpstr>
      <vt:lpstr> JOB POSTINGS</vt:lpstr>
      <vt:lpstr>POPULAR LANGUAGES</vt:lpstr>
      <vt:lpstr>RECOMMEDATIONS</vt:lpstr>
      <vt:lpstr>RESOURCES</vt:lpstr>
      <vt:lpstr>The tech industry is constantly evolving and staying ahead of the curve is crucial! Our latest data analysis shows that JavaScript, HTML/CSS, Python, SQL, and Typescript are the top programming languages in demand. Meanwhile, PostgreSQL, MongoDB, Redis, MySQL, and Elasticsearch lead the way in database skills. And, if you want to keep up with the latest platforms, Linux, Docker, AWS, Windows, and Android are the ones to watch. Finally, React.js, Vue.js, Angular/Angular.js, ASP. Net, and jQuery are the web frameworks shaping the future of the web. Stay ahead of the game and brush up on these skills today!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Divz</cp:lastModifiedBy>
  <cp:revision>90</cp:revision>
  <dcterms:created xsi:type="dcterms:W3CDTF">2020-10-28T18:29:43Z</dcterms:created>
  <dcterms:modified xsi:type="dcterms:W3CDTF">2023-02-04T13:51:06Z</dcterms:modified>
</cp:coreProperties>
</file>