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Performance Report: 2015-2016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Key Insights from Branch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/>
              <a:t>United to Prevent Violence Against Women and Girls | www.cewhin.com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Noticeable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1800"/>
              <a:t>Only 3 out of 11 agents sold Apple products (Tolu, Emeka, Chinma)</a:t>
            </a:r>
          </a:p>
          <a:p>
            <a:pPr algn="l"/>
            <a:r>
              <a:rPr sz="1800"/>
              <a:t>Only 5 out of 11 agents sold company products (Blessing, Ibrahim, Torbari, Chinma, Uche)</a:t>
            </a:r>
          </a:p>
          <a:p>
            <a:pPr algn="l"/>
            <a:r>
              <a:rPr sz="1800"/>
              <a:t>Only 5 out of 11 agents sold HP products – DELL (Emeka, China, George, Blessing, Tolu)</a:t>
            </a:r>
          </a:p>
          <a:p>
            <a:pPr algn="l"/>
            <a:r>
              <a:rPr sz="1800"/>
              <a:t>All 11 agents sold HP products</a:t>
            </a:r>
          </a:p>
          <a:p>
            <a:pPr algn="l"/>
            <a:r>
              <a:rPr sz="1800"/>
              <a:t>Only 8 agents out of 11 sold Lenovo products (Tolu, George, Blessing, Tonye, Uche, Chinedu, Ibrahim, Tunde)</a:t>
            </a:r>
          </a:p>
          <a:p>
            <a:pPr algn="l"/>
            <a:r>
              <a:rPr sz="1800"/>
              <a:t>No agent sold all 5 products</a:t>
            </a:r>
          </a:p>
          <a:p>
            <a:pPr algn="l"/>
            <a:r>
              <a:rPr sz="1800"/>
              <a:t>Blessing and Uche sold the highest number of distinct products (4)</a:t>
            </a:r>
          </a:p>
          <a:p>
            <a:pPr algn="l"/>
            <a:r>
              <a:rPr sz="1800"/>
              <a:t>Torbari and Tunde sold the lowest number of distinct products (2)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/>
              <a:t>United to Prevent Violence Against Women and Girls | www.cewhin.com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 the 2 Years – Agent &amp; Product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1800"/>
              <a:t>Agent Performance:</a:t>
            </a:r>
          </a:p>
          <a:p>
            <a:pPr lvl="1" algn="l"/>
            <a:r>
              <a:rPr sz="1800"/>
              <a:t>  Emeka had the highest sales revenue: 3,109.44 (15.84%)</a:t>
            </a:r>
          </a:p>
          <a:p>
            <a:pPr lvl="1" algn="l"/>
            <a:r>
              <a:rPr sz="1800"/>
              <a:t>  Torbari had the lowest sales revenue: 536.75 (2.73%)</a:t>
            </a:r>
          </a:p>
          <a:p>
            <a:pPr algn="l"/>
            <a:r>
              <a:rPr sz="1800"/>
              <a:t>Product Performance:</a:t>
            </a:r>
          </a:p>
          <a:p>
            <a:pPr lvl="1" algn="l"/>
            <a:r>
              <a:rPr sz="1800"/>
              <a:t>  HP has the highest sales revenue: 955k / 722 units sold</a:t>
            </a:r>
          </a:p>
          <a:p>
            <a:pPr lvl="1" algn="l"/>
            <a:r>
              <a:rPr sz="1800"/>
              <a:t>  Apple has the lowest sales revenue: 1.5k / 10 units sold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/>
              <a:t>United to Prevent Violence Against Women and Girls | www.cewhin.com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 the 2 Years – Year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1800"/>
              <a:t>2015 is the highest performing year</a:t>
            </a:r>
          </a:p>
          <a:p>
            <a:pPr lvl="1" algn="l"/>
            <a:r>
              <a:rPr sz="1800"/>
              <a:t>  Total Revenue: 10,369.54</a:t>
            </a:r>
          </a:p>
          <a:p>
            <a:pPr lvl="1" algn="l"/>
            <a:r>
              <a:rPr sz="1800"/>
              <a:t>  Units Sold: 943</a:t>
            </a:r>
          </a:p>
          <a:p>
            <a:pPr algn="l"/>
            <a:r>
              <a:rPr sz="1800"/>
              <a:t>2016 is the lowest performing year</a:t>
            </a:r>
          </a:p>
          <a:p>
            <a:pPr lvl="1" algn="l"/>
            <a:r>
              <a:rPr sz="1800"/>
              <a:t>  Total Revenue: 9,258.39</a:t>
            </a:r>
          </a:p>
          <a:p>
            <a:pPr lvl="1" algn="l"/>
            <a:r>
              <a:rPr sz="1800"/>
              <a:t>  Units Sold: MK (data unclear; possibly missing)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/>
              <a:t>United to Prevent Violence Against Women and Girls | www.cewhin.com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by Month Over the 2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1800"/>
              <a:t>December has the highest revenue by month</a:t>
            </a:r>
          </a:p>
          <a:p>
            <a:pPr lvl="1" algn="l"/>
            <a:r>
              <a:rPr sz="1800"/>
              <a:t>  We have more sales in December than any other month</a:t>
            </a:r>
          </a:p>
          <a:p>
            <a:pPr algn="l"/>
            <a:r>
              <a:rPr sz="1800"/>
              <a:t>March has the least revenue by month</a:t>
            </a:r>
          </a:p>
          <a:p>
            <a:pPr lvl="1" algn="l"/>
            <a:r>
              <a:rPr sz="1800"/>
              <a:t>  We have less sales in the month of March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/>
              <a:t>United to Prevent Violence Against Women and Girls | www.cewhin.com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 /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1800"/>
              <a:t>Summary: Key trends show strong performance in 2015, HP dominance, and seasonal peaks in December/July.</a:t>
            </a:r>
          </a:p>
          <a:p>
            <a:pPr algn="l"/>
            <a:r>
              <a:rPr sz="1800"/>
              <a:t>Contact: For more details, visit www.cewhin.com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/>
              <a:t>United to Prevent Violence Against Women and Girls | www.cewhin.com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2015 Agent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1800"/>
              <a:t>Tolu had the highest sales revenue</a:t>
            </a:r>
          </a:p>
          <a:p>
            <a:pPr lvl="1" algn="l"/>
            <a:r>
              <a:rPr sz="1800"/>
              <a:t>  Total Rev: 2,883,445 / 21.08%</a:t>
            </a:r>
          </a:p>
          <a:p>
            <a:pPr algn="l"/>
            <a:r>
              <a:rPr sz="1800"/>
              <a:t>Tonye had the lowest sales revenue</a:t>
            </a:r>
          </a:p>
          <a:p>
            <a:pPr lvl="1" algn="l"/>
            <a:r>
              <a:rPr sz="1800"/>
              <a:t>  Total Per: 289.12 / 2.79%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/>
              <a:t>United to Prevent Violence Against Women and Girls | www.cewhin.com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2015 Product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1800"/>
              <a:t>HP had the highest sales revenue</a:t>
            </a:r>
          </a:p>
          <a:p>
            <a:pPr lvl="1" algn="l"/>
            <a:r>
              <a:rPr sz="1800"/>
              <a:t>  Total Par: 5,814 / 414 units</a:t>
            </a:r>
          </a:p>
          <a:p>
            <a:pPr algn="l"/>
            <a:r>
              <a:rPr sz="1800"/>
              <a:t>Lenovo had the lowest sales revenue</a:t>
            </a:r>
          </a:p>
          <a:p>
            <a:pPr lvl="1" algn="l"/>
            <a:r>
              <a:rPr sz="1800"/>
              <a:t>  Total Par: 208.80 / 160 units</a:t>
            </a:r>
          </a:p>
          <a:p>
            <a:pPr algn="l"/>
            <a:r>
              <a:rPr sz="1800"/>
              <a:t>Average Price of the year 2015: 200.00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/>
              <a:t>United to Prevent Violence Against Women and Girls | www.cewhin.com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2015 Branch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1800"/>
              <a:t>Ijoh is the highest performing branch</a:t>
            </a:r>
          </a:p>
          <a:p>
            <a:pPr lvl="1" algn="l"/>
            <a:r>
              <a:rPr sz="1800"/>
              <a:t>  Total Rev: 7,305.56 / 70.45%</a:t>
            </a:r>
          </a:p>
          <a:p>
            <a:pPr algn="l"/>
            <a:r>
              <a:rPr sz="1800"/>
              <a:t>GRT is the lowest performing branch</a:t>
            </a:r>
          </a:p>
          <a:p>
            <a:pPr lvl="1" algn="l"/>
            <a:r>
              <a:rPr sz="1800"/>
              <a:t>  Total Revenue: 808.38 / 7.8%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/>
              <a:t>United to Prevent Violence Against Women and Girls | www.cewhin.com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2016 Agent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1800"/>
              <a:t>Chinma had the highest sales revenue</a:t>
            </a:r>
          </a:p>
          <a:p>
            <a:pPr lvl="1" algn="l"/>
            <a:r>
              <a:rPr sz="1800"/>
              <a:t>  Total Rev: 3,102 / 33.51%</a:t>
            </a:r>
          </a:p>
          <a:p>
            <a:pPr algn="l"/>
            <a:r>
              <a:rPr sz="1800"/>
              <a:t>Torbari had the lowest sales revenue</a:t>
            </a:r>
          </a:p>
          <a:p>
            <a:pPr lvl="1" algn="l"/>
            <a:r>
              <a:rPr sz="1800"/>
              <a:t>  Total Rev: 57.71 / 0.62%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/>
              <a:t>United to Prevent Violence Against Women and Girls | www.cewhin.com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2016 Product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1800"/>
              <a:t>Apple had the highest performing sales</a:t>
            </a:r>
          </a:p>
          <a:p>
            <a:pPr lvl="1" algn="l"/>
            <a:r>
              <a:rPr sz="1800"/>
              <a:t>  Total Per: 3,247 / 308 units</a:t>
            </a:r>
          </a:p>
          <a:p>
            <a:pPr algn="l"/>
            <a:r>
              <a:rPr sz="1800"/>
              <a:t>Apple had the lowest (note: possible data overlap; lowest units: 250 / 2 units)</a:t>
            </a:r>
          </a:p>
          <a:p>
            <a:pPr algn="l"/>
            <a:r>
              <a:rPr sz="1800"/>
              <a:t>Average price of 2016: 125.00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/>
              <a:t>United to Prevent Violence Against Women and Girls | www.cewhin.com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2016 Branch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1800"/>
              <a:t>GRA had the highest performance</a:t>
            </a:r>
          </a:p>
          <a:p>
            <a:pPr lvl="1" algn="l"/>
            <a:r>
              <a:rPr sz="1800"/>
              <a:t>  Total Rev: 5,193 / 56%</a:t>
            </a:r>
          </a:p>
          <a:p>
            <a:pPr algn="l"/>
            <a:r>
              <a:rPr sz="1800"/>
              <a:t>Addah Town had the lowest performance</a:t>
            </a:r>
          </a:p>
          <a:p>
            <a:pPr lvl="1" algn="l"/>
            <a:r>
              <a:rPr sz="1800"/>
              <a:t>  Total Rev: 231.12 / 2.5%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/>
              <a:t>United to Prevent Violence Against Women and Girls | www.cewhin.com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2016 Revenue by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1800"/>
              <a:t>July had the highest performance</a:t>
            </a:r>
          </a:p>
          <a:p>
            <a:pPr lvl="1" algn="l"/>
            <a:r>
              <a:rPr sz="1800"/>
              <a:t>  Total Rev: 1,646</a:t>
            </a:r>
          </a:p>
          <a:p>
            <a:pPr algn="l"/>
            <a:r>
              <a:rPr sz="1800"/>
              <a:t>March had the lowest performance</a:t>
            </a:r>
          </a:p>
          <a:p>
            <a:pPr lvl="1" algn="l"/>
            <a:r>
              <a:rPr sz="1800"/>
              <a:t>  Total Rev: 167.44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/>
              <a:t>United to Prevent Violence Against Women and Girls | www.cewhin.com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by Branch (Overall)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1800"/>
              <a:t>Ijoh Branch has the highest sales revenue</a:t>
            </a:r>
          </a:p>
          <a:p>
            <a:pPr lvl="1" algn="l"/>
            <a:r>
              <a:rPr sz="1800"/>
              <a:t>  Total Revenue: 11,139.07 / 56.73%</a:t>
            </a:r>
          </a:p>
          <a:p>
            <a:pPr algn="l"/>
            <a:r>
              <a:rPr sz="1800"/>
              <a:t>Town Branch has the lowest sales revenue</a:t>
            </a:r>
          </a:p>
          <a:p>
            <a:pPr lvl="1" algn="l"/>
            <a:r>
              <a:rPr sz="1800"/>
              <a:t>  Total Revenue: 2,486.42 / 10.67%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/>
              <a:t>United to Prevent Violence Against Women and Girls | www.cewhin.com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