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5" r:id="rId3"/>
    <p:sldId id="258" r:id="rId4"/>
    <p:sldId id="259" r:id="rId5"/>
    <p:sldId id="260" r:id="rId6"/>
    <p:sldId id="267" r:id="rId7"/>
    <p:sldId id="261" r:id="rId8"/>
    <p:sldId id="268" r:id="rId9"/>
    <p:sldId id="263" r:id="rId10"/>
    <p:sldId id="269" r:id="rId11"/>
  </p:sldIdLst>
  <p:sldSz cx="9144000" cy="5143500" type="screen16x9"/>
  <p:notesSz cx="6858000" cy="9144000"/>
  <p:embeddedFontLst>
    <p:embeddedFont>
      <p:font typeface="Maven Pro" panose="020B0604020202020204" charset="0"/>
      <p:regular r:id="rId13"/>
      <p:bold r:id="rId14"/>
    </p:embeddedFont>
    <p:embeddedFont>
      <p:font typeface="Nunito" panose="020B0604020202020204" charset="0"/>
      <p:regular r:id="rId15"/>
      <p:bold r:id="rId16"/>
      <p:italic r:id="rId17"/>
      <p:boldItalic r:id="rId18"/>
    </p:embeddedFont>
    <p:embeddedFont>
      <p:font typeface="Amatic SC" panose="020B0604020202020204" charset="-79"/>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973541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80d1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28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c6f80d1ff_0_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c6f80d1f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90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6f80d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26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c6f80d1f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c6f80d1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227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c6f80d1f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c6f80d1f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27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6f80d1f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6f80d1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22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6f80d1f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6f80d1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310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6f80d1f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6f80d1f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393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c6f80d1f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c6f80d1f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95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c6f80d1f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c6f80d1f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85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276"/>
        <p:cNvGrpSpPr/>
        <p:nvPr/>
      </p:nvGrpSpPr>
      <p:grpSpPr>
        <a:xfrm>
          <a:off x="0" y="0"/>
          <a:ext cx="0" cy="0"/>
          <a:chOff x="0" y="0"/>
          <a:chExt cx="0" cy="0"/>
        </a:xfrm>
      </p:grpSpPr>
      <p:sp>
        <p:nvSpPr>
          <p:cNvPr id="278" name="Google Shape;278;p13"/>
          <p:cNvSpPr txBox="1">
            <a:spLocks noGrp="1"/>
          </p:cNvSpPr>
          <p:nvPr>
            <p:ph type="ctrTitle"/>
          </p:nvPr>
        </p:nvSpPr>
        <p:spPr>
          <a:xfrm>
            <a:off x="55475" y="474650"/>
            <a:ext cx="5020800" cy="168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smtClean="0">
                <a:solidFill>
                  <a:schemeClr val="bg2">
                    <a:lumMod val="50000"/>
                  </a:schemeClr>
                </a:solidFill>
              </a:rPr>
              <a:t>LiveBook Project</a:t>
            </a:r>
            <a:endParaRPr dirty="0">
              <a:solidFill>
                <a:schemeClr val="bg2">
                  <a:lumMod val="50000"/>
                </a:schemeClr>
              </a:solidFill>
            </a:endParaRPr>
          </a:p>
        </p:txBody>
      </p:sp>
      <p:sp>
        <p:nvSpPr>
          <p:cNvPr id="279" name="Google Shape;279;p13"/>
          <p:cNvSpPr txBox="1"/>
          <p:nvPr/>
        </p:nvSpPr>
        <p:spPr>
          <a:xfrm>
            <a:off x="205150" y="3238500"/>
            <a:ext cx="3822320" cy="15850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i="1" dirty="0">
                <a:solidFill>
                  <a:schemeClr val="bg2">
                    <a:lumMod val="50000"/>
                  </a:schemeClr>
                </a:solidFill>
                <a:latin typeface="Nunito"/>
                <a:ea typeface="Nunito"/>
                <a:cs typeface="Nunito"/>
                <a:sym typeface="Nunito"/>
              </a:rPr>
              <a:t>Presented by</a:t>
            </a:r>
            <a:endParaRPr sz="2400" b="1" i="1" dirty="0">
              <a:solidFill>
                <a:schemeClr val="bg2">
                  <a:lumMod val="50000"/>
                </a:schemeClr>
              </a:solidFill>
              <a:latin typeface="Nunito"/>
              <a:ea typeface="Nunito"/>
              <a:cs typeface="Nunito"/>
              <a:sym typeface="Nunito"/>
            </a:endParaRPr>
          </a:p>
          <a:p>
            <a:pPr marL="0" lvl="0" indent="0" algn="l" rtl="0">
              <a:spcBef>
                <a:spcPts val="0"/>
              </a:spcBef>
              <a:spcAft>
                <a:spcPts val="0"/>
              </a:spcAft>
              <a:buNone/>
            </a:pPr>
            <a:r>
              <a:rPr lang="en-US" sz="2400" b="1" i="1" dirty="0" err="1" smtClean="0">
                <a:solidFill>
                  <a:schemeClr val="bg2">
                    <a:lumMod val="50000"/>
                  </a:schemeClr>
                </a:solidFill>
                <a:latin typeface="Nunito"/>
                <a:ea typeface="Nunito"/>
                <a:cs typeface="Nunito"/>
                <a:sym typeface="Nunito"/>
              </a:rPr>
              <a:t>Osaide</a:t>
            </a:r>
            <a:r>
              <a:rPr lang="en-US" sz="2400" b="1" i="1" dirty="0" smtClean="0">
                <a:solidFill>
                  <a:schemeClr val="bg2">
                    <a:lumMod val="50000"/>
                  </a:schemeClr>
                </a:solidFill>
                <a:latin typeface="Nunito"/>
                <a:ea typeface="Nunito"/>
                <a:cs typeface="Nunito"/>
                <a:sym typeface="Nunito"/>
              </a:rPr>
              <a:t> </a:t>
            </a:r>
            <a:r>
              <a:rPr lang="en-US" sz="2400" b="1" i="1" dirty="0" err="1" smtClean="0">
                <a:solidFill>
                  <a:schemeClr val="bg2">
                    <a:lumMod val="50000"/>
                  </a:schemeClr>
                </a:solidFill>
                <a:latin typeface="Nunito"/>
                <a:ea typeface="Nunito"/>
                <a:cs typeface="Nunito"/>
                <a:sym typeface="Nunito"/>
              </a:rPr>
              <a:t>Omawumi</a:t>
            </a:r>
            <a:r>
              <a:rPr lang="en-US" sz="2400" b="1" i="1" dirty="0" smtClean="0">
                <a:solidFill>
                  <a:schemeClr val="bg2">
                    <a:lumMod val="50000"/>
                  </a:schemeClr>
                </a:solidFill>
                <a:latin typeface="Nunito"/>
                <a:ea typeface="Nunito"/>
                <a:cs typeface="Nunito"/>
                <a:sym typeface="Nunito"/>
              </a:rPr>
              <a:t> Divine</a:t>
            </a:r>
          </a:p>
          <a:p>
            <a:pPr marL="0" lvl="0" indent="0" algn="l" rtl="0">
              <a:spcBef>
                <a:spcPts val="0"/>
              </a:spcBef>
              <a:spcAft>
                <a:spcPts val="0"/>
              </a:spcAft>
              <a:buNone/>
            </a:pPr>
            <a:r>
              <a:rPr lang="en-US" sz="2400" b="1" i="1" dirty="0" smtClean="0">
                <a:solidFill>
                  <a:schemeClr val="bg2">
                    <a:lumMod val="50000"/>
                  </a:schemeClr>
                </a:solidFill>
                <a:latin typeface="Nunito"/>
                <a:ea typeface="Nunito"/>
                <a:cs typeface="Nunito"/>
                <a:sym typeface="Nunito"/>
              </a:rPr>
              <a:t>Team Stealth</a:t>
            </a:r>
            <a:endParaRPr sz="2400" b="1" i="1" dirty="0">
              <a:solidFill>
                <a:schemeClr val="bg2">
                  <a:lumMod val="50000"/>
                </a:schemeClr>
              </a:solidFill>
              <a:latin typeface="Nunito"/>
              <a:ea typeface="Nunito"/>
              <a:cs typeface="Nunito"/>
              <a:sym typeface="Nunito"/>
            </a:endParaRPr>
          </a:p>
          <a:p>
            <a:pPr marL="0" lvl="0" indent="0" algn="l" rtl="0">
              <a:spcBef>
                <a:spcPts val="0"/>
              </a:spcBef>
              <a:spcAft>
                <a:spcPts val="0"/>
              </a:spcAft>
              <a:buNone/>
            </a:pPr>
            <a:r>
              <a:rPr lang="en" sz="1900" b="1" dirty="0">
                <a:solidFill>
                  <a:schemeClr val="bg2">
                    <a:lumMod val="50000"/>
                  </a:schemeClr>
                </a:solidFill>
                <a:latin typeface="Nunito"/>
                <a:ea typeface="Nunito"/>
                <a:cs typeface="Nunito"/>
                <a:sym typeface="Nunito"/>
              </a:rPr>
              <a:t>Datalab Abuja.</a:t>
            </a:r>
            <a:endParaRPr sz="1900" b="1" dirty="0">
              <a:solidFill>
                <a:schemeClr val="bg2">
                  <a:lumMod val="50000"/>
                </a:schemeClr>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27"/>
        <p:cNvGrpSpPr/>
        <p:nvPr/>
      </p:nvGrpSpPr>
      <p:grpSpPr>
        <a:xfrm>
          <a:off x="0" y="0"/>
          <a:ext cx="0" cy="0"/>
          <a:chOff x="0" y="0"/>
          <a:chExt cx="0" cy="0"/>
        </a:xfrm>
      </p:grpSpPr>
      <p:sp>
        <p:nvSpPr>
          <p:cNvPr id="328" name="Google Shape;328;p20"/>
          <p:cNvSpPr txBox="1"/>
          <p:nvPr/>
        </p:nvSpPr>
        <p:spPr>
          <a:xfrm>
            <a:off x="567300" y="1474975"/>
            <a:ext cx="76647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b="1">
                <a:latin typeface="Nunito"/>
                <a:ea typeface="Nunito"/>
                <a:cs typeface="Nunito"/>
                <a:sym typeface="Nunito"/>
              </a:rPr>
              <a:t>THE END</a:t>
            </a:r>
            <a:endParaRPr sz="3300" b="1">
              <a:latin typeface="Nunito"/>
              <a:ea typeface="Nunito"/>
              <a:cs typeface="Nunito"/>
              <a:sym typeface="Nunito"/>
            </a:endParaRPr>
          </a:p>
        </p:txBody>
      </p:sp>
    </p:spTree>
    <p:extLst>
      <p:ext uri="{BB962C8B-B14F-4D97-AF65-F5344CB8AC3E}">
        <p14:creationId xmlns:p14="http://schemas.microsoft.com/office/powerpoint/2010/main" val="399203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3"/>
        <p:cNvGrpSpPr/>
        <p:nvPr/>
      </p:nvGrpSpPr>
      <p:grpSpPr>
        <a:xfrm>
          <a:off x="0" y="0"/>
          <a:ext cx="0" cy="0"/>
          <a:chOff x="0" y="0"/>
          <a:chExt cx="0" cy="0"/>
        </a:xfrm>
      </p:grpSpPr>
      <p:sp>
        <p:nvSpPr>
          <p:cNvPr id="284" name="Google Shape;284;p14"/>
          <p:cNvSpPr txBox="1"/>
          <p:nvPr/>
        </p:nvSpPr>
        <p:spPr>
          <a:xfrm>
            <a:off x="491650" y="1058950"/>
            <a:ext cx="274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285" name="Google Shape;285;p14"/>
          <p:cNvSpPr txBox="1"/>
          <p:nvPr/>
        </p:nvSpPr>
        <p:spPr>
          <a:xfrm>
            <a:off x="857250" y="1966625"/>
            <a:ext cx="162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b="1">
              <a:solidFill>
                <a:srgbClr val="4A86E8"/>
              </a:solidFill>
              <a:latin typeface="Amatic SC"/>
              <a:ea typeface="Amatic SC"/>
              <a:cs typeface="Amatic SC"/>
              <a:sym typeface="Amatic SC"/>
            </a:endParaRPr>
          </a:p>
        </p:txBody>
      </p:sp>
      <p:sp>
        <p:nvSpPr>
          <p:cNvPr id="286" name="Google Shape;286;p14"/>
          <p:cNvSpPr txBox="1"/>
          <p:nvPr/>
        </p:nvSpPr>
        <p:spPr>
          <a:xfrm>
            <a:off x="743800" y="1664075"/>
            <a:ext cx="40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287" name="Google Shape;287;p14"/>
          <p:cNvSpPr txBox="1"/>
          <p:nvPr/>
        </p:nvSpPr>
        <p:spPr>
          <a:xfrm>
            <a:off x="264750" y="390800"/>
            <a:ext cx="8484300" cy="43550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smtClean="0">
                <a:latin typeface="Nunito"/>
                <a:ea typeface="Nunito"/>
                <a:cs typeface="Nunito"/>
                <a:sym typeface="Nunito"/>
              </a:rPr>
              <a:t>INTRODUCTION</a:t>
            </a:r>
          </a:p>
          <a:p>
            <a:pPr marL="0" lvl="0" indent="0" algn="just" rtl="0">
              <a:spcBef>
                <a:spcPts val="0"/>
              </a:spcBef>
              <a:spcAft>
                <a:spcPts val="0"/>
              </a:spcAft>
              <a:buNone/>
            </a:pPr>
            <a:r>
              <a:rPr lang="en" sz="1700" dirty="0" smtClean="0">
                <a:latin typeface="Nunito"/>
                <a:ea typeface="Nunito"/>
                <a:cs typeface="Nunito"/>
                <a:sym typeface="Nunito"/>
              </a:rPr>
              <a:t>I </a:t>
            </a:r>
            <a:r>
              <a:rPr lang="en" sz="1700" dirty="0">
                <a:latin typeface="Nunito"/>
                <a:ea typeface="Nunito"/>
                <a:cs typeface="Nunito"/>
                <a:sym typeface="Nunito"/>
              </a:rPr>
              <a:t>used the </a:t>
            </a:r>
            <a:r>
              <a:rPr lang="en" sz="1700" dirty="0" smtClean="0">
                <a:latin typeface="Nunito"/>
                <a:ea typeface="Nunito"/>
                <a:cs typeface="Nunito"/>
                <a:sym typeface="Nunito"/>
              </a:rPr>
              <a:t>actions2load </a:t>
            </a:r>
            <a:r>
              <a:rPr lang="en" sz="1700" dirty="0">
                <a:latin typeface="Nunito"/>
                <a:ea typeface="Nunito"/>
                <a:cs typeface="Nunito"/>
                <a:sym typeface="Nunito"/>
              </a:rPr>
              <a:t>Database </a:t>
            </a:r>
            <a:r>
              <a:rPr lang="en" sz="1700" dirty="0" smtClean="0">
                <a:latin typeface="Nunito"/>
                <a:ea typeface="Nunito"/>
                <a:cs typeface="Nunito"/>
                <a:sym typeface="Nunito"/>
              </a:rPr>
              <a:t>provided to us, MySQL to interact and perfom queries on the dataset and PowerBi to design a User Interactions Dashboard and also for Forcasting purpose . The Dataset contained 5 columns which includes account id –showing the unique users, Event </a:t>
            </a:r>
            <a:r>
              <a:rPr lang="en" sz="1700" dirty="0">
                <a:latin typeface="Nunito"/>
                <a:ea typeface="Nunito"/>
                <a:cs typeface="Nunito"/>
                <a:sym typeface="Nunito"/>
              </a:rPr>
              <a:t>T</a:t>
            </a:r>
            <a:r>
              <a:rPr lang="en" sz="1700" dirty="0" smtClean="0">
                <a:latin typeface="Nunito"/>
                <a:ea typeface="Nunito"/>
                <a:cs typeface="Nunito"/>
                <a:sym typeface="Nunito"/>
              </a:rPr>
              <a:t>ime – recording the entry time is seconds, Event-type – shows the type of event that occur</a:t>
            </a:r>
            <a:r>
              <a:rPr lang="en-US" sz="1700" dirty="0" smtClean="0">
                <a:latin typeface="Nunito"/>
                <a:ea typeface="Nunito"/>
                <a:cs typeface="Nunito"/>
                <a:sym typeface="Nunito"/>
              </a:rPr>
              <a:t>r</a:t>
            </a:r>
            <a:r>
              <a:rPr lang="en" sz="1700" dirty="0" smtClean="0">
                <a:latin typeface="Nunito"/>
                <a:ea typeface="Nunito"/>
                <a:cs typeface="Nunito"/>
                <a:sym typeface="Nunito"/>
              </a:rPr>
              <a:t>ed, it consisted of 25 different events, Product id and an Aditional data column.</a:t>
            </a:r>
            <a:endParaRPr sz="1700" dirty="0">
              <a:latin typeface="Nunito"/>
              <a:ea typeface="Nunito"/>
              <a:cs typeface="Nunito"/>
              <a:sym typeface="Nunito"/>
            </a:endParaRPr>
          </a:p>
          <a:p>
            <a:pPr marL="0" lvl="0" indent="0" algn="just" rtl="0">
              <a:spcBef>
                <a:spcPts val="0"/>
              </a:spcBef>
              <a:spcAft>
                <a:spcPts val="0"/>
              </a:spcAft>
              <a:buNone/>
            </a:pPr>
            <a:r>
              <a:rPr lang="en" sz="1700" dirty="0">
                <a:latin typeface="Nunito"/>
                <a:ea typeface="Nunito"/>
                <a:cs typeface="Nunito"/>
                <a:sym typeface="Nunito"/>
              </a:rPr>
              <a:t> </a:t>
            </a:r>
            <a:r>
              <a:rPr lang="en" sz="1700" dirty="0" smtClean="0">
                <a:latin typeface="Nunito"/>
                <a:ea typeface="Nunito"/>
                <a:cs typeface="Nunito"/>
                <a:sym typeface="Nunito"/>
              </a:rPr>
              <a:t>The Dashboard gives a comprehensive visual representation of how users interacted with the LiveBook, highligting events porpularity and trends. </a:t>
            </a:r>
            <a:r>
              <a:rPr lang="en" sz="1700" dirty="0">
                <a:latin typeface="Nunito"/>
                <a:ea typeface="Nunito"/>
                <a:cs typeface="Nunito"/>
                <a:sym typeface="Nunito"/>
              </a:rPr>
              <a:t>It </a:t>
            </a:r>
            <a:r>
              <a:rPr lang="en" sz="1700" dirty="0" smtClean="0">
                <a:latin typeface="Nunito"/>
                <a:ea typeface="Nunito"/>
                <a:cs typeface="Nunito"/>
                <a:sym typeface="Nunito"/>
              </a:rPr>
              <a:t>shows an event occur</a:t>
            </a:r>
            <a:r>
              <a:rPr lang="en-US" sz="1700" dirty="0" smtClean="0">
                <a:latin typeface="Nunito"/>
                <a:ea typeface="Nunito"/>
                <a:cs typeface="Nunito"/>
                <a:sym typeface="Nunito"/>
              </a:rPr>
              <a:t>r</a:t>
            </a:r>
            <a:r>
              <a:rPr lang="en" sz="1700" dirty="0" smtClean="0">
                <a:latin typeface="Nunito"/>
                <a:ea typeface="Nunito"/>
                <a:cs typeface="Nunito"/>
                <a:sym typeface="Nunito"/>
              </a:rPr>
              <a:t>ence forcasting, providing a detailed data driven projection of the event occur</a:t>
            </a:r>
            <a:r>
              <a:rPr lang="en-US" sz="1700" dirty="0" smtClean="0">
                <a:latin typeface="Nunito"/>
                <a:ea typeface="Nunito"/>
                <a:cs typeface="Nunito"/>
                <a:sym typeface="Nunito"/>
              </a:rPr>
              <a:t>r</a:t>
            </a:r>
            <a:r>
              <a:rPr lang="en" sz="1700" dirty="0" smtClean="0">
                <a:latin typeface="Nunito"/>
                <a:ea typeface="Nunito"/>
                <a:cs typeface="Nunito"/>
                <a:sym typeface="Nunito"/>
              </a:rPr>
              <a:t>ence trend by time of day down to the very second for the next 24hours.</a:t>
            </a:r>
            <a:endParaRPr sz="1700" dirty="0">
              <a:latin typeface="Nunito"/>
              <a:ea typeface="Nunito"/>
              <a:cs typeface="Nunito"/>
              <a:sym typeface="Nunito"/>
            </a:endParaRPr>
          </a:p>
          <a:p>
            <a:pPr marL="0" lvl="0" indent="0" algn="just" rtl="0">
              <a:spcBef>
                <a:spcPts val="0"/>
              </a:spcBef>
              <a:spcAft>
                <a:spcPts val="0"/>
              </a:spcAft>
              <a:buNone/>
            </a:pPr>
            <a:endParaRPr sz="1700" dirty="0">
              <a:latin typeface="Nunito"/>
              <a:ea typeface="Nunito"/>
              <a:cs typeface="Nunito"/>
              <a:sym typeface="Nunito"/>
            </a:endParaRPr>
          </a:p>
          <a:p>
            <a:pPr marL="0" lvl="0" indent="0" algn="just" rtl="0">
              <a:spcBef>
                <a:spcPts val="0"/>
              </a:spcBef>
              <a:spcAft>
                <a:spcPts val="0"/>
              </a:spcAft>
              <a:buNone/>
            </a:pPr>
            <a:r>
              <a:rPr lang="en-US" sz="1700" dirty="0" smtClean="0">
                <a:latin typeface="Nunito"/>
                <a:ea typeface="Nunito"/>
                <a:cs typeface="Nunito"/>
                <a:sym typeface="Nunito"/>
              </a:rPr>
              <a:t>Further improvements can be made by using more advance analytics and machine learning models to give a more precise and clearer picture as to the prediction of event occurrence.</a:t>
            </a:r>
            <a:endParaRPr sz="1700" dirty="0">
              <a:latin typeface="Nunito"/>
              <a:ea typeface="Nunito"/>
              <a:cs typeface="Nunito"/>
              <a:sym typeface="Nunito"/>
            </a:endParaRPr>
          </a:p>
          <a:p>
            <a:pPr marL="457200" lvl="0" indent="0" algn="l" rtl="0">
              <a:spcBef>
                <a:spcPts val="0"/>
              </a:spcBef>
              <a:spcAft>
                <a:spcPts val="0"/>
              </a:spcAft>
              <a:buNone/>
            </a:pPr>
            <a:endParaRPr sz="1600" dirty="0">
              <a:latin typeface="Nunito"/>
              <a:ea typeface="Nunito"/>
              <a:cs typeface="Nunito"/>
              <a:sym typeface="Nunito"/>
            </a:endParaRPr>
          </a:p>
        </p:txBody>
      </p:sp>
    </p:spTree>
    <p:extLst>
      <p:ext uri="{BB962C8B-B14F-4D97-AF65-F5344CB8AC3E}">
        <p14:creationId xmlns:p14="http://schemas.microsoft.com/office/powerpoint/2010/main" val="97268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91"/>
        <p:cNvGrpSpPr/>
        <p:nvPr/>
      </p:nvGrpSpPr>
      <p:grpSpPr>
        <a:xfrm>
          <a:off x="0" y="0"/>
          <a:ext cx="0" cy="0"/>
          <a:chOff x="0" y="0"/>
          <a:chExt cx="0" cy="0"/>
        </a:xfrm>
      </p:grpSpPr>
      <p:sp>
        <p:nvSpPr>
          <p:cNvPr id="3" name="TextBox 2"/>
          <p:cNvSpPr txBox="1"/>
          <p:nvPr/>
        </p:nvSpPr>
        <p:spPr>
          <a:xfrm>
            <a:off x="285475" y="277402"/>
            <a:ext cx="6185042" cy="307777"/>
          </a:xfrm>
          <a:prstGeom prst="rect">
            <a:avLst/>
          </a:prstGeom>
          <a:noFill/>
        </p:spPr>
        <p:txBody>
          <a:bodyPr wrap="square" rtlCol="0">
            <a:spAutoFit/>
          </a:bodyPr>
          <a:lstStyle/>
          <a:p>
            <a:r>
              <a:rPr lang="en-US" dirty="0" smtClean="0"/>
              <a:t>Dataset Opened and being </a:t>
            </a:r>
            <a:r>
              <a:rPr lang="en-US" dirty="0" smtClean="0"/>
              <a:t>viewed and queries </a:t>
            </a:r>
            <a:r>
              <a:rPr lang="en-US" dirty="0" smtClean="0"/>
              <a:t>on MYSQL Workbench</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83" y="657547"/>
            <a:ext cx="7899407" cy="39350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97"/>
        <p:cNvGrpSpPr/>
        <p:nvPr/>
      </p:nvGrpSpPr>
      <p:grpSpPr>
        <a:xfrm>
          <a:off x="0" y="0"/>
          <a:ext cx="0" cy="0"/>
          <a:chOff x="0" y="0"/>
          <a:chExt cx="0" cy="0"/>
        </a:xfrm>
      </p:grpSpPr>
      <p:sp>
        <p:nvSpPr>
          <p:cNvPr id="299" name="Google Shape;299;p16"/>
          <p:cNvSpPr txBox="1"/>
          <p:nvPr/>
        </p:nvSpPr>
        <p:spPr>
          <a:xfrm>
            <a:off x="184935" y="183832"/>
            <a:ext cx="3770615" cy="489361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dirty="0">
                <a:latin typeface="Nunito"/>
                <a:ea typeface="Nunito"/>
                <a:cs typeface="Nunito"/>
                <a:sym typeface="Nunito"/>
              </a:rPr>
              <a:t>This is a bar chart </a:t>
            </a:r>
            <a:r>
              <a:rPr lang="en" sz="1700" dirty="0" smtClean="0">
                <a:latin typeface="Nunito"/>
                <a:ea typeface="Nunito"/>
                <a:cs typeface="Nunito"/>
                <a:sym typeface="Nunito"/>
              </a:rPr>
              <a:t>shows event occur</a:t>
            </a:r>
            <a:r>
              <a:rPr lang="en-US" sz="1700" dirty="0" smtClean="0">
                <a:latin typeface="Nunito"/>
                <a:ea typeface="Nunito"/>
                <a:cs typeface="Nunito"/>
                <a:sym typeface="Nunito"/>
              </a:rPr>
              <a:t>r</a:t>
            </a:r>
            <a:r>
              <a:rPr lang="en" sz="1700" dirty="0" smtClean="0">
                <a:latin typeface="Nunito"/>
                <a:ea typeface="Nunito"/>
                <a:cs typeface="Nunito"/>
                <a:sym typeface="Nunito"/>
              </a:rPr>
              <a:t>ence, it gives a clear indication of events porpularity, highlighting the top 3 porpular event and the least 3 events based on porpularity among the users. Analysis showed that </a:t>
            </a:r>
            <a:r>
              <a:rPr lang="en" sz="1700" dirty="0">
                <a:latin typeface="Nunito"/>
                <a:ea typeface="Nunito"/>
                <a:cs typeface="Nunito"/>
                <a:sym typeface="Nunito"/>
              </a:rPr>
              <a:t>t</a:t>
            </a:r>
            <a:r>
              <a:rPr lang="en" sz="1700" dirty="0" smtClean="0">
                <a:latin typeface="Nunito"/>
                <a:ea typeface="Nunito"/>
                <a:cs typeface="Nunito"/>
                <a:sym typeface="Nunito"/>
              </a:rPr>
              <a:t>here was </a:t>
            </a:r>
            <a:r>
              <a:rPr lang="en" sz="1700" b="1" dirty="0" smtClean="0">
                <a:latin typeface="Nunito"/>
                <a:ea typeface="Nunito"/>
                <a:cs typeface="Nunito"/>
                <a:sym typeface="Nunito"/>
              </a:rPr>
              <a:t>25 different event types</a:t>
            </a:r>
            <a:r>
              <a:rPr lang="en" sz="1700" dirty="0" smtClean="0">
                <a:latin typeface="Nunito"/>
                <a:ea typeface="Nunito"/>
                <a:cs typeface="Nunito"/>
                <a:sym typeface="Nunito"/>
              </a:rPr>
              <a:t>, with a little over </a:t>
            </a:r>
            <a:r>
              <a:rPr lang="en" sz="1700" b="1" dirty="0" smtClean="0">
                <a:latin typeface="Nunito"/>
                <a:ea typeface="Nunito"/>
                <a:cs typeface="Nunito"/>
                <a:sym typeface="Nunito"/>
              </a:rPr>
              <a:t>65k</a:t>
            </a:r>
            <a:r>
              <a:rPr lang="en" sz="1700" dirty="0" smtClean="0">
                <a:latin typeface="Nunito"/>
                <a:ea typeface="Nunito"/>
                <a:cs typeface="Nunito"/>
                <a:sym typeface="Nunito"/>
              </a:rPr>
              <a:t> hits spread across these 25 event types.   The top 3 events consist of </a:t>
            </a:r>
            <a:r>
              <a:rPr lang="en" sz="1700" b="1" dirty="0" smtClean="0">
                <a:latin typeface="Nunito"/>
                <a:ea typeface="Nunito"/>
                <a:cs typeface="Nunito"/>
                <a:sym typeface="Nunito"/>
              </a:rPr>
              <a:t>ReadingOwnedBook</a:t>
            </a:r>
            <a:r>
              <a:rPr lang="en" sz="1700" dirty="0" smtClean="0">
                <a:latin typeface="Nunito"/>
                <a:ea typeface="Nunito"/>
                <a:cs typeface="Nunito"/>
                <a:sym typeface="Nunito"/>
              </a:rPr>
              <a:t>, which had almost 25k hits, </a:t>
            </a:r>
            <a:r>
              <a:rPr lang="en" sz="1700" b="1" dirty="0" smtClean="0">
                <a:latin typeface="Nunito"/>
                <a:ea typeface="Nunito"/>
                <a:cs typeface="Nunito"/>
                <a:sym typeface="Nunito"/>
              </a:rPr>
              <a:t>HighlightCreated</a:t>
            </a:r>
            <a:r>
              <a:rPr lang="en" sz="1700" dirty="0" smtClean="0">
                <a:latin typeface="Nunito"/>
                <a:ea typeface="Nunito"/>
                <a:cs typeface="Nunito"/>
                <a:sym typeface="Nunito"/>
              </a:rPr>
              <a:t> and </a:t>
            </a:r>
            <a:r>
              <a:rPr lang="en" sz="1700" b="1" dirty="0" smtClean="0">
                <a:latin typeface="Nunito"/>
                <a:ea typeface="Nunito"/>
                <a:cs typeface="Nunito"/>
                <a:sym typeface="Nunito"/>
              </a:rPr>
              <a:t>ReadingFreePreview</a:t>
            </a:r>
            <a:r>
              <a:rPr lang="en" sz="1700" dirty="0" smtClean="0">
                <a:latin typeface="Nunito"/>
                <a:ea typeface="Nunito"/>
                <a:cs typeface="Nunito"/>
                <a:sym typeface="Nunito"/>
              </a:rPr>
              <a:t>, while the 3 events at the buttom end includes </a:t>
            </a:r>
            <a:r>
              <a:rPr lang="en" sz="1700" b="1" dirty="0" smtClean="0">
                <a:latin typeface="Nunito"/>
                <a:ea typeface="Nunito"/>
                <a:cs typeface="Nunito"/>
                <a:sym typeface="Nunito"/>
              </a:rPr>
              <a:t>ProductLiveaudioUpsell</a:t>
            </a:r>
            <a:r>
              <a:rPr lang="en" sz="1700" dirty="0" smtClean="0">
                <a:latin typeface="Nunito"/>
                <a:ea typeface="Nunito"/>
                <a:cs typeface="Nunito"/>
                <a:sym typeface="Nunito"/>
              </a:rPr>
              <a:t>, </a:t>
            </a:r>
            <a:r>
              <a:rPr lang="en" sz="1700" b="1" dirty="0" smtClean="0">
                <a:latin typeface="Nunito"/>
                <a:ea typeface="Nunito"/>
                <a:cs typeface="Nunito"/>
                <a:sym typeface="Nunito"/>
              </a:rPr>
              <a:t>ProductSeeFreeLinkOpened</a:t>
            </a:r>
            <a:r>
              <a:rPr lang="en" sz="1700" dirty="0" smtClean="0">
                <a:latin typeface="Nunito"/>
                <a:ea typeface="Nunito"/>
                <a:cs typeface="Nunito"/>
                <a:sym typeface="Nunito"/>
              </a:rPr>
              <a:t> and </a:t>
            </a:r>
            <a:r>
              <a:rPr lang="en" sz="1700" b="1" dirty="0" smtClean="0">
                <a:latin typeface="Nunito"/>
                <a:ea typeface="Nunito"/>
                <a:cs typeface="Nunito"/>
                <a:sym typeface="Nunito"/>
              </a:rPr>
              <a:t>UnknownOriginLivebookLinkOpened</a:t>
            </a:r>
            <a:r>
              <a:rPr lang="en" sz="1700" dirty="0" smtClean="0">
                <a:latin typeface="Nunito"/>
                <a:ea typeface="Nunito"/>
                <a:cs typeface="Nunito"/>
                <a:sym typeface="Nunito"/>
              </a:rPr>
              <a:t> which had  just a single hit. </a:t>
            </a:r>
            <a:endParaRPr sz="1800" dirty="0">
              <a:latin typeface="Nunito"/>
              <a:ea typeface="Nunito"/>
              <a:cs typeface="Nunito"/>
              <a:sym typeface="Nuni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220" y="391537"/>
            <a:ext cx="4500597" cy="223910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8220" y="2907587"/>
            <a:ext cx="4481515" cy="2235912"/>
          </a:xfrm>
          <a:prstGeom prst="rect">
            <a:avLst/>
          </a:prstGeom>
        </p:spPr>
      </p:pic>
      <p:sp>
        <p:nvSpPr>
          <p:cNvPr id="5" name="TextBox 4"/>
          <p:cNvSpPr txBox="1"/>
          <p:nvPr/>
        </p:nvSpPr>
        <p:spPr>
          <a:xfrm>
            <a:off x="4378220" y="71919"/>
            <a:ext cx="2125322" cy="307777"/>
          </a:xfrm>
          <a:prstGeom prst="rect">
            <a:avLst/>
          </a:prstGeom>
          <a:noFill/>
        </p:spPr>
        <p:txBody>
          <a:bodyPr wrap="square" rtlCol="0">
            <a:spAutoFit/>
          </a:bodyPr>
          <a:lstStyle/>
          <a:p>
            <a:r>
              <a:rPr lang="en-US" dirty="0" smtClean="0"/>
              <a:t>Top 3 Events</a:t>
            </a:r>
            <a:endParaRPr lang="en-US" dirty="0"/>
          </a:p>
        </p:txBody>
      </p:sp>
      <p:sp>
        <p:nvSpPr>
          <p:cNvPr id="6" name="TextBox 5"/>
          <p:cNvSpPr txBox="1"/>
          <p:nvPr/>
        </p:nvSpPr>
        <p:spPr>
          <a:xfrm>
            <a:off x="4378220" y="2630640"/>
            <a:ext cx="1765726" cy="307777"/>
          </a:xfrm>
          <a:prstGeom prst="rect">
            <a:avLst/>
          </a:prstGeom>
          <a:noFill/>
        </p:spPr>
        <p:txBody>
          <a:bodyPr wrap="square" rtlCol="0">
            <a:spAutoFit/>
          </a:bodyPr>
          <a:lstStyle/>
          <a:p>
            <a:r>
              <a:rPr lang="en-US" dirty="0" smtClean="0"/>
              <a:t>Least 3 Events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03"/>
        <p:cNvGrpSpPr/>
        <p:nvPr/>
      </p:nvGrpSpPr>
      <p:grpSpPr>
        <a:xfrm>
          <a:off x="0" y="0"/>
          <a:ext cx="0" cy="0"/>
          <a:chOff x="0" y="0"/>
          <a:chExt cx="0" cy="0"/>
        </a:xfrm>
      </p:grpSpPr>
      <p:sp>
        <p:nvSpPr>
          <p:cNvPr id="3" name="TextBox 2"/>
          <p:cNvSpPr txBox="1"/>
          <p:nvPr/>
        </p:nvSpPr>
        <p:spPr>
          <a:xfrm>
            <a:off x="446388" y="585627"/>
            <a:ext cx="8327742" cy="2092881"/>
          </a:xfrm>
          <a:prstGeom prst="rect">
            <a:avLst/>
          </a:prstGeom>
          <a:noFill/>
        </p:spPr>
        <p:txBody>
          <a:bodyPr wrap="square" rtlCol="0">
            <a:spAutoFit/>
          </a:bodyPr>
          <a:lstStyle/>
          <a:p>
            <a:pPr algn="ctr"/>
            <a:r>
              <a:rPr lang="en-US" sz="1800" b="1" dirty="0" smtClean="0">
                <a:latin typeface="Nunito" panose="020B0604020202020204" charset="0"/>
              </a:rPr>
              <a:t>USER ACTIVITIES</a:t>
            </a:r>
          </a:p>
          <a:p>
            <a:endParaRPr lang="en-US" dirty="0">
              <a:latin typeface="Nunito" panose="020B0604020202020204" charset="0"/>
            </a:endParaRPr>
          </a:p>
          <a:p>
            <a:r>
              <a:rPr lang="en-US" dirty="0" smtClean="0">
                <a:latin typeface="Nunito" panose="020B0604020202020204" charset="0"/>
              </a:rPr>
              <a:t>A total of 6251 different users where recorded, these users were categorized into 4 groups based on the amount of interactions they had with the </a:t>
            </a:r>
            <a:r>
              <a:rPr lang="en-US" dirty="0" err="1" smtClean="0">
                <a:latin typeface="Nunito" panose="020B0604020202020204" charset="0"/>
              </a:rPr>
              <a:t>LiveBook</a:t>
            </a:r>
            <a:r>
              <a:rPr lang="en-US" dirty="0" smtClean="0">
                <a:latin typeface="Nunito" panose="020B0604020202020204" charset="0"/>
              </a:rPr>
              <a:t> regardless of the type of event carried out. The categories include;</a:t>
            </a:r>
          </a:p>
          <a:p>
            <a:pPr marL="285750" indent="-285750">
              <a:buFont typeface="Arial" panose="020B0604020202020204" pitchFamily="34" charset="0"/>
              <a:buChar char="•"/>
            </a:pPr>
            <a:r>
              <a:rPr lang="en-US" dirty="0" smtClean="0">
                <a:latin typeface="Nunito" panose="020B0604020202020204" charset="0"/>
              </a:rPr>
              <a:t>Slightly Active – users having between 1 – 10 entries</a:t>
            </a:r>
          </a:p>
          <a:p>
            <a:pPr marL="285750" indent="-285750">
              <a:buFont typeface="Arial" panose="020B0604020202020204" pitchFamily="34" charset="0"/>
              <a:buChar char="•"/>
            </a:pPr>
            <a:r>
              <a:rPr lang="en-US" dirty="0" smtClean="0">
                <a:latin typeface="Nunito" panose="020B0604020202020204" charset="0"/>
              </a:rPr>
              <a:t>Moderately Active – users having between 11 – 50 entries</a:t>
            </a:r>
          </a:p>
          <a:p>
            <a:pPr marL="285750" indent="-285750">
              <a:buFont typeface="Arial" panose="020B0604020202020204" pitchFamily="34" charset="0"/>
              <a:buChar char="•"/>
            </a:pPr>
            <a:r>
              <a:rPr lang="en-US" dirty="0" smtClean="0">
                <a:latin typeface="Nunito" panose="020B0604020202020204" charset="0"/>
              </a:rPr>
              <a:t>Active – users with 51 – 200 entries</a:t>
            </a:r>
          </a:p>
          <a:p>
            <a:pPr marL="285750" indent="-285750">
              <a:buFont typeface="Arial" panose="020B0604020202020204" pitchFamily="34" charset="0"/>
              <a:buChar char="•"/>
            </a:pPr>
            <a:r>
              <a:rPr lang="en-US" dirty="0" smtClean="0">
                <a:latin typeface="Nunito" panose="020B0604020202020204" charset="0"/>
              </a:rPr>
              <a:t>Very Active – users with 201 – 1600 entries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03"/>
        <p:cNvGrpSpPr/>
        <p:nvPr/>
      </p:nvGrpSpPr>
      <p:grpSpPr>
        <a:xfrm>
          <a:off x="0" y="0"/>
          <a:ext cx="0" cy="0"/>
          <a:chOff x="0" y="0"/>
          <a:chExt cx="0" cy="0"/>
        </a:xfrm>
      </p:grpSpPr>
      <p:sp>
        <p:nvSpPr>
          <p:cNvPr id="306" name="Google Shape;306;p17"/>
          <p:cNvSpPr txBox="1"/>
          <p:nvPr/>
        </p:nvSpPr>
        <p:spPr>
          <a:xfrm>
            <a:off x="369599" y="2481173"/>
            <a:ext cx="35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Chart-1</a:t>
            </a:r>
            <a:endParaRPr b="1" u="sng" dirty="0">
              <a:latin typeface="Nunito"/>
              <a:ea typeface="Nunito"/>
              <a:cs typeface="Nunito"/>
              <a:sym typeface="Nunito"/>
            </a:endParaRPr>
          </a:p>
        </p:txBody>
      </p:sp>
      <p:sp>
        <p:nvSpPr>
          <p:cNvPr id="307" name="Google Shape;307;p17"/>
          <p:cNvSpPr txBox="1"/>
          <p:nvPr/>
        </p:nvSpPr>
        <p:spPr>
          <a:xfrm>
            <a:off x="5359058" y="2650993"/>
            <a:ext cx="132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dirty="0">
                <a:latin typeface="Nunito"/>
                <a:ea typeface="Nunito"/>
                <a:cs typeface="Nunito"/>
                <a:sym typeface="Nunito"/>
              </a:rPr>
              <a:t>Chart-2</a:t>
            </a:r>
            <a:endParaRPr b="1" u="sng" dirty="0">
              <a:latin typeface="Nunito"/>
              <a:ea typeface="Nunito"/>
              <a:cs typeface="Nunito"/>
              <a:sym typeface="Nunito"/>
            </a:endParaRPr>
          </a:p>
        </p:txBody>
      </p:sp>
      <p:sp>
        <p:nvSpPr>
          <p:cNvPr id="308" name="Google Shape;308;p17"/>
          <p:cNvSpPr txBox="1"/>
          <p:nvPr/>
        </p:nvSpPr>
        <p:spPr>
          <a:xfrm>
            <a:off x="312899" y="2881373"/>
            <a:ext cx="3693600"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Nunito"/>
                <a:ea typeface="Nunito"/>
                <a:cs typeface="Nunito"/>
                <a:sym typeface="Nunito"/>
              </a:rPr>
              <a:t>This pie chart shows the </a:t>
            </a:r>
            <a:r>
              <a:rPr lang="en" sz="1200" dirty="0" smtClean="0">
                <a:latin typeface="Nunito"/>
                <a:ea typeface="Nunito"/>
                <a:cs typeface="Nunito"/>
                <a:sym typeface="Nunito"/>
              </a:rPr>
              <a:t>event occur</a:t>
            </a:r>
            <a:r>
              <a:rPr lang="en-US" sz="1200" dirty="0" smtClean="0">
                <a:latin typeface="Nunito"/>
                <a:ea typeface="Nunito"/>
                <a:cs typeface="Nunito"/>
                <a:sym typeface="Nunito"/>
              </a:rPr>
              <a:t>r</a:t>
            </a:r>
            <a:r>
              <a:rPr lang="en" sz="1200" dirty="0" smtClean="0">
                <a:latin typeface="Nunito"/>
                <a:ea typeface="Nunito"/>
                <a:cs typeface="Nunito"/>
                <a:sym typeface="Nunito"/>
              </a:rPr>
              <a:t>ence in percentage for the Very Active users, analysis showed that they recorded the lowest percentage recorded in reading among the 4 categories, despite having the highest amonts of entries. They spent a disturbinly low amount of time actually reading anything as they spent a significant amount of time seraching for books and opening these searches, in a way trying to decide what to read.</a:t>
            </a:r>
            <a:endParaRPr sz="1200" dirty="0">
              <a:latin typeface="Nunito"/>
              <a:ea typeface="Nunito"/>
              <a:cs typeface="Nunito"/>
              <a:sym typeface="Nunito"/>
            </a:endParaRPr>
          </a:p>
        </p:txBody>
      </p:sp>
      <p:sp>
        <p:nvSpPr>
          <p:cNvPr id="309" name="Google Shape;309;p17"/>
          <p:cNvSpPr txBox="1"/>
          <p:nvPr/>
        </p:nvSpPr>
        <p:spPr>
          <a:xfrm>
            <a:off x="5359058" y="2948119"/>
            <a:ext cx="35802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Nunito"/>
                <a:ea typeface="Nunito"/>
                <a:cs typeface="Nunito"/>
                <a:sym typeface="Nunito"/>
              </a:rPr>
              <a:t>This shows the distribution  of </a:t>
            </a:r>
            <a:r>
              <a:rPr lang="en" sz="1200" dirty="0" smtClean="0">
                <a:latin typeface="Nunito"/>
                <a:ea typeface="Nunito"/>
                <a:cs typeface="Nunito"/>
                <a:sym typeface="Nunito"/>
              </a:rPr>
              <a:t>event occur</a:t>
            </a:r>
            <a:r>
              <a:rPr lang="en-US" sz="1200" dirty="0" smtClean="0">
                <a:latin typeface="Nunito"/>
                <a:ea typeface="Nunito"/>
                <a:cs typeface="Nunito"/>
                <a:sym typeface="Nunito"/>
              </a:rPr>
              <a:t>r</a:t>
            </a:r>
            <a:r>
              <a:rPr lang="en" sz="1200" dirty="0" smtClean="0">
                <a:latin typeface="Nunito"/>
                <a:ea typeface="Nunito"/>
                <a:cs typeface="Nunito"/>
                <a:sym typeface="Nunito"/>
              </a:rPr>
              <a:t>ence in the Slightly Active group, while just having very few entries, they made the most of the LiveBook fully utilizing it, as they spent over 80% of their entries actually reading books and downloading ebooks to read, as opposed to the Very Active group which barely recorded 20% or reading anything. </a:t>
            </a:r>
            <a:endParaRPr sz="1200" dirty="0">
              <a:latin typeface="Nunito"/>
              <a:ea typeface="Nunito"/>
              <a:cs typeface="Nunito"/>
              <a:sym typeface="Nuni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46" y="71918"/>
            <a:ext cx="4122465" cy="24197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387" y="61644"/>
            <a:ext cx="4285063" cy="2548719"/>
          </a:xfrm>
          <a:prstGeom prst="rect">
            <a:avLst/>
          </a:prstGeom>
        </p:spPr>
      </p:pic>
    </p:spTree>
    <p:extLst>
      <p:ext uri="{BB962C8B-B14F-4D97-AF65-F5344CB8AC3E}">
        <p14:creationId xmlns:p14="http://schemas.microsoft.com/office/powerpoint/2010/main" val="133045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13"/>
        <p:cNvGrpSpPr/>
        <p:nvPr/>
      </p:nvGrpSpPr>
      <p:grpSpPr>
        <a:xfrm>
          <a:off x="0" y="0"/>
          <a:ext cx="0" cy="0"/>
          <a:chOff x="0" y="0"/>
          <a:chExt cx="0" cy="0"/>
        </a:xfrm>
      </p:grpSpPr>
      <p:sp>
        <p:nvSpPr>
          <p:cNvPr id="315" name="Google Shape;315;p18"/>
          <p:cNvSpPr txBox="1"/>
          <p:nvPr/>
        </p:nvSpPr>
        <p:spPr>
          <a:xfrm>
            <a:off x="5143500" y="2263372"/>
            <a:ext cx="3790500" cy="2631459"/>
          </a:xfrm>
          <a:prstGeom prst="rect">
            <a:avLst/>
          </a:prstGeom>
          <a:noFill/>
          <a:ln>
            <a:noFill/>
          </a:ln>
        </p:spPr>
        <p:txBody>
          <a:bodyPr spcFirstLastPara="1" wrap="square" lIns="91425" tIns="91425" rIns="91425" bIns="91425" anchor="t" anchorCtr="0">
            <a:spAutoFit/>
          </a:bodyPr>
          <a:lstStyle/>
          <a:p>
            <a:pPr lvl="0" algn="just"/>
            <a:r>
              <a:rPr lang="en" sz="1300" dirty="0" smtClean="0">
                <a:latin typeface="Nunito" panose="020B0604020202020204" charset="0"/>
                <a:ea typeface="Nunito"/>
                <a:cs typeface="Nunito"/>
                <a:sym typeface="Nunito"/>
              </a:rPr>
              <a:t>This bar chat showings the Total </a:t>
            </a:r>
            <a:r>
              <a:rPr lang="en" sz="1300" dirty="0">
                <a:latin typeface="Nunito" panose="020B0604020202020204" charset="0"/>
                <a:ea typeface="Nunito"/>
                <a:cs typeface="Nunito"/>
                <a:sym typeface="Nunito"/>
              </a:rPr>
              <a:t>E</a:t>
            </a:r>
            <a:r>
              <a:rPr lang="en" sz="1300" dirty="0" smtClean="0">
                <a:latin typeface="Nunito" panose="020B0604020202020204" charset="0"/>
                <a:ea typeface="Nunito"/>
                <a:cs typeface="Nunito"/>
                <a:sym typeface="Nunito"/>
              </a:rPr>
              <a:t>ntries made on the livebook per day along side the Total </a:t>
            </a:r>
            <a:r>
              <a:rPr lang="en" sz="1300" dirty="0">
                <a:latin typeface="Nunito" panose="020B0604020202020204" charset="0"/>
                <a:ea typeface="Nunito"/>
                <a:cs typeface="Nunito"/>
                <a:sym typeface="Nunito"/>
              </a:rPr>
              <a:t>U</a:t>
            </a:r>
            <a:r>
              <a:rPr lang="en" sz="1300" dirty="0" smtClean="0">
                <a:latin typeface="Nunito" panose="020B0604020202020204" charset="0"/>
                <a:ea typeface="Nunito"/>
                <a:cs typeface="Nunito"/>
                <a:sym typeface="Nunito"/>
              </a:rPr>
              <a:t>sers for each day. </a:t>
            </a:r>
            <a:r>
              <a:rPr lang="en-GB" sz="1200" dirty="0">
                <a:latin typeface="Nunito" panose="020B0604020202020204" charset="0"/>
              </a:rPr>
              <a:t/>
            </a:r>
            <a:br>
              <a:rPr lang="en-GB" sz="1200" dirty="0">
                <a:latin typeface="Nunito" panose="020B0604020202020204" charset="0"/>
              </a:rPr>
            </a:br>
            <a:r>
              <a:rPr lang="en-GB" sz="1200" dirty="0">
                <a:latin typeface="Nunito" panose="020B0604020202020204" charset="0"/>
              </a:rPr>
              <a:t>﻿Total Entries (147.28% increase) and Total Users (64.48% increase) both trended up between Friday, November 29, 2019 and Saturday, December 7, 2019.﻿﻿ ﻿﻿ ﻿﻿Across all metrics, Total Entries had the most interesting recent trend and started trending up on Friday, November 29, 2019, rising by 147.28% (4327) in 8 days.﻿﻿</a:t>
            </a:r>
            <a:r>
              <a:rPr lang="en-GB" sz="1200" dirty="0" smtClean="0">
                <a:latin typeface="Nunito" panose="020B0604020202020204" charset="0"/>
              </a:rPr>
              <a:t>Total </a:t>
            </a:r>
            <a:r>
              <a:rPr lang="en-GB" sz="1200" dirty="0">
                <a:latin typeface="Nunito" panose="020B0604020202020204" charset="0"/>
              </a:rPr>
              <a:t>Entries jumped from 2938 to 7265 during its steepest incline between Friday, November 29, 2019 and Saturday, December 7, 2019.﻿﻿ ﻿﻿ ﻿</a:t>
            </a:r>
            <a:endParaRPr dirty="0">
              <a:latin typeface="Nunito" panose="020B0604020202020204" charset="0"/>
              <a:ea typeface="Nunito"/>
              <a:cs typeface="Nunito"/>
              <a:sym typeface="Nunito"/>
            </a:endParaRPr>
          </a:p>
        </p:txBody>
      </p:sp>
      <p:sp>
        <p:nvSpPr>
          <p:cNvPr id="317" name="Google Shape;317;p18"/>
          <p:cNvSpPr txBox="1"/>
          <p:nvPr/>
        </p:nvSpPr>
        <p:spPr>
          <a:xfrm>
            <a:off x="159860" y="2296712"/>
            <a:ext cx="4122300" cy="2954625"/>
          </a:xfrm>
          <a:prstGeom prst="rect">
            <a:avLst/>
          </a:prstGeom>
          <a:noFill/>
          <a:ln>
            <a:noFill/>
          </a:ln>
        </p:spPr>
        <p:txBody>
          <a:bodyPr spcFirstLastPara="1" wrap="square" lIns="91425" tIns="91425" rIns="91425" bIns="91425" anchor="t" anchorCtr="0">
            <a:spAutoFit/>
          </a:bodyPr>
          <a:lstStyle/>
          <a:p>
            <a:pPr lvl="0" algn="just"/>
            <a:r>
              <a:rPr lang="en" sz="1200" dirty="0">
                <a:latin typeface="Nunito"/>
                <a:ea typeface="Nunito"/>
                <a:cs typeface="Nunito"/>
                <a:sym typeface="Nunito"/>
              </a:rPr>
              <a:t>This </a:t>
            </a:r>
            <a:r>
              <a:rPr lang="en" sz="1200" dirty="0" smtClean="0">
                <a:latin typeface="Nunito"/>
                <a:ea typeface="Nunito"/>
                <a:cs typeface="Nunito"/>
                <a:sym typeface="Nunito"/>
              </a:rPr>
              <a:t>displays </a:t>
            </a:r>
            <a:r>
              <a:rPr lang="en" sz="1200" dirty="0">
                <a:latin typeface="Nunito"/>
                <a:ea typeface="Nunito"/>
                <a:cs typeface="Nunito"/>
                <a:sym typeface="Nunito"/>
              </a:rPr>
              <a:t>a line </a:t>
            </a:r>
            <a:r>
              <a:rPr lang="en" sz="1200" dirty="0" smtClean="0">
                <a:latin typeface="Nunito"/>
                <a:ea typeface="Nunito"/>
                <a:cs typeface="Nunito"/>
                <a:sym typeface="Nunito"/>
              </a:rPr>
              <a:t>chart showing </a:t>
            </a:r>
            <a:r>
              <a:rPr lang="en" sz="1200" dirty="0">
                <a:latin typeface="Nunito"/>
                <a:ea typeface="Nunito"/>
                <a:cs typeface="Nunito"/>
                <a:sym typeface="Nunito"/>
              </a:rPr>
              <a:t>total </a:t>
            </a:r>
            <a:r>
              <a:rPr lang="en" sz="1200" dirty="0" smtClean="0">
                <a:latin typeface="Nunito"/>
                <a:ea typeface="Nunito"/>
                <a:cs typeface="Nunito"/>
                <a:sym typeface="Nunito"/>
              </a:rPr>
              <a:t>events occuring per hour over a 24 hours period. </a:t>
            </a:r>
            <a:r>
              <a:rPr lang="en" sz="1200" dirty="0">
                <a:latin typeface="Nunito"/>
                <a:ea typeface="Nunito"/>
                <a:cs typeface="Nunito"/>
                <a:sym typeface="Nunito"/>
              </a:rPr>
              <a:t>The chart is generated by grouping the </a:t>
            </a:r>
            <a:r>
              <a:rPr lang="en" sz="1200" dirty="0" smtClean="0">
                <a:latin typeface="Nunito"/>
                <a:ea typeface="Nunito"/>
                <a:cs typeface="Nunito"/>
                <a:sym typeface="Nunito"/>
              </a:rPr>
              <a:t>event time into a 24 hours period and taking a count of the events as they occur within the hour. </a:t>
            </a:r>
            <a:r>
              <a:rPr lang="en" sz="1200" dirty="0">
                <a:latin typeface="Nunito"/>
                <a:ea typeface="Nunito"/>
                <a:cs typeface="Nunito"/>
                <a:sym typeface="Nunito"/>
              </a:rPr>
              <a:t>The chart shows that the total </a:t>
            </a:r>
            <a:r>
              <a:rPr lang="en" sz="1200" dirty="0" smtClean="0">
                <a:latin typeface="Nunito"/>
                <a:ea typeface="Nunito"/>
                <a:cs typeface="Nunito"/>
                <a:sym typeface="Nunito"/>
              </a:rPr>
              <a:t>events flutuated during the early hours of the morning. There was significant and steady increase majorly noticed at 2 points on the chart, first at 6:00am, before being derailed at the 8:00am where there was a slight decrease but then the upward trend continued at 11:00am reaching its hightest point at 3:00pm recording almost 3500 event entries, before taking a significantly downward trend marking an all time low point at the 11:00pm mark. The trend </a:t>
            </a:r>
            <a:r>
              <a:rPr lang="en" sz="1200" dirty="0">
                <a:latin typeface="Nunito"/>
                <a:ea typeface="Nunito"/>
                <a:cs typeface="Nunito"/>
                <a:sym typeface="Nunito"/>
              </a:rPr>
              <a:t>over time is useful for forecasting &amp; making business decisions.</a:t>
            </a:r>
            <a:endParaRPr sz="1200" dirty="0">
              <a:latin typeface="Nunito"/>
              <a:ea typeface="Nunito"/>
              <a:cs typeface="Nunito"/>
              <a:sym typeface="Nuni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918" y="149767"/>
            <a:ext cx="3679664" cy="211360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60" y="93528"/>
            <a:ext cx="3988586" cy="22260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21"/>
        <p:cNvGrpSpPr/>
        <p:nvPr/>
      </p:nvGrpSpPr>
      <p:grpSpPr>
        <a:xfrm>
          <a:off x="0" y="0"/>
          <a:ext cx="0" cy="0"/>
          <a:chOff x="0" y="0"/>
          <a:chExt cx="0" cy="0"/>
        </a:xfrm>
      </p:grpSpPr>
      <p:sp>
        <p:nvSpPr>
          <p:cNvPr id="323" name="Google Shape;323;p19"/>
          <p:cNvSpPr txBox="1"/>
          <p:nvPr/>
        </p:nvSpPr>
        <p:spPr>
          <a:xfrm>
            <a:off x="452064" y="2410474"/>
            <a:ext cx="7986967" cy="273302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latin typeface="Nunito"/>
                <a:ea typeface="Nunito"/>
                <a:cs typeface="Nunito"/>
                <a:sym typeface="Nunito"/>
              </a:rPr>
              <a:t>This </a:t>
            </a:r>
            <a:r>
              <a:rPr lang="en" sz="1200" dirty="0" smtClean="0">
                <a:latin typeface="Nunito"/>
                <a:ea typeface="Nunito"/>
                <a:cs typeface="Nunito"/>
                <a:sym typeface="Nunito"/>
              </a:rPr>
              <a:t>shows  </a:t>
            </a:r>
            <a:r>
              <a:rPr lang="en" sz="1200" dirty="0">
                <a:latin typeface="Nunito"/>
                <a:ea typeface="Nunito"/>
                <a:cs typeface="Nunito"/>
                <a:sym typeface="Nunito"/>
              </a:rPr>
              <a:t>a </a:t>
            </a:r>
            <a:r>
              <a:rPr lang="en" sz="1200" dirty="0" smtClean="0">
                <a:latin typeface="Nunito"/>
                <a:ea typeface="Nunito"/>
                <a:cs typeface="Nunito"/>
                <a:sym typeface="Nunito"/>
              </a:rPr>
              <a:t>linechart</a:t>
            </a:r>
            <a:r>
              <a:rPr lang="en" sz="1200" dirty="0">
                <a:latin typeface="Nunito"/>
                <a:ea typeface="Nunito"/>
                <a:cs typeface="Nunito"/>
                <a:sym typeface="Nunito"/>
              </a:rPr>
              <a:t>, which </a:t>
            </a:r>
            <a:r>
              <a:rPr lang="en" sz="1200" dirty="0" smtClean="0">
                <a:latin typeface="Nunito"/>
                <a:ea typeface="Nunito"/>
                <a:cs typeface="Nunito"/>
                <a:sym typeface="Nunito"/>
              </a:rPr>
              <a:t>displays the event occuring at each time of the day down to the second for a 24hours period, analysis shows a fluctuation in event occur</a:t>
            </a:r>
            <a:r>
              <a:rPr lang="en-US" sz="1200" dirty="0" smtClean="0">
                <a:latin typeface="Nunito"/>
                <a:ea typeface="Nunito"/>
                <a:cs typeface="Nunito"/>
                <a:sym typeface="Nunito"/>
              </a:rPr>
              <a:t>r</a:t>
            </a:r>
            <a:r>
              <a:rPr lang="en" sz="1200" dirty="0" smtClean="0">
                <a:latin typeface="Nunito"/>
                <a:ea typeface="Nunito"/>
                <a:cs typeface="Nunito"/>
                <a:sym typeface="Nunito"/>
              </a:rPr>
              <a:t>ence with 2 noticible spikes first between 7am – 9am and again between 1pm – 3pm. </a:t>
            </a:r>
          </a:p>
          <a:p>
            <a:pPr marL="0" lvl="0" indent="0" algn="l" rtl="0">
              <a:lnSpc>
                <a:spcPct val="115000"/>
              </a:lnSpc>
              <a:spcBef>
                <a:spcPts val="0"/>
              </a:spcBef>
              <a:spcAft>
                <a:spcPts val="0"/>
              </a:spcAft>
              <a:buNone/>
            </a:pPr>
            <a:endParaRPr lang="en" sz="1200" b="1" dirty="0">
              <a:latin typeface="Nunito"/>
              <a:ea typeface="Nunito"/>
              <a:cs typeface="Nunito"/>
              <a:sym typeface="Nunito"/>
            </a:endParaRPr>
          </a:p>
          <a:p>
            <a:pPr marL="0" lvl="0" indent="0" algn="l" rtl="0">
              <a:lnSpc>
                <a:spcPct val="115000"/>
              </a:lnSpc>
              <a:spcBef>
                <a:spcPts val="0"/>
              </a:spcBef>
              <a:spcAft>
                <a:spcPts val="0"/>
              </a:spcAft>
              <a:buNone/>
            </a:pPr>
            <a:r>
              <a:rPr lang="en" sz="1200" b="1" dirty="0" smtClean="0">
                <a:latin typeface="Nunito"/>
                <a:ea typeface="Nunito"/>
                <a:cs typeface="Nunito"/>
                <a:sym typeface="Nunito"/>
              </a:rPr>
              <a:t>FORECASTING</a:t>
            </a:r>
          </a:p>
          <a:p>
            <a:pPr marL="0" lvl="0" indent="0" algn="l" rtl="0">
              <a:lnSpc>
                <a:spcPct val="115000"/>
              </a:lnSpc>
              <a:spcBef>
                <a:spcPts val="0"/>
              </a:spcBef>
              <a:spcAft>
                <a:spcPts val="0"/>
              </a:spcAft>
              <a:buNone/>
            </a:pPr>
            <a:r>
              <a:rPr lang="en" sz="1200" dirty="0" smtClean="0">
                <a:latin typeface="Nunito"/>
                <a:ea typeface="Nunito"/>
                <a:cs typeface="Nunito"/>
                <a:sym typeface="Nunito"/>
              </a:rPr>
              <a:t>With the help of power bi, futher analysis was made to predict the trend of event occur</a:t>
            </a:r>
            <a:r>
              <a:rPr lang="en-US" sz="1200" dirty="0" smtClean="0">
                <a:latin typeface="Nunito"/>
                <a:ea typeface="Nunito"/>
                <a:cs typeface="Nunito"/>
                <a:sym typeface="Nunito"/>
              </a:rPr>
              <a:t>r</a:t>
            </a:r>
            <a:r>
              <a:rPr lang="en" sz="1200" dirty="0" smtClean="0">
                <a:latin typeface="Nunito"/>
                <a:ea typeface="Nunito"/>
                <a:cs typeface="Nunito"/>
                <a:sym typeface="Nunito"/>
              </a:rPr>
              <a:t>ence over the next 24hours period. </a:t>
            </a:r>
            <a:r>
              <a:rPr lang="en-US" sz="1200" dirty="0" smtClean="0">
                <a:latin typeface="Nunito"/>
                <a:ea typeface="Nunito"/>
                <a:cs typeface="Nunito"/>
                <a:sym typeface="Nunito"/>
              </a:rPr>
              <a:t>for this analysis, the last 2 hours of the actual data was ignore so we can compare how the forecast compares to the actual data. The forecasted data followed a fairly similar pattern to the actual data with fluctuations of event occurrence across the 24hours period, with 3 main upwards spikes first at around 7am, then at 2pm and finally at 9pm.</a:t>
            </a:r>
          </a:p>
          <a:p>
            <a:pPr marL="0" lvl="0" indent="0" algn="l" rtl="0">
              <a:lnSpc>
                <a:spcPct val="115000"/>
              </a:lnSpc>
              <a:spcBef>
                <a:spcPts val="0"/>
              </a:spcBef>
              <a:spcAft>
                <a:spcPts val="0"/>
              </a:spcAft>
              <a:buNone/>
            </a:pPr>
            <a:r>
              <a:rPr lang="en" sz="1200" dirty="0" smtClean="0">
                <a:latin typeface="Nunito"/>
                <a:ea typeface="Nunito"/>
                <a:cs typeface="Nunito"/>
                <a:sym typeface="Nunito"/>
              </a:rPr>
              <a:t>This </a:t>
            </a:r>
            <a:r>
              <a:rPr lang="en" sz="1200" dirty="0">
                <a:latin typeface="Nunito"/>
                <a:ea typeface="Nunito"/>
                <a:cs typeface="Nunito"/>
                <a:sym typeface="Nunito"/>
              </a:rPr>
              <a:t>chart is useful for </a:t>
            </a:r>
            <a:r>
              <a:rPr lang="en" sz="1200" dirty="0" smtClean="0">
                <a:latin typeface="Nunito"/>
                <a:ea typeface="Nunito"/>
                <a:cs typeface="Nunito"/>
                <a:sym typeface="Nunito"/>
              </a:rPr>
              <a:t>giving a clear forecast of event trends while comparing it to the trend of the actual data, to know how similar or dissimilar they are and determining the level of accuracy.</a:t>
            </a:r>
            <a:endParaRPr sz="1200" dirty="0">
              <a:latin typeface="Nunito"/>
              <a:ea typeface="Nunito"/>
              <a:cs typeface="Nunito"/>
              <a:sym typeface="Nuni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56" y="86911"/>
            <a:ext cx="8167955" cy="2276145"/>
          </a:xfrm>
          <a:prstGeom prst="rect">
            <a:avLst/>
          </a:prstGeom>
        </p:spPr>
      </p:pic>
    </p:spTree>
    <p:extLst>
      <p:ext uri="{BB962C8B-B14F-4D97-AF65-F5344CB8AC3E}">
        <p14:creationId xmlns:p14="http://schemas.microsoft.com/office/powerpoint/2010/main" val="363570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27"/>
        <p:cNvGrpSpPr/>
        <p:nvPr/>
      </p:nvGrpSpPr>
      <p:grpSpPr>
        <a:xfrm>
          <a:off x="0" y="0"/>
          <a:ext cx="0" cy="0"/>
          <a:chOff x="0" y="0"/>
          <a:chExt cx="0" cy="0"/>
        </a:xfrm>
      </p:grpSpPr>
      <p:sp>
        <p:nvSpPr>
          <p:cNvPr id="328" name="Google Shape;328;p20"/>
          <p:cNvSpPr txBox="1"/>
          <p:nvPr/>
        </p:nvSpPr>
        <p:spPr>
          <a:xfrm>
            <a:off x="421239" y="653040"/>
            <a:ext cx="8024117" cy="22775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smtClean="0">
                <a:latin typeface="Nunito"/>
                <a:ea typeface="Nunito"/>
                <a:cs typeface="Nunito"/>
                <a:sym typeface="Nunito"/>
              </a:rPr>
              <a:t>BUSINESS INSIGHT</a:t>
            </a:r>
          </a:p>
          <a:p>
            <a:pPr marL="0" lvl="0" indent="0" algn="just" rtl="0">
              <a:spcBef>
                <a:spcPts val="0"/>
              </a:spcBef>
              <a:spcAft>
                <a:spcPts val="0"/>
              </a:spcAft>
              <a:buNone/>
            </a:pPr>
            <a:r>
              <a:rPr lang="en-US" dirty="0" smtClean="0">
                <a:latin typeface="Nunito"/>
                <a:ea typeface="Nunito"/>
                <a:cs typeface="Nunito"/>
                <a:sym typeface="Nunito"/>
              </a:rPr>
              <a:t>A more targeted and direct book recommendation system should be added to the </a:t>
            </a:r>
            <a:r>
              <a:rPr lang="en-US" dirty="0" err="1" smtClean="0">
                <a:latin typeface="Nunito"/>
                <a:ea typeface="Nunito"/>
                <a:cs typeface="Nunito"/>
                <a:sym typeface="Nunito"/>
              </a:rPr>
              <a:t>LiveBook</a:t>
            </a:r>
            <a:r>
              <a:rPr lang="en-US" dirty="0" smtClean="0">
                <a:latin typeface="Nunito"/>
                <a:ea typeface="Nunito"/>
                <a:cs typeface="Nunito"/>
                <a:sym typeface="Nunito"/>
              </a:rPr>
              <a:t> to aid users in the selection and picking a book of their preference to read, this will help both the users most especially the very active users who spend a lot of time searching for what they like(as they might find it difficult to decide on a book on their own) to do more reading and downloading of </a:t>
            </a:r>
            <a:r>
              <a:rPr lang="en-US" dirty="0" err="1" smtClean="0">
                <a:latin typeface="Nunito"/>
                <a:ea typeface="Nunito"/>
                <a:cs typeface="Nunito"/>
                <a:sym typeface="Nunito"/>
              </a:rPr>
              <a:t>ebooks</a:t>
            </a:r>
            <a:r>
              <a:rPr lang="en-US" dirty="0" smtClean="0">
                <a:latin typeface="Nunito"/>
                <a:ea typeface="Nunito"/>
                <a:cs typeface="Nunito"/>
                <a:sym typeface="Nunito"/>
              </a:rPr>
              <a:t>, as when they open the live book a list of book suggestions will be provided for them and then they can pick any of their liking to read or download. This will help reduce the amount of time spent on searching, turning it into time reading or downloading books to read later, there by improving the quality of the </a:t>
            </a:r>
            <a:r>
              <a:rPr lang="en-US" dirty="0" err="1" smtClean="0">
                <a:latin typeface="Nunito"/>
                <a:ea typeface="Nunito"/>
                <a:cs typeface="Nunito"/>
                <a:sym typeface="Nunito"/>
              </a:rPr>
              <a:t>LiveBook</a:t>
            </a:r>
            <a:r>
              <a:rPr lang="en-US" dirty="0" smtClean="0">
                <a:latin typeface="Nunito"/>
                <a:ea typeface="Nunito"/>
                <a:cs typeface="Nunito"/>
                <a:sym typeface="Nunito"/>
              </a:rPr>
              <a:t> experience for every user.</a:t>
            </a:r>
            <a:endParaRPr dirty="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1021</Words>
  <Application>Microsoft Office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Maven Pro</vt:lpstr>
      <vt:lpstr>Nunito</vt:lpstr>
      <vt:lpstr>Arial</vt:lpstr>
      <vt:lpstr>Amatic SC</vt:lpstr>
      <vt:lpstr>Momentum</vt:lpstr>
      <vt:lpstr>LiveBook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GOExplorer App</dc:title>
  <dc:creator>James</dc:creator>
  <cp:lastModifiedBy>ADMIN-PC</cp:lastModifiedBy>
  <cp:revision>27</cp:revision>
  <dcterms:modified xsi:type="dcterms:W3CDTF">2023-05-30T20:34:07Z</dcterms:modified>
</cp:coreProperties>
</file>