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6" r:id="rId20"/>
    <p:sldId id="277" r:id="rId21"/>
    <p:sldId id="284" r:id="rId22"/>
    <p:sldId id="285" r:id="rId23"/>
    <p:sldId id="292" r:id="rId24"/>
    <p:sldId id="286" r:id="rId25"/>
    <p:sldId id="293" r:id="rId26"/>
    <p:sldId id="287" r:id="rId27"/>
    <p:sldId id="288" r:id="rId28"/>
    <p:sldId id="289" r:id="rId29"/>
    <p:sldId id="290" r:id="rId30"/>
    <p:sldId id="291" r:id="rId31"/>
    <p:sldId id="278" r:id="rId32"/>
    <p:sldId id="282" r:id="rId33"/>
    <p:sldId id="283" r:id="rId34"/>
    <p:sldId id="279" r:id="rId35"/>
    <p:sldId id="280" r:id="rId36"/>
    <p:sldId id="28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snapToObjects="1">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3EE7C-6BCF-E441-9523-BAE197E8DA8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B9ACBD3-AEC1-3C4D-A122-427783D784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FAC45D-6F1E-9046-A08C-B2A56AA14845}"/>
              </a:ext>
            </a:extLst>
          </p:cNvPr>
          <p:cNvSpPr>
            <a:spLocks noGrp="1"/>
          </p:cNvSpPr>
          <p:nvPr>
            <p:ph type="dt" sz="half" idx="10"/>
          </p:nvPr>
        </p:nvSpPr>
        <p:spPr/>
        <p:txBody>
          <a:bodyPr/>
          <a:lstStyle/>
          <a:p>
            <a:fld id="{1899395E-036E-5945-A9B3-8F7B10E94BE2}" type="datetimeFigureOut">
              <a:rPr lang="en-US" smtClean="0"/>
              <a:t>6/19/2021</a:t>
            </a:fld>
            <a:endParaRPr lang="en-US"/>
          </a:p>
        </p:txBody>
      </p:sp>
      <p:sp>
        <p:nvSpPr>
          <p:cNvPr id="5" name="Footer Placeholder 4">
            <a:extLst>
              <a:ext uri="{FF2B5EF4-FFF2-40B4-BE49-F238E27FC236}">
                <a16:creationId xmlns:a16="http://schemas.microsoft.com/office/drawing/2014/main" id="{C1CFD3C4-0E58-F443-B91F-3048B0FCB2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37F4E6-6D83-734B-8F07-3E78D436C8B0}"/>
              </a:ext>
            </a:extLst>
          </p:cNvPr>
          <p:cNvSpPr>
            <a:spLocks noGrp="1"/>
          </p:cNvSpPr>
          <p:nvPr>
            <p:ph type="sldNum" sz="quarter" idx="12"/>
          </p:nvPr>
        </p:nvSpPr>
        <p:spPr/>
        <p:txBody>
          <a:bodyPr/>
          <a:lstStyle/>
          <a:p>
            <a:fld id="{A543C96E-1302-6D44-BAAE-860BEFE5BF07}" type="slidenum">
              <a:rPr lang="en-US" smtClean="0"/>
              <a:t>‹#›</a:t>
            </a:fld>
            <a:endParaRPr lang="en-US"/>
          </a:p>
        </p:txBody>
      </p:sp>
    </p:spTree>
    <p:extLst>
      <p:ext uri="{BB962C8B-B14F-4D97-AF65-F5344CB8AC3E}">
        <p14:creationId xmlns:p14="http://schemas.microsoft.com/office/powerpoint/2010/main" val="669561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3747D-ED4A-6648-818B-FE1164A5E55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C53A867-7E62-7A4A-AEB2-7D8D803867E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DC582A4-CADC-FC4F-A3AE-FEA87FA4F61D}"/>
              </a:ext>
            </a:extLst>
          </p:cNvPr>
          <p:cNvSpPr>
            <a:spLocks noGrp="1"/>
          </p:cNvSpPr>
          <p:nvPr>
            <p:ph type="dt" sz="half" idx="10"/>
          </p:nvPr>
        </p:nvSpPr>
        <p:spPr/>
        <p:txBody>
          <a:bodyPr/>
          <a:lstStyle/>
          <a:p>
            <a:fld id="{1899395E-036E-5945-A9B3-8F7B10E94BE2}" type="datetimeFigureOut">
              <a:rPr lang="en-US" smtClean="0"/>
              <a:t>6/19/2021</a:t>
            </a:fld>
            <a:endParaRPr lang="en-US"/>
          </a:p>
        </p:txBody>
      </p:sp>
      <p:sp>
        <p:nvSpPr>
          <p:cNvPr id="5" name="Footer Placeholder 4">
            <a:extLst>
              <a:ext uri="{FF2B5EF4-FFF2-40B4-BE49-F238E27FC236}">
                <a16:creationId xmlns:a16="http://schemas.microsoft.com/office/drawing/2014/main" id="{3C00E7BA-43BD-EF45-9D52-460B310447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01D27D-E8C6-E940-9380-AF20A6436A27}"/>
              </a:ext>
            </a:extLst>
          </p:cNvPr>
          <p:cNvSpPr>
            <a:spLocks noGrp="1"/>
          </p:cNvSpPr>
          <p:nvPr>
            <p:ph type="sldNum" sz="quarter" idx="12"/>
          </p:nvPr>
        </p:nvSpPr>
        <p:spPr/>
        <p:txBody>
          <a:bodyPr/>
          <a:lstStyle/>
          <a:p>
            <a:fld id="{A543C96E-1302-6D44-BAAE-860BEFE5BF07}" type="slidenum">
              <a:rPr lang="en-US" smtClean="0"/>
              <a:t>‹#›</a:t>
            </a:fld>
            <a:endParaRPr lang="en-US"/>
          </a:p>
        </p:txBody>
      </p:sp>
    </p:spTree>
    <p:extLst>
      <p:ext uri="{BB962C8B-B14F-4D97-AF65-F5344CB8AC3E}">
        <p14:creationId xmlns:p14="http://schemas.microsoft.com/office/powerpoint/2010/main" val="3834069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F688D-1C9F-8D43-A99A-E9B3FDF8479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1674339-D925-7B4B-BBE5-2E69687958E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1FD550A-DF4B-414C-A0B2-8C1ED2509A4E}"/>
              </a:ext>
            </a:extLst>
          </p:cNvPr>
          <p:cNvSpPr>
            <a:spLocks noGrp="1"/>
          </p:cNvSpPr>
          <p:nvPr>
            <p:ph type="dt" sz="half" idx="10"/>
          </p:nvPr>
        </p:nvSpPr>
        <p:spPr/>
        <p:txBody>
          <a:bodyPr/>
          <a:lstStyle/>
          <a:p>
            <a:fld id="{1899395E-036E-5945-A9B3-8F7B10E94BE2}" type="datetimeFigureOut">
              <a:rPr lang="en-US" smtClean="0"/>
              <a:t>6/19/2021</a:t>
            </a:fld>
            <a:endParaRPr lang="en-US"/>
          </a:p>
        </p:txBody>
      </p:sp>
      <p:sp>
        <p:nvSpPr>
          <p:cNvPr id="5" name="Footer Placeholder 4">
            <a:extLst>
              <a:ext uri="{FF2B5EF4-FFF2-40B4-BE49-F238E27FC236}">
                <a16:creationId xmlns:a16="http://schemas.microsoft.com/office/drawing/2014/main" id="{32F536D4-6705-9E4D-A355-80E8CE26C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0F959-2B2F-C74A-A593-D91CD3F5C6CE}"/>
              </a:ext>
            </a:extLst>
          </p:cNvPr>
          <p:cNvSpPr>
            <a:spLocks noGrp="1"/>
          </p:cNvSpPr>
          <p:nvPr>
            <p:ph type="sldNum" sz="quarter" idx="12"/>
          </p:nvPr>
        </p:nvSpPr>
        <p:spPr/>
        <p:txBody>
          <a:bodyPr/>
          <a:lstStyle/>
          <a:p>
            <a:fld id="{A543C96E-1302-6D44-BAAE-860BEFE5BF07}" type="slidenum">
              <a:rPr lang="en-US" smtClean="0"/>
              <a:t>‹#›</a:t>
            </a:fld>
            <a:endParaRPr lang="en-US"/>
          </a:p>
        </p:txBody>
      </p:sp>
    </p:spTree>
    <p:extLst>
      <p:ext uri="{BB962C8B-B14F-4D97-AF65-F5344CB8AC3E}">
        <p14:creationId xmlns:p14="http://schemas.microsoft.com/office/powerpoint/2010/main" val="2450886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825C-0D69-D440-9907-C12C53E4E13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8CA3C64-1174-8C41-9AF6-668DC000388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4373D69-36CD-3947-A424-65C4054B9333}"/>
              </a:ext>
            </a:extLst>
          </p:cNvPr>
          <p:cNvSpPr>
            <a:spLocks noGrp="1"/>
          </p:cNvSpPr>
          <p:nvPr>
            <p:ph type="dt" sz="half" idx="10"/>
          </p:nvPr>
        </p:nvSpPr>
        <p:spPr/>
        <p:txBody>
          <a:bodyPr/>
          <a:lstStyle/>
          <a:p>
            <a:fld id="{1899395E-036E-5945-A9B3-8F7B10E94BE2}" type="datetimeFigureOut">
              <a:rPr lang="en-US" smtClean="0"/>
              <a:t>6/19/2021</a:t>
            </a:fld>
            <a:endParaRPr lang="en-US"/>
          </a:p>
        </p:txBody>
      </p:sp>
      <p:sp>
        <p:nvSpPr>
          <p:cNvPr id="5" name="Footer Placeholder 4">
            <a:extLst>
              <a:ext uri="{FF2B5EF4-FFF2-40B4-BE49-F238E27FC236}">
                <a16:creationId xmlns:a16="http://schemas.microsoft.com/office/drawing/2014/main" id="{DD49B8AB-6FF1-454A-B18E-D2EBD208B9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4D1E-5C95-FF4F-9BF8-0976063DD6CE}"/>
              </a:ext>
            </a:extLst>
          </p:cNvPr>
          <p:cNvSpPr>
            <a:spLocks noGrp="1"/>
          </p:cNvSpPr>
          <p:nvPr>
            <p:ph type="sldNum" sz="quarter" idx="12"/>
          </p:nvPr>
        </p:nvSpPr>
        <p:spPr/>
        <p:txBody>
          <a:bodyPr/>
          <a:lstStyle/>
          <a:p>
            <a:fld id="{A543C96E-1302-6D44-BAAE-860BEFE5BF07}" type="slidenum">
              <a:rPr lang="en-US" smtClean="0"/>
              <a:t>‹#›</a:t>
            </a:fld>
            <a:endParaRPr lang="en-US"/>
          </a:p>
        </p:txBody>
      </p:sp>
    </p:spTree>
    <p:extLst>
      <p:ext uri="{BB962C8B-B14F-4D97-AF65-F5344CB8AC3E}">
        <p14:creationId xmlns:p14="http://schemas.microsoft.com/office/powerpoint/2010/main" val="403647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EB01F-A5C3-7E45-97B1-E36641F2524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9CB9689-ED78-844D-AC33-98F60F7740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A385755-B87E-F94E-837C-14F4C7803951}"/>
              </a:ext>
            </a:extLst>
          </p:cNvPr>
          <p:cNvSpPr>
            <a:spLocks noGrp="1"/>
          </p:cNvSpPr>
          <p:nvPr>
            <p:ph type="dt" sz="half" idx="10"/>
          </p:nvPr>
        </p:nvSpPr>
        <p:spPr/>
        <p:txBody>
          <a:bodyPr/>
          <a:lstStyle/>
          <a:p>
            <a:fld id="{1899395E-036E-5945-A9B3-8F7B10E94BE2}" type="datetimeFigureOut">
              <a:rPr lang="en-US" smtClean="0"/>
              <a:t>6/19/2021</a:t>
            </a:fld>
            <a:endParaRPr lang="en-US"/>
          </a:p>
        </p:txBody>
      </p:sp>
      <p:sp>
        <p:nvSpPr>
          <p:cNvPr id="5" name="Footer Placeholder 4">
            <a:extLst>
              <a:ext uri="{FF2B5EF4-FFF2-40B4-BE49-F238E27FC236}">
                <a16:creationId xmlns:a16="http://schemas.microsoft.com/office/drawing/2014/main" id="{004E08F9-7194-DF49-A5AE-58A628D819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4FB39C-21DE-6C4A-B5B3-8373900A35EC}"/>
              </a:ext>
            </a:extLst>
          </p:cNvPr>
          <p:cNvSpPr>
            <a:spLocks noGrp="1"/>
          </p:cNvSpPr>
          <p:nvPr>
            <p:ph type="sldNum" sz="quarter" idx="12"/>
          </p:nvPr>
        </p:nvSpPr>
        <p:spPr/>
        <p:txBody>
          <a:bodyPr/>
          <a:lstStyle/>
          <a:p>
            <a:fld id="{A543C96E-1302-6D44-BAAE-860BEFE5BF07}" type="slidenum">
              <a:rPr lang="en-US" smtClean="0"/>
              <a:t>‹#›</a:t>
            </a:fld>
            <a:endParaRPr lang="en-US"/>
          </a:p>
        </p:txBody>
      </p:sp>
    </p:spTree>
    <p:extLst>
      <p:ext uri="{BB962C8B-B14F-4D97-AF65-F5344CB8AC3E}">
        <p14:creationId xmlns:p14="http://schemas.microsoft.com/office/powerpoint/2010/main" val="995714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F30E7-ECCA-D14A-ACA5-B9A07CE425C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8D26A8A-1DFF-3144-8392-A0401742DE4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ABE45CB-016D-F44C-B030-8E545F5FF62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E523A5C-D2C0-1141-89CC-BF206C1EBC23}"/>
              </a:ext>
            </a:extLst>
          </p:cNvPr>
          <p:cNvSpPr>
            <a:spLocks noGrp="1"/>
          </p:cNvSpPr>
          <p:nvPr>
            <p:ph type="dt" sz="half" idx="10"/>
          </p:nvPr>
        </p:nvSpPr>
        <p:spPr/>
        <p:txBody>
          <a:bodyPr/>
          <a:lstStyle/>
          <a:p>
            <a:fld id="{1899395E-036E-5945-A9B3-8F7B10E94BE2}" type="datetimeFigureOut">
              <a:rPr lang="en-US" smtClean="0"/>
              <a:t>6/19/2021</a:t>
            </a:fld>
            <a:endParaRPr lang="en-US"/>
          </a:p>
        </p:txBody>
      </p:sp>
      <p:sp>
        <p:nvSpPr>
          <p:cNvPr id="6" name="Footer Placeholder 5">
            <a:extLst>
              <a:ext uri="{FF2B5EF4-FFF2-40B4-BE49-F238E27FC236}">
                <a16:creationId xmlns:a16="http://schemas.microsoft.com/office/drawing/2014/main" id="{13ABBA84-C176-B84C-AFC3-567BAA8B60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AE61E3-6F05-4644-89A4-1C2C2B76CB49}"/>
              </a:ext>
            </a:extLst>
          </p:cNvPr>
          <p:cNvSpPr>
            <a:spLocks noGrp="1"/>
          </p:cNvSpPr>
          <p:nvPr>
            <p:ph type="sldNum" sz="quarter" idx="12"/>
          </p:nvPr>
        </p:nvSpPr>
        <p:spPr/>
        <p:txBody>
          <a:bodyPr/>
          <a:lstStyle/>
          <a:p>
            <a:fld id="{A543C96E-1302-6D44-BAAE-860BEFE5BF07}" type="slidenum">
              <a:rPr lang="en-US" smtClean="0"/>
              <a:t>‹#›</a:t>
            </a:fld>
            <a:endParaRPr lang="en-US"/>
          </a:p>
        </p:txBody>
      </p:sp>
    </p:spTree>
    <p:extLst>
      <p:ext uri="{BB962C8B-B14F-4D97-AF65-F5344CB8AC3E}">
        <p14:creationId xmlns:p14="http://schemas.microsoft.com/office/powerpoint/2010/main" val="1275381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A8E95-7315-D449-B0F1-770D8FEC167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56ACECC-5098-D34D-9409-C74A0B69B8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44BF169-E43A-B642-B82B-2E40AC99ADE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5943BB4-81F0-8A49-A660-14A4D5AF8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1424797-F429-6F4B-9856-500C7B89FCD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9822319-B198-2142-80DC-3BEA2D069601}"/>
              </a:ext>
            </a:extLst>
          </p:cNvPr>
          <p:cNvSpPr>
            <a:spLocks noGrp="1"/>
          </p:cNvSpPr>
          <p:nvPr>
            <p:ph type="dt" sz="half" idx="10"/>
          </p:nvPr>
        </p:nvSpPr>
        <p:spPr/>
        <p:txBody>
          <a:bodyPr/>
          <a:lstStyle/>
          <a:p>
            <a:fld id="{1899395E-036E-5945-A9B3-8F7B10E94BE2}" type="datetimeFigureOut">
              <a:rPr lang="en-US" smtClean="0"/>
              <a:t>6/19/2021</a:t>
            </a:fld>
            <a:endParaRPr lang="en-US"/>
          </a:p>
        </p:txBody>
      </p:sp>
      <p:sp>
        <p:nvSpPr>
          <p:cNvPr id="8" name="Footer Placeholder 7">
            <a:extLst>
              <a:ext uri="{FF2B5EF4-FFF2-40B4-BE49-F238E27FC236}">
                <a16:creationId xmlns:a16="http://schemas.microsoft.com/office/drawing/2014/main" id="{16D2C26F-43E1-794C-ACC0-F4C0F7A45F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DA423C-1AAE-7049-A97A-F90DC2833D1D}"/>
              </a:ext>
            </a:extLst>
          </p:cNvPr>
          <p:cNvSpPr>
            <a:spLocks noGrp="1"/>
          </p:cNvSpPr>
          <p:nvPr>
            <p:ph type="sldNum" sz="quarter" idx="12"/>
          </p:nvPr>
        </p:nvSpPr>
        <p:spPr/>
        <p:txBody>
          <a:bodyPr/>
          <a:lstStyle/>
          <a:p>
            <a:fld id="{A543C96E-1302-6D44-BAAE-860BEFE5BF07}" type="slidenum">
              <a:rPr lang="en-US" smtClean="0"/>
              <a:t>‹#›</a:t>
            </a:fld>
            <a:endParaRPr lang="en-US"/>
          </a:p>
        </p:txBody>
      </p:sp>
    </p:spTree>
    <p:extLst>
      <p:ext uri="{BB962C8B-B14F-4D97-AF65-F5344CB8AC3E}">
        <p14:creationId xmlns:p14="http://schemas.microsoft.com/office/powerpoint/2010/main" val="1632341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285C3-D63B-E34A-92CD-07CC6B15B61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FA31AC9-57A3-BD44-8C53-220D674AB5AA}"/>
              </a:ext>
            </a:extLst>
          </p:cNvPr>
          <p:cNvSpPr>
            <a:spLocks noGrp="1"/>
          </p:cNvSpPr>
          <p:nvPr>
            <p:ph type="dt" sz="half" idx="10"/>
          </p:nvPr>
        </p:nvSpPr>
        <p:spPr/>
        <p:txBody>
          <a:bodyPr/>
          <a:lstStyle/>
          <a:p>
            <a:fld id="{1899395E-036E-5945-A9B3-8F7B10E94BE2}" type="datetimeFigureOut">
              <a:rPr lang="en-US" smtClean="0"/>
              <a:t>6/19/2021</a:t>
            </a:fld>
            <a:endParaRPr lang="en-US"/>
          </a:p>
        </p:txBody>
      </p:sp>
      <p:sp>
        <p:nvSpPr>
          <p:cNvPr id="4" name="Footer Placeholder 3">
            <a:extLst>
              <a:ext uri="{FF2B5EF4-FFF2-40B4-BE49-F238E27FC236}">
                <a16:creationId xmlns:a16="http://schemas.microsoft.com/office/drawing/2014/main" id="{4E4C6C05-B269-0E4E-8DC6-AE503BC70F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9FFC6C-A54E-D847-93E3-D941E1435DAE}"/>
              </a:ext>
            </a:extLst>
          </p:cNvPr>
          <p:cNvSpPr>
            <a:spLocks noGrp="1"/>
          </p:cNvSpPr>
          <p:nvPr>
            <p:ph type="sldNum" sz="quarter" idx="12"/>
          </p:nvPr>
        </p:nvSpPr>
        <p:spPr/>
        <p:txBody>
          <a:bodyPr/>
          <a:lstStyle/>
          <a:p>
            <a:fld id="{A543C96E-1302-6D44-BAAE-860BEFE5BF07}" type="slidenum">
              <a:rPr lang="en-US" smtClean="0"/>
              <a:t>‹#›</a:t>
            </a:fld>
            <a:endParaRPr lang="en-US"/>
          </a:p>
        </p:txBody>
      </p:sp>
    </p:spTree>
    <p:extLst>
      <p:ext uri="{BB962C8B-B14F-4D97-AF65-F5344CB8AC3E}">
        <p14:creationId xmlns:p14="http://schemas.microsoft.com/office/powerpoint/2010/main" val="4102435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9109FE-3848-2343-A0DF-FAF3138AE2C2}"/>
              </a:ext>
            </a:extLst>
          </p:cNvPr>
          <p:cNvSpPr>
            <a:spLocks noGrp="1"/>
          </p:cNvSpPr>
          <p:nvPr>
            <p:ph type="dt" sz="half" idx="10"/>
          </p:nvPr>
        </p:nvSpPr>
        <p:spPr/>
        <p:txBody>
          <a:bodyPr/>
          <a:lstStyle/>
          <a:p>
            <a:fld id="{1899395E-036E-5945-A9B3-8F7B10E94BE2}" type="datetimeFigureOut">
              <a:rPr lang="en-US" smtClean="0"/>
              <a:t>6/19/2021</a:t>
            </a:fld>
            <a:endParaRPr lang="en-US"/>
          </a:p>
        </p:txBody>
      </p:sp>
      <p:sp>
        <p:nvSpPr>
          <p:cNvPr id="3" name="Footer Placeholder 2">
            <a:extLst>
              <a:ext uri="{FF2B5EF4-FFF2-40B4-BE49-F238E27FC236}">
                <a16:creationId xmlns:a16="http://schemas.microsoft.com/office/drawing/2014/main" id="{E6BCD14E-5A51-894C-AB7C-447A53BFD2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6DD764-86D1-D64B-85FE-0E6F203EFB77}"/>
              </a:ext>
            </a:extLst>
          </p:cNvPr>
          <p:cNvSpPr>
            <a:spLocks noGrp="1"/>
          </p:cNvSpPr>
          <p:nvPr>
            <p:ph type="sldNum" sz="quarter" idx="12"/>
          </p:nvPr>
        </p:nvSpPr>
        <p:spPr/>
        <p:txBody>
          <a:bodyPr/>
          <a:lstStyle/>
          <a:p>
            <a:fld id="{A543C96E-1302-6D44-BAAE-860BEFE5BF07}" type="slidenum">
              <a:rPr lang="en-US" smtClean="0"/>
              <a:t>‹#›</a:t>
            </a:fld>
            <a:endParaRPr lang="en-US"/>
          </a:p>
        </p:txBody>
      </p:sp>
    </p:spTree>
    <p:extLst>
      <p:ext uri="{BB962C8B-B14F-4D97-AF65-F5344CB8AC3E}">
        <p14:creationId xmlns:p14="http://schemas.microsoft.com/office/powerpoint/2010/main" val="3173512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C064B-3027-294B-A27B-7AE667AFE16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1BCA3E8-6057-BE44-A7BA-9F705C6B76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C5A6AEA-478B-7244-9A0F-0746F4A418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FC71A1-36B5-D841-8AE7-6888E4459EDA}"/>
              </a:ext>
            </a:extLst>
          </p:cNvPr>
          <p:cNvSpPr>
            <a:spLocks noGrp="1"/>
          </p:cNvSpPr>
          <p:nvPr>
            <p:ph type="dt" sz="half" idx="10"/>
          </p:nvPr>
        </p:nvSpPr>
        <p:spPr/>
        <p:txBody>
          <a:bodyPr/>
          <a:lstStyle/>
          <a:p>
            <a:fld id="{1899395E-036E-5945-A9B3-8F7B10E94BE2}" type="datetimeFigureOut">
              <a:rPr lang="en-US" smtClean="0"/>
              <a:t>6/19/2021</a:t>
            </a:fld>
            <a:endParaRPr lang="en-US"/>
          </a:p>
        </p:txBody>
      </p:sp>
      <p:sp>
        <p:nvSpPr>
          <p:cNvPr id="6" name="Footer Placeholder 5">
            <a:extLst>
              <a:ext uri="{FF2B5EF4-FFF2-40B4-BE49-F238E27FC236}">
                <a16:creationId xmlns:a16="http://schemas.microsoft.com/office/drawing/2014/main" id="{D0C23DA8-96C8-2240-B8E2-79E969C66C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09AD9A-85FA-5B47-A54A-A4D89A66849C}"/>
              </a:ext>
            </a:extLst>
          </p:cNvPr>
          <p:cNvSpPr>
            <a:spLocks noGrp="1"/>
          </p:cNvSpPr>
          <p:nvPr>
            <p:ph type="sldNum" sz="quarter" idx="12"/>
          </p:nvPr>
        </p:nvSpPr>
        <p:spPr/>
        <p:txBody>
          <a:bodyPr/>
          <a:lstStyle/>
          <a:p>
            <a:fld id="{A543C96E-1302-6D44-BAAE-860BEFE5BF07}" type="slidenum">
              <a:rPr lang="en-US" smtClean="0"/>
              <a:t>‹#›</a:t>
            </a:fld>
            <a:endParaRPr lang="en-US"/>
          </a:p>
        </p:txBody>
      </p:sp>
    </p:spTree>
    <p:extLst>
      <p:ext uri="{BB962C8B-B14F-4D97-AF65-F5344CB8AC3E}">
        <p14:creationId xmlns:p14="http://schemas.microsoft.com/office/powerpoint/2010/main" val="3418713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6D160-B5C5-3D40-9251-5EDF11E035B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DFE1FD7-5E18-9C4B-AE1A-8E83A1E505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017986-5625-2E48-8EAF-B9D710ADF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6F9C993-713D-8349-B185-D73D10A2F5F2}"/>
              </a:ext>
            </a:extLst>
          </p:cNvPr>
          <p:cNvSpPr>
            <a:spLocks noGrp="1"/>
          </p:cNvSpPr>
          <p:nvPr>
            <p:ph type="dt" sz="half" idx="10"/>
          </p:nvPr>
        </p:nvSpPr>
        <p:spPr/>
        <p:txBody>
          <a:bodyPr/>
          <a:lstStyle/>
          <a:p>
            <a:fld id="{1899395E-036E-5945-A9B3-8F7B10E94BE2}" type="datetimeFigureOut">
              <a:rPr lang="en-US" smtClean="0"/>
              <a:t>6/19/2021</a:t>
            </a:fld>
            <a:endParaRPr lang="en-US"/>
          </a:p>
        </p:txBody>
      </p:sp>
      <p:sp>
        <p:nvSpPr>
          <p:cNvPr id="6" name="Footer Placeholder 5">
            <a:extLst>
              <a:ext uri="{FF2B5EF4-FFF2-40B4-BE49-F238E27FC236}">
                <a16:creationId xmlns:a16="http://schemas.microsoft.com/office/drawing/2014/main" id="{CD86B950-11F9-B346-BFEE-A25CFCF716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A24B34-3992-CC42-92EA-E293673229A6}"/>
              </a:ext>
            </a:extLst>
          </p:cNvPr>
          <p:cNvSpPr>
            <a:spLocks noGrp="1"/>
          </p:cNvSpPr>
          <p:nvPr>
            <p:ph type="sldNum" sz="quarter" idx="12"/>
          </p:nvPr>
        </p:nvSpPr>
        <p:spPr/>
        <p:txBody>
          <a:bodyPr/>
          <a:lstStyle/>
          <a:p>
            <a:fld id="{A543C96E-1302-6D44-BAAE-860BEFE5BF07}" type="slidenum">
              <a:rPr lang="en-US" smtClean="0"/>
              <a:t>‹#›</a:t>
            </a:fld>
            <a:endParaRPr lang="en-US"/>
          </a:p>
        </p:txBody>
      </p:sp>
    </p:spTree>
    <p:extLst>
      <p:ext uri="{BB962C8B-B14F-4D97-AF65-F5344CB8AC3E}">
        <p14:creationId xmlns:p14="http://schemas.microsoft.com/office/powerpoint/2010/main" val="4170937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DAF9C7-95DA-B24E-8078-E2C5179427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39D35FB-4FCA-2545-B22B-C7446C1FAD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C375895-7A92-4941-BB0E-69C49FD674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99395E-036E-5945-A9B3-8F7B10E94BE2}" type="datetimeFigureOut">
              <a:rPr lang="en-US" smtClean="0"/>
              <a:t>6/19/2021</a:t>
            </a:fld>
            <a:endParaRPr lang="en-US"/>
          </a:p>
        </p:txBody>
      </p:sp>
      <p:sp>
        <p:nvSpPr>
          <p:cNvPr id="5" name="Footer Placeholder 4">
            <a:extLst>
              <a:ext uri="{FF2B5EF4-FFF2-40B4-BE49-F238E27FC236}">
                <a16:creationId xmlns:a16="http://schemas.microsoft.com/office/drawing/2014/main" id="{98A48E8D-E375-804E-AB4C-E5B5299237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F14A56-C5D9-5D45-B7A4-4E51847233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43C96E-1302-6D44-BAAE-860BEFE5BF07}" type="slidenum">
              <a:rPr lang="en-US" smtClean="0"/>
              <a:t>‹#›</a:t>
            </a:fld>
            <a:endParaRPr lang="en-US"/>
          </a:p>
        </p:txBody>
      </p:sp>
    </p:spTree>
    <p:extLst>
      <p:ext uri="{BB962C8B-B14F-4D97-AF65-F5344CB8AC3E}">
        <p14:creationId xmlns:p14="http://schemas.microsoft.com/office/powerpoint/2010/main" val="2026559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twittertechnology.com/" TargetMode="External"/><Relationship Id="rId2" Type="http://schemas.openxmlformats.org/officeDocument/2006/relationships/hyperlink" Target="http://fastfollowerz.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E2E3C-6A4C-9546-ACA6-54264EDBA218}"/>
              </a:ext>
            </a:extLst>
          </p:cNvPr>
          <p:cNvSpPr>
            <a:spLocks noGrp="1"/>
          </p:cNvSpPr>
          <p:nvPr>
            <p:ph type="ctrTitle"/>
          </p:nvPr>
        </p:nvSpPr>
        <p:spPr>
          <a:xfrm>
            <a:off x="1524000" y="489858"/>
            <a:ext cx="9144000" cy="2541134"/>
          </a:xfrm>
        </p:spPr>
        <p:txBody>
          <a:bodyPr>
            <a:normAutofit/>
          </a:bodyPr>
          <a:lstStyle/>
          <a:p>
            <a:r>
              <a:rPr lang="en-US" sz="4800" b="1" dirty="0"/>
              <a:t>Detection of a Fake Twitter accounts based on the minimally weighted range of Attributes</a:t>
            </a:r>
            <a:endParaRPr lang="en-US" sz="4800" dirty="0"/>
          </a:p>
        </p:txBody>
      </p:sp>
      <p:sp>
        <p:nvSpPr>
          <p:cNvPr id="3" name="Subtitle 2">
            <a:extLst>
              <a:ext uri="{FF2B5EF4-FFF2-40B4-BE49-F238E27FC236}">
                <a16:creationId xmlns:a16="http://schemas.microsoft.com/office/drawing/2014/main" id="{387FEF58-A2E8-E246-9614-1F0DB7DF5423}"/>
              </a:ext>
            </a:extLst>
          </p:cNvPr>
          <p:cNvSpPr>
            <a:spLocks noGrp="1"/>
          </p:cNvSpPr>
          <p:nvPr>
            <p:ph type="subTitle" idx="1"/>
          </p:nvPr>
        </p:nvSpPr>
        <p:spPr>
          <a:xfrm>
            <a:off x="1524000" y="2950029"/>
            <a:ext cx="9144000" cy="2830285"/>
          </a:xfrm>
        </p:spPr>
        <p:txBody>
          <a:bodyPr>
            <a:normAutofit fontScale="92500" lnSpcReduction="20000"/>
          </a:bodyPr>
          <a:lstStyle/>
          <a:p>
            <a:endParaRPr lang="en-US" sz="2200" dirty="0"/>
          </a:p>
          <a:p>
            <a:r>
              <a:rPr lang="en-US" sz="2200" dirty="0"/>
              <a:t>CMP7200 Individual Masters Project</a:t>
            </a:r>
            <a:endParaRPr lang="en-GB" sz="2200" dirty="0"/>
          </a:p>
          <a:p>
            <a:r>
              <a:rPr lang="en-US" sz="2200" dirty="0"/>
              <a:t>Module Supervisor: Jagdev Bhogal</a:t>
            </a:r>
            <a:endParaRPr lang="en-GB" sz="2200" dirty="0"/>
          </a:p>
          <a:p>
            <a:r>
              <a:rPr lang="en-US" sz="2200" dirty="0"/>
              <a:t>Module Leader: Mariam Adedoyin-Olowe</a:t>
            </a:r>
            <a:endParaRPr lang="en-GB" sz="2200" dirty="0"/>
          </a:p>
          <a:p>
            <a:endParaRPr lang="en-US" b="1" i="1" dirty="0"/>
          </a:p>
          <a:p>
            <a:r>
              <a:rPr lang="en-US" sz="2000" i="1" dirty="0"/>
              <a:t>Submitted By:</a:t>
            </a:r>
            <a:endParaRPr lang="en-GB" sz="2000" dirty="0"/>
          </a:p>
          <a:p>
            <a:r>
              <a:rPr lang="en-US" sz="2000" dirty="0"/>
              <a:t>Student Name: Naga Sai Ganesh Ronte</a:t>
            </a:r>
            <a:endParaRPr lang="en-GB" sz="2000" dirty="0"/>
          </a:p>
          <a:p>
            <a:r>
              <a:rPr lang="en-US" sz="2000" dirty="0"/>
              <a:t>Student ID: 20110720</a:t>
            </a:r>
            <a:endParaRPr lang="en-GB" sz="2000" dirty="0"/>
          </a:p>
          <a:p>
            <a:endParaRPr lang="en-US" dirty="0"/>
          </a:p>
        </p:txBody>
      </p:sp>
    </p:spTree>
    <p:extLst>
      <p:ext uri="{BB962C8B-B14F-4D97-AF65-F5344CB8AC3E}">
        <p14:creationId xmlns:p14="http://schemas.microsoft.com/office/powerpoint/2010/main" val="1279558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08F6D-FF3E-C446-86A1-2BC06798AFE7}"/>
              </a:ext>
            </a:extLst>
          </p:cNvPr>
          <p:cNvSpPr>
            <a:spLocks noGrp="1"/>
          </p:cNvSpPr>
          <p:nvPr>
            <p:ph idx="1"/>
          </p:nvPr>
        </p:nvSpPr>
        <p:spPr>
          <a:xfrm>
            <a:off x="838200" y="628195"/>
            <a:ext cx="10515600" cy="5587547"/>
          </a:xfrm>
        </p:spPr>
        <p:txBody>
          <a:bodyPr>
            <a:normAutofit fontScale="77500" lnSpcReduction="20000"/>
          </a:bodyPr>
          <a:lstStyle/>
          <a:p>
            <a:pPr marL="0" lvl="0" indent="0" algn="just">
              <a:buNone/>
            </a:pPr>
            <a:r>
              <a:rPr lang="en-US" dirty="0"/>
              <a:t>In March 2020, Nitika Kadam, Harish Patidar authors paper mainly aim to identify the fake accounts and establish a tool by the detailed study of data mining and machine learning.</a:t>
            </a:r>
            <a:endParaRPr lang="en-GB" sz="2400" dirty="0"/>
          </a:p>
          <a:p>
            <a:pPr algn="just"/>
            <a:r>
              <a:rPr lang="en-US" b="1" dirty="0"/>
              <a:t>Contribution</a:t>
            </a:r>
            <a:r>
              <a:rPr lang="en-US" dirty="0"/>
              <a:t>: A Major portion on which this research was conducted are </a:t>
            </a:r>
            <a:endParaRPr lang="en-GB" sz="2400" dirty="0"/>
          </a:p>
          <a:p>
            <a:pPr lvl="1" algn="just"/>
            <a:r>
              <a:rPr lang="en-US" dirty="0"/>
              <a:t>Spam or unsolicited post identification </a:t>
            </a:r>
            <a:endParaRPr lang="en-GB" sz="2000" dirty="0"/>
          </a:p>
          <a:p>
            <a:pPr lvl="1" algn="just"/>
            <a:r>
              <a:rPr lang="en-US" dirty="0"/>
              <a:t>Detection of bots </a:t>
            </a:r>
            <a:endParaRPr lang="en-GB" sz="2000" dirty="0"/>
          </a:p>
          <a:p>
            <a:pPr lvl="1" algn="just"/>
            <a:r>
              <a:rPr lang="en-US" dirty="0"/>
              <a:t>Detection of profile.</a:t>
            </a:r>
            <a:endParaRPr lang="en-GB" sz="2000" dirty="0"/>
          </a:p>
          <a:p>
            <a:pPr algn="just"/>
            <a:r>
              <a:rPr lang="en-US" b="1" dirty="0"/>
              <a:t>Data</a:t>
            </a:r>
            <a:r>
              <a:rPr lang="en-US" dirty="0"/>
              <a:t>: Data was obtained from client server architecture in which is a sort of centralized online social networks and from P2p architecture which uses connectivity at a local level and supports communication</a:t>
            </a:r>
            <a:endParaRPr lang="en-GB" sz="2400" dirty="0"/>
          </a:p>
          <a:p>
            <a:pPr algn="just"/>
            <a:r>
              <a:rPr lang="en-US" b="1" dirty="0"/>
              <a:t>Methodology</a:t>
            </a:r>
            <a:r>
              <a:rPr lang="en-US" dirty="0"/>
              <a:t>: The dataset used in this research follows the following flow, Firstly, they headed from social media platform to relevant API, then to data extraction, after this the data was processed and profiled because of which the content and attributes were obtained, this led them to score the content and then decision making was upheld.</a:t>
            </a:r>
            <a:endParaRPr lang="en-GB" sz="2400" dirty="0"/>
          </a:p>
          <a:p>
            <a:pPr algn="just"/>
            <a:r>
              <a:rPr lang="en-US" b="1" dirty="0"/>
              <a:t>Conclusion</a:t>
            </a:r>
            <a:r>
              <a:rPr lang="en-US" dirty="0"/>
              <a:t>: The research paper concludes that the fake profiles are classified accurately using a new model formed based on data mining and machine learning techniques and to detect the fake user’s data extraction technique was used.</a:t>
            </a:r>
            <a:endParaRPr lang="en-GB" sz="2400" dirty="0"/>
          </a:p>
          <a:p>
            <a:pPr algn="just"/>
            <a:r>
              <a:rPr lang="en-US" b="1" dirty="0"/>
              <a:t>Critical Analysis</a:t>
            </a:r>
            <a:r>
              <a:rPr lang="en-US" dirty="0"/>
              <a:t>: Limitations to this paper was the usage of client server architecture which on one hand if provides easy implementation and management on the other hand also led to the network failure and blockage of communication if at a single point is affected by false management.</a:t>
            </a:r>
            <a:endParaRPr lang="en-GB" sz="2400" dirty="0"/>
          </a:p>
          <a:p>
            <a:endParaRPr lang="en-US" dirty="0"/>
          </a:p>
        </p:txBody>
      </p:sp>
    </p:spTree>
    <p:extLst>
      <p:ext uri="{BB962C8B-B14F-4D97-AF65-F5344CB8AC3E}">
        <p14:creationId xmlns:p14="http://schemas.microsoft.com/office/powerpoint/2010/main" val="3435994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119365-A3E8-0547-BAFC-EE953B2816A7}"/>
              </a:ext>
            </a:extLst>
          </p:cNvPr>
          <p:cNvSpPr>
            <a:spLocks noGrp="1"/>
          </p:cNvSpPr>
          <p:nvPr>
            <p:ph idx="1"/>
          </p:nvPr>
        </p:nvSpPr>
        <p:spPr>
          <a:xfrm>
            <a:off x="838200" y="617310"/>
            <a:ext cx="10515600" cy="5641976"/>
          </a:xfrm>
        </p:spPr>
        <p:txBody>
          <a:bodyPr>
            <a:normAutofit fontScale="62500" lnSpcReduction="20000"/>
          </a:bodyPr>
          <a:lstStyle/>
          <a:p>
            <a:pPr marL="0" lvl="0" indent="0" algn="just">
              <a:buNone/>
            </a:pPr>
            <a:r>
              <a:rPr lang="en-US" dirty="0"/>
              <a:t>In Jan 2020, Dr. K. </a:t>
            </a:r>
            <a:r>
              <a:rPr lang="en-US" dirty="0" err="1"/>
              <a:t>Sreenivasa</a:t>
            </a:r>
            <a:r>
              <a:rPr lang="en-US" dirty="0"/>
              <a:t> Rao, </a:t>
            </a:r>
            <a:r>
              <a:rPr lang="en-US" dirty="0" err="1"/>
              <a:t>Dr.G</a:t>
            </a:r>
            <a:r>
              <a:rPr lang="en-US" dirty="0"/>
              <a:t>. </a:t>
            </a:r>
            <a:r>
              <a:rPr lang="en-US" dirty="0" err="1"/>
              <a:t>Sreeram</a:t>
            </a:r>
            <a:r>
              <a:rPr lang="en-US" dirty="0"/>
              <a:t>, and DR. B. </a:t>
            </a:r>
            <a:r>
              <a:rPr lang="en-US" dirty="0" err="1"/>
              <a:t>Deevena</a:t>
            </a:r>
            <a:r>
              <a:rPr lang="en-US" dirty="0"/>
              <a:t> Raju authors paper mainly aim to detect the malicious &amp; fake accounts that leads to the misinformation and agenda creation for people.</a:t>
            </a:r>
            <a:endParaRPr lang="en-GB" dirty="0"/>
          </a:p>
          <a:p>
            <a:pPr algn="just"/>
            <a:r>
              <a:rPr lang="en-US" b="1" dirty="0"/>
              <a:t>Contribution</a:t>
            </a:r>
            <a:r>
              <a:rPr lang="en-US" dirty="0"/>
              <a:t>: The major section on which this research paper is based are </a:t>
            </a:r>
            <a:endParaRPr lang="en-GB" dirty="0"/>
          </a:p>
          <a:p>
            <a:pPr marL="0" lvl="0" indent="0" algn="just">
              <a:buNone/>
            </a:pPr>
            <a:r>
              <a:rPr lang="en-US" dirty="0"/>
              <a:t>	Support vector Machine</a:t>
            </a:r>
            <a:endParaRPr lang="en-GB" dirty="0"/>
          </a:p>
          <a:p>
            <a:pPr marL="0" lvl="0" indent="0" algn="just">
              <a:buNone/>
            </a:pPr>
            <a:r>
              <a:rPr lang="en-US" dirty="0"/>
              <a:t>	Random forest</a:t>
            </a:r>
            <a:endParaRPr lang="en-GB" dirty="0"/>
          </a:p>
          <a:p>
            <a:pPr marL="0" lvl="0" indent="0" algn="just">
              <a:buNone/>
            </a:pPr>
            <a:r>
              <a:rPr lang="en-US" dirty="0"/>
              <a:t>	Neural Networks</a:t>
            </a:r>
            <a:endParaRPr lang="en-GB" dirty="0"/>
          </a:p>
          <a:p>
            <a:pPr algn="just"/>
            <a:r>
              <a:rPr lang="en-US" b="1" dirty="0"/>
              <a:t>Data</a:t>
            </a:r>
            <a:r>
              <a:rPr lang="en-US" dirty="0"/>
              <a:t>: Sarah Khaled et al. introduced a novel algorithm, SVM-NN for detecting bogus Twitter accounts and bots, as well as feature selection and dimension reduction strategies. This suggested technique (SVM-NN) employs fewer characteristics while successfully classifying around 98 percent of the accounts in our training dataset.</a:t>
            </a:r>
            <a:endParaRPr lang="en-GB" dirty="0"/>
          </a:p>
          <a:p>
            <a:pPr algn="just"/>
            <a:r>
              <a:rPr lang="en-US" b="1" dirty="0"/>
              <a:t>Methodology</a:t>
            </a:r>
            <a:r>
              <a:rPr lang="en-US" dirty="0"/>
              <a:t>: Following methodology is used, for the detection of fake profile of twitters. This methodology follows this sequence i.e., gather data from accounts and cleaning them Creation of accounts that are fictitious. Validation of data that is extracted Creation of modern and new feature Usage of machine algorithms that are supervised Evaluation of results</a:t>
            </a:r>
            <a:endParaRPr lang="en-GB" dirty="0"/>
          </a:p>
          <a:p>
            <a:pPr algn="just"/>
            <a:r>
              <a:rPr lang="en-US" b="1" dirty="0"/>
              <a:t>Conclusion</a:t>
            </a:r>
            <a:r>
              <a:rPr lang="en-US" dirty="0"/>
              <a:t>: This paper has provided a Machine Learning pipeline for identifying bogus accounts in online social networks. Our examination of Support Vector Machine, Random Forest, and Neural Networks demonstrated good performance, with the accuracy of prediction appearing to be greater utilizing Support Vector Machine for the provided dataset. For a particular data set, the accuracy of detecting bogus accounts is shown to be greater when utilizing the Random Forest Algorithm, followed by the Neural Networks Algorithm. </a:t>
            </a:r>
            <a:endParaRPr lang="en-GB" dirty="0"/>
          </a:p>
          <a:p>
            <a:pPr algn="just"/>
            <a:r>
              <a:rPr lang="en-US" b="1" dirty="0"/>
              <a:t>Critical Analysis:</a:t>
            </a:r>
            <a:r>
              <a:rPr lang="en-US" dirty="0"/>
              <a:t> No limitations has been observed. However Neural networks using recurrently for a better detection of fake accounts</a:t>
            </a:r>
            <a:endParaRPr lang="en-GB" dirty="0"/>
          </a:p>
          <a:p>
            <a:endParaRPr lang="en-US" dirty="0"/>
          </a:p>
        </p:txBody>
      </p:sp>
    </p:spTree>
    <p:extLst>
      <p:ext uri="{BB962C8B-B14F-4D97-AF65-F5344CB8AC3E}">
        <p14:creationId xmlns:p14="http://schemas.microsoft.com/office/powerpoint/2010/main" val="2722280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895D-F4DF-204D-9A38-CA5A312BCCEC}"/>
              </a:ext>
            </a:extLst>
          </p:cNvPr>
          <p:cNvSpPr>
            <a:spLocks noGrp="1"/>
          </p:cNvSpPr>
          <p:nvPr>
            <p:ph type="title"/>
          </p:nvPr>
        </p:nvSpPr>
        <p:spPr/>
        <p:txBody>
          <a:bodyPr>
            <a:normAutofit/>
          </a:bodyPr>
          <a:lstStyle/>
          <a:p>
            <a:br>
              <a:rPr lang="en-US" dirty="0"/>
            </a:br>
            <a:r>
              <a:rPr lang="en-US" dirty="0"/>
              <a:t>Previous Work</a:t>
            </a:r>
          </a:p>
        </p:txBody>
      </p:sp>
      <p:sp>
        <p:nvSpPr>
          <p:cNvPr id="3" name="Content Placeholder 2">
            <a:extLst>
              <a:ext uri="{FF2B5EF4-FFF2-40B4-BE49-F238E27FC236}">
                <a16:creationId xmlns:a16="http://schemas.microsoft.com/office/drawing/2014/main" id="{0A6BBF4C-25A6-0540-A182-DBA80545482E}"/>
              </a:ext>
            </a:extLst>
          </p:cNvPr>
          <p:cNvSpPr>
            <a:spLocks noGrp="1"/>
          </p:cNvSpPr>
          <p:nvPr>
            <p:ph idx="1"/>
          </p:nvPr>
        </p:nvSpPr>
        <p:spPr/>
        <p:txBody>
          <a:bodyPr/>
          <a:lstStyle/>
          <a:p>
            <a:pPr algn="just"/>
            <a:r>
              <a:rPr lang="en-US" dirty="0"/>
              <a:t>Various research has been conducted to detect fallacies of the twitter accounts with various approaches. In this research the feature-based strategy of detection will be used, this strategy of detection will be monitored based on the behavior of the twitter user, or we can say the owner of a particular twitter profile who is running the twitter account. </a:t>
            </a:r>
          </a:p>
          <a:p>
            <a:pPr algn="just"/>
            <a:r>
              <a:rPr lang="en-US" dirty="0"/>
              <a:t>The work has been already reached the high score of accuracy and the accuracy rate is almost up to 84.5%.  In this work, the approach was initially held to detect faux accounts with up to 85% accuracy with the identification of 22 attributes.</a:t>
            </a:r>
            <a:r>
              <a:rPr lang="en-GB" dirty="0"/>
              <a:t> </a:t>
            </a:r>
            <a:endParaRPr lang="en-US" dirty="0"/>
          </a:p>
        </p:txBody>
      </p:sp>
    </p:spTree>
    <p:extLst>
      <p:ext uri="{BB962C8B-B14F-4D97-AF65-F5344CB8AC3E}">
        <p14:creationId xmlns:p14="http://schemas.microsoft.com/office/powerpoint/2010/main" val="2969638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10B56-5FC9-0E41-BD7B-2187B68ECC76}"/>
              </a:ext>
            </a:extLst>
          </p:cNvPr>
          <p:cNvSpPr>
            <a:spLocks noGrp="1"/>
          </p:cNvSpPr>
          <p:nvPr>
            <p:ph idx="1"/>
          </p:nvPr>
        </p:nvSpPr>
        <p:spPr>
          <a:xfrm>
            <a:off x="838200" y="562881"/>
            <a:ext cx="10515600" cy="5424261"/>
          </a:xfrm>
        </p:spPr>
        <p:txBody>
          <a:bodyPr/>
          <a:lstStyle/>
          <a:p>
            <a:pPr algn="just"/>
            <a:r>
              <a:rPr lang="en-US" dirty="0"/>
              <a:t>Out of these 22 attributes 17 attributes were finalized, and out of 17 attributes 10 attributes were then proceeded for fake account detection.</a:t>
            </a:r>
            <a:r>
              <a:rPr lang="en-GB" dirty="0"/>
              <a:t> </a:t>
            </a:r>
          </a:p>
          <a:p>
            <a:pPr algn="just"/>
            <a:r>
              <a:rPr lang="en-US" dirty="0"/>
              <a:t>However, I have already mentioned that the results obtained from this research are not much optimistic and can be taken for granted for the identification of fake accounts on twitter and fake users’ profile, and it’s not sure that the fake users’ profile detection or fake account detection by the help of graph algorithms, is going to give results with higher rate of accuracy with absolute correctness and preciseness.</a:t>
            </a:r>
            <a:endParaRPr lang="en-GB" dirty="0"/>
          </a:p>
          <a:p>
            <a:pPr algn="just"/>
            <a:endParaRPr lang="en-US" dirty="0"/>
          </a:p>
        </p:txBody>
      </p:sp>
    </p:spTree>
    <p:extLst>
      <p:ext uri="{BB962C8B-B14F-4D97-AF65-F5344CB8AC3E}">
        <p14:creationId xmlns:p14="http://schemas.microsoft.com/office/powerpoint/2010/main" val="1699334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5D380-1614-A94E-B1D6-A24EE710FB18}"/>
              </a:ext>
            </a:extLst>
          </p:cNvPr>
          <p:cNvSpPr>
            <a:spLocks noGrp="1"/>
          </p:cNvSpPr>
          <p:nvPr>
            <p:ph type="title"/>
          </p:nvPr>
        </p:nvSpPr>
        <p:spPr/>
        <p:txBody>
          <a:bodyPr/>
          <a:lstStyle/>
          <a:p>
            <a:r>
              <a:rPr lang="en-US" dirty="0"/>
              <a:t>Data Methodology</a:t>
            </a:r>
          </a:p>
        </p:txBody>
      </p:sp>
      <p:sp>
        <p:nvSpPr>
          <p:cNvPr id="3" name="Content Placeholder 2">
            <a:extLst>
              <a:ext uri="{FF2B5EF4-FFF2-40B4-BE49-F238E27FC236}">
                <a16:creationId xmlns:a16="http://schemas.microsoft.com/office/drawing/2014/main" id="{235596D4-22A1-6543-ABFB-AFF9E8EB5A0E}"/>
              </a:ext>
            </a:extLst>
          </p:cNvPr>
          <p:cNvSpPr>
            <a:spLocks noGrp="1"/>
          </p:cNvSpPr>
          <p:nvPr>
            <p:ph idx="1"/>
          </p:nvPr>
        </p:nvSpPr>
        <p:spPr/>
        <p:txBody>
          <a:bodyPr/>
          <a:lstStyle/>
          <a:p>
            <a:pPr marL="0" indent="0" algn="just">
              <a:buNone/>
            </a:pPr>
            <a:r>
              <a:rPr lang="en-US" dirty="0"/>
              <a:t>In this paper, we intend to successfully hit upon the fake accounts on the social community of Twitter with the viable minimal set of attributes. This proposed plan includes two fundamental steps:</a:t>
            </a:r>
          </a:p>
          <a:p>
            <a:pPr algn="just"/>
            <a:r>
              <a:rPr lang="en-US" dirty="0"/>
              <a:t>To decide the primary elements that plays important role in an accurate detection of fake accounts. </a:t>
            </a:r>
          </a:p>
          <a:p>
            <a:pPr algn="just"/>
            <a:r>
              <a:rPr lang="en-US" dirty="0"/>
              <a:t>To use a category in which there is defined a set of rules that makes use of the decided elements in the first step of an accurate detection of fake accounts. </a:t>
            </a:r>
          </a:p>
        </p:txBody>
      </p:sp>
    </p:spTree>
    <p:extLst>
      <p:ext uri="{BB962C8B-B14F-4D97-AF65-F5344CB8AC3E}">
        <p14:creationId xmlns:p14="http://schemas.microsoft.com/office/powerpoint/2010/main" val="2092311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0D78BA-5841-514D-97BC-0C78E9C8EB7E}"/>
              </a:ext>
            </a:extLst>
          </p:cNvPr>
          <p:cNvSpPr>
            <a:spLocks noGrp="1"/>
          </p:cNvSpPr>
          <p:nvPr>
            <p:ph idx="1"/>
          </p:nvPr>
        </p:nvSpPr>
        <p:spPr>
          <a:xfrm>
            <a:off x="838200" y="639081"/>
            <a:ext cx="10515600" cy="5663747"/>
          </a:xfrm>
        </p:spPr>
        <p:txBody>
          <a:bodyPr>
            <a:normAutofit fontScale="92500" lnSpcReduction="20000"/>
          </a:bodyPr>
          <a:lstStyle/>
          <a:p>
            <a:pPr marL="0" indent="0" algn="just">
              <a:buNone/>
            </a:pPr>
            <a:r>
              <a:rPr lang="en-US" dirty="0"/>
              <a:t>A working plan to determine the required characteristics is gradually established various steps, a detailed plan is proposed below.</a:t>
            </a:r>
            <a:endParaRPr lang="en-GB" dirty="0"/>
          </a:p>
          <a:p>
            <a:pPr marL="514350" lvl="0" indent="-514350" algn="just">
              <a:buFont typeface="+mj-lt"/>
              <a:buAutoNum type="arabicPeriod"/>
            </a:pPr>
            <a:r>
              <a:rPr lang="en-US" dirty="0"/>
              <a:t> A survey has been carried out that described distinctive sets of features. wherein all the features were accumulated that are proposed via  researchers.</a:t>
            </a:r>
            <a:endParaRPr lang="en-GB" dirty="0"/>
          </a:p>
          <a:p>
            <a:pPr marL="514350" lvl="0" indent="-514350" algn="just">
              <a:buFont typeface="+mj-lt"/>
              <a:buAutoNum type="arabicPeriod"/>
            </a:pPr>
            <a:r>
              <a:rPr lang="en-US" dirty="0"/>
              <a:t>The experiment was carried out from different angles. In the first experimental series, the five most successful classification algorithms are applied to the data set.</a:t>
            </a:r>
            <a:endParaRPr lang="en-GB" dirty="0"/>
          </a:p>
          <a:p>
            <a:pPr marL="514350" lvl="0" indent="-514350" algn="just">
              <a:buFont typeface="+mj-lt"/>
              <a:buAutoNum type="arabicPeriod"/>
            </a:pPr>
            <a:r>
              <a:rPr lang="en-US" dirty="0"/>
              <a:t>The algorithms then passed to the series of validation that held up to 5-times, and the consequences of the validation series then accomplished.</a:t>
            </a:r>
            <a:endParaRPr lang="en-GB" dirty="0"/>
          </a:p>
          <a:p>
            <a:pPr marL="514350" lvl="0" indent="-514350" algn="just">
              <a:buFont typeface="+mj-lt"/>
              <a:buAutoNum type="arabicPeriod"/>
            </a:pPr>
            <a:r>
              <a:rPr lang="en-US" dirty="0"/>
              <a:t>The selected attributes then subjected to further testing and minimized. And then being applied a Gain Measure on, to find the weight of them.</a:t>
            </a:r>
            <a:endParaRPr lang="en-GB" dirty="0"/>
          </a:p>
          <a:p>
            <a:pPr marL="514350" lvl="0" indent="-514350" algn="just">
              <a:buFont typeface="+mj-lt"/>
              <a:buAutoNum type="arabicPeriod"/>
            </a:pPr>
            <a:r>
              <a:rPr lang="en-US" dirty="0"/>
              <a:t>In the third step of experimentation, the calculated weight of the attributes again used to validate further five classification of algorithms &amp; then again applied to the data set.</a:t>
            </a:r>
            <a:endParaRPr lang="en-GB" dirty="0"/>
          </a:p>
          <a:p>
            <a:pPr marL="514350" lvl="0" indent="-514350" algn="just">
              <a:buFont typeface="+mj-lt"/>
              <a:buAutoNum type="arabicPeriod"/>
            </a:pPr>
            <a:r>
              <a:rPr lang="en-US" dirty="0"/>
              <a:t>Again, the five-cross validation of the algorithms conducted and then results have been compared.</a:t>
            </a:r>
            <a:endParaRPr lang="en-GB" dirty="0"/>
          </a:p>
          <a:p>
            <a:endParaRPr lang="en-US" dirty="0"/>
          </a:p>
        </p:txBody>
      </p:sp>
    </p:spTree>
    <p:extLst>
      <p:ext uri="{BB962C8B-B14F-4D97-AF65-F5344CB8AC3E}">
        <p14:creationId xmlns:p14="http://schemas.microsoft.com/office/powerpoint/2010/main" val="819557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63FB70-982A-A644-A81E-D0443C947AF0}"/>
              </a:ext>
            </a:extLst>
          </p:cNvPr>
          <p:cNvSpPr>
            <a:spLocks noGrp="1"/>
          </p:cNvSpPr>
          <p:nvPr>
            <p:ph idx="1"/>
          </p:nvPr>
        </p:nvSpPr>
        <p:spPr>
          <a:xfrm>
            <a:off x="740228" y="530224"/>
            <a:ext cx="10515600" cy="5805261"/>
          </a:xfrm>
        </p:spPr>
        <p:txBody>
          <a:bodyPr>
            <a:normAutofit lnSpcReduction="10000"/>
          </a:bodyPr>
          <a:lstStyle/>
          <a:p>
            <a:pPr marL="0" lvl="0" indent="0" algn="just">
              <a:buNone/>
            </a:pPr>
            <a:r>
              <a:rPr lang="en-US" dirty="0"/>
              <a:t>6. The Gain Measure again applied on the selected and minimized attributes.</a:t>
            </a:r>
          </a:p>
          <a:p>
            <a:pPr marL="0" lvl="0" indent="0" algn="just">
              <a:buNone/>
            </a:pPr>
            <a:r>
              <a:rPr lang="en-US" dirty="0"/>
              <a:t>7. By comparing the weight of all those attributes in the fourth step of experimentation, the five classification of algorithm again applied on the given dataset based on the selected attributes </a:t>
            </a:r>
            <a:endParaRPr lang="en-GB" dirty="0"/>
          </a:p>
          <a:p>
            <a:pPr marL="0" lvl="0" indent="0" algn="just">
              <a:buNone/>
            </a:pPr>
            <a:r>
              <a:rPr lang="en-US" dirty="0"/>
              <a:t>8. Again, the five-cross validation of the algorithms conducted and then results have been compared. </a:t>
            </a:r>
          </a:p>
          <a:p>
            <a:pPr marL="0" lvl="0" indent="0" algn="just">
              <a:buNone/>
            </a:pPr>
            <a:r>
              <a:rPr lang="en-US" dirty="0"/>
              <a:t>9. In the beginning we had 22 attributes in total, which then testified and validated and then minimized to 19, now in the fifth step of experimentations, attributes are being further validated and scrutinized to 7 attributes. This was according to the weight of those attributes that had an equivalent to or above to 50%. And after this process and the 5-classification algorithm again subjected to the dataset.</a:t>
            </a:r>
          </a:p>
          <a:p>
            <a:pPr marL="0" lvl="0" indent="0" algn="just">
              <a:buNone/>
            </a:pPr>
            <a:r>
              <a:rPr lang="en-US" dirty="0"/>
              <a:t>10. After this the previous step of five cross validation of the algorithms repeated and then consequences have been compared.</a:t>
            </a:r>
            <a:endParaRPr lang="en-GB" dirty="0"/>
          </a:p>
          <a:p>
            <a:endParaRPr lang="en-US" dirty="0"/>
          </a:p>
        </p:txBody>
      </p:sp>
    </p:spTree>
    <p:extLst>
      <p:ext uri="{BB962C8B-B14F-4D97-AF65-F5344CB8AC3E}">
        <p14:creationId xmlns:p14="http://schemas.microsoft.com/office/powerpoint/2010/main" val="2864813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F20741-4CC7-6F41-8F64-285B77FC1854}"/>
              </a:ext>
            </a:extLst>
          </p:cNvPr>
          <p:cNvSpPr>
            <a:spLocks noGrp="1"/>
          </p:cNvSpPr>
          <p:nvPr>
            <p:ph idx="1"/>
          </p:nvPr>
        </p:nvSpPr>
        <p:spPr>
          <a:xfrm>
            <a:off x="718457" y="486681"/>
            <a:ext cx="10515600" cy="5783489"/>
          </a:xfrm>
        </p:spPr>
        <p:txBody>
          <a:bodyPr>
            <a:normAutofit lnSpcReduction="10000"/>
          </a:bodyPr>
          <a:lstStyle/>
          <a:p>
            <a:pPr marL="0" lvl="0" indent="0" algn="just">
              <a:buNone/>
            </a:pPr>
            <a:r>
              <a:rPr lang="en-US" dirty="0"/>
              <a:t>12. In the sixth step of experimentations, we tend to repeat the step of using weight which was calculated for 19 attributes,  5 classification algorithm again subjected to the dataset, according to the weight of those attributes that had an equivalent to or above to 50% and this minimized the attributes from 7 to 6.</a:t>
            </a:r>
            <a:endParaRPr lang="en-GB" dirty="0"/>
          </a:p>
          <a:p>
            <a:pPr marL="0" lvl="0" indent="0" algn="just">
              <a:buNone/>
            </a:pPr>
            <a:r>
              <a:rPr lang="en-US" dirty="0"/>
              <a:t>13. After this, again the previous step of five cross validation of the algorithms repeated and then consequences have been compared</a:t>
            </a:r>
            <a:endParaRPr lang="en-GB" dirty="0"/>
          </a:p>
          <a:p>
            <a:pPr marL="0" lvl="0" indent="0" algn="just">
              <a:buNone/>
            </a:pPr>
            <a:r>
              <a:rPr lang="en-US" dirty="0"/>
              <a:t>14. The whole series of experiments lead us to collect the minimum and scrutinized set of attributes with high score of classification and the best algorithm were then selected, so that we could capture the unauthorized accounts of twitter.</a:t>
            </a:r>
            <a:endParaRPr lang="en-GB" dirty="0"/>
          </a:p>
          <a:p>
            <a:pPr marL="0" lvl="0" indent="0" algn="just">
              <a:buNone/>
            </a:pPr>
            <a:r>
              <a:rPr lang="en-US" dirty="0"/>
              <a:t>15. The minimum set of attributes with maximum number of accuracy were reached and there is only 1% chance of failure, However the 99% chances shows that all the fakeness is going to be caught sooner or late.</a:t>
            </a:r>
            <a:endParaRPr lang="en-GB" dirty="0"/>
          </a:p>
        </p:txBody>
      </p:sp>
    </p:spTree>
    <p:extLst>
      <p:ext uri="{BB962C8B-B14F-4D97-AF65-F5344CB8AC3E}">
        <p14:creationId xmlns:p14="http://schemas.microsoft.com/office/powerpoint/2010/main" val="2159676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4596210-C2CB-8646-84B8-4D4EB0E2990F}"/>
              </a:ext>
            </a:extLst>
          </p:cNvPr>
          <p:cNvPicPr>
            <a:picLocks noGrp="1"/>
          </p:cNvPicPr>
          <p:nvPr>
            <p:ph idx="1"/>
          </p:nvPr>
        </p:nvPicPr>
        <p:blipFill>
          <a:blip r:embed="rId2"/>
          <a:stretch>
            <a:fillRect/>
          </a:stretch>
        </p:blipFill>
        <p:spPr>
          <a:xfrm>
            <a:off x="672307" y="915591"/>
            <a:ext cx="10361612" cy="3770710"/>
          </a:xfrm>
          <a:prstGeom prst="rect">
            <a:avLst/>
          </a:prstGeom>
        </p:spPr>
      </p:pic>
      <p:sp>
        <p:nvSpPr>
          <p:cNvPr id="5" name="Rectangle 4">
            <a:extLst>
              <a:ext uri="{FF2B5EF4-FFF2-40B4-BE49-F238E27FC236}">
                <a16:creationId xmlns:a16="http://schemas.microsoft.com/office/drawing/2014/main" id="{0CB1BDE9-08BA-8442-8851-6F0A203C1157}"/>
              </a:ext>
            </a:extLst>
          </p:cNvPr>
          <p:cNvSpPr/>
          <p:nvPr/>
        </p:nvSpPr>
        <p:spPr>
          <a:xfrm>
            <a:off x="3036729" y="4714876"/>
            <a:ext cx="5632768" cy="486728"/>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dirty="0">
                <a:effectLst/>
                <a:latin typeface="Times New Roman" panose="02020603050405020304" pitchFamily="18" charset="0"/>
                <a:ea typeface="Calibri" panose="020F0502020204030204" pitchFamily="34" charset="0"/>
                <a:cs typeface="Arial" panose="020B0604020202020204" pitchFamily="34" charset="0"/>
              </a:rPr>
              <a:t>Accurate Detection of Unauthorized Twitter Accounts</a:t>
            </a:r>
            <a:endParaRPr lang="en-GB" sz="14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73638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E540-97BE-2C41-A02C-1C73B6C1880E}"/>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88D6D312-F029-9747-9D9C-BF04042B3F0C}"/>
              </a:ext>
            </a:extLst>
          </p:cNvPr>
          <p:cNvSpPr>
            <a:spLocks noGrp="1"/>
          </p:cNvSpPr>
          <p:nvPr>
            <p:ph idx="1"/>
          </p:nvPr>
        </p:nvSpPr>
        <p:spPr/>
        <p:txBody>
          <a:bodyPr>
            <a:normAutofit fontScale="85000" lnSpcReduction="20000"/>
          </a:bodyPr>
          <a:lstStyle/>
          <a:p>
            <a:pPr algn="just"/>
            <a:r>
              <a:rPr lang="en-US" dirty="0"/>
              <a:t>Experiments have been applied to the dataset of Fake twitter accounts. There was a project named as “The Fake project”. This project mainly consisted of the data of those accounts which were verified and the data of those accounts which were fake. The data collected from the Fake project was collected from a source. And the collected data consisted of the following information:</a:t>
            </a:r>
            <a:endParaRPr lang="en-GB" dirty="0"/>
          </a:p>
          <a:p>
            <a:pPr marL="0" indent="0" algn="just">
              <a:buNone/>
            </a:pPr>
            <a:r>
              <a:rPr lang="en-US" dirty="0"/>
              <a:t>Verified accounts:</a:t>
            </a:r>
            <a:endParaRPr lang="en-GB" dirty="0"/>
          </a:p>
          <a:p>
            <a:pPr lvl="0" algn="just"/>
            <a:r>
              <a:rPr lang="en-US" dirty="0"/>
              <a:t>1481 verified accounts that belongs to humans, collected from #elzioni2013.</a:t>
            </a:r>
            <a:endParaRPr lang="en-GB" dirty="0"/>
          </a:p>
          <a:p>
            <a:pPr lvl="0" algn="just"/>
            <a:r>
              <a:rPr lang="en-US" dirty="0"/>
              <a:t>469 verified human accounts have been collected by the “Fake Project” team.</a:t>
            </a:r>
            <a:endParaRPr lang="en-GB" dirty="0"/>
          </a:p>
          <a:p>
            <a:pPr marL="0" indent="0" algn="just">
              <a:buNone/>
            </a:pPr>
            <a:r>
              <a:rPr lang="en-US" dirty="0"/>
              <a:t>Fake accounts:</a:t>
            </a:r>
            <a:endParaRPr lang="en-GB" dirty="0"/>
          </a:p>
          <a:p>
            <a:pPr lvl="0" algn="just"/>
            <a:r>
              <a:rPr lang="en-US" dirty="0"/>
              <a:t>1000 fakes accounts from </a:t>
            </a:r>
            <a:r>
              <a:rPr lang="en-US" u="sng" dirty="0">
                <a:hlinkClick r:id="rId2"/>
              </a:rPr>
              <a:t>http://fastfollowerz.com</a:t>
            </a:r>
            <a:r>
              <a:rPr lang="en-US" dirty="0"/>
              <a:t>, at price $19.</a:t>
            </a:r>
            <a:endParaRPr lang="en-GB" dirty="0"/>
          </a:p>
          <a:p>
            <a:pPr lvl="0" algn="just"/>
            <a:r>
              <a:rPr lang="en-US" dirty="0"/>
              <a:t>1000 from </a:t>
            </a:r>
            <a:r>
              <a:rPr lang="en-US" u="sng" dirty="0"/>
              <a:t>http://</a:t>
            </a:r>
            <a:r>
              <a:rPr lang="en-US" u="sng" dirty="0" err="1"/>
              <a:t>intertwitter.com</a:t>
            </a:r>
            <a:r>
              <a:rPr lang="en-US" dirty="0"/>
              <a:t>, at price $14.</a:t>
            </a:r>
            <a:endParaRPr lang="en-GB" dirty="0"/>
          </a:p>
          <a:p>
            <a:pPr lvl="0" algn="just"/>
            <a:r>
              <a:rPr lang="en-US" dirty="0"/>
              <a:t>1000 fake accounts from </a:t>
            </a:r>
            <a:r>
              <a:rPr lang="en-US" u="sng" dirty="0">
                <a:hlinkClick r:id="rId3"/>
              </a:rPr>
              <a:t>http://twittertechnology.com</a:t>
            </a:r>
            <a:r>
              <a:rPr lang="en-US" dirty="0"/>
              <a:t>, at price $13.</a:t>
            </a:r>
            <a:endParaRPr lang="en-GB" dirty="0"/>
          </a:p>
          <a:p>
            <a:endParaRPr lang="en-US" dirty="0"/>
          </a:p>
        </p:txBody>
      </p:sp>
    </p:spTree>
    <p:extLst>
      <p:ext uri="{BB962C8B-B14F-4D97-AF65-F5344CB8AC3E}">
        <p14:creationId xmlns:p14="http://schemas.microsoft.com/office/powerpoint/2010/main" val="4089436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C8B97-7FFC-AD4D-81C2-2A5C4D6F4FA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C03ECAF-7293-FB48-8097-DC29B9327963}"/>
              </a:ext>
            </a:extLst>
          </p:cNvPr>
          <p:cNvSpPr>
            <a:spLocks noGrp="1"/>
          </p:cNvSpPr>
          <p:nvPr>
            <p:ph idx="1"/>
          </p:nvPr>
        </p:nvSpPr>
        <p:spPr/>
        <p:txBody>
          <a:bodyPr>
            <a:normAutofit/>
          </a:bodyPr>
          <a:lstStyle/>
          <a:p>
            <a:r>
              <a:rPr lang="en-US" dirty="0"/>
              <a:t>Abstract</a:t>
            </a:r>
          </a:p>
          <a:p>
            <a:r>
              <a:rPr lang="en-US" dirty="0"/>
              <a:t>Introduction</a:t>
            </a:r>
          </a:p>
          <a:p>
            <a:r>
              <a:rPr lang="en-US" dirty="0"/>
              <a:t>Objective of the research</a:t>
            </a:r>
          </a:p>
          <a:p>
            <a:r>
              <a:rPr lang="en-US" dirty="0"/>
              <a:t>Literature Review</a:t>
            </a:r>
          </a:p>
          <a:p>
            <a:r>
              <a:rPr lang="en-US" dirty="0"/>
              <a:t>Data Methodology</a:t>
            </a:r>
          </a:p>
          <a:p>
            <a:r>
              <a:rPr lang="en-US" dirty="0"/>
              <a:t>Overview of other Methodologies</a:t>
            </a:r>
          </a:p>
          <a:p>
            <a:r>
              <a:rPr lang="en-US" dirty="0"/>
              <a:t>Conclusion </a:t>
            </a:r>
          </a:p>
          <a:p>
            <a:r>
              <a:rPr lang="en-US" dirty="0"/>
              <a:t>References</a:t>
            </a:r>
          </a:p>
          <a:p>
            <a:endParaRPr lang="en-US" dirty="0"/>
          </a:p>
        </p:txBody>
      </p:sp>
    </p:spTree>
    <p:extLst>
      <p:ext uri="{BB962C8B-B14F-4D97-AF65-F5344CB8AC3E}">
        <p14:creationId xmlns:p14="http://schemas.microsoft.com/office/powerpoint/2010/main" val="3426648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6D4F0F-8A86-B142-B45A-BBFE28A76356}"/>
              </a:ext>
            </a:extLst>
          </p:cNvPr>
          <p:cNvSpPr>
            <a:spLocks noGrp="1"/>
          </p:cNvSpPr>
          <p:nvPr>
            <p:ph idx="1"/>
          </p:nvPr>
        </p:nvSpPr>
        <p:spPr>
          <a:xfrm>
            <a:off x="838200" y="539749"/>
            <a:ext cx="10515600" cy="5546725"/>
          </a:xfrm>
        </p:spPr>
        <p:txBody>
          <a:bodyPr/>
          <a:lstStyle/>
          <a:p>
            <a:pPr algn="just"/>
            <a:r>
              <a:rPr lang="en-US" dirty="0"/>
              <a:t>However, this table shows that the account that has followers less than 50, weighs up to 0.52, the geo-localized accounts and those accounts which are being added to favorites by other users weighs up to 0.86. </a:t>
            </a:r>
          </a:p>
          <a:p>
            <a:pPr algn="just"/>
            <a:r>
              <a:rPr lang="en-US" dirty="0"/>
              <a:t>Those accounts which uses hashtags in at least one tweet or more, and the twitter account that has been logged in using an iPhone weighs almost up to 0.9 and something. Mentions used by twitter user has the greatest of all weights which is 1. The account that has tweeted at least 50 times, weighs 0.01.</a:t>
            </a:r>
            <a:r>
              <a:rPr lang="en-GB" dirty="0"/>
              <a:t> </a:t>
            </a:r>
          </a:p>
          <a:p>
            <a:pPr algn="just"/>
            <a:r>
              <a:rPr lang="en-US" dirty="0"/>
              <a:t>Those users who have added at least one account into their favorites does weigh about 0.18. However, those profiles which contains a name, image, biography, URLs &amp;  physical address doesn’t count because they weigh 0.0. </a:t>
            </a:r>
          </a:p>
        </p:txBody>
      </p:sp>
    </p:spTree>
    <p:extLst>
      <p:ext uri="{BB962C8B-B14F-4D97-AF65-F5344CB8AC3E}">
        <p14:creationId xmlns:p14="http://schemas.microsoft.com/office/powerpoint/2010/main" val="347590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A2CC7-846B-450A-A030-64758FCA1D3C}"/>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DBA53146-7D49-4907-914C-50C4BEAF2681}"/>
              </a:ext>
            </a:extLst>
          </p:cNvPr>
          <p:cNvSpPr>
            <a:spLocks noGrp="1"/>
          </p:cNvSpPr>
          <p:nvPr>
            <p:ph idx="1"/>
          </p:nvPr>
        </p:nvSpPr>
        <p:spPr/>
        <p:txBody>
          <a:bodyPr/>
          <a:lstStyle/>
          <a:p>
            <a:r>
              <a:rPr lang="en-US" dirty="0"/>
              <a:t>Five Binary Classification Algorithms are used:</a:t>
            </a:r>
          </a:p>
          <a:p>
            <a:pPr lvl="1"/>
            <a:r>
              <a:rPr lang="en-US" dirty="0"/>
              <a:t>Random Forest Classifier</a:t>
            </a:r>
          </a:p>
          <a:p>
            <a:pPr lvl="1"/>
            <a:r>
              <a:rPr lang="en-US" dirty="0"/>
              <a:t>Support Vector Machine</a:t>
            </a:r>
          </a:p>
          <a:p>
            <a:pPr lvl="1"/>
            <a:r>
              <a:rPr lang="en-US" dirty="0"/>
              <a:t>Multi-layer Perceptron</a:t>
            </a:r>
          </a:p>
          <a:p>
            <a:pPr lvl="1"/>
            <a:r>
              <a:rPr lang="en-US" dirty="0"/>
              <a:t>Bernoulli Naïve Bayes</a:t>
            </a:r>
          </a:p>
          <a:p>
            <a:pPr lvl="1"/>
            <a:r>
              <a:rPr lang="en-US" dirty="0"/>
              <a:t>Decision Tree</a:t>
            </a:r>
          </a:p>
          <a:p>
            <a:r>
              <a:rPr lang="en-US" dirty="0"/>
              <a:t>Performance Metrics used are:</a:t>
            </a:r>
          </a:p>
          <a:p>
            <a:pPr lvl="1"/>
            <a:r>
              <a:rPr lang="en-US" dirty="0"/>
              <a:t>Accuracy Score</a:t>
            </a:r>
          </a:p>
          <a:p>
            <a:pPr lvl="1"/>
            <a:r>
              <a:rPr lang="en-US" dirty="0"/>
              <a:t>F1-Score</a:t>
            </a:r>
          </a:p>
          <a:p>
            <a:pPr lvl="1"/>
            <a:r>
              <a:rPr lang="en-US" dirty="0"/>
              <a:t>Confusion Matrices</a:t>
            </a:r>
          </a:p>
        </p:txBody>
      </p:sp>
    </p:spTree>
    <p:extLst>
      <p:ext uri="{BB962C8B-B14F-4D97-AF65-F5344CB8AC3E}">
        <p14:creationId xmlns:p14="http://schemas.microsoft.com/office/powerpoint/2010/main" val="1909422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993CD-FEBF-43EF-9211-BFDCA0CF8B20}"/>
              </a:ext>
            </a:extLst>
          </p:cNvPr>
          <p:cNvSpPr>
            <a:spLocks noGrp="1"/>
          </p:cNvSpPr>
          <p:nvPr>
            <p:ph type="title"/>
          </p:nvPr>
        </p:nvSpPr>
        <p:spPr/>
        <p:txBody>
          <a:bodyPr/>
          <a:lstStyle/>
          <a:p>
            <a:r>
              <a:rPr lang="en-US" dirty="0"/>
              <a:t>Results – Comparative Accuracy Score</a:t>
            </a:r>
          </a:p>
        </p:txBody>
      </p:sp>
      <p:pic>
        <p:nvPicPr>
          <p:cNvPr id="10" name="Content Placeholder 9">
            <a:extLst>
              <a:ext uri="{FF2B5EF4-FFF2-40B4-BE49-F238E27FC236}">
                <a16:creationId xmlns:a16="http://schemas.microsoft.com/office/drawing/2014/main" id="{2841BA44-FD4B-4CAF-88E7-19EF517C7D12}"/>
              </a:ext>
            </a:extLst>
          </p:cNvPr>
          <p:cNvPicPr>
            <a:picLocks noGrp="1" noChangeAspect="1"/>
          </p:cNvPicPr>
          <p:nvPr>
            <p:ph idx="1"/>
          </p:nvPr>
        </p:nvPicPr>
        <p:blipFill>
          <a:blip r:embed="rId2"/>
          <a:stretch>
            <a:fillRect/>
          </a:stretch>
        </p:blipFill>
        <p:spPr>
          <a:xfrm>
            <a:off x="2577092" y="1825625"/>
            <a:ext cx="7037816" cy="4351338"/>
          </a:xfrm>
        </p:spPr>
      </p:pic>
    </p:spTree>
    <p:extLst>
      <p:ext uri="{BB962C8B-B14F-4D97-AF65-F5344CB8AC3E}">
        <p14:creationId xmlns:p14="http://schemas.microsoft.com/office/powerpoint/2010/main" val="3756727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D332-096C-4C18-91F8-29C80BC3C20D}"/>
              </a:ext>
            </a:extLst>
          </p:cNvPr>
          <p:cNvSpPr>
            <a:spLocks noGrp="1"/>
          </p:cNvSpPr>
          <p:nvPr>
            <p:ph type="title"/>
          </p:nvPr>
        </p:nvSpPr>
        <p:spPr/>
        <p:txBody>
          <a:bodyPr/>
          <a:lstStyle/>
          <a:p>
            <a:r>
              <a:rPr lang="en-US" dirty="0"/>
              <a:t>Results – Accuracy Score Values</a:t>
            </a:r>
          </a:p>
        </p:txBody>
      </p:sp>
      <p:sp>
        <p:nvSpPr>
          <p:cNvPr id="3" name="Content Placeholder 2">
            <a:extLst>
              <a:ext uri="{FF2B5EF4-FFF2-40B4-BE49-F238E27FC236}">
                <a16:creationId xmlns:a16="http://schemas.microsoft.com/office/drawing/2014/main" id="{EF1F5F8E-E228-4E49-A074-89A97476EF3A}"/>
              </a:ext>
            </a:extLst>
          </p:cNvPr>
          <p:cNvSpPr>
            <a:spLocks noGrp="1"/>
          </p:cNvSpPr>
          <p:nvPr>
            <p:ph idx="1"/>
          </p:nvPr>
        </p:nvSpPr>
        <p:spPr/>
        <p:txBody>
          <a:bodyPr/>
          <a:lstStyle/>
          <a:p>
            <a:r>
              <a:rPr lang="en-US" dirty="0"/>
              <a:t>Random Forest Classifier Accuracy:  0.9940898345153665</a:t>
            </a:r>
          </a:p>
          <a:p>
            <a:r>
              <a:rPr lang="en-US" dirty="0"/>
              <a:t>Support Vector Classifier Accuracy:  0.8262411347517731</a:t>
            </a:r>
          </a:p>
          <a:p>
            <a:r>
              <a:rPr lang="en-US" dirty="0"/>
              <a:t>Bernoulli Naive Bayes Classifier Accuracy:  0.966903073286052</a:t>
            </a:r>
          </a:p>
          <a:p>
            <a:r>
              <a:rPr lang="en-US" dirty="0"/>
              <a:t>Multi-layer Perceptron Accuracy:  0.9929078014184397</a:t>
            </a:r>
          </a:p>
          <a:p>
            <a:r>
              <a:rPr lang="en-US" dirty="0"/>
              <a:t>Decision Tree Classifier Accuracy:  0.9905437352245863</a:t>
            </a:r>
          </a:p>
        </p:txBody>
      </p:sp>
    </p:spTree>
    <p:extLst>
      <p:ext uri="{BB962C8B-B14F-4D97-AF65-F5344CB8AC3E}">
        <p14:creationId xmlns:p14="http://schemas.microsoft.com/office/powerpoint/2010/main" val="659456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993CD-FEBF-43EF-9211-BFDCA0CF8B20}"/>
              </a:ext>
            </a:extLst>
          </p:cNvPr>
          <p:cNvSpPr>
            <a:spLocks noGrp="1"/>
          </p:cNvSpPr>
          <p:nvPr>
            <p:ph type="title"/>
          </p:nvPr>
        </p:nvSpPr>
        <p:spPr/>
        <p:txBody>
          <a:bodyPr/>
          <a:lstStyle/>
          <a:p>
            <a:r>
              <a:rPr lang="en-US" dirty="0"/>
              <a:t>Results – Comparative F1 Score</a:t>
            </a:r>
          </a:p>
        </p:txBody>
      </p:sp>
      <p:pic>
        <p:nvPicPr>
          <p:cNvPr id="11" name="Content Placeholder 10">
            <a:extLst>
              <a:ext uri="{FF2B5EF4-FFF2-40B4-BE49-F238E27FC236}">
                <a16:creationId xmlns:a16="http://schemas.microsoft.com/office/drawing/2014/main" id="{1B92A56D-D5CE-4D30-AFC1-5E8AD63C041F}"/>
              </a:ext>
            </a:extLst>
          </p:cNvPr>
          <p:cNvPicPr>
            <a:picLocks noGrp="1" noChangeAspect="1"/>
          </p:cNvPicPr>
          <p:nvPr>
            <p:ph idx="1"/>
          </p:nvPr>
        </p:nvPicPr>
        <p:blipFill>
          <a:blip r:embed="rId2"/>
          <a:stretch>
            <a:fillRect/>
          </a:stretch>
        </p:blipFill>
        <p:spPr>
          <a:xfrm>
            <a:off x="2577092" y="1825625"/>
            <a:ext cx="7037816" cy="4351338"/>
          </a:xfrm>
        </p:spPr>
      </p:pic>
    </p:spTree>
    <p:extLst>
      <p:ext uri="{BB962C8B-B14F-4D97-AF65-F5344CB8AC3E}">
        <p14:creationId xmlns:p14="http://schemas.microsoft.com/office/powerpoint/2010/main" val="2654889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22693-E8CC-4AE8-979F-FEB377E41CE3}"/>
              </a:ext>
            </a:extLst>
          </p:cNvPr>
          <p:cNvSpPr>
            <a:spLocks noGrp="1"/>
          </p:cNvSpPr>
          <p:nvPr>
            <p:ph type="title"/>
          </p:nvPr>
        </p:nvSpPr>
        <p:spPr/>
        <p:txBody>
          <a:bodyPr/>
          <a:lstStyle/>
          <a:p>
            <a:r>
              <a:rPr lang="en-US" dirty="0"/>
              <a:t>Results – F1 Score Values</a:t>
            </a:r>
          </a:p>
        </p:txBody>
      </p:sp>
      <p:sp>
        <p:nvSpPr>
          <p:cNvPr id="5" name="Content Placeholder 4">
            <a:extLst>
              <a:ext uri="{FF2B5EF4-FFF2-40B4-BE49-F238E27FC236}">
                <a16:creationId xmlns:a16="http://schemas.microsoft.com/office/drawing/2014/main" id="{B5514762-E2B1-45FF-AA02-8DF5AC507046}"/>
              </a:ext>
            </a:extLst>
          </p:cNvPr>
          <p:cNvSpPr>
            <a:spLocks noGrp="1"/>
          </p:cNvSpPr>
          <p:nvPr>
            <p:ph idx="1"/>
          </p:nvPr>
        </p:nvSpPr>
        <p:spPr/>
        <p:txBody>
          <a:bodyPr/>
          <a:lstStyle/>
          <a:p>
            <a:r>
              <a:rPr lang="en-US" dirty="0"/>
              <a:t>Random Forest Classifier F1-score:  0.994535519125683</a:t>
            </a:r>
          </a:p>
          <a:p>
            <a:r>
              <a:rPr lang="en-US" dirty="0"/>
              <a:t>Support Vector Classifier F1-score:  0.8093385214007782</a:t>
            </a:r>
          </a:p>
          <a:p>
            <a:r>
              <a:rPr lang="en-US" dirty="0"/>
              <a:t>Bernoulli Naive Bayes Classifier F1-score:  0.9689578713968958</a:t>
            </a:r>
          </a:p>
          <a:p>
            <a:r>
              <a:rPr lang="en-US" dirty="0"/>
              <a:t>Multi-layer Perceptron F1-score:  0.9934354485776805</a:t>
            </a:r>
          </a:p>
          <a:p>
            <a:r>
              <a:rPr lang="en-US" dirty="0"/>
              <a:t>Decision Tree Classifier F1-score:  0.9912280701754386</a:t>
            </a:r>
          </a:p>
        </p:txBody>
      </p:sp>
    </p:spTree>
    <p:extLst>
      <p:ext uri="{BB962C8B-B14F-4D97-AF65-F5344CB8AC3E}">
        <p14:creationId xmlns:p14="http://schemas.microsoft.com/office/powerpoint/2010/main" val="1352219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38E3C-935F-45C7-9699-B62CC83B4776}"/>
              </a:ext>
            </a:extLst>
          </p:cNvPr>
          <p:cNvSpPr>
            <a:spLocks noGrp="1"/>
          </p:cNvSpPr>
          <p:nvPr>
            <p:ph type="title"/>
          </p:nvPr>
        </p:nvSpPr>
        <p:spPr/>
        <p:txBody>
          <a:bodyPr/>
          <a:lstStyle/>
          <a:p>
            <a:r>
              <a:rPr lang="en-US" dirty="0"/>
              <a:t>Results – Random Forest Classifier Confusion Matrix</a:t>
            </a:r>
          </a:p>
        </p:txBody>
      </p:sp>
      <p:pic>
        <p:nvPicPr>
          <p:cNvPr id="5" name="Content Placeholder 4">
            <a:extLst>
              <a:ext uri="{FF2B5EF4-FFF2-40B4-BE49-F238E27FC236}">
                <a16:creationId xmlns:a16="http://schemas.microsoft.com/office/drawing/2014/main" id="{C0D3E181-260D-4173-A3B3-10AFC004D13C}"/>
              </a:ext>
            </a:extLst>
          </p:cNvPr>
          <p:cNvPicPr>
            <a:picLocks noGrp="1" noChangeAspect="1"/>
          </p:cNvPicPr>
          <p:nvPr>
            <p:ph idx="1"/>
          </p:nvPr>
        </p:nvPicPr>
        <p:blipFill>
          <a:blip r:embed="rId2"/>
          <a:stretch>
            <a:fillRect/>
          </a:stretch>
        </p:blipFill>
        <p:spPr>
          <a:xfrm>
            <a:off x="2987374" y="1825625"/>
            <a:ext cx="6217251" cy="4351338"/>
          </a:xfrm>
        </p:spPr>
      </p:pic>
    </p:spTree>
    <p:extLst>
      <p:ext uri="{BB962C8B-B14F-4D97-AF65-F5344CB8AC3E}">
        <p14:creationId xmlns:p14="http://schemas.microsoft.com/office/powerpoint/2010/main" val="2342489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38E3C-935F-45C7-9699-B62CC83B4776}"/>
              </a:ext>
            </a:extLst>
          </p:cNvPr>
          <p:cNvSpPr>
            <a:spLocks noGrp="1"/>
          </p:cNvSpPr>
          <p:nvPr>
            <p:ph type="title"/>
          </p:nvPr>
        </p:nvSpPr>
        <p:spPr/>
        <p:txBody>
          <a:bodyPr/>
          <a:lstStyle/>
          <a:p>
            <a:r>
              <a:rPr lang="en-US" dirty="0"/>
              <a:t>Results – SVM Classifier Confusion Matrix</a:t>
            </a:r>
          </a:p>
        </p:txBody>
      </p:sp>
      <p:pic>
        <p:nvPicPr>
          <p:cNvPr id="7" name="Content Placeholder 6">
            <a:extLst>
              <a:ext uri="{FF2B5EF4-FFF2-40B4-BE49-F238E27FC236}">
                <a16:creationId xmlns:a16="http://schemas.microsoft.com/office/drawing/2014/main" id="{DA5B8915-3618-4D62-8DCD-0E7A2C383407}"/>
              </a:ext>
            </a:extLst>
          </p:cNvPr>
          <p:cNvPicPr>
            <a:picLocks noGrp="1" noChangeAspect="1"/>
          </p:cNvPicPr>
          <p:nvPr>
            <p:ph idx="1"/>
          </p:nvPr>
        </p:nvPicPr>
        <p:blipFill>
          <a:blip r:embed="rId2"/>
          <a:stretch>
            <a:fillRect/>
          </a:stretch>
        </p:blipFill>
        <p:spPr>
          <a:xfrm>
            <a:off x="2987374" y="1825625"/>
            <a:ext cx="6217251" cy="4351338"/>
          </a:xfrm>
        </p:spPr>
      </p:pic>
    </p:spTree>
    <p:extLst>
      <p:ext uri="{BB962C8B-B14F-4D97-AF65-F5344CB8AC3E}">
        <p14:creationId xmlns:p14="http://schemas.microsoft.com/office/powerpoint/2010/main" val="18910124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38E3C-935F-45C7-9699-B62CC83B4776}"/>
              </a:ext>
            </a:extLst>
          </p:cNvPr>
          <p:cNvSpPr>
            <a:spLocks noGrp="1"/>
          </p:cNvSpPr>
          <p:nvPr>
            <p:ph type="title"/>
          </p:nvPr>
        </p:nvSpPr>
        <p:spPr/>
        <p:txBody>
          <a:bodyPr/>
          <a:lstStyle/>
          <a:p>
            <a:r>
              <a:rPr lang="en-US" dirty="0"/>
              <a:t>Results – Bernoulli Naïve Bayes Confusion Matrix</a:t>
            </a:r>
          </a:p>
        </p:txBody>
      </p:sp>
      <p:pic>
        <p:nvPicPr>
          <p:cNvPr id="7" name="Content Placeholder 6">
            <a:extLst>
              <a:ext uri="{FF2B5EF4-FFF2-40B4-BE49-F238E27FC236}">
                <a16:creationId xmlns:a16="http://schemas.microsoft.com/office/drawing/2014/main" id="{95F0ACEC-1A12-4B73-B4A8-5850C75001CB}"/>
              </a:ext>
            </a:extLst>
          </p:cNvPr>
          <p:cNvPicPr>
            <a:picLocks noGrp="1" noChangeAspect="1"/>
          </p:cNvPicPr>
          <p:nvPr>
            <p:ph idx="1"/>
          </p:nvPr>
        </p:nvPicPr>
        <p:blipFill>
          <a:blip r:embed="rId2"/>
          <a:stretch>
            <a:fillRect/>
          </a:stretch>
        </p:blipFill>
        <p:spPr>
          <a:xfrm>
            <a:off x="2987374" y="1825625"/>
            <a:ext cx="6217251" cy="4351338"/>
          </a:xfrm>
        </p:spPr>
      </p:pic>
    </p:spTree>
    <p:extLst>
      <p:ext uri="{BB962C8B-B14F-4D97-AF65-F5344CB8AC3E}">
        <p14:creationId xmlns:p14="http://schemas.microsoft.com/office/powerpoint/2010/main" val="1693637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38E3C-935F-45C7-9699-B62CC83B4776}"/>
              </a:ext>
            </a:extLst>
          </p:cNvPr>
          <p:cNvSpPr>
            <a:spLocks noGrp="1"/>
          </p:cNvSpPr>
          <p:nvPr>
            <p:ph type="title"/>
          </p:nvPr>
        </p:nvSpPr>
        <p:spPr/>
        <p:txBody>
          <a:bodyPr/>
          <a:lstStyle/>
          <a:p>
            <a:r>
              <a:rPr lang="en-US" dirty="0"/>
              <a:t>Results – MLP Confusion Matrix</a:t>
            </a:r>
          </a:p>
        </p:txBody>
      </p:sp>
      <p:pic>
        <p:nvPicPr>
          <p:cNvPr id="7" name="Content Placeholder 6">
            <a:extLst>
              <a:ext uri="{FF2B5EF4-FFF2-40B4-BE49-F238E27FC236}">
                <a16:creationId xmlns:a16="http://schemas.microsoft.com/office/drawing/2014/main" id="{8AC3EC9A-EF0B-496A-80AB-242CDBC0A5E8}"/>
              </a:ext>
            </a:extLst>
          </p:cNvPr>
          <p:cNvPicPr>
            <a:picLocks noGrp="1" noChangeAspect="1"/>
          </p:cNvPicPr>
          <p:nvPr>
            <p:ph idx="1"/>
          </p:nvPr>
        </p:nvPicPr>
        <p:blipFill>
          <a:blip r:embed="rId2"/>
          <a:stretch>
            <a:fillRect/>
          </a:stretch>
        </p:blipFill>
        <p:spPr>
          <a:xfrm>
            <a:off x="2987374" y="1825625"/>
            <a:ext cx="6217251" cy="4351338"/>
          </a:xfrm>
        </p:spPr>
      </p:pic>
    </p:spTree>
    <p:extLst>
      <p:ext uri="{BB962C8B-B14F-4D97-AF65-F5344CB8AC3E}">
        <p14:creationId xmlns:p14="http://schemas.microsoft.com/office/powerpoint/2010/main" val="2680974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F0A95-1E39-7641-BD14-1FB260BDCE11}"/>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C7F1B7D4-427F-1747-8DD2-82D7BEABAD74}"/>
              </a:ext>
            </a:extLst>
          </p:cNvPr>
          <p:cNvSpPr>
            <a:spLocks noGrp="1"/>
          </p:cNvSpPr>
          <p:nvPr>
            <p:ph idx="1"/>
          </p:nvPr>
        </p:nvSpPr>
        <p:spPr/>
        <p:txBody>
          <a:bodyPr/>
          <a:lstStyle/>
          <a:p>
            <a:pPr algn="just"/>
            <a:r>
              <a:rPr lang="en-US" dirty="0"/>
              <a:t>Online Social Network (OSN) is an interconnected channel of networks for individuals with shared preferences or connections in the real world. If OSN's (Online Social Network) popularity grows, security and privacy concerns are also on the increase because the size of an audience, using that particular social media site is the basic reason of its fame and this has significant social and economic entanglement, which is complicated and exploited the true information about its population via the presence of unauthentic, unauthorized false and fake accounts. </a:t>
            </a:r>
          </a:p>
        </p:txBody>
      </p:sp>
    </p:spTree>
    <p:extLst>
      <p:ext uri="{BB962C8B-B14F-4D97-AF65-F5344CB8AC3E}">
        <p14:creationId xmlns:p14="http://schemas.microsoft.com/office/powerpoint/2010/main" val="2126862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38E3C-935F-45C7-9699-B62CC83B4776}"/>
              </a:ext>
            </a:extLst>
          </p:cNvPr>
          <p:cNvSpPr>
            <a:spLocks noGrp="1"/>
          </p:cNvSpPr>
          <p:nvPr>
            <p:ph type="title"/>
          </p:nvPr>
        </p:nvSpPr>
        <p:spPr/>
        <p:txBody>
          <a:bodyPr/>
          <a:lstStyle/>
          <a:p>
            <a:r>
              <a:rPr lang="en-US" dirty="0"/>
              <a:t>Results – Decision Tree Classifier Confusion Matrix</a:t>
            </a:r>
          </a:p>
        </p:txBody>
      </p:sp>
      <p:pic>
        <p:nvPicPr>
          <p:cNvPr id="7" name="Content Placeholder 6">
            <a:extLst>
              <a:ext uri="{FF2B5EF4-FFF2-40B4-BE49-F238E27FC236}">
                <a16:creationId xmlns:a16="http://schemas.microsoft.com/office/drawing/2014/main" id="{1BE25B1F-7994-4CB0-BE0A-7A6CAD3CDB5A}"/>
              </a:ext>
            </a:extLst>
          </p:cNvPr>
          <p:cNvPicPr>
            <a:picLocks noGrp="1" noChangeAspect="1"/>
          </p:cNvPicPr>
          <p:nvPr>
            <p:ph idx="1"/>
          </p:nvPr>
        </p:nvPicPr>
        <p:blipFill>
          <a:blip r:embed="rId2"/>
          <a:stretch>
            <a:fillRect/>
          </a:stretch>
        </p:blipFill>
        <p:spPr>
          <a:xfrm>
            <a:off x="2987374" y="1825625"/>
            <a:ext cx="6217251" cy="4351338"/>
          </a:xfrm>
        </p:spPr>
      </p:pic>
    </p:spTree>
    <p:extLst>
      <p:ext uri="{BB962C8B-B14F-4D97-AF65-F5344CB8AC3E}">
        <p14:creationId xmlns:p14="http://schemas.microsoft.com/office/powerpoint/2010/main" val="3421504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3C9-89CC-A846-97CA-9C06D2D9A0F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25735A1-308C-A14A-93E0-DB5BFF1ABD8B}"/>
              </a:ext>
            </a:extLst>
          </p:cNvPr>
          <p:cNvSpPr>
            <a:spLocks noGrp="1"/>
          </p:cNvSpPr>
          <p:nvPr>
            <p:ph idx="1"/>
          </p:nvPr>
        </p:nvSpPr>
        <p:spPr/>
        <p:txBody>
          <a:bodyPr>
            <a:normAutofit fontScale="92500" lnSpcReduction="10000"/>
          </a:bodyPr>
          <a:lstStyle/>
          <a:p>
            <a:pPr algn="just"/>
            <a:r>
              <a:rPr lang="en-US" dirty="0"/>
              <a:t>In this research paper, we have proposed a methodology for the detection of fake profile that are being penetrating in twitter’s network, which is a site of social networking. The focus of the proposed approach was to identify the effective functionalities, that could help us in detecting the fake and unauthorized profiles. During this research, we collected 22 attributes which were then subject to the series of experimentations, testified and validated various time to collect the best ones and then minimized attributes were weighted. The weighted attributes were then sent forward to be applied 5 classification algorithms. The way to the application of C.5 (five classifications.) algorithm was started when the attributes were filtered to seven attributes with high results of accuracy. And then used for the detection of fake profiles.</a:t>
            </a:r>
            <a:endParaRPr lang="en-GB" dirty="0"/>
          </a:p>
          <a:p>
            <a:endParaRPr lang="en-US" dirty="0"/>
          </a:p>
        </p:txBody>
      </p:sp>
    </p:spTree>
    <p:extLst>
      <p:ext uri="{BB962C8B-B14F-4D97-AF65-F5344CB8AC3E}">
        <p14:creationId xmlns:p14="http://schemas.microsoft.com/office/powerpoint/2010/main" val="2148768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6D8AC-D3FA-F645-B36E-8B43503FD94A}"/>
              </a:ext>
            </a:extLst>
          </p:cNvPr>
          <p:cNvSpPr>
            <a:spLocks noGrp="1"/>
          </p:cNvSpPr>
          <p:nvPr>
            <p:ph type="title"/>
          </p:nvPr>
        </p:nvSpPr>
        <p:spPr/>
        <p:txBody>
          <a:bodyPr/>
          <a:lstStyle/>
          <a:p>
            <a:r>
              <a:rPr lang="en-US" dirty="0"/>
              <a:t>Overview of other Methodologies</a:t>
            </a:r>
          </a:p>
        </p:txBody>
      </p:sp>
      <p:sp>
        <p:nvSpPr>
          <p:cNvPr id="3" name="Content Placeholder 2">
            <a:extLst>
              <a:ext uri="{FF2B5EF4-FFF2-40B4-BE49-F238E27FC236}">
                <a16:creationId xmlns:a16="http://schemas.microsoft.com/office/drawing/2014/main" id="{768E959A-1CA2-924F-8E7B-AFA7341D5935}"/>
              </a:ext>
            </a:extLst>
          </p:cNvPr>
          <p:cNvSpPr>
            <a:spLocks noGrp="1"/>
          </p:cNvSpPr>
          <p:nvPr>
            <p:ph idx="1"/>
          </p:nvPr>
        </p:nvSpPr>
        <p:spPr/>
        <p:txBody>
          <a:bodyPr>
            <a:normAutofit/>
          </a:bodyPr>
          <a:lstStyle/>
          <a:p>
            <a:r>
              <a:rPr lang="en-US" dirty="0"/>
              <a:t>Detection of FAKE profile</a:t>
            </a:r>
          </a:p>
          <a:p>
            <a:pPr marL="0" indent="0" algn="just">
              <a:buNone/>
            </a:pPr>
            <a:r>
              <a:rPr lang="en-US" dirty="0"/>
              <a:t>	 Spammers proved to be very intellectual in this regard and as a response to this act, they used the perfect strategy of making authorized accounts, that were exactly similar and identical to the original ones, to avoid such detection and to be in their safe zone. </a:t>
            </a:r>
          </a:p>
          <a:p>
            <a:pPr marL="0" indent="0" algn="just">
              <a:buNone/>
            </a:pPr>
            <a:r>
              <a:rPr lang="en-US" dirty="0"/>
              <a:t>	The availability of geographic information, the use of hashtags in tweets, etc. Fake Twitter accounts can be efficiently identified. Also, a controlled machine learning pipeline, which used to compare the frequency of text occurrences between functions such as names, emails, etc., and to identify twitter accounts as malicious or authorized. </a:t>
            </a:r>
            <a:endParaRPr lang="en-GB" dirty="0"/>
          </a:p>
          <a:p>
            <a:pPr marL="0" indent="0" algn="just">
              <a:buNone/>
            </a:pPr>
            <a:endParaRPr lang="en-US" dirty="0"/>
          </a:p>
        </p:txBody>
      </p:sp>
    </p:spTree>
    <p:extLst>
      <p:ext uri="{BB962C8B-B14F-4D97-AF65-F5344CB8AC3E}">
        <p14:creationId xmlns:p14="http://schemas.microsoft.com/office/powerpoint/2010/main" val="29738509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86FA96-6398-014F-B8E9-5383F6CA1417}"/>
              </a:ext>
            </a:extLst>
          </p:cNvPr>
          <p:cNvSpPr>
            <a:spLocks noGrp="1"/>
          </p:cNvSpPr>
          <p:nvPr>
            <p:ph idx="1"/>
          </p:nvPr>
        </p:nvSpPr>
        <p:spPr>
          <a:xfrm>
            <a:off x="838200" y="486682"/>
            <a:ext cx="10515600" cy="5533118"/>
          </a:xfrm>
        </p:spPr>
        <p:txBody>
          <a:bodyPr/>
          <a:lstStyle/>
          <a:p>
            <a:r>
              <a:rPr lang="en-US" dirty="0"/>
              <a:t>Similarity measures for clone profile detection:</a:t>
            </a:r>
          </a:p>
          <a:p>
            <a:pPr marL="0" indent="0" algn="just">
              <a:buNone/>
            </a:pPr>
            <a:r>
              <a:rPr lang="en-US" dirty="0"/>
              <a:t>	Although there are many differences in social networking sites, but still there is a common concept between them, that is, each user presents a unique entity for viewing, and has a constantly changing profile that provides its image and attribute list to every user in the online world. </a:t>
            </a:r>
          </a:p>
          <a:p>
            <a:pPr marL="0" indent="0" algn="just">
              <a:buNone/>
            </a:pPr>
            <a:r>
              <a:rPr lang="en-US" dirty="0"/>
              <a:t>	As a result, an attacker can extract the information and doing an identity theft of the targeted profile in every other social community. In simple words, the feedback is the user profile. The profile extracts user identification information. Check for accounts with characteristics that complement the profile of the user. The Similarity Index is determined, and the profile is called clone if the Similarity Index exceeds the threshold, otherwise normal</a:t>
            </a:r>
            <a:r>
              <a:rPr lang="en-GB" dirty="0"/>
              <a:t>. </a:t>
            </a:r>
            <a:endParaRPr lang="en-US" dirty="0"/>
          </a:p>
        </p:txBody>
      </p:sp>
    </p:spTree>
    <p:extLst>
      <p:ext uri="{BB962C8B-B14F-4D97-AF65-F5344CB8AC3E}">
        <p14:creationId xmlns:p14="http://schemas.microsoft.com/office/powerpoint/2010/main" val="2913057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B53CD-60A3-1949-8419-2B71EBAB8E1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BA99C1F-ED0C-9640-A6DB-42141D14DE96}"/>
              </a:ext>
            </a:extLst>
          </p:cNvPr>
          <p:cNvSpPr>
            <a:spLocks noGrp="1"/>
          </p:cNvSpPr>
          <p:nvPr>
            <p:ph idx="1"/>
          </p:nvPr>
        </p:nvSpPr>
        <p:spPr/>
        <p:txBody>
          <a:bodyPr>
            <a:normAutofit fontScale="85000" lnSpcReduction="20000"/>
          </a:bodyPr>
          <a:lstStyle/>
          <a:p>
            <a:pPr algn="just"/>
            <a:r>
              <a:rPr lang="en-GB" dirty="0"/>
              <a:t>BRÓDKA, P., SOBAS, M. &amp; JOHNSON, H. (2014) Profile cloning detection in social networks.  European Network Intelligence Conference, 2014. IEEE, 63-68.</a:t>
            </a:r>
          </a:p>
          <a:p>
            <a:pPr algn="just"/>
            <a:r>
              <a:rPr lang="en-GB" dirty="0"/>
              <a:t>CHATTERJEE, M (2019) Detection of Fake and Cloned Profiles in Online Social Networks.</a:t>
            </a:r>
          </a:p>
          <a:p>
            <a:pPr algn="just"/>
            <a:r>
              <a:rPr lang="en-GB" dirty="0" err="1"/>
              <a:t>Dr.</a:t>
            </a:r>
            <a:r>
              <a:rPr lang="en-GB" dirty="0"/>
              <a:t> Ponnurangam Kumaraguru (Chair), Dr Arun Balaji Buduru, </a:t>
            </a:r>
            <a:r>
              <a:rPr lang="en-GB" dirty="0" err="1"/>
              <a:t>Dr.</a:t>
            </a:r>
            <a:r>
              <a:rPr lang="en-GB" dirty="0"/>
              <a:t> Siddhartha Asthana (2019) Detecting Fake Profiles on Online Matrimony.</a:t>
            </a:r>
          </a:p>
          <a:p>
            <a:pPr algn="just"/>
            <a:r>
              <a:rPr lang="en-GB" dirty="0"/>
              <a:t>Nitika Kadam, Harish Patidar (2020) Social Media Fake Profile Detection Technique Based on Attribute Estimation and Content Analysis Method.</a:t>
            </a:r>
          </a:p>
          <a:p>
            <a:pPr algn="just"/>
            <a:r>
              <a:rPr lang="en-GB" dirty="0"/>
              <a:t>CONTI, M., POOVENDRAN, R. &amp; SECCHIERO, M (2012) Fakebook: Detecting fake profiles in online social networks.  IEEE/ACM International Conference on Advances in Social Networks Analysis and Mining, 2012. IEEE, 1071-1078. International Journal of Control and Automation. 13, No. 1s, (2020), pp. 95-10095ISSN: 2005-4297IJCACopyright </a:t>
            </a:r>
            <a:r>
              <a:rPr lang="en-US" dirty="0"/>
              <a:t>ⓒ</a:t>
            </a:r>
            <a:r>
              <a:rPr lang="en-GB" dirty="0"/>
              <a:t>2020SERSCDETECTING FAKE ACCOUNT ON SOCIAL MEDIA USING MACHINE LEARNING ALGORITHMS1, Jan,2020</a:t>
            </a:r>
          </a:p>
          <a:p>
            <a:pPr marL="0" indent="0">
              <a:buNone/>
            </a:pPr>
            <a:endParaRPr lang="en-US" dirty="0"/>
          </a:p>
        </p:txBody>
      </p:sp>
    </p:spTree>
    <p:extLst>
      <p:ext uri="{BB962C8B-B14F-4D97-AF65-F5344CB8AC3E}">
        <p14:creationId xmlns:p14="http://schemas.microsoft.com/office/powerpoint/2010/main" val="2494814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72EB5E-7F8C-2A4E-91FE-29CCE6C5A1C5}"/>
              </a:ext>
            </a:extLst>
          </p:cNvPr>
          <p:cNvSpPr>
            <a:spLocks noGrp="1"/>
          </p:cNvSpPr>
          <p:nvPr>
            <p:ph idx="1"/>
          </p:nvPr>
        </p:nvSpPr>
        <p:spPr>
          <a:xfrm>
            <a:off x="838200" y="1025525"/>
            <a:ext cx="10515600" cy="4760914"/>
          </a:xfrm>
        </p:spPr>
        <p:txBody>
          <a:bodyPr>
            <a:normAutofit fontScale="70000" lnSpcReduction="20000"/>
          </a:bodyPr>
          <a:lstStyle/>
          <a:p>
            <a:pPr algn="just"/>
            <a:r>
              <a:rPr lang="en-GB" dirty="0"/>
              <a:t>CRESCI, S., DI PIETRO, R., PETROCCHI, M., SPOGNARDI, A. &amp; TESCONI, M. 2015. Fame for sale: Efficient detection of fake Twitter followers. </a:t>
            </a:r>
            <a:r>
              <a:rPr lang="en-GB" i="1" dirty="0"/>
              <a:t>Decision Support Systems,</a:t>
            </a:r>
            <a:r>
              <a:rPr lang="en-GB" dirty="0"/>
              <a:t> 80</a:t>
            </a:r>
            <a:r>
              <a:rPr lang="en-GB" b="1" dirty="0"/>
              <a:t>,</a:t>
            </a:r>
            <a:r>
              <a:rPr lang="en-GB" dirty="0"/>
              <a:t> 56-71.</a:t>
            </a:r>
          </a:p>
          <a:p>
            <a:pPr algn="just"/>
            <a:r>
              <a:rPr lang="en-GB" dirty="0"/>
              <a:t>DEVMANE, M. &amp; RANA, N (2014) Detection, and prevention of profile cloning in online social networks.  International Conference on Recent Advances and Innovations in Engineering (ICRAIE-2014) IEEE, 1-5.</a:t>
            </a:r>
          </a:p>
          <a:p>
            <a:pPr algn="just"/>
            <a:r>
              <a:rPr lang="en-GB" dirty="0"/>
              <a:t>ELAZAB, A. 2016. Fake accounts detection in twitter based on minimum weighted feature. </a:t>
            </a:r>
            <a:r>
              <a:rPr lang="en-GB" i="1" dirty="0"/>
              <a:t>World</a:t>
            </a:r>
            <a:r>
              <a:rPr lang="en-GB" dirty="0"/>
              <a:t>.</a:t>
            </a:r>
          </a:p>
          <a:p>
            <a:pPr algn="just"/>
            <a:r>
              <a:rPr lang="en-GB" dirty="0"/>
              <a:t>ELAZAB, A. &amp; MAHMOUD, M. 2018. Fraud news detection for online social networks. </a:t>
            </a:r>
            <a:r>
              <a:rPr lang="en-GB" i="1" dirty="0" err="1"/>
              <a:t>Artif</a:t>
            </a:r>
            <a:r>
              <a:rPr lang="en-GB" i="1" dirty="0"/>
              <a:t> </a:t>
            </a:r>
            <a:r>
              <a:rPr lang="en-GB" i="1" dirty="0" err="1"/>
              <a:t>Intell</a:t>
            </a:r>
            <a:r>
              <a:rPr lang="en-GB" i="1" dirty="0"/>
              <a:t> </a:t>
            </a:r>
            <a:r>
              <a:rPr lang="en-GB" i="1" dirty="0" err="1"/>
              <a:t>Syst</a:t>
            </a:r>
            <a:r>
              <a:rPr lang="en-GB" i="1" dirty="0"/>
              <a:t> Mach Learn,</a:t>
            </a:r>
            <a:r>
              <a:rPr lang="en-GB" dirty="0"/>
              <a:t> 10</a:t>
            </a:r>
            <a:r>
              <a:rPr lang="en-GB" b="1" dirty="0"/>
              <a:t>,</a:t>
            </a:r>
            <a:r>
              <a:rPr lang="en-GB" dirty="0"/>
              <a:t> 177-182.</a:t>
            </a:r>
          </a:p>
          <a:p>
            <a:pPr algn="just"/>
            <a:r>
              <a:rPr lang="en-GB" dirty="0"/>
              <a:t>ERŞAHIN, B., AKTAŞ, </a:t>
            </a:r>
            <a:r>
              <a:rPr lang="en-GB" dirty="0" err="1"/>
              <a:t>Ö</a:t>
            </a:r>
            <a:r>
              <a:rPr lang="en-GB" dirty="0"/>
              <a:t>., </a:t>
            </a:r>
            <a:r>
              <a:rPr lang="en-GB" dirty="0" err="1"/>
              <a:t>KıLıNÇ</a:t>
            </a:r>
            <a:r>
              <a:rPr lang="en-GB" dirty="0"/>
              <a:t>, D. &amp; AKYOL, C (2017) Twitter fake account detection.  2017 International Conference on Computer Science and Engineering (UBMK). IEEE, 388-392.</a:t>
            </a:r>
          </a:p>
          <a:p>
            <a:pPr algn="just"/>
            <a:r>
              <a:rPr lang="en-GB" dirty="0"/>
              <a:t>FIRE, M., GOLDSCHMIDT, R. &amp; ELOVICI, Y. 2014. Online social networks: threats and solutions. </a:t>
            </a:r>
            <a:r>
              <a:rPr lang="en-GB" i="1" dirty="0"/>
              <a:t>IEEE Communications Surveys &amp; Tutorials,</a:t>
            </a:r>
            <a:r>
              <a:rPr lang="en-GB" dirty="0"/>
              <a:t> 16</a:t>
            </a:r>
            <a:r>
              <a:rPr lang="en-GB" b="1" dirty="0"/>
              <a:t>,</a:t>
            </a:r>
            <a:r>
              <a:rPr lang="en-GB" dirty="0"/>
              <a:t> 2019-2036.</a:t>
            </a:r>
          </a:p>
          <a:p>
            <a:pPr algn="just"/>
            <a:r>
              <a:rPr lang="en-GB" dirty="0"/>
              <a:t>GRIER, C., THOMAS, K., PAXSON, V. &amp; ZHANG, M (2010). @ spam: the underground on 140 characters or less.  Proceedings of the 17th ACM conference on Computer and communications security. 27-37.</a:t>
            </a:r>
          </a:p>
          <a:p>
            <a:pPr algn="just"/>
            <a:r>
              <a:rPr lang="en-GB" dirty="0"/>
              <a:t>GUPTA, A. &amp; KAUSHAL (2017), R. Towards detecting fake user accounts in Facebook.  2017 ISEA Asia Security and Privacy (ISEASP). IEEE, 1-6.</a:t>
            </a:r>
          </a:p>
        </p:txBody>
      </p:sp>
    </p:spTree>
    <p:extLst>
      <p:ext uri="{BB962C8B-B14F-4D97-AF65-F5344CB8AC3E}">
        <p14:creationId xmlns:p14="http://schemas.microsoft.com/office/powerpoint/2010/main" val="22916900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AADDB-5BD8-A345-8E94-8162CA74FD54}"/>
              </a:ext>
            </a:extLst>
          </p:cNvPr>
          <p:cNvSpPr>
            <a:spLocks noGrp="1"/>
          </p:cNvSpPr>
          <p:nvPr>
            <p:ph type="title"/>
          </p:nvPr>
        </p:nvSpPr>
        <p:spPr>
          <a:xfrm>
            <a:off x="1034143" y="2466068"/>
            <a:ext cx="10515600" cy="1325563"/>
          </a:xfrm>
        </p:spPr>
        <p:txBody>
          <a:bodyPr/>
          <a:lstStyle/>
          <a:p>
            <a:pPr algn="ctr"/>
            <a:r>
              <a:rPr lang="en-US" dirty="0"/>
              <a:t>Thank You!!</a:t>
            </a:r>
          </a:p>
        </p:txBody>
      </p:sp>
    </p:spTree>
    <p:extLst>
      <p:ext uri="{BB962C8B-B14F-4D97-AF65-F5344CB8AC3E}">
        <p14:creationId xmlns:p14="http://schemas.microsoft.com/office/powerpoint/2010/main" val="614459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F8213-C3B2-6C40-BFF4-610F52E1A37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3F82F91-25B1-904E-A30F-BDD30240CC2C}"/>
              </a:ext>
            </a:extLst>
          </p:cNvPr>
          <p:cNvSpPr>
            <a:spLocks noGrp="1"/>
          </p:cNvSpPr>
          <p:nvPr>
            <p:ph idx="1"/>
          </p:nvPr>
        </p:nvSpPr>
        <p:spPr/>
        <p:txBody>
          <a:bodyPr/>
          <a:lstStyle/>
          <a:p>
            <a:pPr algn="just"/>
            <a:r>
              <a:rPr lang="en-US" dirty="0"/>
              <a:t>Twitter is the most famous operating system network out of all the OSN’s in the world. The users in the twitter can get entertainment &amp; can share information via various features such as, tweeting, hash tagging &amp; mentioning other users. Internet networking services like Twitter and Facebook draw thousands of people around the world and have affected their lives in interaction with social networking. This success of the networking of social networks has led to numerous issues, including the risk of revealing false knowledge to their users by means of fake profiles. </a:t>
            </a:r>
          </a:p>
        </p:txBody>
      </p:sp>
    </p:spTree>
    <p:extLst>
      <p:ext uri="{BB962C8B-B14F-4D97-AF65-F5344CB8AC3E}">
        <p14:creationId xmlns:p14="http://schemas.microsoft.com/office/powerpoint/2010/main" val="3548790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7BBC8-142C-E445-B261-3E30481D9294}"/>
              </a:ext>
            </a:extLst>
          </p:cNvPr>
          <p:cNvSpPr>
            <a:spLocks noGrp="1"/>
          </p:cNvSpPr>
          <p:nvPr>
            <p:ph idx="1"/>
          </p:nvPr>
        </p:nvSpPr>
        <p:spPr>
          <a:xfrm>
            <a:off x="838200" y="595539"/>
            <a:ext cx="10515600" cy="5554890"/>
          </a:xfrm>
        </p:spPr>
        <p:txBody>
          <a:bodyPr/>
          <a:lstStyle/>
          <a:p>
            <a:pPr algn="just"/>
            <a:r>
              <a:rPr lang="en-US" dirty="0"/>
              <a:t>The growth in Twitter social exchanges recently brought cyber criminals to the focus. Spammers spread aggressive messages over Twitter, links of publish phishing and flooding of the network by fake and spam accounts. </a:t>
            </a:r>
          </a:p>
          <a:p>
            <a:pPr algn="just"/>
            <a:r>
              <a:rPr lang="en-US" dirty="0"/>
              <a:t>The method of identifying the network of spammers involved in such operations is a censorious step in the detection of individual spam accounts. There are various methods for identification of spam and fake accounts, proposed by some legendary work of researchers. </a:t>
            </a:r>
          </a:p>
          <a:p>
            <a:pPr algn="just"/>
            <a:r>
              <a:rPr lang="en-US" dirty="0"/>
              <a:t>To identify Twitter accounts as accurate or not, machine learning styles and harvesting approaches have been used. User profiles are explicitly generated in social honeypot strategies to attract spammers to gather information about their profile. </a:t>
            </a:r>
            <a:endParaRPr lang="en-GB" dirty="0"/>
          </a:p>
          <a:p>
            <a:endParaRPr lang="en-US" dirty="0"/>
          </a:p>
        </p:txBody>
      </p:sp>
    </p:spTree>
    <p:extLst>
      <p:ext uri="{BB962C8B-B14F-4D97-AF65-F5344CB8AC3E}">
        <p14:creationId xmlns:p14="http://schemas.microsoft.com/office/powerpoint/2010/main" val="903175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05E23-4439-8648-827F-9DAD9F7B24FC}"/>
              </a:ext>
            </a:extLst>
          </p:cNvPr>
          <p:cNvSpPr>
            <a:spLocks noGrp="1"/>
          </p:cNvSpPr>
          <p:nvPr>
            <p:ph type="title"/>
          </p:nvPr>
        </p:nvSpPr>
        <p:spPr/>
        <p:txBody>
          <a:bodyPr/>
          <a:lstStyle/>
          <a:p>
            <a:r>
              <a:rPr lang="en-US" dirty="0"/>
              <a:t>Aim</a:t>
            </a:r>
          </a:p>
        </p:txBody>
      </p:sp>
      <p:sp>
        <p:nvSpPr>
          <p:cNvPr id="3" name="Content Placeholder 2">
            <a:extLst>
              <a:ext uri="{FF2B5EF4-FFF2-40B4-BE49-F238E27FC236}">
                <a16:creationId xmlns:a16="http://schemas.microsoft.com/office/drawing/2014/main" id="{7671F7CC-4548-F54A-B288-EC0A788CA8ED}"/>
              </a:ext>
            </a:extLst>
          </p:cNvPr>
          <p:cNvSpPr>
            <a:spLocks noGrp="1"/>
          </p:cNvSpPr>
          <p:nvPr>
            <p:ph idx="1"/>
          </p:nvPr>
        </p:nvSpPr>
        <p:spPr/>
        <p:txBody>
          <a:bodyPr/>
          <a:lstStyle/>
          <a:p>
            <a:r>
              <a:rPr lang="en-US" dirty="0"/>
              <a:t>The aim is to detect false and clone Twitter profiles. Because Fake and replica accounts in online social networks have been a terrible issue. In daily life, we encounter any of the other risks from these accounts. Thus, A variety of laws are used to identify fraudulent and authentic profiles as applied for fake profile identification.</a:t>
            </a:r>
            <a:endParaRPr lang="en-GB" dirty="0"/>
          </a:p>
          <a:p>
            <a:endParaRPr lang="en-US" dirty="0"/>
          </a:p>
        </p:txBody>
      </p:sp>
    </p:spTree>
    <p:extLst>
      <p:ext uri="{BB962C8B-B14F-4D97-AF65-F5344CB8AC3E}">
        <p14:creationId xmlns:p14="http://schemas.microsoft.com/office/powerpoint/2010/main" val="1393335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8BBB5-A533-6E46-9A8E-1BA39B131A18}"/>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648BB167-4B81-FB4B-974F-5900117729ED}"/>
              </a:ext>
            </a:extLst>
          </p:cNvPr>
          <p:cNvSpPr>
            <a:spLocks noGrp="1"/>
          </p:cNvSpPr>
          <p:nvPr>
            <p:ph idx="1"/>
          </p:nvPr>
        </p:nvSpPr>
        <p:spPr/>
        <p:txBody>
          <a:bodyPr>
            <a:normAutofit lnSpcReduction="10000"/>
          </a:bodyPr>
          <a:lstStyle/>
          <a:p>
            <a:pPr algn="just"/>
            <a:r>
              <a:rPr lang="en-US" dirty="0"/>
              <a:t>Our main objective is to devise a tool for the detection of fake accounts and for this purpose. Fake accounts are classified based on a sequence of guidelines that can distinguish false and true profiles efficiently. Two techniques will be used for profile identification—one with similarity and the other with the C.5 (five classification) algorithms for decision tree.</a:t>
            </a:r>
          </a:p>
          <a:p>
            <a:pPr algn="just"/>
            <a:r>
              <a:rPr lang="en-US" dirty="0"/>
              <a:t>The weighted attributes will be sent forward to be applied 5 classification algorithms. The way to the application of C.5 (five classifications) algorithm will be started when the 22 attributes will filter from twenty-two to seven attributes with high results of accuracy. These attributes will be then used for the detection of fake profiles on twitter.</a:t>
            </a:r>
            <a:endParaRPr lang="en-GB" dirty="0"/>
          </a:p>
          <a:p>
            <a:pPr algn="just"/>
            <a:endParaRPr lang="en-US" dirty="0"/>
          </a:p>
          <a:p>
            <a:endParaRPr lang="en-US" dirty="0"/>
          </a:p>
        </p:txBody>
      </p:sp>
    </p:spTree>
    <p:extLst>
      <p:ext uri="{BB962C8B-B14F-4D97-AF65-F5344CB8AC3E}">
        <p14:creationId xmlns:p14="http://schemas.microsoft.com/office/powerpoint/2010/main" val="1002324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463BE-0164-734D-B017-75E112D4D62A}"/>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7F292F22-A172-2B43-B614-98FEE47D2563}"/>
              </a:ext>
            </a:extLst>
          </p:cNvPr>
          <p:cNvSpPr>
            <a:spLocks noGrp="1"/>
          </p:cNvSpPr>
          <p:nvPr>
            <p:ph idx="1"/>
          </p:nvPr>
        </p:nvSpPr>
        <p:spPr/>
        <p:txBody>
          <a:bodyPr/>
          <a:lstStyle/>
          <a:p>
            <a:pPr algn="just"/>
            <a:r>
              <a:rPr lang="en-US" dirty="0"/>
              <a:t>The research is basically on subject matters with the inside experience about bots but isn't especially applicable otherwise. However, it does include some beneficial statistics. The authors of this paper intend to speak about the effect of computerized Twitter bills that unfold research information. Below is the critical evaluation of the work of some authors. </a:t>
            </a:r>
            <a:endParaRPr lang="en-GB" dirty="0"/>
          </a:p>
          <a:p>
            <a:endParaRPr lang="en-US" dirty="0"/>
          </a:p>
        </p:txBody>
      </p:sp>
    </p:spTree>
    <p:extLst>
      <p:ext uri="{BB962C8B-B14F-4D97-AF65-F5344CB8AC3E}">
        <p14:creationId xmlns:p14="http://schemas.microsoft.com/office/powerpoint/2010/main" val="3433757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54908A-9AB0-B846-BAAF-0E7B8AC788B9}"/>
              </a:ext>
            </a:extLst>
          </p:cNvPr>
          <p:cNvSpPr>
            <a:spLocks noGrp="1"/>
          </p:cNvSpPr>
          <p:nvPr>
            <p:ph idx="1"/>
          </p:nvPr>
        </p:nvSpPr>
        <p:spPr>
          <a:xfrm>
            <a:off x="762000" y="649968"/>
            <a:ext cx="10515600" cy="5446032"/>
          </a:xfrm>
        </p:spPr>
        <p:txBody>
          <a:bodyPr>
            <a:normAutofit fontScale="70000" lnSpcReduction="20000"/>
          </a:bodyPr>
          <a:lstStyle/>
          <a:p>
            <a:pPr marL="0" lvl="0" indent="0" algn="just">
              <a:buNone/>
            </a:pPr>
            <a:r>
              <a:rPr lang="en-US" dirty="0"/>
              <a:t>In May 2019, Dr. Ponnurangam Kumaraguru (Chair), Dr Arun Balaji Buduru, and Dr. Siddhartha Asthana authors paper mainly aim to search the attributes of fake profiles and devise a tool such as machine learning based system to identify and detect the fake accounts. </a:t>
            </a:r>
            <a:endParaRPr lang="en-GB" dirty="0"/>
          </a:p>
          <a:p>
            <a:pPr algn="just"/>
            <a:r>
              <a:rPr lang="en-US" b="1" dirty="0"/>
              <a:t>Contribution</a:t>
            </a:r>
            <a:r>
              <a:rPr lang="en-US" dirty="0"/>
              <a:t>: An attempt to: qualitative analysis of reported and unreported users. Observe the contrasting and similar traits. Determine the inconsistence traits of a user to be declared as fake. Devise a deep learning technique. </a:t>
            </a:r>
            <a:endParaRPr lang="en-GB" dirty="0"/>
          </a:p>
          <a:p>
            <a:pPr algn="just"/>
            <a:r>
              <a:rPr lang="en-US" b="1" dirty="0"/>
              <a:t>Data</a:t>
            </a:r>
            <a:r>
              <a:rPr lang="en-US" dirty="0"/>
              <a:t>: A large sum of genuine accounts found in comparison with the scam and reported profiles. Profiles have been reported various times. Reasons of reporting was taken into consideration. Spam profiles found to be more active in spamming people in large number. </a:t>
            </a:r>
            <a:endParaRPr lang="en-GB" dirty="0"/>
          </a:p>
          <a:p>
            <a:pPr algn="just"/>
            <a:r>
              <a:rPr lang="en-US" b="1" dirty="0"/>
              <a:t>Methodology</a:t>
            </a:r>
            <a:r>
              <a:rPr lang="en-US" dirty="0"/>
              <a:t>: Methodology of Feature Engineering was used, for the detection of fake profile of twitters. Using this methodology, a behavior of user has been identified and then the summary of all the information along with the affinity of the users towards other categories. Moreover, the information was further computed with different time slots to check its validation.</a:t>
            </a:r>
            <a:endParaRPr lang="en-GB" dirty="0"/>
          </a:p>
          <a:p>
            <a:pPr algn="just"/>
            <a:r>
              <a:rPr lang="en-US" b="1" dirty="0"/>
              <a:t>Conclusion</a:t>
            </a:r>
            <a:r>
              <a:rPr lang="en-US" dirty="0"/>
              <a:t>: In this paper, the research towards the detection of fake profiles was conducted and unique characters of spammers and scammers have been identified. A detailed analysis was carried out toon both reported and unreported users and because of detailed work a successful auto encoder model was trained to solve the problem of fake accounts on online matrimony. </a:t>
            </a:r>
            <a:endParaRPr lang="en-GB" dirty="0"/>
          </a:p>
          <a:p>
            <a:pPr algn="just"/>
            <a:r>
              <a:rPr lang="en-US" b="1" dirty="0"/>
              <a:t>Critical Analysis</a:t>
            </a:r>
            <a:r>
              <a:rPr lang="en-US" dirty="0"/>
              <a:t>: Model could only learn a limited distribution of normal behavior and any profile that deviates from the standard of uniqueness is considered as fake. Access to private conversation is falsified so a spam through messages cannot be detected.</a:t>
            </a:r>
            <a:endParaRPr lang="en-GB" dirty="0"/>
          </a:p>
          <a:p>
            <a:endParaRPr lang="en-US" dirty="0"/>
          </a:p>
        </p:txBody>
      </p:sp>
    </p:spTree>
    <p:extLst>
      <p:ext uri="{BB962C8B-B14F-4D97-AF65-F5344CB8AC3E}">
        <p14:creationId xmlns:p14="http://schemas.microsoft.com/office/powerpoint/2010/main" val="2799196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3578</Words>
  <Application>Microsoft Office PowerPoint</Application>
  <PresentationFormat>Widescreen</PresentationFormat>
  <Paragraphs>148</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Times New Roman</vt:lpstr>
      <vt:lpstr>Office Theme</vt:lpstr>
      <vt:lpstr>Detection of a Fake Twitter accounts based on the minimally weighted range of Attributes</vt:lpstr>
      <vt:lpstr>Agenda</vt:lpstr>
      <vt:lpstr>Abstract</vt:lpstr>
      <vt:lpstr>Introduction</vt:lpstr>
      <vt:lpstr>PowerPoint Presentation</vt:lpstr>
      <vt:lpstr>Aim</vt:lpstr>
      <vt:lpstr>Objective</vt:lpstr>
      <vt:lpstr>Literature Review</vt:lpstr>
      <vt:lpstr>PowerPoint Presentation</vt:lpstr>
      <vt:lpstr>PowerPoint Presentation</vt:lpstr>
      <vt:lpstr>PowerPoint Presentation</vt:lpstr>
      <vt:lpstr> Previous Work</vt:lpstr>
      <vt:lpstr>PowerPoint Presentation</vt:lpstr>
      <vt:lpstr>Data Methodology</vt:lpstr>
      <vt:lpstr>PowerPoint Presentation</vt:lpstr>
      <vt:lpstr>PowerPoint Presentation</vt:lpstr>
      <vt:lpstr>PowerPoint Presentation</vt:lpstr>
      <vt:lpstr>PowerPoint Presentation</vt:lpstr>
      <vt:lpstr>Dataset</vt:lpstr>
      <vt:lpstr>PowerPoint Presentation</vt:lpstr>
      <vt:lpstr>Machine Learning</vt:lpstr>
      <vt:lpstr>Results – Comparative Accuracy Score</vt:lpstr>
      <vt:lpstr>Results – Accuracy Score Values</vt:lpstr>
      <vt:lpstr>Results – Comparative F1 Score</vt:lpstr>
      <vt:lpstr>Results – F1 Score Values</vt:lpstr>
      <vt:lpstr>Results – Random Forest Classifier Confusion Matrix</vt:lpstr>
      <vt:lpstr>Results – SVM Classifier Confusion Matrix</vt:lpstr>
      <vt:lpstr>Results – Bernoulli Naïve Bayes Confusion Matrix</vt:lpstr>
      <vt:lpstr>Results – MLP Confusion Matrix</vt:lpstr>
      <vt:lpstr>Results – Decision Tree Classifier Confusion Matrix</vt:lpstr>
      <vt:lpstr>Conclusion</vt:lpstr>
      <vt:lpstr>Overview of other Methodologies</vt:lpstr>
      <vt:lpstr>PowerPoint Presentation</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a Fake Twitter accounts based on the minimally weighted range of Attributes</dc:title>
  <dc:creator>ayyappa.sfdcdev@gmail.com</dc:creator>
  <cp:lastModifiedBy>Mushood Hanif</cp:lastModifiedBy>
  <cp:revision>17</cp:revision>
  <dcterms:created xsi:type="dcterms:W3CDTF">2021-06-15T14:57:01Z</dcterms:created>
  <dcterms:modified xsi:type="dcterms:W3CDTF">2021-06-19T14:24:15Z</dcterms:modified>
</cp:coreProperties>
</file>