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7" r:id="rId2"/>
  </p:sldIdLst>
  <p:sldSz cx="38404800" cy="384048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1C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6C762E-3582-6E4E-B90A-C73AC35259D1}" v="36" dt="2025-04-15T04:20:35.587"/>
    <p1510:client id="{388AAE53-F987-E2A0-8414-B7D9791BADA7}" v="99" dt="2025-04-15T14:03:47.521"/>
    <p1510:client id="{700782C8-8730-7B3A-603F-17BE692DAE24}" v="599" dt="2025-04-15T12:58:31.265"/>
    <p1510:client id="{D4EB083C-EDF1-5812-4FBE-7BB61DE00AD7}" v="264" dt="2025-04-15T15:30:59.824"/>
    <p1510:client id="{F3F6F5AF-26B3-0F09-2C0B-6DAEF8152776}" v="5" dt="2025-04-15T02:27:21.9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D9595-0AE4-4B15-B393-D0F1DD0EB94B}" type="datetimeFigureOut">
              <a:rPr lang="en-US" smtClean="0"/>
              <a:t>4/15/2025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25C3F-4975-439A-8DC6-D347DA98E7F9}" type="slidenum">
              <a:rPr lang="en-US" smtClean="0"/>
              <a:t>‹#›</a:t>
            </a:fld>
            <a:endParaRPr lang="en-US"/>
          </a:p>
        </p:txBody>
      </p:sp>
    </p:spTree>
    <p:extLst>
      <p:ext uri="{BB962C8B-B14F-4D97-AF65-F5344CB8AC3E}">
        <p14:creationId xmlns:p14="http://schemas.microsoft.com/office/powerpoint/2010/main" val="3463055927"/>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85950" y="1143000"/>
            <a:ext cx="30861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0925C3F-4975-439A-8DC6-D347DA98E7F9}" type="slidenum">
              <a:rPr lang="en-US" smtClean="0"/>
              <a:t>1</a:t>
            </a:fld>
            <a:endParaRPr lang="en-US"/>
          </a:p>
        </p:txBody>
      </p:sp>
    </p:spTree>
    <p:extLst>
      <p:ext uri="{BB962C8B-B14F-4D97-AF65-F5344CB8AC3E}">
        <p14:creationId xmlns:p14="http://schemas.microsoft.com/office/powerpoint/2010/main" val="413525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6285233"/>
            <a:ext cx="32644080" cy="13370560"/>
          </a:xfrm>
        </p:spPr>
        <p:txBody>
          <a:bodyPr anchor="b"/>
          <a:lstStyle>
            <a:lvl1pPr algn="ctr">
              <a:defRPr sz="25200"/>
            </a:lvl1pPr>
          </a:lstStyle>
          <a:p>
            <a:r>
              <a:rPr lang="en-US"/>
              <a:t>Click to edit Master title style</a:t>
            </a:r>
          </a:p>
        </p:txBody>
      </p:sp>
      <p:sp>
        <p:nvSpPr>
          <p:cNvPr id="3" name="Subtitle 2"/>
          <p:cNvSpPr>
            <a:spLocks noGrp="1"/>
          </p:cNvSpPr>
          <p:nvPr>
            <p:ph type="subTitle" idx="1"/>
          </p:nvPr>
        </p:nvSpPr>
        <p:spPr>
          <a:xfrm>
            <a:off x="4800600" y="20171413"/>
            <a:ext cx="28803600" cy="9272267"/>
          </a:xfrm>
        </p:spPr>
        <p:txBody>
          <a:bodyPr/>
          <a:lstStyle>
            <a:lvl1pPr marL="0" indent="0" algn="ctr">
              <a:buNone/>
              <a:defRPr sz="10080"/>
            </a:lvl1pPr>
            <a:lvl2pPr marL="1920240" indent="0" algn="ctr">
              <a:buNone/>
              <a:defRPr sz="8400"/>
            </a:lvl2pPr>
            <a:lvl3pPr marL="3840480" indent="0" algn="ctr">
              <a:buNone/>
              <a:defRPr sz="7560"/>
            </a:lvl3pPr>
            <a:lvl4pPr marL="5760720" indent="0" algn="ctr">
              <a:buNone/>
              <a:defRPr sz="6720"/>
            </a:lvl4pPr>
            <a:lvl5pPr marL="7680960" indent="0" algn="ctr">
              <a:buNone/>
              <a:defRPr sz="6720"/>
            </a:lvl5pPr>
            <a:lvl6pPr marL="9601200" indent="0" algn="ctr">
              <a:buNone/>
              <a:defRPr sz="6720"/>
            </a:lvl6pPr>
            <a:lvl7pPr marL="11521440" indent="0" algn="ctr">
              <a:buNone/>
              <a:defRPr sz="6720"/>
            </a:lvl7pPr>
            <a:lvl8pPr marL="13441680" indent="0" algn="ctr">
              <a:buNone/>
              <a:defRPr sz="6720"/>
            </a:lvl8pPr>
            <a:lvl9pPr marL="15361920" indent="0" algn="ctr">
              <a:buNone/>
              <a:defRPr sz="6720"/>
            </a:lvl9pPr>
          </a:lstStyle>
          <a:p>
            <a:r>
              <a:rPr lang="en-US"/>
              <a:t>Click to edit Master subtitle style</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7869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423434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483437" y="2044700"/>
            <a:ext cx="8281035" cy="3254629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640332" y="2044700"/>
            <a:ext cx="24363045" cy="325462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5729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03053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20330" y="9574541"/>
            <a:ext cx="33124140" cy="15975327"/>
          </a:xfrm>
        </p:spPr>
        <p:txBody>
          <a:bodyPr anchor="b"/>
          <a:lstStyle>
            <a:lvl1pPr>
              <a:defRPr sz="25200"/>
            </a:lvl1pPr>
          </a:lstStyle>
          <a:p>
            <a:r>
              <a:rPr lang="en-US"/>
              <a:t>Click to edit Master title style</a:t>
            </a:r>
          </a:p>
        </p:txBody>
      </p:sp>
      <p:sp>
        <p:nvSpPr>
          <p:cNvPr id="3" name="Text Placeholder 2"/>
          <p:cNvSpPr>
            <a:spLocks noGrp="1"/>
          </p:cNvSpPr>
          <p:nvPr>
            <p:ph type="body" idx="1"/>
          </p:nvPr>
        </p:nvSpPr>
        <p:spPr>
          <a:xfrm>
            <a:off x="2620330" y="25701001"/>
            <a:ext cx="33124140" cy="8401047"/>
          </a:xfrm>
        </p:spPr>
        <p:txBody>
          <a:bodyPr/>
          <a:lstStyle>
            <a:lvl1pPr marL="0" indent="0">
              <a:buNone/>
              <a:defRPr sz="10080">
                <a:solidFill>
                  <a:schemeClr val="tx1"/>
                </a:solidFill>
              </a:defRPr>
            </a:lvl1pPr>
            <a:lvl2pPr marL="1920240" indent="0">
              <a:buNone/>
              <a:defRPr sz="8400">
                <a:solidFill>
                  <a:schemeClr val="tx1">
                    <a:tint val="75000"/>
                  </a:schemeClr>
                </a:solidFill>
              </a:defRPr>
            </a:lvl2pPr>
            <a:lvl3pPr marL="3840480" indent="0">
              <a:buNone/>
              <a:defRPr sz="7560">
                <a:solidFill>
                  <a:schemeClr val="tx1">
                    <a:tint val="75000"/>
                  </a:schemeClr>
                </a:solidFill>
              </a:defRPr>
            </a:lvl3pPr>
            <a:lvl4pPr marL="5760720" indent="0">
              <a:buNone/>
              <a:defRPr sz="6720">
                <a:solidFill>
                  <a:schemeClr val="tx1">
                    <a:tint val="75000"/>
                  </a:schemeClr>
                </a:solidFill>
              </a:defRPr>
            </a:lvl4pPr>
            <a:lvl5pPr marL="7680960" indent="0">
              <a:buNone/>
              <a:defRPr sz="6720">
                <a:solidFill>
                  <a:schemeClr val="tx1">
                    <a:tint val="75000"/>
                  </a:schemeClr>
                </a:solidFill>
              </a:defRPr>
            </a:lvl5pPr>
            <a:lvl6pPr marL="9601200" indent="0">
              <a:buNone/>
              <a:defRPr sz="6720">
                <a:solidFill>
                  <a:schemeClr val="tx1">
                    <a:tint val="75000"/>
                  </a:schemeClr>
                </a:solidFill>
              </a:defRPr>
            </a:lvl6pPr>
            <a:lvl7pPr marL="11521440" indent="0">
              <a:buNone/>
              <a:defRPr sz="6720">
                <a:solidFill>
                  <a:schemeClr val="tx1">
                    <a:tint val="75000"/>
                  </a:schemeClr>
                </a:solidFill>
              </a:defRPr>
            </a:lvl7pPr>
            <a:lvl8pPr marL="13441680" indent="0">
              <a:buNone/>
              <a:defRPr sz="6720">
                <a:solidFill>
                  <a:schemeClr val="tx1">
                    <a:tint val="75000"/>
                  </a:schemeClr>
                </a:solidFill>
              </a:defRPr>
            </a:lvl8pPr>
            <a:lvl9pPr marL="1536192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C03D7F-B796-4B92-B0C7-6D4C9CC8C787}"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580593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403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442430" y="10223500"/>
            <a:ext cx="16322040" cy="243674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C03D7F-B796-4B92-B0C7-6D4C9CC8C78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2481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044708"/>
            <a:ext cx="33124140" cy="7423153"/>
          </a:xfrm>
        </p:spPr>
        <p:txBody>
          <a:bodyPr/>
          <a:lstStyle/>
          <a:p>
            <a:r>
              <a:rPr lang="en-US"/>
              <a:t>Click to edit Master title style</a:t>
            </a:r>
          </a:p>
        </p:txBody>
      </p:sp>
      <p:sp>
        <p:nvSpPr>
          <p:cNvPr id="3" name="Text Placeholder 2"/>
          <p:cNvSpPr>
            <a:spLocks noGrp="1"/>
          </p:cNvSpPr>
          <p:nvPr>
            <p:ph type="body" idx="1"/>
          </p:nvPr>
        </p:nvSpPr>
        <p:spPr>
          <a:xfrm>
            <a:off x="2645336" y="9414513"/>
            <a:ext cx="16247028"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4" name="Content Placeholder 3"/>
          <p:cNvSpPr>
            <a:spLocks noGrp="1"/>
          </p:cNvSpPr>
          <p:nvPr>
            <p:ph sz="half" idx="2"/>
          </p:nvPr>
        </p:nvSpPr>
        <p:spPr>
          <a:xfrm>
            <a:off x="2645336" y="14028420"/>
            <a:ext cx="16247028"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442432" y="9414513"/>
            <a:ext cx="16327042" cy="4613907"/>
          </a:xfrm>
        </p:spPr>
        <p:txBody>
          <a:bodyPr anchor="b"/>
          <a:lstStyle>
            <a:lvl1pPr marL="0" indent="0">
              <a:buNone/>
              <a:defRPr sz="10080" b="1"/>
            </a:lvl1pPr>
            <a:lvl2pPr marL="1920240" indent="0">
              <a:buNone/>
              <a:defRPr sz="8400" b="1"/>
            </a:lvl2pPr>
            <a:lvl3pPr marL="3840480" indent="0">
              <a:buNone/>
              <a:defRPr sz="7560" b="1"/>
            </a:lvl3pPr>
            <a:lvl4pPr marL="5760720" indent="0">
              <a:buNone/>
              <a:defRPr sz="6720" b="1"/>
            </a:lvl4pPr>
            <a:lvl5pPr marL="7680960" indent="0">
              <a:buNone/>
              <a:defRPr sz="6720" b="1"/>
            </a:lvl5pPr>
            <a:lvl6pPr marL="9601200" indent="0">
              <a:buNone/>
              <a:defRPr sz="6720" b="1"/>
            </a:lvl6pPr>
            <a:lvl7pPr marL="11521440" indent="0">
              <a:buNone/>
              <a:defRPr sz="6720" b="1"/>
            </a:lvl7pPr>
            <a:lvl8pPr marL="13441680" indent="0">
              <a:buNone/>
              <a:defRPr sz="6720" b="1"/>
            </a:lvl8pPr>
            <a:lvl9pPr marL="15361920" indent="0">
              <a:buNone/>
              <a:defRPr sz="6720" b="1"/>
            </a:lvl9pPr>
          </a:lstStyle>
          <a:p>
            <a:pPr lvl="0"/>
            <a:r>
              <a:rPr lang="en-US"/>
              <a:t>Click to edit Master text styles</a:t>
            </a:r>
          </a:p>
        </p:txBody>
      </p:sp>
      <p:sp>
        <p:nvSpPr>
          <p:cNvPr id="6" name="Content Placeholder 5"/>
          <p:cNvSpPr>
            <a:spLocks noGrp="1"/>
          </p:cNvSpPr>
          <p:nvPr>
            <p:ph sz="quarter" idx="4"/>
          </p:nvPr>
        </p:nvSpPr>
        <p:spPr>
          <a:xfrm>
            <a:off x="19442432" y="14028420"/>
            <a:ext cx="16327042" cy="206336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C03D7F-B796-4B92-B0C7-6D4C9CC8C787}"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23807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C03D7F-B796-4B92-B0C7-6D4C9CC8C787}"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99277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C03D7F-B796-4B92-B0C7-6D4C9CC8C787}"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79770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Content Placeholder 2"/>
          <p:cNvSpPr>
            <a:spLocks noGrp="1"/>
          </p:cNvSpPr>
          <p:nvPr>
            <p:ph idx="1"/>
          </p:nvPr>
        </p:nvSpPr>
        <p:spPr>
          <a:xfrm>
            <a:off x="16327042" y="5529588"/>
            <a:ext cx="1944243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365655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45332" y="2560320"/>
            <a:ext cx="12386548" cy="8961120"/>
          </a:xfrm>
        </p:spPr>
        <p:txBody>
          <a:bodyPr anchor="b"/>
          <a:lstStyle>
            <a:lvl1pPr>
              <a:defRPr sz="13440"/>
            </a:lvl1pPr>
          </a:lstStyle>
          <a:p>
            <a:r>
              <a:rPr lang="en-US"/>
              <a:t>Click to edit Master title style</a:t>
            </a:r>
          </a:p>
        </p:txBody>
      </p:sp>
      <p:sp>
        <p:nvSpPr>
          <p:cNvPr id="3" name="Picture Placeholder 2"/>
          <p:cNvSpPr>
            <a:spLocks noGrp="1" noChangeAspect="1"/>
          </p:cNvSpPr>
          <p:nvPr>
            <p:ph type="pic" idx="1"/>
          </p:nvPr>
        </p:nvSpPr>
        <p:spPr>
          <a:xfrm>
            <a:off x="16327042" y="5529588"/>
            <a:ext cx="19442430" cy="27292300"/>
          </a:xfrm>
        </p:spPr>
        <p:txBody>
          <a:bodyPr anchor="t"/>
          <a:lstStyle>
            <a:lvl1pPr marL="0" indent="0">
              <a:buNone/>
              <a:defRPr sz="13440"/>
            </a:lvl1pPr>
            <a:lvl2pPr marL="1920240" indent="0">
              <a:buNone/>
              <a:defRPr sz="11760"/>
            </a:lvl2pPr>
            <a:lvl3pPr marL="3840480" indent="0">
              <a:buNone/>
              <a:defRPr sz="10080"/>
            </a:lvl3pPr>
            <a:lvl4pPr marL="5760720" indent="0">
              <a:buNone/>
              <a:defRPr sz="8400"/>
            </a:lvl4pPr>
            <a:lvl5pPr marL="7680960" indent="0">
              <a:buNone/>
              <a:defRPr sz="8400"/>
            </a:lvl5pPr>
            <a:lvl6pPr marL="9601200" indent="0">
              <a:buNone/>
              <a:defRPr sz="8400"/>
            </a:lvl6pPr>
            <a:lvl7pPr marL="11521440" indent="0">
              <a:buNone/>
              <a:defRPr sz="8400"/>
            </a:lvl7pPr>
            <a:lvl8pPr marL="13441680" indent="0">
              <a:buNone/>
              <a:defRPr sz="8400"/>
            </a:lvl8pPr>
            <a:lvl9pPr marL="15361920" indent="0">
              <a:buNone/>
              <a:defRPr sz="8400"/>
            </a:lvl9pPr>
          </a:lstStyle>
          <a:p>
            <a:r>
              <a:rPr lang="en-US"/>
              <a:t>Click icon to add picture</a:t>
            </a:r>
          </a:p>
        </p:txBody>
      </p:sp>
      <p:sp>
        <p:nvSpPr>
          <p:cNvPr id="4" name="Text Placeholder 3"/>
          <p:cNvSpPr>
            <a:spLocks noGrp="1"/>
          </p:cNvSpPr>
          <p:nvPr>
            <p:ph type="body" sz="half" idx="2"/>
          </p:nvPr>
        </p:nvSpPr>
        <p:spPr>
          <a:xfrm>
            <a:off x="2645332" y="11521440"/>
            <a:ext cx="12386548" cy="21344893"/>
          </a:xfrm>
        </p:spPr>
        <p:txBody>
          <a:bodyPr/>
          <a:lstStyle>
            <a:lvl1pPr marL="0" indent="0">
              <a:buNone/>
              <a:defRPr sz="6720"/>
            </a:lvl1pPr>
            <a:lvl2pPr marL="1920240" indent="0">
              <a:buNone/>
              <a:defRPr sz="5880"/>
            </a:lvl2pPr>
            <a:lvl3pPr marL="3840480" indent="0">
              <a:buNone/>
              <a:defRPr sz="5040"/>
            </a:lvl3pPr>
            <a:lvl4pPr marL="5760720" indent="0">
              <a:buNone/>
              <a:defRPr sz="4200"/>
            </a:lvl4pPr>
            <a:lvl5pPr marL="7680960" indent="0">
              <a:buNone/>
              <a:defRPr sz="4200"/>
            </a:lvl5pPr>
            <a:lvl6pPr marL="9601200" indent="0">
              <a:buNone/>
              <a:defRPr sz="4200"/>
            </a:lvl6pPr>
            <a:lvl7pPr marL="11521440" indent="0">
              <a:buNone/>
              <a:defRPr sz="4200"/>
            </a:lvl7pPr>
            <a:lvl8pPr marL="13441680" indent="0">
              <a:buNone/>
              <a:defRPr sz="4200"/>
            </a:lvl8pPr>
            <a:lvl9pPr marL="15361920" indent="0">
              <a:buNone/>
              <a:defRPr sz="4200"/>
            </a:lvl9pPr>
          </a:lstStyle>
          <a:p>
            <a:pPr lvl="0"/>
            <a:r>
              <a:rPr lang="en-US"/>
              <a:t>Click to edit Master text styles</a:t>
            </a:r>
          </a:p>
        </p:txBody>
      </p:sp>
      <p:sp>
        <p:nvSpPr>
          <p:cNvPr id="5" name="Date Placeholder 4"/>
          <p:cNvSpPr>
            <a:spLocks noGrp="1"/>
          </p:cNvSpPr>
          <p:nvPr>
            <p:ph type="dt" sz="half" idx="10"/>
          </p:nvPr>
        </p:nvSpPr>
        <p:spPr/>
        <p:txBody>
          <a:bodyPr/>
          <a:lstStyle/>
          <a:p>
            <a:fld id="{41C03D7F-B796-4B92-B0C7-6D4C9CC8C787}"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FD920E-2A97-48E1-B2D4-DF17E46EF288}" type="slidenum">
              <a:rPr lang="en-US" smtClean="0"/>
              <a:t>‹#›</a:t>
            </a:fld>
            <a:endParaRPr lang="en-US"/>
          </a:p>
        </p:txBody>
      </p:sp>
    </p:spTree>
    <p:extLst>
      <p:ext uri="{BB962C8B-B14F-4D97-AF65-F5344CB8AC3E}">
        <p14:creationId xmlns:p14="http://schemas.microsoft.com/office/powerpoint/2010/main" val="1368644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40330" y="2044708"/>
            <a:ext cx="33124140" cy="742315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640330" y="10223500"/>
            <a:ext cx="33124140" cy="2436749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40330" y="35595568"/>
            <a:ext cx="864108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41C03D7F-B796-4B92-B0C7-6D4C9CC8C787}" type="datetimeFigureOut">
              <a:rPr lang="en-US" smtClean="0"/>
              <a:t>4/15/2025</a:t>
            </a:fld>
            <a:endParaRPr lang="en-US"/>
          </a:p>
        </p:txBody>
      </p:sp>
      <p:sp>
        <p:nvSpPr>
          <p:cNvPr id="5" name="Footer Placeholder 4"/>
          <p:cNvSpPr>
            <a:spLocks noGrp="1"/>
          </p:cNvSpPr>
          <p:nvPr>
            <p:ph type="ftr" sz="quarter" idx="3"/>
          </p:nvPr>
        </p:nvSpPr>
        <p:spPr>
          <a:xfrm>
            <a:off x="12721590" y="35595568"/>
            <a:ext cx="1296162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7123390" y="35595568"/>
            <a:ext cx="864108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93FD920E-2A97-48E1-B2D4-DF17E46EF288}" type="slidenum">
              <a:rPr lang="en-US" smtClean="0"/>
              <a:t>‹#›</a:t>
            </a:fld>
            <a:endParaRPr lang="en-US"/>
          </a:p>
        </p:txBody>
      </p:sp>
    </p:spTree>
    <p:extLst>
      <p:ext uri="{BB962C8B-B14F-4D97-AF65-F5344CB8AC3E}">
        <p14:creationId xmlns:p14="http://schemas.microsoft.com/office/powerpoint/2010/main" val="211420943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840480" rtl="0" eaLnBrk="1" latinLnBrk="0" hangingPunct="1">
        <a:lnSpc>
          <a:spcPct val="90000"/>
        </a:lnSpc>
        <a:spcBef>
          <a:spcPct val="0"/>
        </a:spcBef>
        <a:buNone/>
        <a:defRPr sz="18480" kern="1200">
          <a:solidFill>
            <a:schemeClr val="tx1"/>
          </a:solidFill>
          <a:latin typeface="+mj-lt"/>
          <a:ea typeface="+mj-ea"/>
          <a:cs typeface="+mj-cs"/>
        </a:defRPr>
      </a:lvl1pPr>
    </p:titleStyle>
    <p:bodyStyle>
      <a:lvl1pPr marL="960120" indent="-960120" algn="l" defTabSz="384048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360" indent="-960120" algn="l" defTabSz="384048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600" indent="-960120" algn="l" defTabSz="384048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08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08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32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56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180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040" indent="-960120" algn="l" defTabSz="384048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480" rtl="0" eaLnBrk="1" latinLnBrk="0" hangingPunct="1">
        <a:defRPr sz="7560" kern="1200">
          <a:solidFill>
            <a:schemeClr val="tx1"/>
          </a:solidFill>
          <a:latin typeface="+mn-lt"/>
          <a:ea typeface="+mn-ea"/>
          <a:cs typeface="+mn-cs"/>
        </a:defRPr>
      </a:lvl1pPr>
      <a:lvl2pPr marL="1920240" algn="l" defTabSz="3840480" rtl="0" eaLnBrk="1" latinLnBrk="0" hangingPunct="1">
        <a:defRPr sz="7560" kern="1200">
          <a:solidFill>
            <a:schemeClr val="tx1"/>
          </a:solidFill>
          <a:latin typeface="+mn-lt"/>
          <a:ea typeface="+mn-ea"/>
          <a:cs typeface="+mn-cs"/>
        </a:defRPr>
      </a:lvl2pPr>
      <a:lvl3pPr marL="3840480" algn="l" defTabSz="3840480" rtl="0" eaLnBrk="1" latinLnBrk="0" hangingPunct="1">
        <a:defRPr sz="7560" kern="1200">
          <a:solidFill>
            <a:schemeClr val="tx1"/>
          </a:solidFill>
          <a:latin typeface="+mn-lt"/>
          <a:ea typeface="+mn-ea"/>
          <a:cs typeface="+mn-cs"/>
        </a:defRPr>
      </a:lvl3pPr>
      <a:lvl4pPr marL="5760720" algn="l" defTabSz="3840480" rtl="0" eaLnBrk="1" latinLnBrk="0" hangingPunct="1">
        <a:defRPr sz="7560" kern="1200">
          <a:solidFill>
            <a:schemeClr val="tx1"/>
          </a:solidFill>
          <a:latin typeface="+mn-lt"/>
          <a:ea typeface="+mn-ea"/>
          <a:cs typeface="+mn-cs"/>
        </a:defRPr>
      </a:lvl4pPr>
      <a:lvl5pPr marL="7680960" algn="l" defTabSz="3840480" rtl="0" eaLnBrk="1" latinLnBrk="0" hangingPunct="1">
        <a:defRPr sz="7560" kern="1200">
          <a:solidFill>
            <a:schemeClr val="tx1"/>
          </a:solidFill>
          <a:latin typeface="+mn-lt"/>
          <a:ea typeface="+mn-ea"/>
          <a:cs typeface="+mn-cs"/>
        </a:defRPr>
      </a:lvl5pPr>
      <a:lvl6pPr marL="9601200" algn="l" defTabSz="3840480" rtl="0" eaLnBrk="1" latinLnBrk="0" hangingPunct="1">
        <a:defRPr sz="7560" kern="1200">
          <a:solidFill>
            <a:schemeClr val="tx1"/>
          </a:solidFill>
          <a:latin typeface="+mn-lt"/>
          <a:ea typeface="+mn-ea"/>
          <a:cs typeface="+mn-cs"/>
        </a:defRPr>
      </a:lvl6pPr>
      <a:lvl7pPr marL="11521440" algn="l" defTabSz="3840480" rtl="0" eaLnBrk="1" latinLnBrk="0" hangingPunct="1">
        <a:defRPr sz="7560" kern="1200">
          <a:solidFill>
            <a:schemeClr val="tx1"/>
          </a:solidFill>
          <a:latin typeface="+mn-lt"/>
          <a:ea typeface="+mn-ea"/>
          <a:cs typeface="+mn-cs"/>
        </a:defRPr>
      </a:lvl7pPr>
      <a:lvl8pPr marL="13441680" algn="l" defTabSz="3840480" rtl="0" eaLnBrk="1" latinLnBrk="0" hangingPunct="1">
        <a:defRPr sz="7560" kern="1200">
          <a:solidFill>
            <a:schemeClr val="tx1"/>
          </a:solidFill>
          <a:latin typeface="+mn-lt"/>
          <a:ea typeface="+mn-ea"/>
          <a:cs typeface="+mn-cs"/>
        </a:defRPr>
      </a:lvl8pPr>
      <a:lvl9pPr marL="15361920" algn="l" defTabSz="384048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igma.com/" TargetMode="External"/><Relationship Id="rId13"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hyperlink" Target="https://developer.mozilla.org/en-US/docs/Web/JavaScript" TargetMode="External"/><Relationship Id="rId12"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supabase.com/" TargetMode="External"/><Relationship Id="rId11" Type="http://schemas.openxmlformats.org/officeDocument/2006/relationships/image" Target="../media/image5.png"/><Relationship Id="rId5" Type="http://schemas.openxmlformats.org/officeDocument/2006/relationships/hyperlink" Target="https://reactnative.dev/" TargetMode="External"/><Relationship Id="rId10"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F150CAA-F3B1-192E-20A9-2DF2E34F2F31}"/>
              </a:ext>
            </a:extLst>
          </p:cNvPr>
          <p:cNvSpPr/>
          <p:nvPr/>
        </p:nvSpPr>
        <p:spPr>
          <a:xfrm>
            <a:off x="1357072" y="28549272"/>
            <a:ext cx="17210665" cy="9291576"/>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a:extLst>
              <a:ext uri="{FF2B5EF4-FFF2-40B4-BE49-F238E27FC236}">
                <a16:creationId xmlns:a16="http://schemas.microsoft.com/office/drawing/2014/main" id="{9BD4FC1C-A88B-CA91-B205-7C0BA7667F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4117" y="10361849"/>
            <a:ext cx="16970722" cy="83460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371599" y="7315200"/>
            <a:ext cx="17106901" cy="3539430"/>
          </a:xfrm>
          <a:prstGeom prst="rect">
            <a:avLst/>
          </a:prstGeom>
          <a:noFill/>
          <a:ln>
            <a:noFill/>
          </a:ln>
        </p:spPr>
        <p:style>
          <a:lnRef idx="2">
            <a:schemeClr val="dk1"/>
          </a:lnRef>
          <a:fillRef idx="1001">
            <a:schemeClr val="lt1"/>
          </a:fillRef>
          <a:effectRef idx="0">
            <a:schemeClr val="dk1"/>
          </a:effectRef>
          <a:fontRef idx="minor">
            <a:schemeClr val="dk1"/>
          </a:fontRef>
        </p:style>
        <p:txBody>
          <a:bodyPr wrap="square" lIns="91440" tIns="45720" rIns="91440" bIns="45720" rtlCol="0" anchor="t">
            <a:spAutoFit/>
          </a:bodyPr>
          <a:lstStyle/>
          <a:p>
            <a:pPr algn="just"/>
            <a:r>
              <a:rPr lang="en-US" sz="3200" err="1"/>
              <a:t>PeayPark</a:t>
            </a:r>
            <a:r>
              <a:rPr lang="en-US" sz="3200"/>
              <a:t> is designed to simplify campus parking for students and staff by providing real-time updates through a user-friendly interface. Users can view current parking availability across campus, explore detailed information about individual lots, identify high- and low-capacity areas, and get directions to their chosen lot. The app also includes a reporting feature that allows users to flag improperly parked vehicles by submitting a photo along with a description of the issue. By combining real-time data with community-driven reporting, </a:t>
            </a:r>
            <a:r>
              <a:rPr lang="en-US" sz="3200" err="1"/>
              <a:t>PeayPark</a:t>
            </a:r>
            <a:r>
              <a:rPr lang="en-US" sz="3200"/>
              <a:t> aims to make parking more manageable and less stressful while reducing campus traffic and encouraging responsible parking behavior.</a:t>
            </a:r>
          </a:p>
        </p:txBody>
      </p:sp>
      <p:sp>
        <p:nvSpPr>
          <p:cNvPr id="42" name="TextBox 41"/>
          <p:cNvSpPr txBox="1"/>
          <p:nvPr/>
        </p:nvSpPr>
        <p:spPr>
          <a:xfrm>
            <a:off x="6153149" y="625432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Abstract</a:t>
            </a:r>
          </a:p>
        </p:txBody>
      </p:sp>
      <p:sp>
        <p:nvSpPr>
          <p:cNvPr id="9" name="TextBox 8"/>
          <p:cNvSpPr txBox="1"/>
          <p:nvPr/>
        </p:nvSpPr>
        <p:spPr>
          <a:xfrm>
            <a:off x="7772400" y="914400"/>
            <a:ext cx="22860000" cy="1446550"/>
          </a:xfrm>
          <a:prstGeom prst="rect">
            <a:avLst/>
          </a:prstGeom>
          <a:solidFill>
            <a:schemeClr val="bg1"/>
          </a:solidFill>
        </p:spPr>
        <p:txBody>
          <a:bodyPr wrap="square" lIns="91440" tIns="45720" rIns="91440" bIns="45720" rtlCol="0" anchor="t">
            <a:spAutoFit/>
          </a:bodyPr>
          <a:lstStyle/>
          <a:p>
            <a:pPr algn="ctr"/>
            <a:r>
              <a:rPr lang="en-US" sz="8800" err="1">
                <a:solidFill>
                  <a:srgbClr val="BB1C3F"/>
                </a:solidFill>
              </a:rPr>
              <a:t>PeayPark</a:t>
            </a:r>
            <a:endParaRPr lang="en-US" err="1"/>
          </a:p>
        </p:txBody>
      </p:sp>
      <p:sp>
        <p:nvSpPr>
          <p:cNvPr id="11" name="TextBox 10"/>
          <p:cNvSpPr txBox="1"/>
          <p:nvPr/>
        </p:nvSpPr>
        <p:spPr>
          <a:xfrm>
            <a:off x="7772400" y="2543144"/>
            <a:ext cx="22860000" cy="923330"/>
          </a:xfrm>
          <a:prstGeom prst="rect">
            <a:avLst/>
          </a:prstGeom>
          <a:noFill/>
        </p:spPr>
        <p:txBody>
          <a:bodyPr wrap="square" lIns="91440" tIns="45720" rIns="91440" bIns="45720" rtlCol="0" anchor="t">
            <a:spAutoFit/>
          </a:bodyPr>
          <a:lstStyle/>
          <a:p>
            <a:pPr algn="ctr"/>
            <a:r>
              <a:rPr lang="en-US" sz="5400" err="1"/>
              <a:t>Jnaria</a:t>
            </a:r>
            <a:r>
              <a:rPr lang="en-US" sz="5400"/>
              <a:t> Wheeler, Connor Dial, </a:t>
            </a:r>
            <a:r>
              <a:rPr lang="en-US" sz="5400">
                <a:ea typeface="+mn-lt"/>
                <a:cs typeface="+mn-lt"/>
              </a:rPr>
              <a:t>Mitchell Sollmann</a:t>
            </a:r>
            <a:endParaRPr lang="en-US" sz="5400">
              <a:ea typeface="Calibri"/>
              <a:cs typeface="Calibri"/>
            </a:endParaRPr>
          </a:p>
        </p:txBody>
      </p:sp>
      <p:sp>
        <p:nvSpPr>
          <p:cNvPr id="33" name="TextBox 32">
            <a:extLst>
              <a:ext uri="{FF2B5EF4-FFF2-40B4-BE49-F238E27FC236}">
                <a16:creationId xmlns:a16="http://schemas.microsoft.com/office/drawing/2014/main" id="{131E4EA6-E914-104F-AF0A-B617E4CD864C}"/>
              </a:ext>
            </a:extLst>
          </p:cNvPr>
          <p:cNvSpPr txBox="1"/>
          <p:nvPr/>
        </p:nvSpPr>
        <p:spPr>
          <a:xfrm>
            <a:off x="7772400" y="3730135"/>
            <a:ext cx="22860000" cy="923330"/>
          </a:xfrm>
          <a:prstGeom prst="rect">
            <a:avLst/>
          </a:prstGeom>
          <a:noFill/>
        </p:spPr>
        <p:txBody>
          <a:bodyPr wrap="square" rtlCol="0">
            <a:spAutoFit/>
          </a:bodyPr>
          <a:lstStyle/>
          <a:p>
            <a:pPr algn="ctr"/>
            <a:r>
              <a:rPr lang="en-US" sz="5400"/>
              <a:t>Dept. Of Computer Science and Information Technology</a:t>
            </a:r>
          </a:p>
        </p:txBody>
      </p:sp>
      <p:sp>
        <p:nvSpPr>
          <p:cNvPr id="15" name="Rectangle 14">
            <a:extLst>
              <a:ext uri="{FF2B5EF4-FFF2-40B4-BE49-F238E27FC236}">
                <a16:creationId xmlns:a16="http://schemas.microsoft.com/office/drawing/2014/main" id="{6EE72D31-CE3C-4643-BFC4-AB5A67F9691D}"/>
              </a:ext>
            </a:extLst>
          </p:cNvPr>
          <p:cNvSpPr/>
          <p:nvPr/>
        </p:nvSpPr>
        <p:spPr>
          <a:xfrm>
            <a:off x="0" y="0"/>
            <a:ext cx="38404800" cy="5486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Logo&#10;&#10;Description automatically generated">
            <a:extLst>
              <a:ext uri="{FF2B5EF4-FFF2-40B4-BE49-F238E27FC236}">
                <a16:creationId xmlns:a16="http://schemas.microsoft.com/office/drawing/2014/main" id="{57AC0E8A-34ED-EB42-BEC4-C70D0F19E8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914400"/>
            <a:ext cx="6126480" cy="3658870"/>
          </a:xfrm>
          <a:prstGeom prst="rect">
            <a:avLst/>
          </a:prstGeom>
        </p:spPr>
      </p:pic>
      <p:sp>
        <p:nvSpPr>
          <p:cNvPr id="50" name="TextBox 49">
            <a:extLst>
              <a:ext uri="{FF2B5EF4-FFF2-40B4-BE49-F238E27FC236}">
                <a16:creationId xmlns:a16="http://schemas.microsoft.com/office/drawing/2014/main" id="{D52D404C-22B6-5E44-8D47-70D924BED731}"/>
              </a:ext>
            </a:extLst>
          </p:cNvPr>
          <p:cNvSpPr txBox="1"/>
          <p:nvPr/>
        </p:nvSpPr>
        <p:spPr>
          <a:xfrm>
            <a:off x="1371597" y="21080144"/>
            <a:ext cx="17240251"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err="1"/>
              <a:t>PeayPark</a:t>
            </a:r>
            <a:r>
              <a:rPr lang="en-US" sz="3200"/>
              <a:t> is built using React Native, allowing for a responsive and consistent user experience whether they are on an Android or iOS. The backend is powered by </a:t>
            </a:r>
            <a:r>
              <a:rPr lang="en-US" sz="3200" err="1"/>
              <a:t>SupaBase</a:t>
            </a:r>
            <a:r>
              <a:rPr lang="en-US" sz="3200"/>
              <a:t>, which handles authentication, real-time data updates, and storage of user-generated reports. The app utilizes device location services to help determine proximity to lots and enhance report accuracy. Figma was used during the design process to prototype and refine the app’s UI/UX elements before implementation.</a:t>
            </a:r>
          </a:p>
        </p:txBody>
      </p:sp>
      <p:sp>
        <p:nvSpPr>
          <p:cNvPr id="51" name="TextBox 50">
            <a:extLst>
              <a:ext uri="{FF2B5EF4-FFF2-40B4-BE49-F238E27FC236}">
                <a16:creationId xmlns:a16="http://schemas.microsoft.com/office/drawing/2014/main" id="{5F260FA1-F34C-E848-8BF8-421439B9412C}"/>
              </a:ext>
            </a:extLst>
          </p:cNvPr>
          <p:cNvSpPr txBox="1"/>
          <p:nvPr/>
        </p:nvSpPr>
        <p:spPr>
          <a:xfrm>
            <a:off x="6219822" y="1988679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Technology</a:t>
            </a:r>
          </a:p>
        </p:txBody>
      </p:sp>
      <p:sp>
        <p:nvSpPr>
          <p:cNvPr id="52" name="TextBox 51">
            <a:extLst>
              <a:ext uri="{FF2B5EF4-FFF2-40B4-BE49-F238E27FC236}">
                <a16:creationId xmlns:a16="http://schemas.microsoft.com/office/drawing/2014/main" id="{122B8F71-E134-414F-9A2A-89B6A9482606}"/>
              </a:ext>
            </a:extLst>
          </p:cNvPr>
          <p:cNvSpPr txBox="1"/>
          <p:nvPr/>
        </p:nvSpPr>
        <p:spPr>
          <a:xfrm>
            <a:off x="1386691" y="25078098"/>
            <a:ext cx="17166124"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The front end of </a:t>
            </a:r>
            <a:r>
              <a:rPr lang="en-US" sz="3200" err="1"/>
              <a:t>PeayPark</a:t>
            </a:r>
            <a:r>
              <a:rPr lang="en-US" sz="3200"/>
              <a:t> emphasizes simplicity and usability, with a clean, map-focused interface that displays all campus parking lots. Users can tap on a lot to view its status, including how many spots are likely occupied. The color-coded visual indicators and intuitive navigation reduce cognitive load and help users make quick decisions. React Native components and thoughtful layout design ensure consistency across devices. The UI was prototyped and tested internally using Figma to maintain visual clarity and intuitive interaction patterns.</a:t>
            </a:r>
          </a:p>
        </p:txBody>
      </p:sp>
      <p:sp>
        <p:nvSpPr>
          <p:cNvPr id="53" name="TextBox 52">
            <a:extLst>
              <a:ext uri="{FF2B5EF4-FFF2-40B4-BE49-F238E27FC236}">
                <a16:creationId xmlns:a16="http://schemas.microsoft.com/office/drawing/2014/main" id="{9ADEE2E9-7AD4-AF4A-A8DE-2DD6E398169D}"/>
              </a:ext>
            </a:extLst>
          </p:cNvPr>
          <p:cNvSpPr txBox="1"/>
          <p:nvPr/>
        </p:nvSpPr>
        <p:spPr>
          <a:xfrm>
            <a:off x="6181631" y="2401467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Frontend Design</a:t>
            </a:r>
          </a:p>
        </p:txBody>
      </p:sp>
      <p:sp>
        <p:nvSpPr>
          <p:cNvPr id="54" name="TextBox 53">
            <a:extLst>
              <a:ext uri="{FF2B5EF4-FFF2-40B4-BE49-F238E27FC236}">
                <a16:creationId xmlns:a16="http://schemas.microsoft.com/office/drawing/2014/main" id="{D25BFCBA-8F53-DD46-A2ED-0F4416500F31}"/>
              </a:ext>
            </a:extLst>
          </p:cNvPr>
          <p:cNvSpPr txBox="1"/>
          <p:nvPr/>
        </p:nvSpPr>
        <p:spPr>
          <a:xfrm>
            <a:off x="20105482" y="7321877"/>
            <a:ext cx="16916400" cy="3046988"/>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The backend is managed using </a:t>
            </a:r>
            <a:r>
              <a:rPr lang="en-US" sz="3200" err="1"/>
              <a:t>SupaBase</a:t>
            </a:r>
            <a:r>
              <a:rPr lang="en-US" sz="3200"/>
              <a:t>, which enables secure user authentication and real-time database functionality. Users are required to log in to submit or view reports, ensuring accountability and a sense of community-driven accuracy. </a:t>
            </a:r>
            <a:r>
              <a:rPr lang="en-US" sz="3200" err="1"/>
              <a:t>SupaBase’s</a:t>
            </a:r>
            <a:r>
              <a:rPr lang="en-US" sz="3200"/>
              <a:t> scalable infrastructure supports fast and reliable data synchronization between users and the backend. Parking lot occupancy is updated based on user interaction and location data, with plans to incorporate more automated tracking methods. </a:t>
            </a:r>
            <a:endParaRPr lang="en-US" sz="3200">
              <a:ea typeface="Calibri"/>
              <a:cs typeface="Calibri"/>
            </a:endParaRPr>
          </a:p>
        </p:txBody>
      </p:sp>
      <p:sp>
        <p:nvSpPr>
          <p:cNvPr id="55" name="TextBox 54">
            <a:extLst>
              <a:ext uri="{FF2B5EF4-FFF2-40B4-BE49-F238E27FC236}">
                <a16:creationId xmlns:a16="http://schemas.microsoft.com/office/drawing/2014/main" id="{4168701F-1D5B-6345-99A6-4CEE0D810E8D}"/>
              </a:ext>
            </a:extLst>
          </p:cNvPr>
          <p:cNvSpPr txBox="1"/>
          <p:nvPr/>
        </p:nvSpPr>
        <p:spPr>
          <a:xfrm>
            <a:off x="24954745" y="6202541"/>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Backend Design</a:t>
            </a:r>
          </a:p>
        </p:txBody>
      </p:sp>
      <p:sp>
        <p:nvSpPr>
          <p:cNvPr id="58" name="TextBox 57">
            <a:extLst>
              <a:ext uri="{FF2B5EF4-FFF2-40B4-BE49-F238E27FC236}">
                <a16:creationId xmlns:a16="http://schemas.microsoft.com/office/drawing/2014/main" id="{B4B17A3E-B8F5-AD47-BF90-C798FB9A5795}"/>
              </a:ext>
            </a:extLst>
          </p:cNvPr>
          <p:cNvSpPr txBox="1"/>
          <p:nvPr/>
        </p:nvSpPr>
        <p:spPr>
          <a:xfrm>
            <a:off x="6150829" y="14297892"/>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en-US" sz="4800" b="1">
                <a:solidFill>
                  <a:srgbClr val="BB1C3F"/>
                </a:solidFill>
              </a:rPr>
              <a:t>Background</a:t>
            </a:r>
          </a:p>
        </p:txBody>
      </p:sp>
      <p:sp>
        <p:nvSpPr>
          <p:cNvPr id="62" name="TextBox 61">
            <a:extLst>
              <a:ext uri="{FF2B5EF4-FFF2-40B4-BE49-F238E27FC236}">
                <a16:creationId xmlns:a16="http://schemas.microsoft.com/office/drawing/2014/main" id="{23E96BFD-241F-9947-B610-650FA9088939}"/>
              </a:ext>
            </a:extLst>
          </p:cNvPr>
          <p:cNvSpPr txBox="1"/>
          <p:nvPr/>
        </p:nvSpPr>
        <p:spPr>
          <a:xfrm>
            <a:off x="1371598" y="15492569"/>
            <a:ext cx="17240251" cy="403187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3200"/>
              <a:t>Parking at Austin Peay State University has long been a source of stress and frustration for students, faculty, and staff. Recent campus developments—like the removal of key faculty and overflow lots to make space for new buildings—have further reduced available parking and disrupted long-standing routines. As reported in The All State (2023), these changes have led to disproportionate commuter-to-space ratios, inconvenient lot locations for residential students, and increased competition for spots across campus. Inspired by these challenges and their own daily struggles with parking, our team developed </a:t>
            </a:r>
            <a:r>
              <a:rPr lang="en-US" sz="3200" err="1"/>
              <a:t>PeayPark</a:t>
            </a:r>
            <a:r>
              <a:rPr lang="en-US" sz="3200"/>
              <a:t> to give the APSU community a simple, efficient way to check parking availability, reduce wasted time, and make informed decisions before arriving on campus.</a:t>
            </a:r>
          </a:p>
        </p:txBody>
      </p:sp>
      <p:sp>
        <p:nvSpPr>
          <p:cNvPr id="64" name="TextBox 63">
            <a:extLst>
              <a:ext uri="{FF2B5EF4-FFF2-40B4-BE49-F238E27FC236}">
                <a16:creationId xmlns:a16="http://schemas.microsoft.com/office/drawing/2014/main" id="{FE4ABEB6-42E0-5448-8797-D240D1D728E0}"/>
              </a:ext>
            </a:extLst>
          </p:cNvPr>
          <p:cNvSpPr txBox="1"/>
          <p:nvPr/>
        </p:nvSpPr>
        <p:spPr>
          <a:xfrm>
            <a:off x="20110198" y="19211722"/>
            <a:ext cx="16970719" cy="2554545"/>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solidFill>
                  <a:srgbClr val="BB1C3F"/>
                </a:solidFill>
              </a:rPr>
              <a:t>Figure: </a:t>
            </a:r>
            <a:r>
              <a:rPr lang="en-US" sz="3200"/>
              <a:t>This is a block diagram that shows the simple system architecture of </a:t>
            </a:r>
            <a:r>
              <a:rPr lang="en-US" sz="3200" err="1"/>
              <a:t>PeayPark</a:t>
            </a:r>
            <a:r>
              <a:rPr lang="en-US" sz="3200"/>
              <a:t>. The front end consists of JavaScript-based components that run on a user's iOS or Android mobile device. These components send carefully-formatted requests to </a:t>
            </a:r>
            <a:r>
              <a:rPr lang="en-US" sz="3200" err="1"/>
              <a:t>SupaBase</a:t>
            </a:r>
            <a:r>
              <a:rPr lang="en-US" sz="3200"/>
              <a:t> to gather information about parking lots that can be displayed to users. </a:t>
            </a:r>
            <a:r>
              <a:rPr lang="en-US" sz="3200" err="1"/>
              <a:t>SupaBase</a:t>
            </a:r>
            <a:r>
              <a:rPr lang="en-US" sz="3200"/>
              <a:t> processes the requests and returns responses to the app, enabling real-time parking updates.</a:t>
            </a:r>
          </a:p>
        </p:txBody>
      </p:sp>
      <p:sp>
        <p:nvSpPr>
          <p:cNvPr id="67" name="TextBox 66">
            <a:extLst>
              <a:ext uri="{FF2B5EF4-FFF2-40B4-BE49-F238E27FC236}">
                <a16:creationId xmlns:a16="http://schemas.microsoft.com/office/drawing/2014/main" id="{8E91F93C-A7BD-B64A-849B-B4DA616BE3FB}"/>
              </a:ext>
            </a:extLst>
          </p:cNvPr>
          <p:cNvSpPr txBox="1"/>
          <p:nvPr/>
        </p:nvSpPr>
        <p:spPr>
          <a:xfrm>
            <a:off x="24817203" y="32056267"/>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References</a:t>
            </a:r>
            <a:endParaRPr lang="en-US" sz="4800" b="1">
              <a:solidFill>
                <a:srgbClr val="BB1C3F"/>
              </a:solidFill>
              <a:ea typeface="Calibri"/>
              <a:cs typeface="Calibri"/>
            </a:endParaRPr>
          </a:p>
        </p:txBody>
      </p:sp>
      <p:sp>
        <p:nvSpPr>
          <p:cNvPr id="71" name="TextBox 70">
            <a:extLst>
              <a:ext uri="{FF2B5EF4-FFF2-40B4-BE49-F238E27FC236}">
                <a16:creationId xmlns:a16="http://schemas.microsoft.com/office/drawing/2014/main" id="{91F0780E-0709-FD48-B93E-B99DCFE28DBE}"/>
              </a:ext>
            </a:extLst>
          </p:cNvPr>
          <p:cNvSpPr txBox="1"/>
          <p:nvPr/>
        </p:nvSpPr>
        <p:spPr>
          <a:xfrm>
            <a:off x="19958141" y="32877124"/>
            <a:ext cx="17141331"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marL="514350" indent="-514350" algn="just">
              <a:buAutoNum type="arabicPeriod"/>
            </a:pPr>
            <a:r>
              <a:rPr lang="en-US" sz="3200"/>
              <a:t>React </a:t>
            </a:r>
            <a:r>
              <a:rPr lang="en-US" sz="3200" err="1"/>
              <a:t>Natve</a:t>
            </a:r>
            <a:r>
              <a:rPr lang="en-US" sz="3200"/>
              <a:t>. </a:t>
            </a:r>
            <a:r>
              <a:rPr lang="en-US" sz="3200">
                <a:hlinkClick r:id="rId5"/>
              </a:rPr>
              <a:t>https://reactnative.dev/</a:t>
            </a:r>
            <a:endParaRPr lang="en-US" sz="3200"/>
          </a:p>
          <a:p>
            <a:pPr marL="514350" indent="-514350" algn="just">
              <a:buAutoNum type="arabicPeriod"/>
            </a:pPr>
            <a:r>
              <a:rPr lang="en-US" sz="3200" err="1"/>
              <a:t>SupaBase</a:t>
            </a:r>
            <a:r>
              <a:rPr lang="en-US" sz="3200"/>
              <a:t>. </a:t>
            </a:r>
            <a:r>
              <a:rPr lang="en-US" sz="3200">
                <a:hlinkClick r:id="rId6"/>
              </a:rPr>
              <a:t>https://supabase.com/</a:t>
            </a:r>
            <a:endParaRPr lang="en-US" sz="3200"/>
          </a:p>
          <a:p>
            <a:pPr marL="514350" indent="-514350" algn="just">
              <a:buAutoNum type="arabicPeriod"/>
            </a:pPr>
            <a:r>
              <a:rPr lang="en-US" sz="3200">
                <a:ea typeface="Calibri" panose="020F0502020204030204"/>
                <a:cs typeface="Calibri" panose="020F0502020204030204"/>
              </a:rPr>
              <a:t>JavaScript. </a:t>
            </a:r>
            <a:r>
              <a:rPr lang="en-US" sz="3200">
                <a:ea typeface="+mn-lt"/>
                <a:cs typeface="+mn-lt"/>
                <a:hlinkClick r:id="rId7"/>
              </a:rPr>
              <a:t>https://developer.mozilla.org/en-US/docs/Web/JavaScript</a:t>
            </a:r>
            <a:endParaRPr lang="en-US" sz="3200">
              <a:ea typeface="Calibri" panose="020F0502020204030204"/>
              <a:cs typeface="Calibri" panose="020F0502020204030204"/>
            </a:endParaRPr>
          </a:p>
          <a:p>
            <a:pPr marL="514350" indent="-514350" algn="just">
              <a:buAutoNum type="arabicPeriod"/>
            </a:pPr>
            <a:r>
              <a:rPr lang="en-US" sz="3200">
                <a:ea typeface="+mn-lt"/>
                <a:cs typeface="+mn-lt"/>
              </a:rPr>
              <a:t>Figma. </a:t>
            </a:r>
            <a:r>
              <a:rPr lang="en-US" sz="3200">
                <a:ea typeface="+mn-lt"/>
                <a:cs typeface="+mn-lt"/>
                <a:hlinkClick r:id="rId8"/>
              </a:rPr>
              <a:t>https://www.figma.com/</a:t>
            </a:r>
          </a:p>
        </p:txBody>
      </p:sp>
      <p:sp>
        <p:nvSpPr>
          <p:cNvPr id="72" name="TextBox 71">
            <a:extLst>
              <a:ext uri="{FF2B5EF4-FFF2-40B4-BE49-F238E27FC236}">
                <a16:creationId xmlns:a16="http://schemas.microsoft.com/office/drawing/2014/main" id="{5E014FC1-89AE-2C42-B656-71AC274FF794}"/>
              </a:ext>
            </a:extLst>
          </p:cNvPr>
          <p:cNvSpPr txBox="1"/>
          <p:nvPr/>
        </p:nvSpPr>
        <p:spPr>
          <a:xfrm>
            <a:off x="24684658" y="34916714"/>
            <a:ext cx="7543800" cy="83099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t">
            <a:spAutoFit/>
          </a:bodyPr>
          <a:lstStyle/>
          <a:p>
            <a:pPr algn="ctr"/>
            <a:r>
              <a:rPr lang="en-US" sz="4800" b="1">
                <a:solidFill>
                  <a:srgbClr val="BB1C3F"/>
                </a:solidFill>
              </a:rPr>
              <a:t>Acknowledgements</a:t>
            </a:r>
            <a:endParaRPr lang="en-US" sz="4800" b="1">
              <a:solidFill>
                <a:srgbClr val="BB1C3F"/>
              </a:solidFill>
              <a:ea typeface="Calibri"/>
              <a:cs typeface="Calibri"/>
            </a:endParaRPr>
          </a:p>
        </p:txBody>
      </p:sp>
      <p:sp>
        <p:nvSpPr>
          <p:cNvPr id="74" name="TextBox 73">
            <a:extLst>
              <a:ext uri="{FF2B5EF4-FFF2-40B4-BE49-F238E27FC236}">
                <a16:creationId xmlns:a16="http://schemas.microsoft.com/office/drawing/2014/main" id="{D3B353B1-5EC5-9B40-8654-50B3A5F38B70}"/>
              </a:ext>
            </a:extLst>
          </p:cNvPr>
          <p:cNvSpPr txBox="1"/>
          <p:nvPr/>
        </p:nvSpPr>
        <p:spPr>
          <a:xfrm>
            <a:off x="19836853" y="35757593"/>
            <a:ext cx="17186419"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p>
            <a:pPr algn="just"/>
            <a:r>
              <a:rPr lang="en-US" sz="3200"/>
              <a:t>We would like to thank Dr. Karen Meisch for her support of students in the College of Science, Technology, Engineering &amp; Mathematics, and Dr. Leong Lee for his support of students in the Department of Computer Science and Information Technology. We would also like to thank our amazing Professor, Dr. John Nicholson.</a:t>
            </a:r>
          </a:p>
        </p:txBody>
      </p:sp>
      <p:cxnSp>
        <p:nvCxnSpPr>
          <p:cNvPr id="78" name="Straight Connector 77">
            <a:extLst>
              <a:ext uri="{FF2B5EF4-FFF2-40B4-BE49-F238E27FC236}">
                <a16:creationId xmlns:a16="http://schemas.microsoft.com/office/drawing/2014/main" id="{13D3A641-3556-174E-81A8-FB2A256E9AF5}"/>
              </a:ext>
            </a:extLst>
          </p:cNvPr>
          <p:cNvCxnSpPr/>
          <p:nvPr/>
        </p:nvCxnSpPr>
        <p:spPr>
          <a:xfrm>
            <a:off x="1371600" y="5715000"/>
            <a:ext cx="35661600"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30F0C81-F7BB-4C76-8A70-146EF2C221D3}"/>
              </a:ext>
            </a:extLst>
          </p:cNvPr>
          <p:cNvSpPr txBox="1"/>
          <p:nvPr/>
        </p:nvSpPr>
        <p:spPr>
          <a:xfrm>
            <a:off x="1562100" y="11212475"/>
            <a:ext cx="17049750" cy="2862322"/>
          </a:xfrm>
          <a:prstGeom prst="rect">
            <a:avLst/>
          </a:prstGeom>
          <a:noFill/>
        </p:spPr>
        <p:txBody>
          <a:bodyPr wrap="square">
            <a:spAutoFit/>
          </a:bodyPr>
          <a:lstStyle/>
          <a:p>
            <a:r>
              <a:rPr lang="en-US" sz="6000">
                <a:solidFill>
                  <a:srgbClr val="BB1C3F"/>
                </a:solidFill>
              </a:rPr>
              <a:t>“There needs to be a good change in parking for the sake and sanity of Austin Peay students.”</a:t>
            </a:r>
            <a:br>
              <a:rPr lang="en-US" sz="6000">
                <a:solidFill>
                  <a:srgbClr val="BB1C3F"/>
                </a:solidFill>
              </a:rPr>
            </a:br>
            <a:r>
              <a:rPr lang="en-US" sz="6000">
                <a:solidFill>
                  <a:srgbClr val="BB1C3F"/>
                </a:solidFill>
              </a:rPr>
              <a:t>— </a:t>
            </a:r>
            <a:r>
              <a:rPr lang="en-US" sz="6000" i="1">
                <a:solidFill>
                  <a:srgbClr val="BB1C3F"/>
                </a:solidFill>
              </a:rPr>
              <a:t>The All State, 2023</a:t>
            </a:r>
          </a:p>
        </p:txBody>
      </p:sp>
      <p:pic>
        <p:nvPicPr>
          <p:cNvPr id="6" name="Picture 5">
            <a:extLst>
              <a:ext uri="{FF2B5EF4-FFF2-40B4-BE49-F238E27FC236}">
                <a16:creationId xmlns:a16="http://schemas.microsoft.com/office/drawing/2014/main" id="{5B43E3A6-C263-3281-D1B5-B5E861E6E8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91512" y="29423328"/>
            <a:ext cx="3695925" cy="7577032"/>
          </a:xfrm>
          <a:prstGeom prst="rect">
            <a:avLst/>
          </a:prstGeom>
        </p:spPr>
      </p:pic>
      <p:pic>
        <p:nvPicPr>
          <p:cNvPr id="2" name="Picture 1" descr="A screenshot of a phone&#10;&#10;AI-generated content may be incorrect.">
            <a:extLst>
              <a:ext uri="{FF2B5EF4-FFF2-40B4-BE49-F238E27FC236}">
                <a16:creationId xmlns:a16="http://schemas.microsoft.com/office/drawing/2014/main" id="{19597156-33B2-F1C4-53D2-201E91967EDC}"/>
              </a:ext>
            </a:extLst>
          </p:cNvPr>
          <p:cNvPicPr>
            <a:picLocks noChangeAspect="1"/>
          </p:cNvPicPr>
          <p:nvPr/>
        </p:nvPicPr>
        <p:blipFill>
          <a:blip r:embed="rId10"/>
          <a:stretch>
            <a:fillRect/>
          </a:stretch>
        </p:blipFill>
        <p:spPr>
          <a:xfrm>
            <a:off x="14017749" y="29387214"/>
            <a:ext cx="3959886" cy="7619874"/>
          </a:xfrm>
          <a:prstGeom prst="rect">
            <a:avLst/>
          </a:prstGeom>
        </p:spPr>
      </p:pic>
      <p:pic>
        <p:nvPicPr>
          <p:cNvPr id="7" name="Picture 6" descr="A screenshot of a phone&#10;&#10;AI-generated content may be incorrect.">
            <a:extLst>
              <a:ext uri="{FF2B5EF4-FFF2-40B4-BE49-F238E27FC236}">
                <a16:creationId xmlns:a16="http://schemas.microsoft.com/office/drawing/2014/main" id="{539AAACF-7239-6117-0670-85A8B21F407B}"/>
              </a:ext>
            </a:extLst>
          </p:cNvPr>
          <p:cNvPicPr>
            <a:picLocks noChangeAspect="1"/>
          </p:cNvPicPr>
          <p:nvPr/>
        </p:nvPicPr>
        <p:blipFill>
          <a:blip r:embed="rId11"/>
          <a:stretch>
            <a:fillRect/>
          </a:stretch>
        </p:blipFill>
        <p:spPr>
          <a:xfrm>
            <a:off x="9911413" y="29415979"/>
            <a:ext cx="3830667" cy="7568186"/>
          </a:xfrm>
          <a:prstGeom prst="rect">
            <a:avLst/>
          </a:prstGeom>
        </p:spPr>
      </p:pic>
      <p:pic>
        <p:nvPicPr>
          <p:cNvPr id="8" name="Picture 7" descr="A screenshot of a login screen&#10;&#10;AI-generated content may be incorrect.">
            <a:extLst>
              <a:ext uri="{FF2B5EF4-FFF2-40B4-BE49-F238E27FC236}">
                <a16:creationId xmlns:a16="http://schemas.microsoft.com/office/drawing/2014/main" id="{8408B8A6-1FBD-5604-32BF-CA01DD197EF4}"/>
              </a:ext>
            </a:extLst>
          </p:cNvPr>
          <p:cNvPicPr>
            <a:picLocks noChangeAspect="1"/>
          </p:cNvPicPr>
          <p:nvPr/>
        </p:nvPicPr>
        <p:blipFill>
          <a:blip r:embed="rId12"/>
          <a:stretch>
            <a:fillRect/>
          </a:stretch>
        </p:blipFill>
        <p:spPr>
          <a:xfrm>
            <a:off x="1960918" y="29425568"/>
            <a:ext cx="3598069" cy="7542341"/>
          </a:xfrm>
          <a:prstGeom prst="rect">
            <a:avLst/>
          </a:prstGeom>
        </p:spPr>
      </p:pic>
      <p:sp>
        <p:nvSpPr>
          <p:cNvPr id="14" name="TextBox 13">
            <a:extLst>
              <a:ext uri="{FF2B5EF4-FFF2-40B4-BE49-F238E27FC236}">
                <a16:creationId xmlns:a16="http://schemas.microsoft.com/office/drawing/2014/main" id="{DB52333D-2465-DB24-415A-1137D848E1CA}"/>
              </a:ext>
            </a:extLst>
          </p:cNvPr>
          <p:cNvSpPr txBox="1"/>
          <p:nvPr/>
        </p:nvSpPr>
        <p:spPr>
          <a:xfrm>
            <a:off x="2218491" y="28709131"/>
            <a:ext cx="307601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solidFill>
                  <a:schemeClr val="bg1"/>
                </a:solidFill>
                <a:ea typeface="Calibri"/>
                <a:cs typeface="Calibri"/>
              </a:rPr>
              <a:t>Login Page</a:t>
            </a:r>
          </a:p>
        </p:txBody>
      </p:sp>
      <p:sp>
        <p:nvSpPr>
          <p:cNvPr id="17" name="TextBox 16">
            <a:extLst>
              <a:ext uri="{FF2B5EF4-FFF2-40B4-BE49-F238E27FC236}">
                <a16:creationId xmlns:a16="http://schemas.microsoft.com/office/drawing/2014/main" id="{A8CFA762-DC9D-A31B-0596-E06598DCF1C6}"/>
              </a:ext>
            </a:extLst>
          </p:cNvPr>
          <p:cNvSpPr txBox="1"/>
          <p:nvPr/>
        </p:nvSpPr>
        <p:spPr>
          <a:xfrm>
            <a:off x="6198530" y="28709130"/>
            <a:ext cx="307601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solidFill>
                  <a:schemeClr val="bg1"/>
                </a:solidFill>
                <a:ea typeface="Calibri"/>
                <a:cs typeface="Calibri"/>
              </a:rPr>
              <a:t>Map Page</a:t>
            </a:r>
          </a:p>
        </p:txBody>
      </p:sp>
      <p:sp>
        <p:nvSpPr>
          <p:cNvPr id="18" name="TextBox 17">
            <a:extLst>
              <a:ext uri="{FF2B5EF4-FFF2-40B4-BE49-F238E27FC236}">
                <a16:creationId xmlns:a16="http://schemas.microsoft.com/office/drawing/2014/main" id="{9E71EAE0-4A20-DD07-B1DE-69405FAC2476}"/>
              </a:ext>
            </a:extLst>
          </p:cNvPr>
          <p:cNvSpPr txBox="1"/>
          <p:nvPr/>
        </p:nvSpPr>
        <p:spPr>
          <a:xfrm>
            <a:off x="10281947" y="28709130"/>
            <a:ext cx="307601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solidFill>
                  <a:schemeClr val="bg1"/>
                </a:solidFill>
                <a:ea typeface="Calibri"/>
                <a:cs typeface="Calibri"/>
              </a:rPr>
              <a:t>Admin Settings</a:t>
            </a:r>
          </a:p>
        </p:txBody>
      </p:sp>
      <p:sp>
        <p:nvSpPr>
          <p:cNvPr id="20" name="TextBox 19">
            <a:extLst>
              <a:ext uri="{FF2B5EF4-FFF2-40B4-BE49-F238E27FC236}">
                <a16:creationId xmlns:a16="http://schemas.microsoft.com/office/drawing/2014/main" id="{BFDA2641-04FD-08EC-1BBC-C3C46DD45250}"/>
              </a:ext>
            </a:extLst>
          </p:cNvPr>
          <p:cNvSpPr txBox="1"/>
          <p:nvPr/>
        </p:nvSpPr>
        <p:spPr>
          <a:xfrm>
            <a:off x="14468743" y="28709131"/>
            <a:ext cx="3076014"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a:solidFill>
                  <a:schemeClr val="bg1"/>
                </a:solidFill>
                <a:ea typeface="Calibri"/>
                <a:cs typeface="Calibri"/>
              </a:rPr>
              <a:t>Reporting Page</a:t>
            </a:r>
          </a:p>
        </p:txBody>
      </p:sp>
      <p:pic>
        <p:nvPicPr>
          <p:cNvPr id="4" name="Picture 3" descr="A group of white and red objects&#10;&#10;AI-generated content may be incorrect.">
            <a:extLst>
              <a:ext uri="{FF2B5EF4-FFF2-40B4-BE49-F238E27FC236}">
                <a16:creationId xmlns:a16="http://schemas.microsoft.com/office/drawing/2014/main" id="{518A658C-E680-2C28-20C9-39648D167966}"/>
              </a:ext>
            </a:extLst>
          </p:cNvPr>
          <p:cNvPicPr>
            <a:picLocks noChangeAspect="1"/>
          </p:cNvPicPr>
          <p:nvPr/>
        </p:nvPicPr>
        <p:blipFill>
          <a:blip r:embed="rId13"/>
          <a:stretch>
            <a:fillRect/>
          </a:stretch>
        </p:blipFill>
        <p:spPr>
          <a:xfrm>
            <a:off x="32735625" y="958056"/>
            <a:ext cx="4313486" cy="4114669"/>
          </a:xfrm>
          <a:prstGeom prst="rect">
            <a:avLst/>
          </a:prstGeom>
        </p:spPr>
      </p:pic>
      <p:sp>
        <p:nvSpPr>
          <p:cNvPr id="5" name="TextBox 4">
            <a:extLst>
              <a:ext uri="{FF2B5EF4-FFF2-40B4-BE49-F238E27FC236}">
                <a16:creationId xmlns:a16="http://schemas.microsoft.com/office/drawing/2014/main" id="{84DE953C-2A03-7959-D37F-916CD494FC15}"/>
              </a:ext>
            </a:extLst>
          </p:cNvPr>
          <p:cNvSpPr txBox="1"/>
          <p:nvPr/>
        </p:nvSpPr>
        <p:spPr>
          <a:xfrm>
            <a:off x="20127452" y="22375955"/>
            <a:ext cx="17049750" cy="1015663"/>
          </a:xfrm>
          <a:prstGeom prst="rect">
            <a:avLst/>
          </a:prstGeom>
          <a:noFill/>
        </p:spPr>
        <p:txBody>
          <a:bodyPr wrap="square" lIns="91440" tIns="45720" rIns="91440" bIns="45720" anchor="t">
            <a:spAutoFit/>
          </a:bodyPr>
          <a:lstStyle/>
          <a:p>
            <a:pPr algn="ctr"/>
            <a:r>
              <a:rPr lang="en-US" sz="6000" b="1">
                <a:solidFill>
                  <a:srgbClr val="BB1C3F"/>
                </a:solidFill>
              </a:rPr>
              <a:t>Live Demo</a:t>
            </a:r>
            <a:endParaRPr lang="en-US" sz="7250" b="1">
              <a:ea typeface="Calibri" panose="020F0502020204030204"/>
              <a:cs typeface="Calibri" panose="020F0502020204030204"/>
            </a:endParaRPr>
          </a:p>
        </p:txBody>
      </p:sp>
      <p:pic>
        <p:nvPicPr>
          <p:cNvPr id="10" name="Picture 9" descr="File:QR Code example.png - Wikimedia Commons">
            <a:extLst>
              <a:ext uri="{FF2B5EF4-FFF2-40B4-BE49-F238E27FC236}">
                <a16:creationId xmlns:a16="http://schemas.microsoft.com/office/drawing/2014/main" id="{D4830020-4F8E-85EB-44FD-3D0048A4DE2E}"/>
              </a:ext>
            </a:extLst>
          </p:cNvPr>
          <p:cNvPicPr>
            <a:picLocks noChangeAspect="1"/>
          </p:cNvPicPr>
          <p:nvPr/>
        </p:nvPicPr>
        <p:blipFill>
          <a:blip r:embed="rId14"/>
          <a:stretch>
            <a:fillRect/>
          </a:stretch>
        </p:blipFill>
        <p:spPr>
          <a:xfrm>
            <a:off x="24686633" y="23715897"/>
            <a:ext cx="7960914" cy="7536216"/>
          </a:xfrm>
          <a:prstGeom prst="rect">
            <a:avLst/>
          </a:prstGeom>
        </p:spPr>
      </p:pic>
    </p:spTree>
    <p:extLst>
      <p:ext uri="{BB962C8B-B14F-4D97-AF65-F5344CB8AC3E}">
        <p14:creationId xmlns:p14="http://schemas.microsoft.com/office/powerpoint/2010/main" val="270966066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UCLA Division of Undergraduate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Cruz, Diana</dc:creator>
  <cp:revision>4</cp:revision>
  <cp:lastPrinted>2016-07-13T23:56:52Z</cp:lastPrinted>
  <dcterms:created xsi:type="dcterms:W3CDTF">2016-06-13T20:02:52Z</dcterms:created>
  <dcterms:modified xsi:type="dcterms:W3CDTF">2025-04-15T16:13:44Z</dcterms:modified>
</cp:coreProperties>
</file>