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1_A18223F7.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21AF4B5-D99C-4D65-0FEB-24EAFC672AC5}" name="Wheeler, Jnaria L." initials="WJ" userId="S::jwheeler24@my.apsu.edu::7a08d034-1304-4788-a3ff-f55e00d3b4cc" providerId="AD"/>
  <p188:author id="{FA4530E4-D0CA-9EF5-2BEE-DB1D3DDFC6E6}" name="Dial, Connor H." initials="DC" userId="S::cdial3@my.apsu.edu::c7f1b7cd-276c-4cdc-9a50-a3a59839da34"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6C762E-3582-6E4E-B90A-C73AC35259D1}" v="41" dt="2025-04-15T16:43:56.510"/>
    <p1510:client id="{3A380999-DE07-6D0B-E8E4-03D5087B9132}" v="54" dt="2025-04-15T16:41:33.696"/>
    <p1510:client id="{4B0FEC63-F958-3AB0-C67A-12B465556227}" v="2" dt="2025-04-15T16:58:27.726"/>
    <p1510:client id="{7D7F21E1-63E5-3391-F25E-ACE89AE1B2A3}" v="894" dt="2025-04-17T14:22:27.449"/>
    <p1510:client id="{89C77350-4A0F-2791-2BC3-D62BC2682FF7}" v="4" dt="2025-04-17T11:57:08.370"/>
    <p1510:client id="{D4EB083C-EDF1-5812-4FBE-7BB61DE00AD7}" v="264" dt="2025-04-15T15:30:59.8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8/10/relationships/authors" Target="authors.xml"/></Relationships>
</file>

<file path=ppt/comments/modernComment_101_A18223F7.xml><?xml version="1.0" encoding="utf-8"?>
<p188:cmLst xmlns:a="http://schemas.openxmlformats.org/drawingml/2006/main" xmlns:r="http://schemas.openxmlformats.org/officeDocument/2006/relationships" xmlns:p188="http://schemas.microsoft.com/office/powerpoint/2018/8/main">
  <p188:cm id="{6BDA9BA4-2BB5-45E7-BE5C-35E485FC5FBE}" authorId="{821AF4B5-D99C-4D65-0FEB-24EAFC672AC5}" created="2025-04-15T16:36:37.912">
    <ac:txMkLst xmlns:ac="http://schemas.microsoft.com/office/drawing/2013/main/command">
      <pc:docMk xmlns:pc="http://schemas.microsoft.com/office/powerpoint/2013/main/command"/>
      <pc:sldMk xmlns:pc="http://schemas.microsoft.com/office/powerpoint/2013/main/command" cId="2709660663" sldId="257"/>
      <ac:spMk id="9" creationId="{00000000-0000-0000-0000-000000000000}"/>
      <ac:txMk cp="0" len="8">
        <ac:context len="9" hash="3888927274"/>
      </ac:txMk>
    </ac:txMkLst>
    <p188:pos x="13515064" y="1070197"/>
    <p188:replyLst>
      <p188:reply id="{D47DFF00-ADB1-43BD-9336-B3FA8C7A684B}" authorId="{FA4530E4-D0CA-9EF5-2BEE-DB1D3DDFC6E6}" created="2025-04-17T14:08:06.251">
        <p188:txBody>
          <a:bodyPr/>
          <a:lstStyle/>
          <a:p>
            <a:r>
              <a:rPr lang="en-US"/>
              <a:t>2,3,5,7 done. All we need now is justify quote and make text in block diagram larger.</a:t>
            </a:r>
          </a:p>
        </p188:txBody>
      </p188:reply>
    </p188:replyLst>
    <p188:txBody>
      <a:bodyPr/>
      <a:lstStyle/>
      <a:p>
        <a:r>
          <a:rPr lang="en-US"/>
          <a:t>Changes to be made: 
* Maybe change icon
* Divide up the screenshots
* Remove the QR code
* Make the text larger in the block diagram
* All figures need a caption
* Make the quote justified
* Check with grammarly</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4/17/2025</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p>
        </p:txBody>
      </p:sp>
      <p:sp>
        <p:nvSpPr>
          <p:cNvPr id="4" name="Date Placeholder 3"/>
          <p:cNvSpPr>
            <a:spLocks noGrp="1"/>
          </p:cNvSpPr>
          <p:nvPr>
            <p:ph type="dt" sz="half" idx="10"/>
          </p:nvPr>
        </p:nvSpPr>
        <p:spPr/>
        <p:txBody>
          <a:bodyPr/>
          <a:lstStyle/>
          <a:p>
            <a:fld id="{41C03D7F-B796-4B92-B0C7-6D4C9CC8C787}"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C03D7F-B796-4B92-B0C7-6D4C9CC8C787}" type="datetimeFigureOut">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C03D7F-B796-4B92-B0C7-6D4C9CC8C787}" type="datetimeFigureOut">
              <a:rPr lang="en-US" smtClean="0"/>
              <a:t>4/17/2025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C03D7F-B796-4B92-B0C7-6D4C9CC8C787}" type="datetimeFigureOut">
              <a:rPr lang="en-US" smtClean="0"/>
              <a:t>4/17/2025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4/17/2025</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figma.com/" TargetMode="External"/><Relationship Id="rId13" Type="http://schemas.openxmlformats.org/officeDocument/2006/relationships/image" Target="../media/image6.png"/><Relationship Id="rId3" Type="http://schemas.microsoft.com/office/2018/10/relationships/comments" Target="../comments/modernComment_101_A18223F7.xml"/><Relationship Id="rId7" Type="http://schemas.openxmlformats.org/officeDocument/2006/relationships/hyperlink" Target="https://developer.mozilla.org/en-US/docs/Web/JavaScript" TargetMode="External"/><Relationship Id="rId12"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supabase.com/" TargetMode="External"/><Relationship Id="rId11" Type="http://schemas.openxmlformats.org/officeDocument/2006/relationships/image" Target="../media/image4.png"/><Relationship Id="rId5" Type="http://schemas.openxmlformats.org/officeDocument/2006/relationships/hyperlink" Target="https://reactnative.dev/" TargetMode="External"/><Relationship Id="rId10"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image" Target="../media/image2.png"/><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371599" y="7070584"/>
            <a:ext cx="17106901" cy="3539430"/>
          </a:xfrm>
          <a:prstGeom prst="rect">
            <a:avLst/>
          </a:prstGeom>
          <a:noFill/>
          <a:ln>
            <a:noFill/>
          </a:ln>
        </p:spPr>
        <p:style>
          <a:lnRef idx="2">
            <a:schemeClr val="dk1"/>
          </a:lnRef>
          <a:fillRef idx="1001">
            <a:schemeClr val="lt1"/>
          </a:fillRef>
          <a:effectRef idx="0">
            <a:schemeClr val="dk1"/>
          </a:effectRef>
          <a:fontRef idx="minor">
            <a:schemeClr val="dk1"/>
          </a:fontRef>
        </p:style>
        <p:txBody>
          <a:bodyPr wrap="square" lIns="91440" tIns="45720" rIns="91440" bIns="45720" rtlCol="0" anchor="t">
            <a:spAutoFit/>
          </a:bodyPr>
          <a:lstStyle/>
          <a:p>
            <a:pPr algn="just"/>
            <a:r>
              <a:rPr lang="en-US" sz="3200" dirty="0" err="1">
                <a:ea typeface="+mn-lt"/>
                <a:cs typeface="+mn-lt"/>
              </a:rPr>
              <a:t>PeayPark</a:t>
            </a:r>
            <a:r>
              <a:rPr lang="en-US" sz="3200" dirty="0">
                <a:ea typeface="+mn-lt"/>
                <a:cs typeface="+mn-lt"/>
              </a:rPr>
              <a:t> is designed to simplify campus parking for students and staff by providing real-time updates through a user-friendly interface. Users can view current parking availability across campus, explore detailed information about individual lots, identify high- and low-capacity areas, and get directions to their chosen lot. The app also includes a reporting feature allowing users to flag improperly parked vehicles by submitting a photo and a description of the issue. By combining real-time data with community-driven reporting, </a:t>
            </a:r>
            <a:r>
              <a:rPr lang="en-US" sz="3200" dirty="0" err="1">
                <a:ea typeface="+mn-lt"/>
                <a:cs typeface="+mn-lt"/>
              </a:rPr>
              <a:t>PeayPark</a:t>
            </a:r>
            <a:r>
              <a:rPr lang="en-US" sz="3200" dirty="0">
                <a:ea typeface="+mn-lt"/>
                <a:cs typeface="+mn-lt"/>
              </a:rPr>
              <a:t> aims to make parking more manageable and less stressful while reducing campus traffic and encouraging responsible parking behavior. </a:t>
            </a:r>
            <a:endParaRPr lang="en-US" dirty="0">
              <a:ea typeface="+mn-lt"/>
              <a:cs typeface="+mn-lt"/>
            </a:endParaRPr>
          </a:p>
        </p:txBody>
      </p:sp>
      <p:sp>
        <p:nvSpPr>
          <p:cNvPr id="42" name="TextBox 41"/>
          <p:cNvSpPr txBox="1"/>
          <p:nvPr/>
        </p:nvSpPr>
        <p:spPr>
          <a:xfrm>
            <a:off x="6153149" y="6254322"/>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Abstract</a:t>
            </a:r>
          </a:p>
        </p:txBody>
      </p:sp>
      <p:sp>
        <p:nvSpPr>
          <p:cNvPr id="9" name="TextBox 8"/>
          <p:cNvSpPr txBox="1"/>
          <p:nvPr/>
        </p:nvSpPr>
        <p:spPr>
          <a:xfrm>
            <a:off x="7772400" y="914400"/>
            <a:ext cx="22860000" cy="1446550"/>
          </a:xfrm>
          <a:prstGeom prst="rect">
            <a:avLst/>
          </a:prstGeom>
          <a:solidFill>
            <a:schemeClr val="bg1"/>
          </a:solidFill>
        </p:spPr>
        <p:txBody>
          <a:bodyPr wrap="square" lIns="91440" tIns="45720" rIns="91440" bIns="45720" rtlCol="0" anchor="t">
            <a:spAutoFit/>
          </a:bodyPr>
          <a:lstStyle/>
          <a:p>
            <a:pPr algn="ctr"/>
            <a:r>
              <a:rPr lang="en-US" sz="8800" err="1">
                <a:solidFill>
                  <a:srgbClr val="BB1C3F"/>
                </a:solidFill>
              </a:rPr>
              <a:t>PeayPark</a:t>
            </a:r>
            <a:endParaRPr lang="en-US" err="1"/>
          </a:p>
        </p:txBody>
      </p:sp>
      <p:sp>
        <p:nvSpPr>
          <p:cNvPr id="11" name="TextBox 10"/>
          <p:cNvSpPr txBox="1"/>
          <p:nvPr/>
        </p:nvSpPr>
        <p:spPr>
          <a:xfrm>
            <a:off x="7772400" y="2543144"/>
            <a:ext cx="22860000" cy="923330"/>
          </a:xfrm>
          <a:prstGeom prst="rect">
            <a:avLst/>
          </a:prstGeom>
          <a:noFill/>
        </p:spPr>
        <p:txBody>
          <a:bodyPr wrap="square" lIns="91440" tIns="45720" rIns="91440" bIns="45720" rtlCol="0" anchor="t">
            <a:spAutoFit/>
          </a:bodyPr>
          <a:lstStyle/>
          <a:p>
            <a:pPr algn="ctr"/>
            <a:r>
              <a:rPr lang="en-US" sz="5400" err="1"/>
              <a:t>Jnaria</a:t>
            </a:r>
            <a:r>
              <a:rPr lang="en-US" sz="5400"/>
              <a:t> Wheeler, Connor Dial, </a:t>
            </a:r>
            <a:r>
              <a:rPr lang="en-US" sz="5400">
                <a:ea typeface="+mn-lt"/>
                <a:cs typeface="+mn-lt"/>
              </a:rPr>
              <a:t>Mitchell Sollmann</a:t>
            </a:r>
            <a:endParaRPr lang="en-US" sz="5400">
              <a:ea typeface="Calibri"/>
              <a:cs typeface="Calibri"/>
            </a:endParaRP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1371597" y="20499180"/>
            <a:ext cx="17240251" cy="255454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dirty="0" err="1">
                <a:ea typeface="+mn-lt"/>
                <a:cs typeface="+mn-lt"/>
              </a:rPr>
              <a:t>PeayPark</a:t>
            </a:r>
            <a:r>
              <a:rPr lang="en-US" sz="3200" dirty="0">
                <a:ea typeface="+mn-lt"/>
                <a:cs typeface="+mn-lt"/>
              </a:rPr>
              <a:t> is built using React Native, allowing for a responsive and consistent user experience on Android or iOS. The backend is powered by </a:t>
            </a:r>
            <a:r>
              <a:rPr lang="en-US" sz="3200" dirty="0" err="1">
                <a:ea typeface="+mn-lt"/>
                <a:cs typeface="+mn-lt"/>
              </a:rPr>
              <a:t>SupaBase</a:t>
            </a:r>
            <a:r>
              <a:rPr lang="en-US" sz="3200" dirty="0">
                <a:ea typeface="+mn-lt"/>
                <a:cs typeface="+mn-lt"/>
              </a:rPr>
              <a:t>, which handles authentication, real-time data updates, and storage of user-generated reports. The app utilizes device location services to help determine proximity to lots and enhance report accuracy. Figma was used during the design process to prototype and refine the app’s UI/UX elements before implementation. </a:t>
            </a:r>
            <a:endParaRPr lang="en-US" dirty="0">
              <a:ea typeface="+mn-lt"/>
              <a:cs typeface="+mn-lt"/>
            </a:endParaRPr>
          </a:p>
        </p:txBody>
      </p:sp>
      <p:sp>
        <p:nvSpPr>
          <p:cNvPr id="51" name="TextBox 50">
            <a:extLst>
              <a:ext uri="{FF2B5EF4-FFF2-40B4-BE49-F238E27FC236}">
                <a16:creationId xmlns:a16="http://schemas.microsoft.com/office/drawing/2014/main" id="{5F260FA1-F34C-E848-8BF8-421439B9412C}"/>
              </a:ext>
            </a:extLst>
          </p:cNvPr>
          <p:cNvSpPr txBox="1"/>
          <p:nvPr/>
        </p:nvSpPr>
        <p:spPr>
          <a:xfrm>
            <a:off x="6219822" y="19519869"/>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Technology</a:t>
            </a:r>
          </a:p>
        </p:txBody>
      </p:sp>
      <p:sp>
        <p:nvSpPr>
          <p:cNvPr id="52" name="TextBox 51">
            <a:extLst>
              <a:ext uri="{FF2B5EF4-FFF2-40B4-BE49-F238E27FC236}">
                <a16:creationId xmlns:a16="http://schemas.microsoft.com/office/drawing/2014/main" id="{122B8F71-E134-414F-9A2A-89B6A9482606}"/>
              </a:ext>
            </a:extLst>
          </p:cNvPr>
          <p:cNvSpPr txBox="1"/>
          <p:nvPr/>
        </p:nvSpPr>
        <p:spPr>
          <a:xfrm>
            <a:off x="1386691" y="24130209"/>
            <a:ext cx="17166124" cy="3046988"/>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dirty="0"/>
              <a:t>The frontend of </a:t>
            </a:r>
            <a:r>
              <a:rPr lang="en-US" sz="3200" dirty="0" err="1"/>
              <a:t>PeayPark</a:t>
            </a:r>
            <a:r>
              <a:rPr lang="en-US" sz="3200" dirty="0"/>
              <a:t> emphasizes simplicity and usability, with a clean, map-focused interface that displays all campus parking lots. Users can tap on a lot to view its status, including how many spots are likely occupied. The color-coded visual indicators and intuitive navigation reduce cognitive load and help users make quick decisions. React Native components and thoughtful layout design ensure consistency across devices. The UI was prototyped and tested internally using Figma to maintain visual clarity and intuitive interaction patterns.</a:t>
            </a:r>
          </a:p>
        </p:txBody>
      </p:sp>
      <p:sp>
        <p:nvSpPr>
          <p:cNvPr id="53" name="TextBox 52">
            <a:extLst>
              <a:ext uri="{FF2B5EF4-FFF2-40B4-BE49-F238E27FC236}">
                <a16:creationId xmlns:a16="http://schemas.microsoft.com/office/drawing/2014/main" id="{9ADEE2E9-7AD4-AF4A-A8DE-2DD6E398169D}"/>
              </a:ext>
            </a:extLst>
          </p:cNvPr>
          <p:cNvSpPr txBox="1"/>
          <p:nvPr/>
        </p:nvSpPr>
        <p:spPr>
          <a:xfrm>
            <a:off x="6212208" y="23280822"/>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Frontend Design</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0105482" y="7321877"/>
            <a:ext cx="16916400" cy="255454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dirty="0">
                <a:ea typeface="+mn-lt"/>
                <a:cs typeface="+mn-lt"/>
              </a:rPr>
              <a:t>The backend is managed using </a:t>
            </a:r>
            <a:r>
              <a:rPr lang="en-US" sz="3200" dirty="0" err="1">
                <a:ea typeface="+mn-lt"/>
                <a:cs typeface="+mn-lt"/>
              </a:rPr>
              <a:t>SupaBase</a:t>
            </a:r>
            <a:r>
              <a:rPr lang="en-US" sz="3200" dirty="0">
                <a:ea typeface="+mn-lt"/>
                <a:cs typeface="+mn-lt"/>
              </a:rPr>
              <a:t>, which enables secure user authentication and real-time database functionality. Users must log in to submit or view reports, ensuring accountability and a sense of community-driven accuracy. </a:t>
            </a:r>
            <a:r>
              <a:rPr lang="en-US" sz="3200" dirty="0" err="1">
                <a:ea typeface="+mn-lt"/>
                <a:cs typeface="+mn-lt"/>
              </a:rPr>
              <a:t>SupaBase’s</a:t>
            </a:r>
            <a:r>
              <a:rPr lang="en-US" sz="3200" dirty="0">
                <a:ea typeface="+mn-lt"/>
                <a:cs typeface="+mn-lt"/>
              </a:rPr>
              <a:t> scalable infrastructure supports fast and reliable data synchronization between users and the backend. Parking lot occupancy is updated based on user interaction and location data, with plans to incorporate more automated tracking methods. </a:t>
            </a:r>
            <a:endParaRPr lang="en-US" dirty="0"/>
          </a:p>
        </p:txBody>
      </p:sp>
      <p:sp>
        <p:nvSpPr>
          <p:cNvPr id="55" name="TextBox 54">
            <a:extLst>
              <a:ext uri="{FF2B5EF4-FFF2-40B4-BE49-F238E27FC236}">
                <a16:creationId xmlns:a16="http://schemas.microsoft.com/office/drawing/2014/main" id="{4168701F-1D5B-6345-99A6-4CEE0D810E8D}"/>
              </a:ext>
            </a:extLst>
          </p:cNvPr>
          <p:cNvSpPr txBox="1"/>
          <p:nvPr/>
        </p:nvSpPr>
        <p:spPr>
          <a:xfrm>
            <a:off x="24954745" y="6202541"/>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Backend Design</a:t>
            </a:r>
          </a:p>
        </p:txBody>
      </p:sp>
      <p:sp>
        <p:nvSpPr>
          <p:cNvPr id="58" name="TextBox 57">
            <a:extLst>
              <a:ext uri="{FF2B5EF4-FFF2-40B4-BE49-F238E27FC236}">
                <a16:creationId xmlns:a16="http://schemas.microsoft.com/office/drawing/2014/main" id="{B4B17A3E-B8F5-AD47-BF90-C798FB9A5795}"/>
              </a:ext>
            </a:extLst>
          </p:cNvPr>
          <p:cNvSpPr txBox="1"/>
          <p:nvPr/>
        </p:nvSpPr>
        <p:spPr>
          <a:xfrm>
            <a:off x="6150829" y="14542509"/>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Background</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371598" y="15492569"/>
            <a:ext cx="17240251" cy="403187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dirty="0">
                <a:ea typeface="+mn-lt"/>
                <a:cs typeface="+mn-lt"/>
              </a:rPr>
              <a:t>At Austin Peay State University, parking has long been a source of stress and frustration for students, faculty, and staff. Recent campus developments—like removing key faculty and overflow lots to make space for new buildings—have further reduced available parking and disrupted long-standing routines. As The All State (2023) reported, these changes have led to disproportionate commuter-to-space ratios, inconvenient lot locations for residential students, and increased competition for spots across campus. Inspired by these challenges and their daily struggles with parking, our team developed </a:t>
            </a:r>
            <a:r>
              <a:rPr lang="en-US" sz="3200" dirty="0" err="1">
                <a:ea typeface="+mn-lt"/>
                <a:cs typeface="+mn-lt"/>
              </a:rPr>
              <a:t>PeayPark</a:t>
            </a:r>
            <a:r>
              <a:rPr lang="en-US" sz="3200" dirty="0">
                <a:ea typeface="+mn-lt"/>
                <a:cs typeface="+mn-lt"/>
              </a:rPr>
              <a:t> to give the APSU community a simple, efficient way to check parking availability, reduce wasted time, and make informed decisions before arriving on campus. </a:t>
            </a:r>
            <a:endParaRPr lang="en-US" dirty="0"/>
          </a:p>
        </p:txBody>
      </p:sp>
      <p:sp>
        <p:nvSpPr>
          <p:cNvPr id="64" name="TextBox 63">
            <a:extLst>
              <a:ext uri="{FF2B5EF4-FFF2-40B4-BE49-F238E27FC236}">
                <a16:creationId xmlns:a16="http://schemas.microsoft.com/office/drawing/2014/main" id="{FE4ABEB6-42E0-5448-8797-D240D1D728E0}"/>
              </a:ext>
            </a:extLst>
          </p:cNvPr>
          <p:cNvSpPr txBox="1"/>
          <p:nvPr/>
        </p:nvSpPr>
        <p:spPr>
          <a:xfrm>
            <a:off x="20142552" y="18758759"/>
            <a:ext cx="16970719" cy="255454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dirty="0">
                <a:solidFill>
                  <a:srgbClr val="BB1C3F"/>
                </a:solidFill>
              </a:rPr>
              <a:t>Figure 1: </a:t>
            </a:r>
            <a:r>
              <a:rPr lang="en-US" sz="3200" dirty="0">
                <a:solidFill>
                  <a:srgbClr val="BB1C3F"/>
                </a:solidFill>
                <a:ea typeface="+mn-lt"/>
                <a:cs typeface="+mn-lt"/>
              </a:rPr>
              <a:t>This is a block diagram that shows the simple system architecture of </a:t>
            </a:r>
            <a:r>
              <a:rPr lang="en-US" sz="3200" dirty="0" err="1">
                <a:solidFill>
                  <a:srgbClr val="BB1C3F"/>
                </a:solidFill>
                <a:ea typeface="+mn-lt"/>
                <a:cs typeface="+mn-lt"/>
              </a:rPr>
              <a:t>PeayPark</a:t>
            </a:r>
            <a:r>
              <a:rPr lang="en-US" sz="3200" dirty="0">
                <a:solidFill>
                  <a:srgbClr val="BB1C3F"/>
                </a:solidFill>
                <a:ea typeface="+mn-lt"/>
                <a:cs typeface="+mn-lt"/>
              </a:rPr>
              <a:t>. The front end consists of JavaScript-based components that run on a user's iOS or Android mobile device. These components send carefully formatted requests to </a:t>
            </a:r>
            <a:r>
              <a:rPr lang="en-US" sz="3200" dirty="0" err="1">
                <a:solidFill>
                  <a:srgbClr val="BB1C3F"/>
                </a:solidFill>
                <a:ea typeface="+mn-lt"/>
                <a:cs typeface="+mn-lt"/>
              </a:rPr>
              <a:t>SupaBase</a:t>
            </a:r>
            <a:r>
              <a:rPr lang="en-US" sz="3200" dirty="0">
                <a:solidFill>
                  <a:srgbClr val="BB1C3F"/>
                </a:solidFill>
                <a:ea typeface="+mn-lt"/>
                <a:cs typeface="+mn-lt"/>
              </a:rPr>
              <a:t> to gather information about parking lots that can be displayed to users. </a:t>
            </a:r>
            <a:r>
              <a:rPr lang="en-US" sz="3200" dirty="0" err="1">
                <a:solidFill>
                  <a:srgbClr val="BB1C3F"/>
                </a:solidFill>
                <a:ea typeface="+mn-lt"/>
                <a:cs typeface="+mn-lt"/>
              </a:rPr>
              <a:t>SupaBase</a:t>
            </a:r>
            <a:r>
              <a:rPr lang="en-US" sz="3200" dirty="0">
                <a:solidFill>
                  <a:srgbClr val="BB1C3F"/>
                </a:solidFill>
                <a:ea typeface="+mn-lt"/>
                <a:cs typeface="+mn-lt"/>
              </a:rPr>
              <a:t> processes the requests and returns responses to the app, enabling real-time parking updates. </a:t>
            </a:r>
            <a:endParaRPr lang="en-US" sz="3200" dirty="0"/>
          </a:p>
        </p:txBody>
      </p:sp>
      <p:sp>
        <p:nvSpPr>
          <p:cNvPr id="67" name="TextBox 66">
            <a:extLst>
              <a:ext uri="{FF2B5EF4-FFF2-40B4-BE49-F238E27FC236}">
                <a16:creationId xmlns:a16="http://schemas.microsoft.com/office/drawing/2014/main" id="{8E91F93C-A7BD-B64A-849B-B4DA616BE3FB}"/>
              </a:ext>
            </a:extLst>
          </p:cNvPr>
          <p:cNvSpPr txBox="1"/>
          <p:nvPr/>
        </p:nvSpPr>
        <p:spPr>
          <a:xfrm>
            <a:off x="24817203" y="32056267"/>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References</a:t>
            </a:r>
            <a:endParaRPr lang="en-US" sz="4800" b="1">
              <a:solidFill>
                <a:srgbClr val="BB1C3F"/>
              </a:solidFill>
              <a:ea typeface="Calibri"/>
              <a:cs typeface="Calibri"/>
            </a:endParaRPr>
          </a:p>
        </p:txBody>
      </p:sp>
      <p:sp>
        <p:nvSpPr>
          <p:cNvPr id="71" name="TextBox 70">
            <a:extLst>
              <a:ext uri="{FF2B5EF4-FFF2-40B4-BE49-F238E27FC236}">
                <a16:creationId xmlns:a16="http://schemas.microsoft.com/office/drawing/2014/main" id="{91F0780E-0709-FD48-B93E-B99DCFE28DBE}"/>
              </a:ext>
            </a:extLst>
          </p:cNvPr>
          <p:cNvSpPr txBox="1"/>
          <p:nvPr/>
        </p:nvSpPr>
        <p:spPr>
          <a:xfrm>
            <a:off x="19958141" y="32877124"/>
            <a:ext cx="17141331" cy="206210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marL="514350" indent="-514350" algn="just">
              <a:buAutoNum type="arabicPeriod"/>
            </a:pPr>
            <a:r>
              <a:rPr lang="en-US" sz="3200" dirty="0"/>
              <a:t>React Native. </a:t>
            </a:r>
            <a:r>
              <a:rPr lang="en-US" sz="3200" dirty="0">
                <a:hlinkClick r:id="rId5"/>
              </a:rPr>
              <a:t>https://reactnative.dev/</a:t>
            </a:r>
            <a:endParaRPr lang="en-US" sz="3200" dirty="0"/>
          </a:p>
          <a:p>
            <a:pPr marL="514350" indent="-514350" algn="just">
              <a:buAutoNum type="arabicPeriod"/>
            </a:pPr>
            <a:r>
              <a:rPr lang="en-US" sz="3200" dirty="0" err="1"/>
              <a:t>SupaBase</a:t>
            </a:r>
            <a:r>
              <a:rPr lang="en-US" sz="3200" dirty="0"/>
              <a:t>. </a:t>
            </a:r>
            <a:r>
              <a:rPr lang="en-US" sz="3200" dirty="0">
                <a:hlinkClick r:id="rId6"/>
              </a:rPr>
              <a:t>https://supabase.com/</a:t>
            </a:r>
            <a:endParaRPr lang="en-US" sz="3200" dirty="0"/>
          </a:p>
          <a:p>
            <a:pPr marL="514350" indent="-514350" algn="just">
              <a:buAutoNum type="arabicPeriod"/>
            </a:pPr>
            <a:r>
              <a:rPr lang="en-US" sz="3200" dirty="0">
                <a:ea typeface="Calibri" panose="020F0502020204030204"/>
                <a:cs typeface="Calibri" panose="020F0502020204030204"/>
              </a:rPr>
              <a:t>JavaScript. </a:t>
            </a:r>
            <a:r>
              <a:rPr lang="en-US" sz="3200" dirty="0">
                <a:ea typeface="+mn-lt"/>
                <a:cs typeface="+mn-lt"/>
                <a:hlinkClick r:id="rId7"/>
              </a:rPr>
              <a:t>https://developer.mozilla.org/en-US/docs/Web/JavaScript</a:t>
            </a:r>
            <a:endParaRPr lang="en-US" sz="3200" dirty="0">
              <a:ea typeface="Calibri" panose="020F0502020204030204"/>
              <a:cs typeface="Calibri" panose="020F0502020204030204"/>
            </a:endParaRPr>
          </a:p>
          <a:p>
            <a:pPr marL="514350" indent="-514350" algn="just">
              <a:buAutoNum type="arabicPeriod"/>
            </a:pPr>
            <a:r>
              <a:rPr lang="en-US" sz="3200" dirty="0">
                <a:ea typeface="+mn-lt"/>
                <a:cs typeface="+mn-lt"/>
              </a:rPr>
              <a:t>Figma. </a:t>
            </a:r>
            <a:r>
              <a:rPr lang="en-US" sz="3200" dirty="0">
                <a:ea typeface="+mn-lt"/>
                <a:cs typeface="+mn-lt"/>
                <a:hlinkClick r:id="rId8"/>
              </a:rPr>
              <a:t>https://www.figma.com/</a:t>
            </a:r>
          </a:p>
        </p:txBody>
      </p:sp>
      <p:sp>
        <p:nvSpPr>
          <p:cNvPr id="72" name="TextBox 71">
            <a:extLst>
              <a:ext uri="{FF2B5EF4-FFF2-40B4-BE49-F238E27FC236}">
                <a16:creationId xmlns:a16="http://schemas.microsoft.com/office/drawing/2014/main" id="{5E014FC1-89AE-2C42-B656-71AC274FF794}"/>
              </a:ext>
            </a:extLst>
          </p:cNvPr>
          <p:cNvSpPr txBox="1"/>
          <p:nvPr/>
        </p:nvSpPr>
        <p:spPr>
          <a:xfrm>
            <a:off x="24684658" y="34916714"/>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Acknowledgements</a:t>
            </a:r>
            <a:endParaRPr lang="en-US" sz="4800" b="1">
              <a:solidFill>
                <a:srgbClr val="BB1C3F"/>
              </a:solidFill>
              <a:ea typeface="Calibri"/>
              <a:cs typeface="Calibri"/>
            </a:endParaRPr>
          </a:p>
        </p:txBody>
      </p:sp>
      <p:sp>
        <p:nvSpPr>
          <p:cNvPr id="74" name="TextBox 73">
            <a:extLst>
              <a:ext uri="{FF2B5EF4-FFF2-40B4-BE49-F238E27FC236}">
                <a16:creationId xmlns:a16="http://schemas.microsoft.com/office/drawing/2014/main" id="{D3B353B1-5EC5-9B40-8654-50B3A5F38B70}"/>
              </a:ext>
            </a:extLst>
          </p:cNvPr>
          <p:cNvSpPr txBox="1"/>
          <p:nvPr/>
        </p:nvSpPr>
        <p:spPr>
          <a:xfrm>
            <a:off x="19836853" y="35757593"/>
            <a:ext cx="17186419" cy="206210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t>We would like to thank Dr. Karen Meisch for her support of students in the College of Science, Technology, Engineering &amp; Mathematics, and Dr. Leong Lee for his support of students in the Department of Computer Science and Information Technology. We would also like to thank our amazing Professor, Dr. John Nicholson.</a:t>
            </a:r>
          </a:p>
        </p:txBody>
      </p:sp>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30F0C81-F7BB-4C76-8A70-146EF2C221D3}"/>
              </a:ext>
            </a:extLst>
          </p:cNvPr>
          <p:cNvSpPr txBox="1"/>
          <p:nvPr/>
        </p:nvSpPr>
        <p:spPr>
          <a:xfrm>
            <a:off x="1780618" y="11218726"/>
            <a:ext cx="16359372" cy="2862322"/>
          </a:xfrm>
          <a:prstGeom prst="rect">
            <a:avLst/>
          </a:prstGeom>
          <a:noFill/>
        </p:spPr>
        <p:txBody>
          <a:bodyPr wrap="square" lIns="91440" tIns="45720" rIns="91440" bIns="45720" anchor="t">
            <a:spAutoFit/>
          </a:bodyPr>
          <a:lstStyle/>
          <a:p>
            <a:pPr algn="just"/>
            <a:r>
              <a:rPr lang="en-US" sz="6000">
                <a:solidFill>
                  <a:srgbClr val="BB1C3F"/>
                </a:solidFill>
              </a:rPr>
              <a:t>“There needs to be a good change in parking for the sake and sanity of Austin Peay students.”</a:t>
            </a:r>
            <a:br>
              <a:rPr lang="en-US" sz="6000"/>
            </a:br>
            <a:r>
              <a:rPr lang="en-US" sz="6000">
                <a:solidFill>
                  <a:srgbClr val="BB1C3F"/>
                </a:solidFill>
              </a:rPr>
              <a:t>— </a:t>
            </a:r>
            <a:r>
              <a:rPr lang="en-US" sz="6000" i="1">
                <a:solidFill>
                  <a:srgbClr val="BB1C3F"/>
                </a:solidFill>
              </a:rPr>
              <a:t>The All State, 2023</a:t>
            </a:r>
            <a:endParaRPr lang="en-US">
              <a:ea typeface="Calibri" panose="020F0502020204030204"/>
              <a:cs typeface="Calibri" panose="020F0502020204030204"/>
            </a:endParaRPr>
          </a:p>
        </p:txBody>
      </p:sp>
      <p:pic>
        <p:nvPicPr>
          <p:cNvPr id="6" name="Picture 5">
            <a:extLst>
              <a:ext uri="{FF2B5EF4-FFF2-40B4-BE49-F238E27FC236}">
                <a16:creationId xmlns:a16="http://schemas.microsoft.com/office/drawing/2014/main" id="{5B43E3A6-C263-3281-D1B5-B5E861E6E8B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749494" y="27711511"/>
            <a:ext cx="4010152" cy="7108859"/>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2" name="Picture 1" descr="A screenshot of a phone&#10;&#10;AI-generated content may be incorrect.">
            <a:extLst>
              <a:ext uri="{FF2B5EF4-FFF2-40B4-BE49-F238E27FC236}">
                <a16:creationId xmlns:a16="http://schemas.microsoft.com/office/drawing/2014/main" id="{19597156-33B2-F1C4-53D2-201E91967EDC}"/>
              </a:ext>
            </a:extLst>
          </p:cNvPr>
          <p:cNvPicPr>
            <a:picLocks noChangeAspect="1"/>
          </p:cNvPicPr>
          <p:nvPr/>
        </p:nvPicPr>
        <p:blipFill>
          <a:blip r:embed="rId10"/>
          <a:stretch>
            <a:fillRect/>
          </a:stretch>
        </p:blipFill>
        <p:spPr>
          <a:xfrm>
            <a:off x="31368792" y="21760015"/>
            <a:ext cx="3717063" cy="8082946"/>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7" name="Picture 6" descr="A screenshot of a phone&#10;&#10;AI-generated content may be incorrect.">
            <a:extLst>
              <a:ext uri="{FF2B5EF4-FFF2-40B4-BE49-F238E27FC236}">
                <a16:creationId xmlns:a16="http://schemas.microsoft.com/office/drawing/2014/main" id="{539AAACF-7239-6117-0670-85A8B21F407B}"/>
              </a:ext>
            </a:extLst>
          </p:cNvPr>
          <p:cNvPicPr>
            <a:picLocks noChangeAspect="1"/>
          </p:cNvPicPr>
          <p:nvPr/>
        </p:nvPicPr>
        <p:blipFill>
          <a:blip r:embed="rId11"/>
          <a:stretch>
            <a:fillRect/>
          </a:stretch>
        </p:blipFill>
        <p:spPr>
          <a:xfrm>
            <a:off x="21895156" y="21790780"/>
            <a:ext cx="3689082" cy="806152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8" name="Picture 7" descr="A screenshot of a login screen&#10;&#10;AI-generated content may be incorrect.">
            <a:extLst>
              <a:ext uri="{FF2B5EF4-FFF2-40B4-BE49-F238E27FC236}">
                <a16:creationId xmlns:a16="http://schemas.microsoft.com/office/drawing/2014/main" id="{8408B8A6-1FBD-5604-32BF-CA01DD197EF4}"/>
              </a:ext>
            </a:extLst>
          </p:cNvPr>
          <p:cNvPicPr>
            <a:picLocks noChangeAspect="1"/>
          </p:cNvPicPr>
          <p:nvPr/>
        </p:nvPicPr>
        <p:blipFill>
          <a:blip r:embed="rId12"/>
          <a:stretch>
            <a:fillRect/>
          </a:stretch>
        </p:blipFill>
        <p:spPr>
          <a:xfrm>
            <a:off x="2558587" y="27707410"/>
            <a:ext cx="3780050" cy="7103253"/>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4" name="Picture 3" descr="A group of white and red objects&#10;&#10;AI-generated content may be incorrect.">
            <a:extLst>
              <a:ext uri="{FF2B5EF4-FFF2-40B4-BE49-F238E27FC236}">
                <a16:creationId xmlns:a16="http://schemas.microsoft.com/office/drawing/2014/main" id="{518A658C-E680-2C28-20C9-39648D167966}"/>
              </a:ext>
            </a:extLst>
          </p:cNvPr>
          <p:cNvPicPr>
            <a:picLocks noChangeAspect="1"/>
          </p:cNvPicPr>
          <p:nvPr/>
        </p:nvPicPr>
        <p:blipFill>
          <a:blip r:embed="rId13"/>
          <a:stretch>
            <a:fillRect/>
          </a:stretch>
        </p:blipFill>
        <p:spPr>
          <a:xfrm>
            <a:off x="32735625" y="958056"/>
            <a:ext cx="4313486" cy="4114669"/>
          </a:xfrm>
          <a:prstGeom prst="rect">
            <a:avLst/>
          </a:prstGeom>
        </p:spPr>
      </p:pic>
      <p:sp>
        <p:nvSpPr>
          <p:cNvPr id="10" name="TextBox 9">
            <a:extLst>
              <a:ext uri="{FF2B5EF4-FFF2-40B4-BE49-F238E27FC236}">
                <a16:creationId xmlns:a16="http://schemas.microsoft.com/office/drawing/2014/main" id="{948A04F3-A4DE-AF6B-8E66-D865D42D23BC}"/>
              </a:ext>
            </a:extLst>
          </p:cNvPr>
          <p:cNvSpPr txBox="1"/>
          <p:nvPr/>
        </p:nvSpPr>
        <p:spPr>
          <a:xfrm>
            <a:off x="1079606" y="35351294"/>
            <a:ext cx="670640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rgbClr val="BB1C3F"/>
                </a:solidFill>
                <a:ea typeface="Calibri"/>
                <a:cs typeface="Calibri"/>
              </a:rPr>
              <a:t>Figure 2:</a:t>
            </a:r>
            <a:r>
              <a:rPr lang="en-US" sz="3200" dirty="0">
                <a:ea typeface="Calibri"/>
                <a:cs typeface="Calibri"/>
              </a:rPr>
              <a:t> This is the Login Page of our application where the user can log into their account that they have created</a:t>
            </a:r>
            <a:endParaRPr lang="en-US" sz="3200"/>
          </a:p>
        </p:txBody>
      </p:sp>
      <p:sp>
        <p:nvSpPr>
          <p:cNvPr id="12" name="TextBox 11">
            <a:extLst>
              <a:ext uri="{FF2B5EF4-FFF2-40B4-BE49-F238E27FC236}">
                <a16:creationId xmlns:a16="http://schemas.microsoft.com/office/drawing/2014/main" id="{07919496-0E1E-C03A-A1D2-A5AD325CEB36}"/>
              </a:ext>
            </a:extLst>
          </p:cNvPr>
          <p:cNvSpPr txBox="1"/>
          <p:nvPr/>
        </p:nvSpPr>
        <p:spPr>
          <a:xfrm>
            <a:off x="10235933" y="35351293"/>
            <a:ext cx="702995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rgbClr val="BB1C3F"/>
                </a:solidFill>
                <a:ea typeface="Calibri"/>
                <a:cs typeface="Calibri"/>
              </a:rPr>
              <a:t>Figure 3: </a:t>
            </a:r>
            <a:r>
              <a:rPr lang="en-US" sz="3200" dirty="0">
                <a:ea typeface="Calibri"/>
                <a:cs typeface="Calibri"/>
              </a:rPr>
              <a:t>This is the Map Page of our application that displays parking lots and their information to the user.</a:t>
            </a:r>
          </a:p>
        </p:txBody>
      </p:sp>
      <p:sp>
        <p:nvSpPr>
          <p:cNvPr id="14" name="TextBox 13">
            <a:extLst>
              <a:ext uri="{FF2B5EF4-FFF2-40B4-BE49-F238E27FC236}">
                <a16:creationId xmlns:a16="http://schemas.microsoft.com/office/drawing/2014/main" id="{548C5295-540C-8AF0-87B9-DEE56A5E1666}"/>
              </a:ext>
            </a:extLst>
          </p:cNvPr>
          <p:cNvSpPr txBox="1"/>
          <p:nvPr/>
        </p:nvSpPr>
        <p:spPr>
          <a:xfrm>
            <a:off x="20427602" y="30433407"/>
            <a:ext cx="6576989"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rgbClr val="BB1C3F"/>
                </a:solidFill>
                <a:ea typeface="Calibri"/>
                <a:cs typeface="Calibri"/>
              </a:rPr>
              <a:t>Figure 4:</a:t>
            </a:r>
            <a:r>
              <a:rPr lang="en-US" sz="3200" dirty="0">
                <a:ea typeface="Calibri"/>
                <a:cs typeface="Calibri"/>
              </a:rPr>
              <a:t> This is the Admin Page of our application that allows administrators to modify parking lot information in our database.</a:t>
            </a:r>
          </a:p>
        </p:txBody>
      </p:sp>
      <p:sp>
        <p:nvSpPr>
          <p:cNvPr id="17" name="TextBox 16">
            <a:extLst>
              <a:ext uri="{FF2B5EF4-FFF2-40B4-BE49-F238E27FC236}">
                <a16:creationId xmlns:a16="http://schemas.microsoft.com/office/drawing/2014/main" id="{5D8E26A8-F191-492E-27B8-0C7584EAA48A}"/>
              </a:ext>
            </a:extLst>
          </p:cNvPr>
          <p:cNvSpPr txBox="1"/>
          <p:nvPr/>
        </p:nvSpPr>
        <p:spPr>
          <a:xfrm>
            <a:off x="29713346" y="30433406"/>
            <a:ext cx="696524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rgbClr val="BB1C3F"/>
                </a:solidFill>
                <a:ea typeface="Calibri"/>
                <a:cs typeface="Calibri"/>
              </a:rPr>
              <a:t>Figure 5:</a:t>
            </a:r>
            <a:r>
              <a:rPr lang="en-US" sz="3200" dirty="0">
                <a:ea typeface="Calibri"/>
                <a:cs typeface="Calibri"/>
              </a:rPr>
              <a:t> This is the Reporting Page of our application that allows the user to create a report and submit it.</a:t>
            </a:r>
          </a:p>
        </p:txBody>
      </p:sp>
      <p:pic>
        <p:nvPicPr>
          <p:cNvPr id="22" name="Picture 21">
            <a:extLst>
              <a:ext uri="{FF2B5EF4-FFF2-40B4-BE49-F238E27FC236}">
                <a16:creationId xmlns:a16="http://schemas.microsoft.com/office/drawing/2014/main" id="{4A2076F9-1DB5-8031-161A-A7B3DF7ABEBC}"/>
              </a:ext>
            </a:extLst>
          </p:cNvPr>
          <p:cNvPicPr>
            <a:picLocks noChangeAspect="1"/>
          </p:cNvPicPr>
          <p:nvPr/>
        </p:nvPicPr>
        <p:blipFill>
          <a:blip r:embed="rId14"/>
          <a:stretch>
            <a:fillRect/>
          </a:stretch>
        </p:blipFill>
        <p:spPr>
          <a:xfrm>
            <a:off x="22054747" y="9882693"/>
            <a:ext cx="13329805" cy="8880601"/>
          </a:xfrm>
          <a:prstGeom prst="rect">
            <a:avLst/>
          </a:prstGeom>
        </p:spPr>
      </p:pic>
    </p:spTree>
    <p:extLst>
      <p:ext uri="{BB962C8B-B14F-4D97-AF65-F5344CB8AC3E}">
        <p14:creationId xmlns:p14="http://schemas.microsoft.com/office/powerpoint/2010/main" val="2709660663"/>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revision>151</cp:revision>
  <cp:lastPrinted>2016-07-13T23:56:52Z</cp:lastPrinted>
  <dcterms:created xsi:type="dcterms:W3CDTF">2016-06-13T20:02:52Z</dcterms:created>
  <dcterms:modified xsi:type="dcterms:W3CDTF">2025-04-17T14:23:03Z</dcterms:modified>
</cp:coreProperties>
</file>