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6" r:id="rId7"/>
    <p:sldId id="261" r:id="rId8"/>
    <p:sldId id="269" r:id="rId9"/>
    <p:sldId id="267" r:id="rId10"/>
    <p:sldId id="25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Communication </a:t>
          </a:r>
          <a:r>
            <a:rPr lang="en-US" sz="1600" dirty="0">
              <a:solidFill>
                <a:schemeClr val="bg1"/>
              </a:solidFill>
            </a:rPr>
            <a:t/>
          </a:r>
          <a:br>
            <a:rPr lang="en-US" sz="1600" dirty="0">
              <a:solidFill>
                <a:schemeClr val="bg1"/>
              </a:solidFill>
            </a:rPr>
          </a:br>
          <a:r>
            <a:rPr lang="en-US" sz="1600" dirty="0" smtClean="0">
              <a:solidFill>
                <a:schemeClr val="bg1"/>
              </a:solidFill>
            </a:rPr>
            <a:t>Critical! The site should be easy to get a hold of, freely answer questions </a:t>
          </a:r>
          <a:r>
            <a:rPr lang="en-US" sz="1600" u="sng" dirty="0" smtClean="0">
              <a:solidFill>
                <a:schemeClr val="bg1"/>
              </a:solidFill>
            </a:rPr>
            <a:t>before</a:t>
          </a:r>
          <a:r>
            <a:rPr lang="en-US" sz="1600" u="none" dirty="0" smtClean="0">
              <a:solidFill>
                <a:schemeClr val="bg1"/>
              </a:solidFill>
            </a:rPr>
            <a:t> you buy, during, after. Excellent customer service, fast response.</a:t>
          </a:r>
          <a:endParaRPr lang="en-US" sz="1600" u="none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Up to date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/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The information was up to date and relevant.</a:t>
          </a:r>
          <a:endParaRPr lang="en-US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 smtClean="0">
              <a:solidFill>
                <a:srgbClr val="FFFFFF"/>
              </a:solidFill>
              <a:latin typeface="Calibri"/>
              <a:ea typeface="+mn-ea"/>
              <a:cs typeface="+mn-cs"/>
            </a:rPr>
            <a:t>Accredited|Certified|Endorsed</a:t>
          </a: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/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It’s important to see who endorses/recognizes the certification</a:t>
          </a:r>
          <a:r>
            <a:rPr lang="en-US" sz="1600" kern="1200" noProof="1" smtClean="0">
              <a:solidFill>
                <a:srgbClr val="FFFFFF"/>
              </a:solidFill>
              <a:latin typeface="Calibri"/>
              <a:ea typeface="+mn-ea"/>
              <a:cs typeface="+mn-cs"/>
            </a:rPr>
            <a:t>. It’s your time and money that you are spending on this.</a:t>
          </a:r>
          <a:endParaRPr lang="en-US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/>
        <a:lstStyle/>
        <a:p>
          <a:endParaRPr lang="en-US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8157E768-0524-44F1-8F00-7DF53576D2D6}" type="pres">
      <dgm:prSet presAssocID="{547F8894-C324-4B84-95BE-A51E4FE0FA16}" presName="sibTransNodeCircle" presStyleLbl="alignNode1" presStyleIdx="0" presStyleCnt="6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/>
      <dgm:spPr>
        <a:xfrm>
          <a:off x="3614737" y="0"/>
          <a:ext cx="3286125" cy="435133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AFA09309-0DCE-4477-82D3-AAF980A85A37}" type="pres">
      <dgm:prSet presAssocID="{C9DED455-19B5-45BA-AEF1-572CA46E947B}" presName="sibTransNodeCircle" presStyleLbl="alignNode1" presStyleIdx="2" presStyleCnt="6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 custLinFactNeighborX="-372" custLinFactNeighborY="-606"/>
      <dgm:spPr>
        <a:xfrm>
          <a:off x="7229475" y="0"/>
          <a:ext cx="3286125" cy="4351338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 smtClean="0">
              <a:solidFill>
                <a:schemeClr val="tx1"/>
              </a:solidFill>
            </a:rPr>
            <a:t>Test requirements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 smtClean="0">
              <a:solidFill>
                <a:schemeClr val="bg1"/>
              </a:solidFill>
            </a:rPr>
            <a:t>Clear off your desk</a:t>
          </a:r>
          <a:endParaRPr lang="en-US" sz="2800" dirty="0">
            <a:solidFill>
              <a:schemeClr val="bg1"/>
            </a:solidFill>
          </a:endParaRPr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ED7BFBCA-85AB-470A-B757-1414C645E6D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 smtClean="0">
              <a:solidFill>
                <a:schemeClr val="bg1"/>
              </a:solidFill>
            </a:rPr>
            <a:t>No photos, notes, pens, other electronics</a:t>
          </a:r>
          <a:endParaRPr lang="en-US" sz="2800" dirty="0">
            <a:solidFill>
              <a:schemeClr val="bg1"/>
            </a:solidFill>
          </a:endParaRPr>
        </a:p>
      </dgm:t>
    </dgm:pt>
    <dgm:pt modelId="{C0C02030-8E95-4FBF-B65E-3B9A5576FA0F}" type="sibTrans" cxnId="{CADA49E7-D7E4-4B04-9DDF-B5A55F3314AF}">
      <dgm:prSet/>
      <dgm:spPr/>
      <dgm:t>
        <a:bodyPr/>
        <a:lstStyle/>
        <a:p>
          <a:endParaRPr lang="en-US" sz="2800"/>
        </a:p>
      </dgm:t>
    </dgm:pt>
    <dgm:pt modelId="{B49CC6F4-1BCE-47E4-B510-CFFABFF8574B}" type="parTrans" cxnId="{CADA49E7-D7E4-4B04-9DDF-B5A55F3314AF}">
      <dgm:prSet/>
      <dgm:spPr/>
      <dgm:t>
        <a:bodyPr/>
        <a:lstStyle/>
        <a:p>
          <a:endParaRPr lang="en-US" sz="2800"/>
        </a:p>
      </dgm:t>
    </dgm:pt>
    <dgm:pt modelId="{2904A716-59B7-4104-AC29-2F533F57D625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 smtClean="0">
              <a:solidFill>
                <a:schemeClr val="bg1"/>
              </a:solidFill>
            </a:rPr>
            <a:t>1 monitor only</a:t>
          </a:r>
          <a:endParaRPr lang="en-US" sz="2800" dirty="0">
            <a:solidFill>
              <a:schemeClr val="bg1"/>
            </a:solidFill>
          </a:endParaRPr>
        </a:p>
      </dgm:t>
    </dgm:pt>
    <dgm:pt modelId="{14A70495-26CC-4CC9-BF87-1FC52EE50B35}" type="sibTrans" cxnId="{769AC2E0-480D-41AB-BE4C-F01603F65A64}">
      <dgm:prSet/>
      <dgm:spPr/>
      <dgm:t>
        <a:bodyPr/>
        <a:lstStyle/>
        <a:p>
          <a:endParaRPr lang="en-US" sz="2800"/>
        </a:p>
      </dgm:t>
    </dgm:pt>
    <dgm:pt modelId="{9B32CB96-1CE6-4CA6-98D9-C2203F6FCB19}" type="parTrans" cxnId="{769AC2E0-480D-41AB-BE4C-F01603F65A64}">
      <dgm:prSet/>
      <dgm:spPr/>
      <dgm:t>
        <a:bodyPr/>
        <a:lstStyle/>
        <a:p>
          <a:endParaRPr lang="en-US" sz="2800"/>
        </a:p>
      </dgm:t>
    </dgm:pt>
    <dgm:pt modelId="{0B2B1417-705B-4E66-A51B-E48C21163DD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Scan your room</a:t>
          </a:r>
          <a:endParaRPr lang="en-US" sz="2800" dirty="0">
            <a:solidFill>
              <a:schemeClr val="bg1"/>
            </a:solidFill>
          </a:endParaRPr>
        </a:p>
      </dgm:t>
    </dgm:pt>
    <dgm:pt modelId="{6C09B0E5-33F6-4138-94F9-8F3C8FFD8A9F}" type="parTrans" cxnId="{D71442DF-D51A-4CE0-8C03-5612025E1E47}">
      <dgm:prSet/>
      <dgm:spPr/>
    </dgm:pt>
    <dgm:pt modelId="{9502C6A0-4F61-4D09-A8D7-8336CF94C54B}" type="sibTrans" cxnId="{D71442DF-D51A-4CE0-8C03-5612025E1E47}">
      <dgm:prSet/>
      <dgm:spPr/>
    </dgm:pt>
    <dgm:pt modelId="{A7C151D3-3B5D-46FC-80C9-14CD39637C6A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Close all apps</a:t>
          </a:r>
          <a:endParaRPr lang="en-US" sz="2800" dirty="0">
            <a:solidFill>
              <a:schemeClr val="bg1"/>
            </a:solidFill>
          </a:endParaRPr>
        </a:p>
      </dgm:t>
    </dgm:pt>
    <dgm:pt modelId="{F1453F55-5C38-480C-8CE9-28A11CD57291}" type="parTrans" cxnId="{5A6116F4-956F-4E4B-917D-11274F992AD3}">
      <dgm:prSet/>
      <dgm:spPr/>
    </dgm:pt>
    <dgm:pt modelId="{817CAAB2-DCCB-4990-9788-4A99BAB2E038}" type="sibTrans" cxnId="{5A6116F4-956F-4E4B-917D-11274F992AD3}">
      <dgm:prSet/>
      <dgm:spPr/>
    </dgm:pt>
    <dgm:pt modelId="{4EEDD1CA-805F-4FE8-BD67-1D65CA893C1A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No food or drink</a:t>
          </a:r>
          <a:endParaRPr lang="en-US" sz="2800" dirty="0">
            <a:solidFill>
              <a:schemeClr val="bg1"/>
            </a:solidFill>
          </a:endParaRPr>
        </a:p>
      </dgm:t>
    </dgm:pt>
    <dgm:pt modelId="{592044C2-187A-4BD9-96DE-8085E9CDFA04}" type="parTrans" cxnId="{A4A9FD0B-9F2A-4BF5-97BE-D289B28F1F19}">
      <dgm:prSet/>
      <dgm:spPr/>
    </dgm:pt>
    <dgm:pt modelId="{0CFE3831-02E5-4428-8C31-E5731C06EFE7}" type="sibTrans" cxnId="{A4A9FD0B-9F2A-4BF5-97BE-D289B28F1F19}">
      <dgm:prSet/>
      <dgm:spPr/>
    </dgm:pt>
    <dgm:pt modelId="{95E804C8-BA41-4E13-B0B2-EC4DFB609078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Must have a web camera</a:t>
          </a:r>
          <a:endParaRPr lang="en-US" sz="2800" dirty="0">
            <a:solidFill>
              <a:schemeClr val="bg1"/>
            </a:solidFill>
          </a:endParaRPr>
        </a:p>
      </dgm:t>
    </dgm:pt>
    <dgm:pt modelId="{21E489FA-69F0-4F89-92BA-AB5BEB3184AF}" type="parTrans" cxnId="{91AA5171-FB4D-472C-9BAD-8AE8F9961953}">
      <dgm:prSet/>
      <dgm:spPr/>
    </dgm:pt>
    <dgm:pt modelId="{990F4C12-FB20-451F-8B8D-688916F9506F}" type="sibTrans" cxnId="{91AA5171-FB4D-472C-9BAD-8AE8F9961953}">
      <dgm:prSet/>
      <dgm:spPr/>
    </dgm:pt>
    <dgm:pt modelId="{367FE546-90DD-4EF4-9A75-AFE2D6964ABD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Scan your room, top of the desk and under</a:t>
          </a:r>
          <a:endParaRPr lang="en-US" sz="2800" dirty="0">
            <a:solidFill>
              <a:schemeClr val="bg1"/>
            </a:solidFill>
          </a:endParaRPr>
        </a:p>
      </dgm:t>
    </dgm:pt>
    <dgm:pt modelId="{355D551F-0686-4F23-9AB3-FF982189B660}" type="parTrans" cxnId="{0AAA3319-D3A1-488C-A028-8CF82E3BC545}">
      <dgm:prSet/>
      <dgm:spPr/>
    </dgm:pt>
    <dgm:pt modelId="{7D903A23-3659-4070-914F-CA42393A3D82}" type="sibTrans" cxnId="{0AAA3319-D3A1-488C-A028-8CF82E3BC545}">
      <dgm:prSet/>
      <dgm:spPr/>
    </dgm:pt>
    <dgm:pt modelId="{C68FC5F9-C13A-4682-B09D-8A241BE416CA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This is a live proctored test</a:t>
          </a:r>
          <a:endParaRPr lang="en-US" sz="2800" dirty="0">
            <a:solidFill>
              <a:schemeClr val="bg1"/>
            </a:solidFill>
          </a:endParaRPr>
        </a:p>
      </dgm:t>
    </dgm:pt>
    <dgm:pt modelId="{5AACF972-37AE-4BF0-83A2-6E4BF49EEA09}" type="parTrans" cxnId="{19AF91AA-3975-4B0C-B367-B946CC4BC399}">
      <dgm:prSet/>
      <dgm:spPr/>
    </dgm:pt>
    <dgm:pt modelId="{3DF51230-069C-4E4A-8D98-E0C84BC01FA7}" type="sibTrans" cxnId="{19AF91AA-3975-4B0C-B367-B946CC4BC399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EFCDC49-2431-44A7-9E88-01190BAF5B19}" type="pres">
      <dgm:prSet presAssocID="{7A49DF98-867D-48FD-8C6A-11619CC54E26}" presName="parentText" presStyleLbl="node1" presStyleIdx="0" presStyleCnt="1" custScaleY="33480" custLinFactNeighborX="57127" custLinFactNeighborY="-7886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BA3DB2E7-7DFB-4E59-A5E3-527FE01D8888}" type="presOf" srcId="{0B2B1417-705B-4E66-A51B-E48C21163DDC}" destId="{A7174219-EC9E-4267-A04D-B18EE847387A}" srcOrd="0" destOrd="3" presId="urn:microsoft.com/office/officeart/2005/8/layout/list1"/>
    <dgm:cxn modelId="{0AAA3319-D3A1-488C-A028-8CF82E3BC545}" srcId="{7A49DF98-867D-48FD-8C6A-11619CC54E26}" destId="{367FE546-90DD-4EF4-9A75-AFE2D6964ABD}" srcOrd="7" destOrd="0" parTransId="{355D551F-0686-4F23-9AB3-FF982189B660}" sibTransId="{7D903A23-3659-4070-914F-CA42393A3D8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06F110C7-5C9B-4170-B6B9-1E48288C38C4}" type="presOf" srcId="{4EEDD1CA-805F-4FE8-BD67-1D65CA893C1A}" destId="{A7174219-EC9E-4267-A04D-B18EE847387A}" srcOrd="0" destOrd="5" presId="urn:microsoft.com/office/officeart/2005/8/layout/list1"/>
    <dgm:cxn modelId="{952EB939-8CD7-40D9-A896-6B9D845A8294}" type="presOf" srcId="{A7C151D3-3B5D-46FC-80C9-14CD39637C6A}" destId="{A7174219-EC9E-4267-A04D-B18EE847387A}" srcOrd="0" destOrd="4" presId="urn:microsoft.com/office/officeart/2005/8/layout/list1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489A9C20-8A44-43F2-8FBC-425A1916AD4C}" type="presOf" srcId="{367FE546-90DD-4EF4-9A75-AFE2D6964ABD}" destId="{A7174219-EC9E-4267-A04D-B18EE847387A}" srcOrd="0" destOrd="7" presId="urn:microsoft.com/office/officeart/2005/8/layout/list1"/>
    <dgm:cxn modelId="{76499C53-C11E-450B-8E6B-7C8461862022}" type="presOf" srcId="{C68FC5F9-C13A-4682-B09D-8A241BE416CA}" destId="{A7174219-EC9E-4267-A04D-B18EE847387A}" srcOrd="0" destOrd="8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91AA5171-FB4D-472C-9BAD-8AE8F9961953}" srcId="{7A49DF98-867D-48FD-8C6A-11619CC54E26}" destId="{95E804C8-BA41-4E13-B0B2-EC4DFB609078}" srcOrd="6" destOrd="0" parTransId="{21E489FA-69F0-4F89-92BA-AB5BEB3184AF}" sibTransId="{990F4C12-FB20-451F-8B8D-688916F9506F}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A4A9FD0B-9F2A-4BF5-97BE-D289B28F1F19}" srcId="{7A49DF98-867D-48FD-8C6A-11619CC54E26}" destId="{4EEDD1CA-805F-4FE8-BD67-1D65CA893C1A}" srcOrd="5" destOrd="0" parTransId="{592044C2-187A-4BD9-96DE-8085E9CDFA04}" sibTransId="{0CFE3831-02E5-4428-8C31-E5731C06EFE7}"/>
    <dgm:cxn modelId="{BD05FAAF-E385-42F7-8C8C-56A74D72578D}" type="presOf" srcId="{95E804C8-BA41-4E13-B0B2-EC4DFB609078}" destId="{A7174219-EC9E-4267-A04D-B18EE847387A}" srcOrd="0" destOrd="6" presId="urn:microsoft.com/office/officeart/2005/8/layout/list1"/>
    <dgm:cxn modelId="{19AF91AA-3975-4B0C-B367-B946CC4BC399}" srcId="{7A49DF98-867D-48FD-8C6A-11619CC54E26}" destId="{C68FC5F9-C13A-4682-B09D-8A241BE416CA}" srcOrd="8" destOrd="0" parTransId="{5AACF972-37AE-4BF0-83A2-6E4BF49EEA09}" sibTransId="{3DF51230-069C-4E4A-8D98-E0C84BC01FA7}"/>
    <dgm:cxn modelId="{5A6116F4-956F-4E4B-917D-11274F992AD3}" srcId="{7A49DF98-867D-48FD-8C6A-11619CC54E26}" destId="{A7C151D3-3B5D-46FC-80C9-14CD39637C6A}" srcOrd="4" destOrd="0" parTransId="{F1453F55-5C38-480C-8CE9-28A11CD57291}" sibTransId="{817CAAB2-DCCB-4990-9788-4A99BAB2E038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1442DF-D51A-4CE0-8C03-5612025E1E47}" srcId="{7A49DF98-867D-48FD-8C6A-11619CC54E26}" destId="{0B2B1417-705B-4E66-A51B-E48C21163DDC}" srcOrd="3" destOrd="0" parTransId="{6C09B0E5-33F6-4138-94F9-8F3C8FFD8A9F}" sibTransId="{9502C6A0-4F61-4D09-A8D7-8336CF94C54B}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ZA" sz="2800" dirty="0" smtClean="0">
              <a:solidFill>
                <a:schemeClr val="tx1"/>
              </a:solidFill>
            </a:rPr>
            <a:t>Final considerations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ZA" sz="2800" dirty="0" smtClean="0">
              <a:solidFill>
                <a:schemeClr val="bg1"/>
              </a:solidFill>
            </a:rPr>
            <a:t>Getting your certification can be incredibly rewarding</a:t>
          </a:r>
          <a:endParaRPr lang="en-US" sz="2800" dirty="0">
            <a:solidFill>
              <a:schemeClr val="bg1"/>
            </a:solidFill>
          </a:endParaRPr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E1EEFEF0-CD7F-4F89-B8EC-EA340337F5AD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Great way to show people and employers your ability and credibility</a:t>
          </a:r>
          <a:endParaRPr lang="en-US" sz="2800" dirty="0">
            <a:solidFill>
              <a:schemeClr val="bg1"/>
            </a:solidFill>
          </a:endParaRPr>
        </a:p>
      </dgm:t>
    </dgm:pt>
    <dgm:pt modelId="{5F81221C-99EE-4F8F-9F96-464F317F87A4}" type="parTrans" cxnId="{18B1ED67-5B19-447A-9C24-30FA540C6315}">
      <dgm:prSet/>
      <dgm:spPr/>
    </dgm:pt>
    <dgm:pt modelId="{B8DD520B-870D-4A03-A4C9-738A084DDA73}" type="sibTrans" cxnId="{18B1ED67-5B19-447A-9C24-30FA540C6315}">
      <dgm:prSet/>
      <dgm:spPr/>
    </dgm:pt>
    <dgm:pt modelId="{4A082883-D1F9-4FEC-A21A-F90DE531E396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Evaluate why you want a certification</a:t>
          </a:r>
          <a:endParaRPr lang="en-US" sz="2800" dirty="0">
            <a:solidFill>
              <a:schemeClr val="bg1"/>
            </a:solidFill>
          </a:endParaRPr>
        </a:p>
      </dgm:t>
    </dgm:pt>
    <dgm:pt modelId="{AE3F2FDB-0EE4-4A43-8172-B01122071C9E}" type="parTrans" cxnId="{4F475656-4188-4F80-82D9-6F22D3B56669}">
      <dgm:prSet/>
      <dgm:spPr/>
    </dgm:pt>
    <dgm:pt modelId="{53E76B23-31E9-4EC7-A1AE-09C817AF32B0}" type="sibTrans" cxnId="{4F475656-4188-4F80-82D9-6F22D3B56669}">
      <dgm:prSet/>
      <dgm:spPr/>
    </dgm:pt>
    <dgm:pt modelId="{57904908-E504-42D5-8E2B-8BD8CCCC110F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Determine which certification suits your needs</a:t>
          </a:r>
          <a:endParaRPr lang="en-US" sz="2800" dirty="0">
            <a:solidFill>
              <a:schemeClr val="bg1"/>
            </a:solidFill>
          </a:endParaRPr>
        </a:p>
      </dgm:t>
    </dgm:pt>
    <dgm:pt modelId="{C4AB7FCB-1CD3-4294-9AA7-CB18DF139359}" type="parTrans" cxnId="{28FCEDC7-7A91-44B2-A1B5-F163D1EB16A9}">
      <dgm:prSet/>
      <dgm:spPr/>
    </dgm:pt>
    <dgm:pt modelId="{9E96C4EF-515C-44C4-9F2D-CE2034F4BADD}" type="sibTrans" cxnId="{28FCEDC7-7A91-44B2-A1B5-F163D1EB16A9}">
      <dgm:prSet/>
      <dgm:spPr/>
    </dgm:pt>
    <dgm:pt modelId="{0F83457F-00E8-4101-8A6E-6F98854E9DBE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 smtClean="0">
              <a:solidFill>
                <a:schemeClr val="bg1"/>
              </a:solidFill>
            </a:rPr>
            <a:t>Consider which certification will be recognized by current or potential jobs and/or clients</a:t>
          </a:r>
          <a:endParaRPr lang="en-US" sz="2800" dirty="0">
            <a:solidFill>
              <a:schemeClr val="bg1"/>
            </a:solidFill>
          </a:endParaRPr>
        </a:p>
      </dgm:t>
    </dgm:pt>
    <dgm:pt modelId="{B8FBF82E-84D0-4767-9195-842EE01889B2}" type="parTrans" cxnId="{3E250408-1E59-4D1C-83AD-10A2CA80C525}">
      <dgm:prSet/>
      <dgm:spPr/>
    </dgm:pt>
    <dgm:pt modelId="{62407971-0907-4393-9A02-83F3C2609D0D}" type="sibTrans" cxnId="{3E250408-1E59-4D1C-83AD-10A2CA80C525}">
      <dgm:prSet/>
      <dgm:spPr/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EFCDC49-2431-44A7-9E88-01190BAF5B19}" type="pres">
      <dgm:prSet presAssocID="{7A49DF98-867D-48FD-8C6A-11619CC54E26}" presName="parentText" presStyleLbl="node1" presStyleIdx="0" presStyleCnt="1" custScaleY="33480" custLinFactNeighborX="57127" custLinFactNeighborY="-7886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CEDC7-7A91-44B2-A1B5-F163D1EB16A9}" srcId="{7A49DF98-867D-48FD-8C6A-11619CC54E26}" destId="{57904908-E504-42D5-8E2B-8BD8CCCC110F}" srcOrd="3" destOrd="0" parTransId="{C4AB7FCB-1CD3-4294-9AA7-CB18DF139359}" sibTransId="{9E96C4EF-515C-44C4-9F2D-CE2034F4BADD}"/>
    <dgm:cxn modelId="{3E250408-1E59-4D1C-83AD-10A2CA80C525}" srcId="{7A49DF98-867D-48FD-8C6A-11619CC54E26}" destId="{0F83457F-00E8-4101-8A6E-6F98854E9DBE}" srcOrd="4" destOrd="0" parTransId="{B8FBF82E-84D0-4767-9195-842EE01889B2}" sibTransId="{62407971-0907-4393-9A02-83F3C2609D0D}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83D1DD46-61A7-483E-9744-2EB1F7358826}" type="presOf" srcId="{57904908-E504-42D5-8E2B-8BD8CCCC110F}" destId="{A7174219-EC9E-4267-A04D-B18EE847387A}" srcOrd="0" destOrd="3" presId="urn:microsoft.com/office/officeart/2005/8/layout/list1"/>
    <dgm:cxn modelId="{4F475656-4188-4F80-82D9-6F22D3B56669}" srcId="{7A49DF98-867D-48FD-8C6A-11619CC54E26}" destId="{4A082883-D1F9-4FEC-A21A-F90DE531E396}" srcOrd="2" destOrd="0" parTransId="{AE3F2FDB-0EE4-4A43-8172-B01122071C9E}" sibTransId="{53E76B23-31E9-4EC7-A1AE-09C817AF32B0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97CB2828-EFBF-4439-8DD9-194D0EDD7D30}" type="presOf" srcId="{4A082883-D1F9-4FEC-A21A-F90DE531E396}" destId="{A7174219-EC9E-4267-A04D-B18EE847387A}" srcOrd="0" destOrd="2" presId="urn:microsoft.com/office/officeart/2005/8/layout/list1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406B4963-6AD9-4601-A3F6-261DCC197665}" type="presOf" srcId="{E1EEFEF0-CD7F-4F89-B8EC-EA340337F5AD}" destId="{A7174219-EC9E-4267-A04D-B18EE847387A}" srcOrd="0" destOrd="1" presId="urn:microsoft.com/office/officeart/2005/8/layout/list1"/>
    <dgm:cxn modelId="{18B1ED67-5B19-447A-9C24-30FA540C6315}" srcId="{7A49DF98-867D-48FD-8C6A-11619CC54E26}" destId="{E1EEFEF0-CD7F-4F89-B8EC-EA340337F5AD}" srcOrd="1" destOrd="0" parTransId="{5F81221C-99EE-4F8F-9F96-464F317F87A4}" sibTransId="{B8DD520B-870D-4A03-A4C9-738A084DDA73}"/>
    <dgm:cxn modelId="{7C704551-A55D-4E00-BF5F-DFB99F4784E1}" type="presOf" srcId="{0F83457F-00E8-4101-8A6E-6F98854E9DBE}" destId="{A7174219-EC9E-4267-A04D-B18EE847387A}" srcOrd="0" destOrd="4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Communication </a:t>
          </a:r>
          <a:r>
            <a:rPr lang="en-US" sz="1600" kern="1200" dirty="0">
              <a:solidFill>
                <a:schemeClr val="bg1"/>
              </a:solidFill>
            </a:rPr>
            <a:t/>
          </a:r>
          <a:br>
            <a:rPr lang="en-US" sz="1600" kern="1200" dirty="0">
              <a:solidFill>
                <a:schemeClr val="bg1"/>
              </a:solidFill>
            </a:rPr>
          </a:br>
          <a:r>
            <a:rPr lang="en-US" sz="1600" kern="1200" dirty="0" smtClean="0">
              <a:solidFill>
                <a:schemeClr val="bg1"/>
              </a:solidFill>
            </a:rPr>
            <a:t>Critical! The site should be easy to get a hold of, freely answer questions </a:t>
          </a:r>
          <a:r>
            <a:rPr lang="en-US" sz="1600" u="sng" kern="1200" dirty="0" smtClean="0">
              <a:solidFill>
                <a:schemeClr val="bg1"/>
              </a:solidFill>
            </a:rPr>
            <a:t>before</a:t>
          </a:r>
          <a:r>
            <a:rPr lang="en-US" sz="1600" u="none" kern="1200" dirty="0" smtClean="0">
              <a:solidFill>
                <a:schemeClr val="bg1"/>
              </a:solidFill>
            </a:rPr>
            <a:t> you buy, during, after. Excellent customer service, fast response.</a:t>
          </a:r>
          <a:endParaRPr lang="en-US" sz="1600" u="none" kern="1200" noProof="1">
            <a:solidFill>
              <a:schemeClr val="bg1"/>
            </a:solidFill>
          </a:endParaRPr>
        </a:p>
      </dsp:txBody>
      <dsp:txXfrm>
        <a:off x="0" y="1653508"/>
        <a:ext cx="3286125" cy="2610802"/>
      </dsp:txXfrm>
    </dsp:sp>
    <dsp:sp modelId="{8157E768-0524-44F1-8F00-7DF53576D2D6}">
      <dsp:nvSpPr>
        <dsp:cNvPr id="0" name=""/>
        <dsp:cNvSpPr/>
      </dsp:nvSpPr>
      <dsp:spPr>
        <a:xfrm>
          <a:off x="990361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990361" y="435133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Up to date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/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The information was up to date and relevant.</a:t>
          </a:r>
          <a:endParaRPr lang="en-US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3614737" y="1653508"/>
        <a:ext cx="3286125" cy="2610802"/>
      </dsp:txXfrm>
    </dsp:sp>
    <dsp:sp modelId="{AFA09309-0DCE-4477-82D3-AAF980A85A37}">
      <dsp:nvSpPr>
        <dsp:cNvPr id="0" name=""/>
        <dsp:cNvSpPr/>
      </dsp:nvSpPr>
      <dsp:spPr>
        <a:xfrm>
          <a:off x="4605099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4605099" y="435133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7217250" y="0"/>
          <a:ext cx="3286125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 smtClean="0">
              <a:solidFill>
                <a:srgbClr val="FFFFFF"/>
              </a:solidFill>
              <a:latin typeface="Calibri"/>
              <a:ea typeface="+mn-ea"/>
              <a:cs typeface="+mn-cs"/>
            </a:rPr>
            <a:t>Accredited|Certified|Endorsed</a:t>
          </a: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/>
          </a:r>
          <a:br>
            <a:rPr lang="en-US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en-US" sz="16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It’s important to see who endorses/recognizes the certification</a:t>
          </a:r>
          <a:r>
            <a:rPr lang="en-US" sz="1600" kern="1200" noProof="1" smtClean="0">
              <a:solidFill>
                <a:srgbClr val="FFFFFF"/>
              </a:solidFill>
              <a:latin typeface="Calibri"/>
              <a:ea typeface="+mn-ea"/>
              <a:cs typeface="+mn-cs"/>
            </a:rPr>
            <a:t>. It’s your time and money that you are spending on this.</a:t>
          </a:r>
          <a:endParaRPr lang="en-US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7217250" y="1653508"/>
        <a:ext cx="3286125" cy="2610802"/>
      </dsp:txXfrm>
    </dsp:sp>
    <dsp:sp modelId="{9718E67E-2C8C-4093-AB5F-E3BEFAAEA31B}">
      <dsp:nvSpPr>
        <dsp:cNvPr id="0" name=""/>
        <dsp:cNvSpPr/>
      </dsp:nvSpPr>
      <dsp:spPr>
        <a:xfrm>
          <a:off x="8219836" y="435133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/>
        </a:p>
      </dsp:txBody>
      <dsp:txXfrm>
        <a:off x="8219836" y="435133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2537"/>
          <a:ext cx="6156323" cy="5959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916432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ZA" sz="2800" kern="1200" dirty="0" smtClean="0">
              <a:solidFill>
                <a:schemeClr val="bg1"/>
              </a:solidFill>
            </a:rPr>
            <a:t>Clear off your desk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ZA" sz="2800" kern="1200" dirty="0" smtClean="0">
              <a:solidFill>
                <a:schemeClr val="bg1"/>
              </a:solidFill>
            </a:rPr>
            <a:t>No photos, notes, pens, other electronics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ZA" sz="2800" kern="1200" dirty="0" smtClean="0">
              <a:solidFill>
                <a:schemeClr val="bg1"/>
              </a:solidFill>
            </a:rPr>
            <a:t>1 monitor only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Scan your room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Close all apps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No food or drink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Must have a web camera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Scan your room, top of the desk and under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This is a live proctored test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12537"/>
        <a:ext cx="6156323" cy="5959800"/>
      </dsp:txXfrm>
    </dsp:sp>
    <dsp:sp modelId="{8EFCDC49-2431-44A7-9E88-01190BAF5B19}">
      <dsp:nvSpPr>
        <dsp:cNvPr id="0" name=""/>
        <dsp:cNvSpPr/>
      </dsp:nvSpPr>
      <dsp:spPr>
        <a:xfrm>
          <a:off x="483662" y="0"/>
          <a:ext cx="4309426" cy="43486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800" kern="1200" dirty="0" smtClean="0">
              <a:solidFill>
                <a:schemeClr val="tx1"/>
              </a:solidFill>
            </a:rPr>
            <a:t>Test requirements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83662" y="0"/>
        <a:ext cx="4309426" cy="434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20412"/>
          <a:ext cx="6156323" cy="5944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770636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ZA" sz="2800" kern="1200" dirty="0" smtClean="0">
              <a:solidFill>
                <a:schemeClr val="bg1"/>
              </a:solidFill>
            </a:rPr>
            <a:t>Getting your certification can be incredibly rewarding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Great way to show people and employers your ability and credibility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Evaluate why you want a certification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Determine which certification suits your needs</a:t>
          </a:r>
          <a:endParaRPr lang="en-US" sz="2800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••"/>
          </a:pPr>
          <a:r>
            <a:rPr lang="en-US" sz="2800" kern="1200" dirty="0" smtClean="0">
              <a:solidFill>
                <a:schemeClr val="bg1"/>
              </a:solidFill>
            </a:rPr>
            <a:t>Consider which certification will be recognized by current or potential jobs and/or clients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0" y="20412"/>
        <a:ext cx="6156323" cy="5944050"/>
      </dsp:txXfrm>
    </dsp:sp>
    <dsp:sp modelId="{8EFCDC49-2431-44A7-9E88-01190BAF5B19}">
      <dsp:nvSpPr>
        <dsp:cNvPr id="0" name=""/>
        <dsp:cNvSpPr/>
      </dsp:nvSpPr>
      <dsp:spPr>
        <a:xfrm>
          <a:off x="483662" y="0"/>
          <a:ext cx="4309426" cy="36568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800" kern="1200" dirty="0" smtClean="0">
              <a:solidFill>
                <a:schemeClr val="tx1"/>
              </a:solidFill>
            </a:rPr>
            <a:t>Final considerations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83662" y="0"/>
        <a:ext cx="4309426" cy="36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OSINT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Certification follow-up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7" b="13727"/>
          <a:stretch>
            <a:fillRect/>
          </a:stretch>
        </p:blipFill>
        <p:spPr>
          <a:xfrm>
            <a:off x="-1" y="34515"/>
            <a:ext cx="7473463" cy="6693340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32" y="354063"/>
            <a:ext cx="8016935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61" y="562708"/>
            <a:ext cx="2709862" cy="2709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92" y="694523"/>
            <a:ext cx="2446232" cy="244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92" y="4297606"/>
            <a:ext cx="7468247" cy="169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11" y="1312519"/>
            <a:ext cx="2756772" cy="24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2717800" cy="772107"/>
          </a:xfrm>
        </p:spPr>
        <p:txBody>
          <a:bodyPr/>
          <a:lstStyle/>
          <a:p>
            <a:r>
              <a:rPr lang="en-US" dirty="0" smtClean="0"/>
              <a:t>Impressions</a:t>
            </a:r>
            <a:endParaRPr lang="en-US" dirty="0"/>
          </a:p>
        </p:txBody>
      </p:sp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505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Signpost">
            <a:extLst>
              <a:ext uri="{FF2B5EF4-FFF2-40B4-BE49-F238E27FC236}">
                <a16:creationId xmlns:a16="http://schemas.microsoft.com/office/drawing/2014/main" id="{F3D6B7B3-DCDF-47A1-B092-0D8D01630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783726" y="2545226"/>
            <a:ext cx="624548" cy="624548"/>
          </a:xfrm>
          <a:prstGeom prst="rect">
            <a:avLst/>
          </a:prstGeom>
        </p:spPr>
      </p:pic>
      <p:pic>
        <p:nvPicPr>
          <p:cNvPr id="16" name="Graphic 15" descr="Canyon scene">
            <a:extLst>
              <a:ext uri="{FF2B5EF4-FFF2-40B4-BE49-F238E27FC236}">
                <a16:creationId xmlns:a16="http://schemas.microsoft.com/office/drawing/2014/main" id="{D988924E-5A5D-4D29-95C0-814C9160BB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436526" y="2659526"/>
            <a:ext cx="624548" cy="6245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69" y="2072665"/>
            <a:ext cx="1380393" cy="1569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20" y="1960685"/>
            <a:ext cx="1613388" cy="1613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37" y="1960685"/>
            <a:ext cx="3277445" cy="16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95" y="131453"/>
            <a:ext cx="6651814" cy="278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523" y="3282913"/>
            <a:ext cx="2922953" cy="2922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6116" y="29135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PDF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8675" y="620586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Online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21" y="1468270"/>
            <a:ext cx="3748264" cy="3786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0640" y="5434148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Online quizzes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818094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64" y="1370499"/>
            <a:ext cx="4062136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665006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6" y="1916437"/>
            <a:ext cx="4360774" cy="29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32C0B-4052-44CB-9341-8AD8B2CC4712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107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OSINT</vt:lpstr>
      <vt:lpstr>PowerPoint Presentation</vt:lpstr>
      <vt:lpstr>PowerPoint Presentation</vt:lpstr>
      <vt:lpstr>Impressions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2022-12-16T16:20:30Z</dcterms:created>
  <dcterms:modified xsi:type="dcterms:W3CDTF">2022-12-17T04:57:31Z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