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9" r:id="rId3"/>
    <p:sldId id="257" r:id="rId4"/>
    <p:sldId id="265"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extLs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t>
        <a:bodyPr/>
        <a:lstStyle/>
        <a:p>
          <a:endParaRPr lang="en-US"/>
        </a:p>
      </dgm:t>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t>
        <a:bodyPr/>
        <a:lstStyle/>
        <a:p>
          <a:endParaRPr lang="en-US"/>
        </a:p>
      </dgm:t>
    </dgm:pt>
    <dgm:pt modelId="{B752F9F5-2482-4D52-A33E-BE0263F4B0EA}" type="pres">
      <dgm:prSet presAssocID="{C3DC95A2-4D92-42C5-966E-8600E4BA31BD}" presName="entireBox" presStyleLbl="node1" presStyleIdx="0" presStyleCnt="3"/>
      <dgm:spPr/>
      <dgm:t>
        <a:bodyPr/>
        <a:lstStyle/>
        <a:p>
          <a:endParaRPr lang="en-US"/>
        </a:p>
      </dgm:t>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t>
        <a:bodyPr/>
        <a:lstStyle/>
        <a:p>
          <a:endParaRPr lang="en-US"/>
        </a:p>
      </dgm:t>
    </dgm:pt>
    <dgm:pt modelId="{0F0AC827-ACAE-4C23-875D-A4B53006A73F}" type="pres">
      <dgm:prSet presAssocID="{B5387FF0-0982-441E-9F8E-19335142671C}" presName="childTextBox" presStyleLbl="fgAccFollowNode1" presStyleIdx="1" presStyleCnt="6">
        <dgm:presLayoutVars>
          <dgm:bulletEnabled val="1"/>
        </dgm:presLayoutVars>
      </dgm:prSet>
      <dgm:spPr/>
      <dgm:t>
        <a:bodyPr/>
        <a:lstStyle/>
        <a:p>
          <a:endParaRPr lang="en-US"/>
        </a:p>
      </dgm:t>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t>
        <a:bodyPr/>
        <a:lstStyle/>
        <a:p>
          <a:endParaRPr lang="en-US"/>
        </a:p>
      </dgm:t>
    </dgm:pt>
    <dgm:pt modelId="{80AD606B-F25E-46DF-B405-18F7D2EAE74A}" type="pres">
      <dgm:prSet presAssocID="{DB6AA457-F75F-415D-BDD5-92045774FE4B}" presName="arrow" presStyleLbl="node1" presStyleIdx="1" presStyleCnt="3"/>
      <dgm:spPr/>
      <dgm:t>
        <a:bodyPr/>
        <a:lstStyle/>
        <a:p>
          <a:endParaRPr lang="en-US"/>
        </a:p>
      </dgm:t>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t>
        <a:bodyPr/>
        <a:lstStyle/>
        <a:p>
          <a:endParaRPr lang="en-US"/>
        </a:p>
      </dgm:t>
    </dgm:pt>
    <dgm:pt modelId="{A6EE397C-6C28-4128-BFFE-CFF44F70153F}" type="pres">
      <dgm:prSet presAssocID="{3FE03ED9-3066-4E28-8291-0B1764DC85D6}" presName="childTextArrow" presStyleLbl="fgAccFollowNode1" presStyleIdx="3" presStyleCnt="6">
        <dgm:presLayoutVars>
          <dgm:bulletEnabled val="1"/>
        </dgm:presLayoutVars>
      </dgm:prSet>
      <dgm:spPr/>
      <dgm:t>
        <a:bodyPr/>
        <a:lstStyle/>
        <a:p>
          <a:endParaRPr lang="en-US"/>
        </a:p>
      </dgm:t>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t>
        <a:bodyPr/>
        <a:lstStyle/>
        <a:p>
          <a:endParaRPr lang="en-US"/>
        </a:p>
      </dgm:t>
    </dgm:pt>
    <dgm:pt modelId="{A48265CE-F3A3-46DB-9DD2-97590B4DBB84}" type="pres">
      <dgm:prSet presAssocID="{C712D637-7FF1-401C-9304-F85D1B95B226}" presName="arrow" presStyleLbl="node1" presStyleIdx="2" presStyleCnt="3"/>
      <dgm:spPr/>
      <dgm:t>
        <a:bodyPr/>
        <a:lstStyle/>
        <a:p>
          <a:endParaRPr lang="en-US"/>
        </a:p>
      </dgm:t>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t>
        <a:bodyPr/>
        <a:lstStyle/>
        <a:p>
          <a:endParaRPr lang="en-US"/>
        </a:p>
      </dgm:t>
    </dgm:pt>
    <dgm:pt modelId="{3EC7D028-ECEA-492B-A6F1-68E9B57B69C6}" type="pres">
      <dgm:prSet presAssocID="{DA33CDF4-5B94-4B92-9E0A-4DFD4CBFAF2D}" presName="childTextArrow" presStyleLbl="fgAccFollowNode1" presStyleIdx="5" presStyleCnt="6">
        <dgm:presLayoutVars>
          <dgm:bulletEnabled val="1"/>
        </dgm:presLayoutVars>
      </dgm:prSet>
      <dgm:spPr/>
      <dgm:t>
        <a:bodyPr/>
        <a:lstStyle/>
        <a:p>
          <a:endParaRPr lang="en-US"/>
        </a:p>
      </dgm:t>
    </dgm:pt>
  </dgm:ptLst>
  <dgm:cxnLst>
    <dgm:cxn modelId="{F9232B4D-645E-4C93-A5D6-A89B30504327}" srcId="{DB6AA457-F75F-415D-BDD5-92045774FE4B}" destId="{99C943DF-AAA4-4E2C-A283-FA2BF761F447}" srcOrd="0" destOrd="0" parTransId="{20F107AF-35DA-4D25-AB35-B8AD821D3FE7}" sibTransId="{4802CB64-7B32-458C-A9FF-C35C0A51E69A}"/>
    <dgm:cxn modelId="{EF7A2011-FCAC-41A8-A305-634BF780B59D}" srcId="{DB6AA457-F75F-415D-BDD5-92045774FE4B}" destId="{3FE03ED9-3066-4E28-8291-0B1764DC85D6}" srcOrd="1" destOrd="0" parTransId="{70F79093-990B-4C69-A0BC-6E28D692D24F}" sibTransId="{2D17DCF5-1F10-4F99-AFA5-9D17F12D0A73}"/>
    <dgm:cxn modelId="{9653D664-EC18-40D7-9F5E-3B27A70DCA4D}" srcId="{CD5204CD-6958-4A55-82AA-4AD73B3B6A19}" destId="{C712D637-7FF1-401C-9304-F85D1B95B226}" srcOrd="0" destOrd="0" parTransId="{05E1DD5C-7FEF-48F0-9651-C74D082ACBA9}" sibTransId="{F14B97BF-E90F-4D5A-A42B-6364BCB81249}"/>
    <dgm:cxn modelId="{6E6CA696-8B54-476F-8D51-CE9ECC050E3A}" type="presOf" srcId="{DA33CDF4-5B94-4B92-9E0A-4DFD4CBFAF2D}" destId="{3EC7D028-ECEA-492B-A6F1-68E9B57B69C6}" srcOrd="0"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316510D-13B4-4805-A422-3ADE472E3CED}" type="presOf" srcId="{17ACD041-408C-4E7D-B463-7267D32756A1}" destId="{C4F2ADBF-C592-483D-A6FF-5DB9D2A90309}"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0ED8DE1E-44AE-4D6E-B272-36A837D116F5}" type="presOf" srcId="{DB6AA457-F75F-415D-BDD5-92045774FE4B}" destId="{80AD606B-F25E-46DF-B405-18F7D2EAE74A}" srcOrd="1"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AE3D8D7-871D-4B8C-B4F6-79D747E55EE8}" type="presOf" srcId="{3FE03ED9-3066-4E28-8291-0B1764DC85D6}" destId="{A6EE397C-6C28-4128-BFFE-CFF44F70153F}"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EBCDDEFB-4955-4864-90AB-7D693BE5DA0A}" srcId="{C3DC95A2-4D92-42C5-966E-8600E4BA31BD}" destId="{17ACD041-408C-4E7D-B463-7267D32756A1}" srcOrd="0" destOrd="0" parTransId="{209FC651-3F8E-4BF8-8C06-328027667041}" sibTransId="{A6AA8096-532A-4378-9BB6-B585B46357E5}"/>
    <dgm:cxn modelId="{8F9C94B8-2722-4DFB-8419-922357272B6B}" type="presOf" srcId="{CD5204CD-6958-4A55-82AA-4AD73B3B6A19}" destId="{31D3AE5D-DA06-4E2D-9D68-F5531DFE7C2B}"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7F70C7BE-72E8-441E-B7CF-522ADEA91ECB}" srcId="{C3DC95A2-4D92-42C5-966E-8600E4BA31BD}" destId="{B5387FF0-0982-441E-9F8E-19335142671C}" srcOrd="1" destOrd="0" parTransId="{FE9534D2-E5E4-4494-A37E-5724362DB3AC}" sibTransId="{0DB486FB-DB2E-4894-89D1-AA4679580390}"/>
    <dgm:cxn modelId="{475DCDBB-49D7-4466-968D-3F0CC3924852}" type="presOf" srcId="{99C943DF-AAA4-4E2C-A283-FA2BF761F447}" destId="{A8E0F749-66B2-490B-99E9-CC106B163B16}" srcOrd="0" destOrd="0" presId="urn:microsoft.com/office/officeart/2005/8/layout/process4"/>
    <dgm:cxn modelId="{2F493247-DD71-42E2-BA13-315F9C6D9D25}" type="presOf" srcId="{C712D637-7FF1-401C-9304-F85D1B95B226}" destId="{A48265CE-F3A3-46DB-9DD2-97590B4DBB84}" srcOrd="1"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a:lnSpc>
              <a:spcPct val="90000"/>
            </a:lnSpc>
            <a:spcBef>
              <a:spcPct val="0"/>
            </a:spcBef>
            <a:spcAft>
              <a:spcPct val="35000"/>
            </a:spcAft>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9/21/2020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9/21/2020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9/21/2020</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smtClean="0"/>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9/21/2020</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9/21/2020</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9/21/2020</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9/21/2020</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smtClean="0"/>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9/21/2020</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Handling data</a:t>
            </a:r>
            <a:endParaRPr lang="en-US" dirty="0"/>
          </a:p>
        </p:txBody>
      </p:sp>
      <p:sp>
        <p:nvSpPr>
          <p:cNvPr id="3" name="Subtitle 2"/>
          <p:cNvSpPr>
            <a:spLocks noGrp="1"/>
          </p:cNvSpPr>
          <p:nvPr>
            <p:ph type="subTitle" idx="1"/>
          </p:nvPr>
        </p:nvSpPr>
        <p:spPr/>
        <p:txBody>
          <a:bodyPr/>
          <a:lstStyle/>
          <a:p>
            <a:r>
              <a:rPr lang="en-US" dirty="0" smtClean="0"/>
              <a:t>And dealing with </a:t>
            </a:r>
            <a:r>
              <a:rPr lang="en-US" smtClean="0"/>
              <a:t>informational overload</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Doing an OSINT investigation</a:t>
            </a:r>
            <a:endParaRPr lang="en-US" dirty="0"/>
          </a:p>
        </p:txBody>
      </p:sp>
      <p:sp>
        <p:nvSpPr>
          <p:cNvPr id="3" name="Content Placeholder 2"/>
          <p:cNvSpPr>
            <a:spLocks noGrp="1"/>
          </p:cNvSpPr>
          <p:nvPr>
            <p:ph sz="half" idx="1"/>
          </p:nvPr>
        </p:nvSpPr>
        <p:spPr/>
        <p:txBody>
          <a:bodyPr/>
          <a:lstStyle/>
          <a:p>
            <a:r>
              <a:rPr lang="en-US" dirty="0" smtClean="0"/>
              <a:t>Contact information</a:t>
            </a:r>
            <a:endParaRPr lang="en-US" dirty="0"/>
          </a:p>
          <a:p>
            <a:r>
              <a:rPr lang="en-US" dirty="0" smtClean="0"/>
              <a:t>Scope of work</a:t>
            </a:r>
            <a:endParaRPr lang="en-US" dirty="0"/>
          </a:p>
          <a:p>
            <a:r>
              <a:rPr lang="en-US" dirty="0" smtClean="0"/>
              <a:t>What is considered out of scope</a:t>
            </a:r>
          </a:p>
          <a:p>
            <a:r>
              <a:rPr lang="en-US" dirty="0" smtClean="0"/>
              <a:t>Special considerations</a:t>
            </a:r>
          </a:p>
          <a:p>
            <a:r>
              <a:rPr lang="en-US" dirty="0" smtClean="0"/>
              <a:t>Time line</a:t>
            </a:r>
          </a:p>
          <a:p>
            <a:r>
              <a:rPr lang="en-US" dirty="0" smtClean="0"/>
              <a:t>Special data retention requests (encrypted, file shred, etc.)?</a:t>
            </a:r>
          </a:p>
          <a:p>
            <a:r>
              <a:rPr lang="en-US" dirty="0" smtClean="0"/>
              <a:t>Information in writing (email, letter, etc.)</a:t>
            </a:r>
            <a:endParaRPr lang="en-US" dirty="0"/>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During your investigation you are likely to collect a large amount of data</a:t>
            </a:r>
            <a:endParaRPr lang="en-US" dirty="0"/>
          </a:p>
          <a:p>
            <a:r>
              <a:rPr lang="en-US" dirty="0" smtClean="0"/>
              <a:t>This data can include: Names, addresses, email addresses, phone numbers, social media posts, photos, text dumps, passwords, etc.</a:t>
            </a:r>
            <a:endParaRPr lang="en-US" dirty="0"/>
          </a:p>
          <a:p>
            <a:r>
              <a:rPr lang="en-US" dirty="0" smtClean="0"/>
              <a:t>The amount of data that you collect can easily be overwhelming</a:t>
            </a:r>
          </a:p>
          <a:p>
            <a:r>
              <a:rPr lang="en-US" dirty="0" smtClean="0"/>
              <a:t>The uncertainty of what to keep and what to get rid of can also be stressful</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0" y="990600"/>
            <a:ext cx="3932237" cy="1752600"/>
          </a:xfrm>
        </p:spPr>
        <p:txBody>
          <a:bodyPr/>
          <a:lstStyle/>
          <a:p>
            <a:r>
              <a:rPr lang="en-US" dirty="0" smtClean="0"/>
              <a:t>Keeping calm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783" y="457200"/>
            <a:ext cx="4031233" cy="5943600"/>
          </a:xfrm>
        </p:spPr>
      </p:pic>
      <p:sp>
        <p:nvSpPr>
          <p:cNvPr id="4" name="Text Placeholder 3"/>
          <p:cNvSpPr>
            <a:spLocks noGrp="1"/>
          </p:cNvSpPr>
          <p:nvPr>
            <p:ph type="body" sz="half" idx="2"/>
          </p:nvPr>
        </p:nvSpPr>
        <p:spPr>
          <a:xfrm>
            <a:off x="7620000" y="3048000"/>
            <a:ext cx="3932237" cy="3124200"/>
          </a:xfrm>
        </p:spPr>
        <p:txBody>
          <a:bodyPr>
            <a:normAutofit fontScale="92500" lnSpcReduction="10000"/>
          </a:bodyPr>
          <a:lstStyle/>
          <a:p>
            <a:pPr marL="285750" indent="-285750">
              <a:buFont typeface="Arial" panose="020B0604020202020204" pitchFamily="34" charset="0"/>
              <a:buChar char="•"/>
            </a:pPr>
            <a:r>
              <a:rPr lang="en-US" dirty="0" smtClean="0"/>
              <a:t>I tend to collect information that is within the scope of work</a:t>
            </a:r>
          </a:p>
          <a:p>
            <a:pPr marL="285750" indent="-285750">
              <a:buFont typeface="Arial" panose="020B0604020202020204" pitchFamily="34" charset="0"/>
              <a:buChar char="•"/>
            </a:pPr>
            <a:r>
              <a:rPr lang="en-US" dirty="0" smtClean="0"/>
              <a:t>Anything and everything that may fall into that scope is collected</a:t>
            </a:r>
          </a:p>
          <a:p>
            <a:pPr marL="285750" indent="-285750">
              <a:buFont typeface="Arial" panose="020B0604020202020204" pitchFamily="34" charset="0"/>
              <a:buChar char="•"/>
            </a:pPr>
            <a:r>
              <a:rPr lang="en-US" dirty="0" smtClean="0"/>
              <a:t>That information is broken out into sections (phone numbers, names, etc.)</a:t>
            </a:r>
          </a:p>
          <a:p>
            <a:pPr marL="285750" indent="-285750">
              <a:buFont typeface="Arial" panose="020B0604020202020204" pitchFamily="34" charset="0"/>
              <a:buChar char="•"/>
            </a:pPr>
            <a:r>
              <a:rPr lang="en-US" dirty="0" smtClean="0"/>
              <a:t>Once I have my initial data I will once again look at the scope of work and determine my next move </a:t>
            </a:r>
            <a:r>
              <a:rPr lang="en-US" dirty="0" err="1" smtClean="0"/>
              <a:t>ie</a:t>
            </a:r>
            <a:r>
              <a:rPr lang="en-US" dirty="0" smtClean="0"/>
              <a:t>. If the job is to identify a Twitter user, does any of the data have a name, look at their friends, do the friends give a location or a name,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data handling consideration</a:t>
            </a:r>
            <a:endParaRPr lang="en-US" dirty="0"/>
          </a:p>
        </p:txBody>
      </p:sp>
      <p:sp>
        <p:nvSpPr>
          <p:cNvPr id="3" name="TextBox 2"/>
          <p:cNvSpPr txBox="1"/>
          <p:nvPr/>
        </p:nvSpPr>
        <p:spPr>
          <a:xfrm>
            <a:off x="1295400" y="228600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US" b="1" dirty="0"/>
          </a:p>
        </p:txBody>
      </p:sp>
      <p:sp>
        <p:nvSpPr>
          <p:cNvPr id="4" name="TextBox 3"/>
          <p:cNvSpPr txBox="1"/>
          <p:nvPr/>
        </p:nvSpPr>
        <p:spPr>
          <a:xfrm>
            <a:off x="685800" y="3276600"/>
            <a:ext cx="10566803" cy="1754326"/>
          </a:xfrm>
          <a:prstGeom prst="rect">
            <a:avLst/>
          </a:prstGeom>
          <a:noFill/>
        </p:spPr>
        <p:txBody>
          <a:bodyPr wrap="none" rtlCol="0">
            <a:spAutoFit/>
          </a:bodyPr>
          <a:lstStyle/>
          <a:p>
            <a:pPr marL="285750" indent="-285750">
              <a:buFont typeface="Arial" panose="020B0604020202020204" pitchFamily="34" charset="0"/>
              <a:buChar char="•"/>
            </a:pPr>
            <a:r>
              <a:rPr lang="en-US" dirty="0" smtClean="0"/>
              <a:t>Keep your investigation and data isolated to your VM</a:t>
            </a:r>
          </a:p>
          <a:p>
            <a:pPr marL="285750" indent="-285750">
              <a:buFont typeface="Arial" panose="020B0604020202020204" pitchFamily="34" charset="0"/>
              <a:buChar char="•"/>
            </a:pPr>
            <a:r>
              <a:rPr lang="en-US" dirty="0" smtClean="0"/>
              <a:t>If you need to keep your operations secure consider encrypting your data in the VM</a:t>
            </a:r>
          </a:p>
          <a:p>
            <a:pPr marL="285750" indent="-285750">
              <a:buFont typeface="Arial" panose="020B0604020202020204" pitchFamily="34" charset="0"/>
              <a:buChar char="•"/>
            </a:pPr>
            <a:r>
              <a:rPr lang="en-US" dirty="0" smtClean="0"/>
              <a:t>Depending on your scope of work you may be working in a “no contact” investigation </a:t>
            </a:r>
            <a:r>
              <a:rPr lang="en-US" dirty="0" err="1" smtClean="0"/>
              <a:t>ie</a:t>
            </a:r>
            <a:r>
              <a:rPr lang="en-US" dirty="0" smtClean="0"/>
              <a:t>. Do not directly</a:t>
            </a:r>
          </a:p>
          <a:p>
            <a:r>
              <a:rPr lang="en-US" dirty="0"/>
              <a:t> </a:t>
            </a:r>
            <a:r>
              <a:rPr lang="en-US" dirty="0" smtClean="0"/>
              <a:t>    contact the target, the target’s friends/family, etc. Pay special attention to this</a:t>
            </a:r>
          </a:p>
          <a:p>
            <a:pPr marL="285750" indent="-285750">
              <a:buFont typeface="Arial" panose="020B0604020202020204" pitchFamily="34" charset="0"/>
              <a:buChar char="•"/>
            </a:pPr>
            <a:r>
              <a:rPr lang="en-US" dirty="0" smtClean="0"/>
              <a:t>Unless expressly allowed do not share specific information about your investigation to anyone outside</a:t>
            </a:r>
          </a:p>
          <a:p>
            <a:r>
              <a:rPr lang="en-US" dirty="0" smtClean="0"/>
              <a:t>     of the investigation group before, during, or even after</a:t>
            </a:r>
            <a:endParaRPr lang="en-US" dirty="0"/>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196</TotalTime>
  <Words>327</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Franklin Gothic Medium</vt:lpstr>
      <vt:lpstr>Medical Design 16x9</vt:lpstr>
      <vt:lpstr>Handling data</vt:lpstr>
      <vt:lpstr>Doing an OSINT investigation</vt:lpstr>
      <vt:lpstr>Data collection</vt:lpstr>
      <vt:lpstr>Keeping calm</vt:lpstr>
      <vt:lpstr>Additional data handling consideration</vt:lpstr>
    </vt:vector>
  </TitlesOfParts>
  <Company>Razer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data</dc:title>
  <dc:creator>Jeff M</dc:creator>
  <cp:lastModifiedBy>Jeff M</cp:lastModifiedBy>
  <cp:revision>13</cp:revision>
  <dcterms:created xsi:type="dcterms:W3CDTF">2020-09-21T12:13:58Z</dcterms:created>
  <dcterms:modified xsi:type="dcterms:W3CDTF">2020-09-21T15:32:12Z</dcterms:modified>
</cp:coreProperties>
</file>