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5"/>
  </p:notesMasterIdLst>
  <p:sldIdLst>
    <p:sldId id="258" r:id="rId2"/>
    <p:sldId id="260" r:id="rId3"/>
    <p:sldId id="259" r:id="rId4"/>
    <p:sldId id="288" r:id="rId5"/>
    <p:sldId id="308" r:id="rId6"/>
    <p:sldId id="291" r:id="rId7"/>
    <p:sldId id="309" r:id="rId8"/>
    <p:sldId id="261" r:id="rId9"/>
    <p:sldId id="300" r:id="rId10"/>
    <p:sldId id="262" r:id="rId11"/>
    <p:sldId id="274" r:id="rId12"/>
    <p:sldId id="273" r:id="rId13"/>
    <p:sldId id="266" r:id="rId14"/>
    <p:sldId id="297" r:id="rId15"/>
    <p:sldId id="304" r:id="rId16"/>
    <p:sldId id="307" r:id="rId17"/>
    <p:sldId id="305" r:id="rId18"/>
    <p:sldId id="306" r:id="rId19"/>
    <p:sldId id="264" r:id="rId20"/>
    <p:sldId id="296" r:id="rId21"/>
    <p:sldId id="268" r:id="rId22"/>
    <p:sldId id="295" r:id="rId23"/>
    <p:sldId id="284" r:id="rId2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79D8"/>
    <a:srgbClr val="8B6EC4"/>
    <a:srgbClr val="F8F8F8"/>
    <a:srgbClr val="076FBE"/>
    <a:srgbClr val="FDFE1F"/>
    <a:srgbClr val="7D7D7D"/>
    <a:srgbClr val="AFDA20"/>
    <a:srgbClr val="5B32AB"/>
    <a:srgbClr val="87C7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37" autoAdjust="0"/>
  </p:normalViewPr>
  <p:slideViewPr>
    <p:cSldViewPr snapToGrid="0" snapToObjects="1">
      <p:cViewPr>
        <p:scale>
          <a:sx n="80" d="100"/>
          <a:sy n="80" d="100"/>
        </p:scale>
        <p:origin x="60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933414483772546"/>
          <c:y val="0.10136109120564153"/>
          <c:w val="0.84066585516227454"/>
          <c:h val="0.840490659418635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平台数量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截至2018年4月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60-457D-9EB3-D668A28C64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停业及问题平台数量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截至2018年4月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60-457D-9EB3-D668A28C64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803891808"/>
        <c:axId val="905985408"/>
      </c:barChart>
      <c:catAx>
        <c:axId val="803891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5985408"/>
        <c:crosses val="autoZero"/>
        <c:auto val="1"/>
        <c:lblAlgn val="ctr"/>
        <c:lblOffset val="100"/>
        <c:noMultiLvlLbl val="0"/>
      </c:catAx>
      <c:valAx>
        <c:axId val="90598540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平台数量</a:t>
                </a:r>
              </a:p>
            </c:rich>
          </c:tx>
          <c:layout>
            <c:manualLayout>
              <c:xMode val="edge"/>
              <c:yMode val="edge"/>
              <c:x val="4.3845949355657152E-2"/>
              <c:y val="7.9917212415116286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389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053910529914545"/>
          <c:y val="1.0658985482797489E-2"/>
          <c:w val="0.50199832502295416"/>
          <c:h val="5.36077728343585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2009-2016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中国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P2P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贷款交易规模</a:t>
            </a:r>
            <a:endParaRPr 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P2P贷款规模（亿）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1.5</c:v>
                </c:pt>
                <c:pt idx="1">
                  <c:v>13.7</c:v>
                </c:pt>
                <c:pt idx="2">
                  <c:v>84.2</c:v>
                </c:pt>
                <c:pt idx="3">
                  <c:v>228.6</c:v>
                </c:pt>
                <c:pt idx="4">
                  <c:v>680.3</c:v>
                </c:pt>
                <c:pt idx="5">
                  <c:v>1442.9</c:v>
                </c:pt>
                <c:pt idx="6">
                  <c:v>2471.8000000000002</c:v>
                </c:pt>
                <c:pt idx="7">
                  <c:v>3482.7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5D-4974-A00B-D93D0E95A1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axId val="884734496"/>
        <c:axId val="1146393520"/>
      </c:barChart>
      <c:catAx>
        <c:axId val="88473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6393520"/>
        <c:crosses val="autoZero"/>
        <c:auto val="1"/>
        <c:lblAlgn val="ctr"/>
        <c:lblOffset val="100"/>
        <c:noMultiLvlLbl val="0"/>
      </c:catAx>
      <c:valAx>
        <c:axId val="1146393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473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32BA1-87BA-4F3C-97C4-B92BDC92647C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4AD06-B0CE-489A-82C6-ECEDE411D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P2P </a:t>
            </a:r>
            <a:r>
              <a:rPr lang="zh-CN" altLang="en-US" dirty="0"/>
              <a:t>网络借贷作为一种借助于互联网平台而打造的金融业务平台，因其能够满足小微企业及个人借款者的资金需求，同时又为投资者提供了较高利率的投资方式，受到人们的广泛关注。</a:t>
            </a:r>
            <a:r>
              <a:rPr lang="en-US" altLang="zh-CN" dirty="0"/>
              <a:t>P2P </a:t>
            </a:r>
            <a:r>
              <a:rPr lang="zh-CN" altLang="en-US" dirty="0"/>
              <a:t>运作模式的出现降低了小微企业及单个的借款人的申请压力，通过民间借贷的方式，实现了金融普及化的美好愿景。</a:t>
            </a:r>
          </a:p>
          <a:p>
            <a:endParaRPr lang="en-US" altLang="zh-CN" dirty="0"/>
          </a:p>
          <a:p>
            <a:r>
              <a:rPr lang="zh-CN" altLang="en-US" dirty="0"/>
              <a:t>融合模型（集成模型）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4AD06-B0CE-489A-82C6-ECEDE411DE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3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4AD06-B0CE-489A-82C6-ECEDE411DE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 </a:t>
            </a:r>
            <a:r>
              <a:rPr lang="zh-CN" altLang="en-US" dirty="0"/>
              <a:t>各类</a:t>
            </a:r>
            <a:r>
              <a:rPr lang="en-US" altLang="zh-CN" dirty="0"/>
              <a:t>P2P</a:t>
            </a:r>
            <a:r>
              <a:rPr lang="zh-CN" altLang="en-US" dirty="0"/>
              <a:t>风险；</a:t>
            </a:r>
            <a:endParaRPr lang="en-US" altLang="zh-CN" dirty="0"/>
          </a:p>
          <a:p>
            <a:r>
              <a:rPr lang="en-US" altLang="zh-CN" dirty="0"/>
              <a:t>[2] </a:t>
            </a:r>
            <a:r>
              <a:rPr lang="zh-CN" altLang="en-US" dirty="0"/>
              <a:t>信用评级对平台发展有利；</a:t>
            </a:r>
            <a:endParaRPr lang="en-US" altLang="zh-CN" dirty="0"/>
          </a:p>
          <a:p>
            <a:r>
              <a:rPr lang="en-US" altLang="zh-CN" dirty="0"/>
              <a:t>[3]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指出互联网信贷高风险源于缺少征信以管理借款人的信用风险。论证了征信对互联网信用风险管理的作用机制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[5]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统计分类方法；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各类模型精度比较；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[7]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非参数统计方法；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[8] [9]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集成模型：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bagging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[10] stacking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法融合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bagging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和其他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[11] </a:t>
            </a:r>
            <a:r>
              <a:rPr lang="zh-CN" altLang="en-US" dirty="0"/>
              <a:t>模型组合</a:t>
            </a:r>
            <a:endParaRPr lang="en-US" altLang="zh-CN" dirty="0"/>
          </a:p>
          <a:p>
            <a:r>
              <a:rPr lang="en-US" altLang="zh-CN" dirty="0"/>
              <a:t>[12] </a:t>
            </a:r>
            <a:r>
              <a:rPr lang="zh-CN" altLang="en-US" dirty="0"/>
              <a:t>集成比单一好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4AD06-B0CE-489A-82C6-ECEDE411DE7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3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 </a:t>
            </a:r>
            <a:r>
              <a:rPr lang="en-US" altLang="zh-CN" dirty="0"/>
              <a:t>+ </a:t>
            </a:r>
            <a:r>
              <a:rPr lang="zh-CN" altLang="en-US" dirty="0"/>
              <a:t>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4AD06-B0CE-489A-82C6-ECEDE411DE7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12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4AD06-B0CE-489A-82C6-ECEDE411DE7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0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共七大任务，</a:t>
            </a:r>
            <a:endParaRPr lang="en-US" altLang="zh-CN" dirty="0"/>
          </a:p>
          <a:p>
            <a:r>
              <a:rPr lang="zh-CN" altLang="en-US" dirty="0"/>
              <a:t>动手实践：亲自去做</a:t>
            </a:r>
            <a:endParaRPr lang="en-US" altLang="zh-CN" dirty="0"/>
          </a:p>
          <a:p>
            <a:r>
              <a:rPr lang="zh-CN" altLang="en-US" dirty="0"/>
              <a:t>整理展现：实践结果的文本或其他格式展现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4AD06-B0CE-489A-82C6-ECEDE411DE7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4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设计师原创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 rot="9000000">
            <a:off x="-731010" y="2143921"/>
            <a:ext cx="15337757" cy="109389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/>
          <p:cNvSpPr/>
          <p:nvPr userDrawn="1"/>
        </p:nvSpPr>
        <p:spPr>
          <a:xfrm rot="9000000">
            <a:off x="-7623331" y="5280098"/>
            <a:ext cx="20401914" cy="145506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4" name="任意形状 13"/>
          <p:cNvSpPr/>
          <p:nvPr userDrawn="1"/>
        </p:nvSpPr>
        <p:spPr>
          <a:xfrm rot="9000000">
            <a:off x="-8629388" y="7137586"/>
            <a:ext cx="19448833" cy="247052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 rot="9000000">
            <a:off x="-9115022" y="9773804"/>
            <a:ext cx="21890179" cy="59690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0" name="任意形状 19"/>
          <p:cNvSpPr/>
          <p:nvPr userDrawn="1"/>
        </p:nvSpPr>
        <p:spPr>
          <a:xfrm rot="9000000">
            <a:off x="-486639" y="1829440"/>
            <a:ext cx="13262977" cy="361654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>
            <a:off x="-26468527" y="3973065"/>
            <a:ext cx="32229841" cy="11251983"/>
            <a:chOff x="-30083473" y="4244143"/>
            <a:chExt cx="36403800" cy="12709183"/>
          </a:xfrm>
        </p:grpSpPr>
        <p:sp>
          <p:nvSpPr>
            <p:cNvPr id="14" name="任意形状 13"/>
            <p:cNvSpPr/>
            <p:nvPr userDrawn="1"/>
          </p:nvSpPr>
          <p:spPr>
            <a:xfrm rot="9000000">
              <a:off x="-30083473" y="14357003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 rot="9000000">
              <a:off x="-8282487" y="6572714"/>
              <a:ext cx="12257106" cy="1556983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 rot="9000000">
              <a:off x="-24267399" y="12952247"/>
              <a:ext cx="28000817" cy="76352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2" name="任意形状 11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 userDrawn="1"/>
        </p:nvGrpSpPr>
        <p:grpSpPr>
          <a:xfrm rot="10800000">
            <a:off x="3171601" y="-8548754"/>
            <a:ext cx="33439448" cy="11298060"/>
            <a:chOff x="-28468889" y="4244143"/>
            <a:chExt cx="37770058" cy="12761227"/>
          </a:xfrm>
        </p:grpSpPr>
        <p:sp>
          <p:nvSpPr>
            <p:cNvPr id="20" name="任意形状 19"/>
            <p:cNvSpPr/>
            <p:nvPr userDrawn="1"/>
          </p:nvSpPr>
          <p:spPr>
            <a:xfrm rot="9000000">
              <a:off x="-18461710" y="7608984"/>
              <a:ext cx="27762879" cy="3526635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7" name="任意形状 16"/>
            <p:cNvSpPr/>
            <p:nvPr userDrawn="1"/>
          </p:nvSpPr>
          <p:spPr>
            <a:xfrm rot="9000000">
              <a:off x="-28468889" y="14409047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8" name="任意形状 17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形状 18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1" name="任意形状 20"/>
            <p:cNvSpPr/>
            <p:nvPr userDrawn="1"/>
          </p:nvSpPr>
          <p:spPr>
            <a:xfrm rot="9000000">
              <a:off x="-24168838" y="13320081"/>
              <a:ext cx="26665384" cy="727109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2" name="任意形状 21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3" name="任意形状 22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形状 13"/>
          <p:cNvSpPr/>
          <p:nvPr userDrawn="1"/>
        </p:nvSpPr>
        <p:spPr>
          <a:xfrm rot="9000000">
            <a:off x="-26468527" y="12926412"/>
            <a:ext cx="32229841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9000000">
            <a:off x="-3345862" y="3973065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8983998" y="6317943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7167182" y="6034648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9000000">
            <a:off x="-21319308" y="11682722"/>
            <a:ext cx="24790321" cy="67598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 rot="9000000">
            <a:off x="-4799071" y="4067643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 rot="9000000">
            <a:off x="-6514411" y="714048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0" name="任意形状 19"/>
          <p:cNvSpPr/>
          <p:nvPr userDrawn="1"/>
        </p:nvSpPr>
        <p:spPr>
          <a:xfrm rot="19800000">
            <a:off x="3171601" y="-3352012"/>
            <a:ext cx="24579664" cy="3122281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 rot="19800000">
            <a:off x="4381208" y="-8548754"/>
            <a:ext cx="32229841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8" name="任意形状 17"/>
          <p:cNvSpPr/>
          <p:nvPr userDrawn="1"/>
        </p:nvSpPr>
        <p:spPr>
          <a:xfrm rot="19800000">
            <a:off x="9927444" y="2393390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 rot="19800000">
            <a:off x="9172455" y="-407446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 rot="19800000">
            <a:off x="9196025" y="-5929751"/>
            <a:ext cx="23608005" cy="64374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 rot="19800000">
            <a:off x="10255532" y="2487971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 rot="19800000">
            <a:off x="9197171" y="-66050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83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3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/>
          <p:cNvSpPr/>
          <p:nvPr userDrawn="1"/>
        </p:nvSpPr>
        <p:spPr>
          <a:xfrm rot="12600000" flipH="1">
            <a:off x="9054249" y="6933693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 rot="12600000" flipH="1">
            <a:off x="8854258" y="8872618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任意形状 10"/>
          <p:cNvSpPr/>
          <p:nvPr userDrawn="1"/>
        </p:nvSpPr>
        <p:spPr>
          <a:xfrm rot="12600000" flipH="1" flipV="1">
            <a:off x="11598932" y="5166796"/>
            <a:ext cx="2230761" cy="15909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2600000" flipH="1">
            <a:off x="10340150" y="7248898"/>
            <a:ext cx="4285106" cy="3056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1289304"/>
            <a:ext cx="12192000" cy="2386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27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5915"/>
            <a:ext cx="12192000" cy="63461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193692"/>
            <a:ext cx="12192000" cy="36981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5" r:id="rId2"/>
    <p:sldLayoutId id="2147483683" r:id="rId3"/>
    <p:sldLayoutId id="2147483687" r:id="rId4"/>
    <p:sldLayoutId id="2147483682" r:id="rId5"/>
    <p:sldLayoutId id="2147483679" r:id="rId6"/>
    <p:sldLayoutId id="2147483688" r:id="rId7"/>
    <p:sldLayoutId id="2147483689" r:id="rId8"/>
    <p:sldLayoutId id="2147483690" r:id="rId9"/>
    <p:sldLayoutId id="2147483680" r:id="rId10"/>
    <p:sldLayoutId id="2147483684" r:id="rId11"/>
    <p:sldLayoutId id="2147483662" r:id="rId12"/>
    <p:sldLayoutId id="2147483664" r:id="rId13"/>
    <p:sldLayoutId id="2147483663" r:id="rId14"/>
    <p:sldLayoutId id="214748366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default+of+credit+card+client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ki.net/" TargetMode="External"/><Relationship Id="rId7" Type="http://schemas.openxmlformats.org/officeDocument/2006/relationships/hyperlink" Target="http://www.wanfangdata.com.c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pbccrc.org.cn/" TargetMode="External"/><Relationship Id="rId5" Type="http://schemas.openxmlformats.org/officeDocument/2006/relationships/hyperlink" Target="http://www.duxiu.com/" TargetMode="External"/><Relationship Id="rId4" Type="http://schemas.openxmlformats.org/officeDocument/2006/relationships/hyperlink" Target="http://www.cnfinance.cn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002" y="1724650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统计与数学学院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6002" y="2657247"/>
            <a:ext cx="5262979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立项申报答辩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6002" y="3866843"/>
            <a:ext cx="69862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P2P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网贷中信贷用户违约预测模型的构建</a:t>
            </a:r>
            <a:endParaRPr kumimoji="1" lang="en-US" altLang="zh-CN" sz="28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	——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stacking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算法的多模型融合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866001" y="5238766"/>
            <a:ext cx="5386881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指导老师：潘蕊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小组成员：郝建锋、李小高、王燕坪、施霁珂、陈步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>
                <a:solidFill>
                  <a:schemeClr val="accent1"/>
                </a:solidFill>
                <a:latin typeface="Calibri"/>
                <a:ea typeface="宋体"/>
              </a:rPr>
              <a:t>03</a:t>
            </a:r>
            <a:endParaRPr kumimoji="1" lang="zh-CN" altLang="en-US" sz="19900" b="1" dirty="0">
              <a:solidFill>
                <a:schemeClr val="accent1"/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81956" y="3105834"/>
            <a:ext cx="346846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研究内容</a:t>
            </a:r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研究思路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250442"/>
            <a:ext cx="12192000" cy="25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 12"/>
          <p:cNvGrpSpPr/>
          <p:nvPr/>
        </p:nvGrpSpPr>
        <p:grpSpPr>
          <a:xfrm>
            <a:off x="290705" y="3098042"/>
            <a:ext cx="1742624" cy="1587500"/>
            <a:chOff x="290705" y="1828800"/>
            <a:chExt cx="1742624" cy="1587500"/>
          </a:xfrm>
        </p:grpSpPr>
        <p:sp>
          <p:nvSpPr>
            <p:cNvPr id="5" name="三角形 4"/>
            <p:cNvSpPr/>
            <p:nvPr/>
          </p:nvSpPr>
          <p:spPr>
            <a:xfrm>
              <a:off x="1723081" y="1828800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斜纹 3"/>
            <p:cNvSpPr/>
            <p:nvPr/>
          </p:nvSpPr>
          <p:spPr>
            <a:xfrm>
              <a:off x="290705" y="1828800"/>
              <a:ext cx="1587500" cy="1587500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507631" y="3094630"/>
            <a:ext cx="1485092" cy="569605"/>
            <a:chOff x="1507631" y="1825388"/>
            <a:chExt cx="1485092" cy="569605"/>
          </a:xfrm>
        </p:grpSpPr>
        <p:sp>
          <p:nvSpPr>
            <p:cNvPr id="8" name="三角形 7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三角形 10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2757221" y="3087617"/>
            <a:ext cx="1485092" cy="569605"/>
            <a:chOff x="1507631" y="1825388"/>
            <a:chExt cx="1485092" cy="569605"/>
          </a:xfrm>
        </p:grpSpPr>
        <p:sp>
          <p:nvSpPr>
            <p:cNvPr id="19" name="三角形 18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三角形 20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006811" y="3094630"/>
            <a:ext cx="1485092" cy="569605"/>
            <a:chOff x="1507631" y="1825388"/>
            <a:chExt cx="1485092" cy="569605"/>
          </a:xfrm>
        </p:grpSpPr>
        <p:sp>
          <p:nvSpPr>
            <p:cNvPr id="23" name="三角形 22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三角形 24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5256401" y="3087617"/>
            <a:ext cx="1485092" cy="569605"/>
            <a:chOff x="1507631" y="1825388"/>
            <a:chExt cx="1485092" cy="569605"/>
          </a:xfrm>
        </p:grpSpPr>
        <p:sp>
          <p:nvSpPr>
            <p:cNvPr id="27" name="三角形 26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平行四边形 27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三角形 28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6505991" y="3098042"/>
            <a:ext cx="1485092" cy="569605"/>
            <a:chOff x="1507631" y="1825388"/>
            <a:chExt cx="1485092" cy="569605"/>
          </a:xfrm>
        </p:grpSpPr>
        <p:sp>
          <p:nvSpPr>
            <p:cNvPr id="31" name="三角形 30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三角形 32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7755581" y="3091029"/>
            <a:ext cx="1485092" cy="569605"/>
            <a:chOff x="1507631" y="1825388"/>
            <a:chExt cx="1485092" cy="569605"/>
          </a:xfrm>
        </p:grpSpPr>
        <p:sp>
          <p:nvSpPr>
            <p:cNvPr id="35" name="三角形 34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三角形 36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9005171" y="3101454"/>
            <a:ext cx="1485092" cy="569605"/>
            <a:chOff x="1507631" y="1825388"/>
            <a:chExt cx="1485092" cy="569605"/>
          </a:xfrm>
        </p:grpSpPr>
        <p:sp>
          <p:nvSpPr>
            <p:cNvPr id="39" name="三角形 38"/>
            <p:cNvSpPr/>
            <p:nvPr/>
          </p:nvSpPr>
          <p:spPr>
            <a:xfrm rot="10800000">
              <a:off x="1507631" y="2242593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1649106" y="1828800"/>
              <a:ext cx="1203276" cy="559180"/>
            </a:xfrm>
            <a:prstGeom prst="parallelogram">
              <a:avLst>
                <a:gd name="adj" fmla="val 1083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三角形 40"/>
            <p:cNvSpPr/>
            <p:nvPr/>
          </p:nvSpPr>
          <p:spPr>
            <a:xfrm>
              <a:off x="2682475" y="1825388"/>
              <a:ext cx="310248" cy="152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10254761" y="2076546"/>
            <a:ext cx="1739779" cy="1587500"/>
            <a:chOff x="10254761" y="807304"/>
            <a:chExt cx="1739779" cy="1587500"/>
          </a:xfrm>
        </p:grpSpPr>
        <p:sp>
          <p:nvSpPr>
            <p:cNvPr id="43" name="三角形 42"/>
            <p:cNvSpPr/>
            <p:nvPr/>
          </p:nvSpPr>
          <p:spPr>
            <a:xfrm rot="10800000">
              <a:off x="10254761" y="2242404"/>
              <a:ext cx="310248" cy="152400"/>
            </a:xfrm>
            <a:prstGeom prst="triangle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斜纹 45"/>
            <p:cNvSpPr/>
            <p:nvPr/>
          </p:nvSpPr>
          <p:spPr>
            <a:xfrm rot="10800000">
              <a:off x="10407040" y="807304"/>
              <a:ext cx="1587500" cy="1587500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3108529" y="1757390"/>
            <a:ext cx="1994623" cy="954117"/>
            <a:chOff x="441968" y="1757390"/>
            <a:chExt cx="1994623" cy="954117"/>
          </a:xfrm>
        </p:grpSpPr>
        <p:grpSp>
          <p:nvGrpSpPr>
            <p:cNvPr id="57" name="组 56"/>
            <p:cNvGrpSpPr/>
            <p:nvPr/>
          </p:nvGrpSpPr>
          <p:grpSpPr>
            <a:xfrm>
              <a:off x="606667" y="1757390"/>
              <a:ext cx="1829924" cy="954117"/>
              <a:chOff x="592671" y="1774155"/>
              <a:chExt cx="1829924" cy="954117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592671" y="2217235"/>
                <a:ext cx="1829924" cy="511037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根据研究目标开展一系列研究，确定研究内容。</a:t>
                </a: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92671" y="1774155"/>
                <a:ext cx="800219" cy="3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总纲领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723081" y="3977393"/>
            <a:ext cx="1994623" cy="841031"/>
            <a:chOff x="441968" y="1803588"/>
            <a:chExt cx="1994623" cy="841031"/>
          </a:xfrm>
        </p:grpSpPr>
        <p:grpSp>
          <p:nvGrpSpPr>
            <p:cNvPr id="60" name="组 59"/>
            <p:cNvGrpSpPr/>
            <p:nvPr/>
          </p:nvGrpSpPr>
          <p:grpSpPr>
            <a:xfrm>
              <a:off x="606667" y="1803588"/>
              <a:ext cx="1829924" cy="687859"/>
              <a:chOff x="592671" y="1820353"/>
              <a:chExt cx="1829924" cy="687859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92671" y="2217235"/>
                <a:ext cx="1829924" cy="290977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完善指标体系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94559" y="1820353"/>
                <a:ext cx="1826141" cy="3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受哪些因素影响？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6311964" y="1766557"/>
            <a:ext cx="1994623" cy="955282"/>
            <a:chOff x="441968" y="1756225"/>
            <a:chExt cx="1994623" cy="955282"/>
          </a:xfrm>
        </p:grpSpPr>
        <p:grpSp>
          <p:nvGrpSpPr>
            <p:cNvPr id="75" name="组 74"/>
            <p:cNvGrpSpPr/>
            <p:nvPr/>
          </p:nvGrpSpPr>
          <p:grpSpPr>
            <a:xfrm>
              <a:off x="606667" y="1756225"/>
              <a:ext cx="1829924" cy="955282"/>
              <a:chOff x="592671" y="1772990"/>
              <a:chExt cx="1829924" cy="955282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592671" y="2217235"/>
                <a:ext cx="1829924" cy="511037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建立模型来降低信贷用户违约的风险。</a:t>
                </a: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811062" y="1772990"/>
                <a:ext cx="1005403" cy="3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研究目标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4827628" y="3964792"/>
            <a:ext cx="2021584" cy="841031"/>
            <a:chOff x="441968" y="1803588"/>
            <a:chExt cx="2021584" cy="841031"/>
          </a:xfrm>
        </p:grpSpPr>
        <p:grpSp>
          <p:nvGrpSpPr>
            <p:cNvPr id="80" name="组 79"/>
            <p:cNvGrpSpPr/>
            <p:nvPr/>
          </p:nvGrpSpPr>
          <p:grpSpPr>
            <a:xfrm>
              <a:off x="579702" y="1803588"/>
              <a:ext cx="1883850" cy="687859"/>
              <a:chOff x="565706" y="1820353"/>
              <a:chExt cx="1883850" cy="687859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592671" y="2217235"/>
                <a:ext cx="1829924" cy="290977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模型的选取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65706" y="1820353"/>
                <a:ext cx="1883850" cy="3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哪种模型去预测？ 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81" name="矩形 80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7853388" y="3964792"/>
            <a:ext cx="2448951" cy="852852"/>
            <a:chOff x="441968" y="1791767"/>
            <a:chExt cx="2448951" cy="852852"/>
          </a:xfrm>
        </p:grpSpPr>
        <p:grpSp>
          <p:nvGrpSpPr>
            <p:cNvPr id="85" name="组 84"/>
            <p:cNvGrpSpPr/>
            <p:nvPr/>
          </p:nvGrpSpPr>
          <p:grpSpPr>
            <a:xfrm>
              <a:off x="654409" y="1791767"/>
              <a:ext cx="2236510" cy="671418"/>
              <a:chOff x="640413" y="1808532"/>
              <a:chExt cx="2236510" cy="671418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674093" y="2188973"/>
                <a:ext cx="1829924" cy="290977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9585"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对模型进行评估</a:t>
                </a: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40413" y="1808532"/>
                <a:ext cx="2236510" cy="3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>
                  <a:lnSpc>
                    <a:spcPct val="130000"/>
                  </a:lnSpc>
                  <a:defRPr/>
                </a:pPr>
                <a:r>
                  <a:rPr lang="zh-CN" altLang="en-US" sz="1600" b="1" kern="0" dirty="0">
                    <a:solidFill>
                      <a:schemeClr val="bg1"/>
                    </a:solidFill>
                    <a:ea typeface="微软雅黑" charset="0"/>
                  </a:rPr>
                  <a:t>我们的模型有没有用？</a:t>
                </a:r>
                <a:endParaRPr lang="en-US" altLang="zh-CN" sz="1600" b="1" kern="0" dirty="0">
                  <a:solidFill>
                    <a:schemeClr val="bg1"/>
                  </a:solidFill>
                  <a:ea typeface="微软雅黑" charset="0"/>
                </a:endParaRPr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441968" y="1851883"/>
              <a:ext cx="164699" cy="7927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768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手杖形箭头 58"/>
          <p:cNvSpPr/>
          <p:nvPr/>
        </p:nvSpPr>
        <p:spPr>
          <a:xfrm flipV="1">
            <a:off x="2794900" y="3652168"/>
            <a:ext cx="810486" cy="2437736"/>
          </a:xfrm>
          <a:prstGeom prst="uturnArrow">
            <a:avLst>
              <a:gd name="adj1" fmla="val 9583"/>
              <a:gd name="adj2" fmla="val 21046"/>
              <a:gd name="adj3" fmla="val 16717"/>
              <a:gd name="adj4" fmla="val 43750"/>
              <a:gd name="adj5" fmla="val 10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0" name="手杖形箭头 59"/>
          <p:cNvSpPr/>
          <p:nvPr/>
        </p:nvSpPr>
        <p:spPr>
          <a:xfrm>
            <a:off x="2197663" y="1371600"/>
            <a:ext cx="810486" cy="2437736"/>
          </a:xfrm>
          <a:prstGeom prst="uturnArrow">
            <a:avLst>
              <a:gd name="adj1" fmla="val 9583"/>
              <a:gd name="adj2" fmla="val 21046"/>
              <a:gd name="adj3" fmla="val 16717"/>
              <a:gd name="adj4" fmla="val 43750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0705" y="395615"/>
            <a:ext cx="4560696" cy="529569"/>
          </a:xfrm>
        </p:spPr>
        <p:txBody>
          <a:bodyPr/>
          <a:lstStyle/>
          <a:p>
            <a:r>
              <a:rPr kumimoji="1" lang="en-US" altLang="zh-CN" dirty="0"/>
              <a:t>3.2</a:t>
            </a:r>
            <a:r>
              <a:rPr kumimoji="1" lang="zh-CN" altLang="en-US" dirty="0"/>
              <a:t> 研究内容</a:t>
            </a:r>
          </a:p>
        </p:txBody>
      </p:sp>
      <p:sp>
        <p:nvSpPr>
          <p:cNvPr id="56" name="手杖形箭头 55"/>
          <p:cNvSpPr/>
          <p:nvPr/>
        </p:nvSpPr>
        <p:spPr>
          <a:xfrm flipV="1">
            <a:off x="1585242" y="3652168"/>
            <a:ext cx="810486" cy="2437736"/>
          </a:xfrm>
          <a:prstGeom prst="uturnArrow">
            <a:avLst>
              <a:gd name="adj1" fmla="val 9583"/>
              <a:gd name="adj2" fmla="val 21046"/>
              <a:gd name="adj3" fmla="val 16717"/>
              <a:gd name="adj4" fmla="val 43750"/>
              <a:gd name="adj5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手杖形箭头 2"/>
          <p:cNvSpPr/>
          <p:nvPr/>
        </p:nvSpPr>
        <p:spPr>
          <a:xfrm>
            <a:off x="988005" y="1371600"/>
            <a:ext cx="810486" cy="2437736"/>
          </a:xfrm>
          <a:prstGeom prst="uturnArrow">
            <a:avLst>
              <a:gd name="adj1" fmla="val 9583"/>
              <a:gd name="adj2" fmla="val 21046"/>
              <a:gd name="adj3" fmla="val 16717"/>
              <a:gd name="adj4" fmla="val 43750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21023" y="1089491"/>
            <a:ext cx="564220" cy="5642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01</a:t>
            </a:r>
            <a:endParaRPr kumimoji="1" lang="zh-CN" altLang="en-US" sz="1400" b="1" dirty="0"/>
          </a:p>
        </p:txBody>
      </p:sp>
      <p:sp>
        <p:nvSpPr>
          <p:cNvPr id="64" name="椭圆 63"/>
          <p:cNvSpPr/>
          <p:nvPr/>
        </p:nvSpPr>
        <p:spPr>
          <a:xfrm>
            <a:off x="1656585" y="5807795"/>
            <a:ext cx="564220" cy="56421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02</a:t>
            </a:r>
            <a:endParaRPr kumimoji="1" lang="zh-CN" altLang="en-US" sz="1400" b="1" dirty="0"/>
          </a:p>
        </p:txBody>
      </p:sp>
      <p:sp>
        <p:nvSpPr>
          <p:cNvPr id="65" name="椭圆 64"/>
          <p:cNvSpPr/>
          <p:nvPr/>
        </p:nvSpPr>
        <p:spPr>
          <a:xfrm>
            <a:off x="2256080" y="1089491"/>
            <a:ext cx="564220" cy="56421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03</a:t>
            </a:r>
            <a:endParaRPr kumimoji="1" lang="zh-CN" altLang="en-US" sz="1400" b="1" dirty="0"/>
          </a:p>
        </p:txBody>
      </p:sp>
      <p:sp>
        <p:nvSpPr>
          <p:cNvPr id="66" name="椭圆 65"/>
          <p:cNvSpPr/>
          <p:nvPr/>
        </p:nvSpPr>
        <p:spPr>
          <a:xfrm>
            <a:off x="2891642" y="5807795"/>
            <a:ext cx="564220" cy="5642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/>
              <a:t>04</a:t>
            </a:r>
            <a:endParaRPr kumimoji="1" lang="zh-CN" altLang="en-US" sz="1400" b="1" dirty="0"/>
          </a:p>
        </p:txBody>
      </p:sp>
      <p:sp>
        <p:nvSpPr>
          <p:cNvPr id="67" name="矩形 66"/>
          <p:cNvSpPr/>
          <p:nvPr/>
        </p:nvSpPr>
        <p:spPr>
          <a:xfrm>
            <a:off x="5308990" y="1286485"/>
            <a:ext cx="6253256" cy="78912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根据银行等实体金融机构的经验和前人的研究，再结合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P2P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平台自身特有的借款信息、历史信用记录等专属数据，从基本信息、资产信息、借款信息、历史信用信息等多维度进行考虑，建立契合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P2P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平台自身特色的指标体系。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4720945" y="820545"/>
            <a:ext cx="2595545" cy="564218"/>
            <a:chOff x="4961856" y="968687"/>
            <a:chExt cx="2595545" cy="564218"/>
          </a:xfrm>
        </p:grpSpPr>
        <p:sp>
          <p:nvSpPr>
            <p:cNvPr id="69" name="矩形 68"/>
            <p:cNvSpPr/>
            <p:nvPr/>
          </p:nvSpPr>
          <p:spPr>
            <a:xfrm>
              <a:off x="5526076" y="1019963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accent1"/>
                  </a:solidFill>
                  <a:ea typeface="微软雅黑" charset="0"/>
                </a:rPr>
                <a:t>完善指标体系</a:t>
              </a:r>
              <a:endParaRPr lang="en-US" altLang="zh-CN" sz="24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01</a:t>
              </a:r>
              <a:endParaRPr kumimoji="1" lang="zh-CN" altLang="en-US" sz="1400" b="1" dirty="0"/>
            </a:p>
          </p:txBody>
        </p:sp>
      </p:grpSp>
      <p:sp>
        <p:nvSpPr>
          <p:cNvPr id="75" name="矩形 74"/>
          <p:cNvSpPr/>
          <p:nvPr/>
        </p:nvSpPr>
        <p:spPr>
          <a:xfrm>
            <a:off x="5308990" y="2616370"/>
            <a:ext cx="6253256" cy="78912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考虑到目前众多的单一模型各有优劣，在分类准确率、稳健性和可解释性等方面各有偏重，小组选用几种适用于此问题的单一模型，并用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stacking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算法进行单一模型的融合来构建预测模型。</a:t>
            </a:r>
          </a:p>
        </p:txBody>
      </p:sp>
      <p:grpSp>
        <p:nvGrpSpPr>
          <p:cNvPr id="76" name="组 75"/>
          <p:cNvGrpSpPr/>
          <p:nvPr/>
        </p:nvGrpSpPr>
        <p:grpSpPr>
          <a:xfrm>
            <a:off x="4720945" y="2150430"/>
            <a:ext cx="2595545" cy="564218"/>
            <a:chOff x="4961856" y="968687"/>
            <a:chExt cx="2595545" cy="564218"/>
          </a:xfrm>
        </p:grpSpPr>
        <p:sp>
          <p:nvSpPr>
            <p:cNvPr id="77" name="矩形 76"/>
            <p:cNvSpPr/>
            <p:nvPr/>
          </p:nvSpPr>
          <p:spPr>
            <a:xfrm>
              <a:off x="5526076" y="1019963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构建预测模型</a:t>
              </a:r>
              <a:endParaRPr lang="en-US" altLang="zh-CN" sz="2400" b="1" kern="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02</a:t>
              </a:r>
              <a:endParaRPr kumimoji="1" lang="zh-CN" altLang="en-US" sz="1400" b="1" dirty="0"/>
            </a:p>
          </p:txBody>
        </p:sp>
      </p:grpSp>
      <p:sp>
        <p:nvSpPr>
          <p:cNvPr id="90" name="矩形 89"/>
          <p:cNvSpPr/>
          <p:nvPr/>
        </p:nvSpPr>
        <p:spPr>
          <a:xfrm>
            <a:off x="5308990" y="3946255"/>
            <a:ext cx="6253256" cy="78912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利用准确率和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AUC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比较混合模型与单一模型分类性能的高低，准确率越高，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AUC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值越大，说明模型性能越好；通过混淆矩阵比较模型预测结果与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P2P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网贷平台评级结果的查全率、查准率等指标，实证分析所构建的模型在实际应用中的表现。</a:t>
            </a:r>
          </a:p>
        </p:txBody>
      </p:sp>
      <p:grpSp>
        <p:nvGrpSpPr>
          <p:cNvPr id="91" name="组 90"/>
          <p:cNvGrpSpPr/>
          <p:nvPr/>
        </p:nvGrpSpPr>
        <p:grpSpPr>
          <a:xfrm>
            <a:off x="4720945" y="3480315"/>
            <a:ext cx="2595545" cy="564218"/>
            <a:chOff x="4961856" y="968687"/>
            <a:chExt cx="2595545" cy="564218"/>
          </a:xfrm>
        </p:grpSpPr>
        <p:sp>
          <p:nvSpPr>
            <p:cNvPr id="92" name="矩形 91"/>
            <p:cNvSpPr/>
            <p:nvPr/>
          </p:nvSpPr>
          <p:spPr>
            <a:xfrm>
              <a:off x="5526076" y="1019963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进行模型评价</a:t>
              </a:r>
              <a:endParaRPr lang="en-US" altLang="zh-CN" sz="2400" b="1" kern="0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03</a:t>
              </a:r>
              <a:endParaRPr kumimoji="1" lang="zh-CN" altLang="en-US" sz="1400" b="1" dirty="0"/>
            </a:p>
          </p:txBody>
        </p:sp>
      </p:grpSp>
      <p:sp>
        <p:nvSpPr>
          <p:cNvPr id="95" name="矩形 94"/>
          <p:cNvSpPr/>
          <p:nvPr/>
        </p:nvSpPr>
        <p:spPr>
          <a:xfrm>
            <a:off x="5308990" y="5276140"/>
            <a:ext cx="6253256" cy="549061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通过模型输出结果分析变量重要性，观察变量对分类结果的影响大小，重点研究对模型分类结果影响较大的变量，并依此对平台的发展提出可行性建议。</a:t>
            </a:r>
          </a:p>
        </p:txBody>
      </p:sp>
      <p:grpSp>
        <p:nvGrpSpPr>
          <p:cNvPr id="96" name="组 95"/>
          <p:cNvGrpSpPr/>
          <p:nvPr/>
        </p:nvGrpSpPr>
        <p:grpSpPr>
          <a:xfrm>
            <a:off x="4720945" y="4810200"/>
            <a:ext cx="2595545" cy="564218"/>
            <a:chOff x="4961856" y="968687"/>
            <a:chExt cx="2595545" cy="564218"/>
          </a:xfrm>
        </p:grpSpPr>
        <p:sp>
          <p:nvSpPr>
            <p:cNvPr id="97" name="矩形 96"/>
            <p:cNvSpPr/>
            <p:nvPr/>
          </p:nvSpPr>
          <p:spPr>
            <a:xfrm>
              <a:off x="5526076" y="1019963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charset="0"/>
                </a:rPr>
                <a:t>模型指导现实</a:t>
              </a:r>
              <a:endParaRPr lang="en-US" altLang="zh-CN" sz="2400" b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04</a:t>
              </a:r>
              <a:endParaRPr kumimoji="1" lang="zh-CN" altLang="en-US" sz="1400" b="1" dirty="0"/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579279" y="3624389"/>
            <a:ext cx="883488" cy="883487"/>
            <a:chOff x="579279" y="3624389"/>
            <a:chExt cx="883488" cy="883487"/>
          </a:xfrm>
        </p:grpSpPr>
        <p:grpSp>
          <p:nvGrpSpPr>
            <p:cNvPr id="99" name="组 98"/>
            <p:cNvGrpSpPr/>
            <p:nvPr/>
          </p:nvGrpSpPr>
          <p:grpSpPr>
            <a:xfrm>
              <a:off x="579279" y="3624389"/>
              <a:ext cx="883488" cy="883487"/>
              <a:chOff x="1903443" y="3661626"/>
              <a:chExt cx="914400" cy="914400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710770" y="3892055"/>
              <a:ext cx="636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GO!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102" name="组 101"/>
          <p:cNvGrpSpPr/>
          <p:nvPr/>
        </p:nvGrpSpPr>
        <p:grpSpPr>
          <a:xfrm>
            <a:off x="3031974" y="3029731"/>
            <a:ext cx="883488" cy="883487"/>
            <a:chOff x="579279" y="3624389"/>
            <a:chExt cx="883488" cy="883487"/>
          </a:xfrm>
        </p:grpSpPr>
        <p:grpSp>
          <p:nvGrpSpPr>
            <p:cNvPr id="103" name="组 102"/>
            <p:cNvGrpSpPr/>
            <p:nvPr/>
          </p:nvGrpSpPr>
          <p:grpSpPr>
            <a:xfrm>
              <a:off x="579279" y="3624389"/>
              <a:ext cx="883488" cy="883487"/>
              <a:chOff x="1903443" y="3661626"/>
              <a:chExt cx="914400" cy="914400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endParaRPr>
              </a:p>
            </p:txBody>
          </p:sp>
        </p:grpSp>
        <p:sp>
          <p:nvSpPr>
            <p:cNvPr id="104" name="矩形 103"/>
            <p:cNvSpPr/>
            <p:nvPr/>
          </p:nvSpPr>
          <p:spPr>
            <a:xfrm>
              <a:off x="657319" y="3904755"/>
              <a:ext cx="6928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YEAH!</a:t>
              </a:r>
              <a:endParaRPr kumimoji="1" lang="zh-CN" altLang="en-US" sz="1400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3.3</a:t>
            </a:r>
            <a:r>
              <a:rPr kumimoji="1" lang="zh-CN" altLang="en-US" dirty="0"/>
              <a:t> 研究方法</a:t>
            </a:r>
          </a:p>
        </p:txBody>
      </p:sp>
      <p:grpSp>
        <p:nvGrpSpPr>
          <p:cNvPr id="49" name="组 48"/>
          <p:cNvGrpSpPr/>
          <p:nvPr/>
        </p:nvGrpSpPr>
        <p:grpSpPr>
          <a:xfrm>
            <a:off x="1" y="1799808"/>
            <a:ext cx="2411332" cy="1405280"/>
            <a:chOff x="1" y="2714211"/>
            <a:chExt cx="2411332" cy="1405280"/>
          </a:xfrm>
        </p:grpSpPr>
        <p:sp>
          <p:nvSpPr>
            <p:cNvPr id="4" name="矩形 3"/>
            <p:cNvSpPr/>
            <p:nvPr/>
          </p:nvSpPr>
          <p:spPr>
            <a:xfrm>
              <a:off x="1" y="2714211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90705" y="3416851"/>
              <a:ext cx="1829924" cy="67300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在富含前辈们智慧结晶的泥土培育下，好的研究才会生根发芽。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00371" y="3019969"/>
              <a:ext cx="1210588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文献研究法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763921" y="1190130"/>
            <a:ext cx="883488" cy="883487"/>
            <a:chOff x="1903443" y="3661626"/>
            <a:chExt cx="914400" cy="914400"/>
          </a:xfrm>
        </p:grpSpPr>
        <p:sp>
          <p:nvSpPr>
            <p:cNvPr id="10" name="椭圆 9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1" name="椭圆 10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01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2449300" y="1796066"/>
            <a:ext cx="2411332" cy="1405280"/>
            <a:chOff x="2449300" y="2710469"/>
            <a:chExt cx="2411332" cy="1405280"/>
          </a:xfrm>
        </p:grpSpPr>
        <p:sp>
          <p:nvSpPr>
            <p:cNvPr id="20" name="矩形 19"/>
            <p:cNvSpPr/>
            <p:nvPr/>
          </p:nvSpPr>
          <p:spPr>
            <a:xfrm flipV="1">
              <a:off x="2449300" y="2710469"/>
              <a:ext cx="2411332" cy="14052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10800000" flipV="1">
              <a:off x="2740001" y="3196934"/>
              <a:ext cx="1867889" cy="67300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比较研究擅于区分异同，把握本质。如对比发现传统指标与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P2P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平台现有数据的不契合。</a:t>
              </a:r>
            </a:p>
          </p:txBody>
        </p:sp>
        <p:sp>
          <p:nvSpPr>
            <p:cNvPr id="22" name="矩形 21"/>
            <p:cNvSpPr/>
            <p:nvPr/>
          </p:nvSpPr>
          <p:spPr>
            <a:xfrm rot="10800000" flipV="1">
              <a:off x="3049673" y="2868992"/>
              <a:ext cx="1210588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比较分析法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 rot="10800000" flipV="1">
            <a:off x="3213220" y="2927537"/>
            <a:ext cx="883488" cy="883487"/>
            <a:chOff x="1903443" y="3661626"/>
            <a:chExt cx="914400" cy="914400"/>
          </a:xfrm>
        </p:grpSpPr>
        <p:sp>
          <p:nvSpPr>
            <p:cNvPr id="18" name="椭圆 17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4600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19" name="椭圆 18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02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4898595" y="1799808"/>
            <a:ext cx="2411332" cy="1405280"/>
            <a:chOff x="4898595" y="2714211"/>
            <a:chExt cx="2411332" cy="1405280"/>
          </a:xfrm>
        </p:grpSpPr>
        <p:sp>
          <p:nvSpPr>
            <p:cNvPr id="27" name="矩形 26"/>
            <p:cNvSpPr/>
            <p:nvPr/>
          </p:nvSpPr>
          <p:spPr>
            <a:xfrm>
              <a:off x="4898595" y="2714211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189298" y="3416851"/>
              <a:ext cx="1976077" cy="67300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调查研究是谋事之基，成事之道，没有调查就没有发言权。小组对行业现状进行全面性调查。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498965" y="3019969"/>
              <a:ext cx="1210588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调查研究法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5662515" y="1190130"/>
            <a:ext cx="883488" cy="883487"/>
            <a:chOff x="1903443" y="3661626"/>
            <a:chExt cx="914400" cy="914400"/>
          </a:xfrm>
        </p:grpSpPr>
        <p:sp>
          <p:nvSpPr>
            <p:cNvPr id="31" name="椭圆 30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03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7347894" y="1796066"/>
            <a:ext cx="2411332" cy="1405280"/>
            <a:chOff x="7347894" y="2710469"/>
            <a:chExt cx="2411332" cy="1405280"/>
          </a:xfrm>
        </p:grpSpPr>
        <p:sp>
          <p:nvSpPr>
            <p:cNvPr id="34" name="矩形 33"/>
            <p:cNvSpPr/>
            <p:nvPr/>
          </p:nvSpPr>
          <p:spPr>
            <a:xfrm flipV="1">
              <a:off x="7347894" y="2710469"/>
              <a:ext cx="2411332" cy="14052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10800000" flipV="1">
              <a:off x="7638596" y="3196934"/>
              <a:ext cx="1829926" cy="67300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从个案出发，进行量化研究，并将研究结果合理外推。小组选取人人贷平台进行研究。</a:t>
              </a:r>
            </a:p>
          </p:txBody>
        </p:sp>
        <p:sp>
          <p:nvSpPr>
            <p:cNvPr id="37" name="矩形 36"/>
            <p:cNvSpPr/>
            <p:nvPr/>
          </p:nvSpPr>
          <p:spPr>
            <a:xfrm rot="10800000" flipV="1">
              <a:off x="7948266" y="2868992"/>
              <a:ext cx="1210589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个案研究法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 rot="10800000" flipV="1">
            <a:off x="8111814" y="2927537"/>
            <a:ext cx="883488" cy="883487"/>
            <a:chOff x="1903443" y="3661626"/>
            <a:chExt cx="914400" cy="914400"/>
          </a:xfrm>
        </p:grpSpPr>
        <p:sp>
          <p:nvSpPr>
            <p:cNvPr id="39" name="椭圆 38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4600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40" name="椭圆 39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04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9780669" y="1796066"/>
            <a:ext cx="2411332" cy="1405280"/>
            <a:chOff x="9780669" y="2710469"/>
            <a:chExt cx="2411332" cy="1405280"/>
          </a:xfrm>
        </p:grpSpPr>
        <p:sp>
          <p:nvSpPr>
            <p:cNvPr id="42" name="矩形 41"/>
            <p:cNvSpPr/>
            <p:nvPr/>
          </p:nvSpPr>
          <p:spPr>
            <a:xfrm>
              <a:off x="9780669" y="2710469"/>
              <a:ext cx="2411332" cy="140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0071373" y="3413109"/>
              <a:ext cx="1829924" cy="67300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运用模型对现实数据进行量化考虑，更快捷、有效的处理复杂问题。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0381039" y="3016227"/>
              <a:ext cx="1210588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/>
                  </a:solidFill>
                  <a:ea typeface="微软雅黑" charset="0"/>
                </a:rPr>
                <a:t>模型构建法</a:t>
              </a:r>
              <a:endParaRPr lang="en-US" altLang="zh-CN" sz="1600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544589" y="1186388"/>
            <a:ext cx="883488" cy="883487"/>
            <a:chOff x="1903443" y="3661626"/>
            <a:chExt cx="914400" cy="914400"/>
          </a:xfrm>
        </p:grpSpPr>
        <p:sp>
          <p:nvSpPr>
            <p:cNvPr id="46" name="椭圆 45"/>
            <p:cNvSpPr/>
            <p:nvPr/>
          </p:nvSpPr>
          <p:spPr>
            <a:xfrm>
              <a:off x="1903443" y="3661626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47" name="椭圆 46"/>
            <p:cNvSpPr/>
            <p:nvPr/>
          </p:nvSpPr>
          <p:spPr>
            <a:xfrm>
              <a:off x="2026638" y="3789649"/>
              <a:ext cx="668010" cy="66801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rPr>
                <a:t>05</a:t>
              </a:r>
              <a:endParaRPr kumimoji="1" lang="zh-CN" altLang="en-US" b="1" dirty="0"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963745" y="4706143"/>
            <a:ext cx="10464332" cy="1292662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探索性研究是一种科学合理的科学研究活动，是在已确定研究方向的基础上，利用现有的较为简单的数据对研究想法进行模拟实现，并在实现过程中发现问题、产生新思想的研究方法。类似于生物学中的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预实验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课题小组在进行实践研究前利用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UCI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的台湾地区信用卡客户违约记录数据集进行了探索性研究，及时发现了研究中可能遇到的诸多问题并联系导师联合解决，并确保了组员掌握了该项研究所需要的技术手段，确保研究的切实可行。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CC23307-77A0-4E3A-B1CD-BDE376A2732B}"/>
              </a:ext>
            </a:extLst>
          </p:cNvPr>
          <p:cNvGrpSpPr/>
          <p:nvPr/>
        </p:nvGrpSpPr>
        <p:grpSpPr>
          <a:xfrm>
            <a:off x="1291102" y="4020737"/>
            <a:ext cx="1803052" cy="540046"/>
            <a:chOff x="1353732" y="4020737"/>
            <a:chExt cx="1803052" cy="540046"/>
          </a:xfrm>
        </p:grpSpPr>
        <p:sp>
          <p:nvSpPr>
            <p:cNvPr id="55" name="矩形 54"/>
            <p:cNvSpPr/>
            <p:nvPr/>
          </p:nvSpPr>
          <p:spPr>
            <a:xfrm>
              <a:off x="1946196" y="4131306"/>
              <a:ext cx="1210588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探索性研究</a:t>
              </a:r>
              <a:endParaRPr lang="en-US" altLang="zh-CN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grpSp>
          <p:nvGrpSpPr>
            <p:cNvPr id="56" name="组合 20">
              <a:extLst>
                <a:ext uri="{FF2B5EF4-FFF2-40B4-BE49-F238E27FC236}">
                  <a16:creationId xmlns:a16="http://schemas.microsoft.com/office/drawing/2014/main" id="{87D84303-EE95-460F-8ADE-4CB7858BEB67}"/>
                </a:ext>
              </a:extLst>
            </p:cNvPr>
            <p:cNvGrpSpPr/>
            <p:nvPr/>
          </p:nvGrpSpPr>
          <p:grpSpPr>
            <a:xfrm>
              <a:off x="1353732" y="4020737"/>
              <a:ext cx="349291" cy="540046"/>
              <a:chOff x="6257925" y="-9525"/>
              <a:chExt cx="1514475" cy="2341563"/>
            </a:xfrm>
            <a:solidFill>
              <a:schemeClr val="accent3">
                <a:lumMod val="25000"/>
              </a:schemeClr>
            </a:solidFill>
          </p:grpSpPr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id="{26F209CD-9EC2-4E61-BE61-0534D7533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7">
                <a:extLst>
                  <a:ext uri="{FF2B5EF4-FFF2-40B4-BE49-F238E27FC236}">
                    <a16:creationId xmlns:a16="http://schemas.microsoft.com/office/drawing/2014/main" id="{17AB6C5D-3432-42B4-AA32-B57EA07439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8">
                <a:extLst>
                  <a:ext uri="{FF2B5EF4-FFF2-40B4-BE49-F238E27FC236}">
                    <a16:creationId xmlns:a16="http://schemas.microsoft.com/office/drawing/2014/main" id="{C0F2FA2C-A217-4949-BA6D-6A576E596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46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749FF51-85D3-44AA-8BE2-0C752833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46" y="1961148"/>
            <a:ext cx="9433351" cy="4122320"/>
          </a:xfrm>
          <a:prstGeom prst="rect">
            <a:avLst/>
          </a:prstGeom>
        </p:spPr>
      </p:pic>
      <p:grpSp>
        <p:nvGrpSpPr>
          <p:cNvPr id="18" name="组 8">
            <a:extLst>
              <a:ext uri="{FF2B5EF4-FFF2-40B4-BE49-F238E27FC236}">
                <a16:creationId xmlns:a16="http://schemas.microsoft.com/office/drawing/2014/main" id="{DA82701A-385B-4A96-B0C7-BA8C35445247}"/>
              </a:ext>
            </a:extLst>
          </p:cNvPr>
          <p:cNvGrpSpPr/>
          <p:nvPr/>
        </p:nvGrpSpPr>
        <p:grpSpPr>
          <a:xfrm>
            <a:off x="324310" y="538436"/>
            <a:ext cx="1979992" cy="564218"/>
            <a:chOff x="4961856" y="968687"/>
            <a:chExt cx="1979992" cy="56421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37EDE8-C5B5-4EE2-9434-4911AF4269E1}"/>
                </a:ext>
              </a:extLst>
            </p:cNvPr>
            <p:cNvSpPr/>
            <p:nvPr/>
          </p:nvSpPr>
          <p:spPr>
            <a:xfrm>
              <a:off x="5526076" y="1019963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accent1"/>
                  </a:solidFill>
                  <a:ea typeface="微软雅黑" charset="0"/>
                </a:rPr>
                <a:t>数据说明</a:t>
              </a:r>
              <a:endParaRPr lang="en-US" altLang="zh-CN" sz="24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4F7A9C5-CAC0-43EE-B51D-0B6159A895E1}"/>
                </a:ext>
              </a:extLst>
            </p:cNvPr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01</a:t>
              </a:r>
              <a:endParaRPr kumimoji="1" lang="zh-CN" altLang="en-US" sz="1400" b="1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34342FC-6A9F-4595-8A61-FA090C8FDDFB}"/>
              </a:ext>
            </a:extLst>
          </p:cNvPr>
          <p:cNvSpPr txBox="1"/>
          <p:nvPr/>
        </p:nvSpPr>
        <p:spPr>
          <a:xfrm>
            <a:off x="3869862" y="1051377"/>
            <a:ext cx="7182853" cy="7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UCI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的台湾地区信用卡客户违约记录数据集</a:t>
            </a:r>
            <a:r>
              <a:rPr lang="en-US" altLang="zh-CN" sz="1400" b="1" u="sng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https://archive.ics.uci.edu/ml/datasets/default+of+credit+card+clients#</a:t>
            </a:r>
            <a:endParaRPr lang="zh-CN" altLang="zh-CN" sz="11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2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75">
            <a:extLst>
              <a:ext uri="{FF2B5EF4-FFF2-40B4-BE49-F238E27FC236}">
                <a16:creationId xmlns:a16="http://schemas.microsoft.com/office/drawing/2014/main" id="{5FC09DB8-F80F-4DAE-95C1-B2D8998AF989}"/>
              </a:ext>
            </a:extLst>
          </p:cNvPr>
          <p:cNvGrpSpPr/>
          <p:nvPr/>
        </p:nvGrpSpPr>
        <p:grpSpPr>
          <a:xfrm>
            <a:off x="224101" y="547099"/>
            <a:ext cx="1979992" cy="564218"/>
            <a:chOff x="4961856" y="968687"/>
            <a:chExt cx="1979992" cy="56421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9AD2AC8-06A3-4394-87F5-036CD22A3132}"/>
                </a:ext>
              </a:extLst>
            </p:cNvPr>
            <p:cNvSpPr/>
            <p:nvPr/>
          </p:nvSpPr>
          <p:spPr>
            <a:xfrm>
              <a:off x="5526076" y="1019963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数据处理</a:t>
              </a:r>
              <a:endParaRPr lang="en-US" altLang="zh-CN" sz="2400" b="1" kern="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3A4ABC7-E088-49B8-B880-C4F4F7452C2D}"/>
                </a:ext>
              </a:extLst>
            </p:cNvPr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02</a:t>
              </a:r>
              <a:endParaRPr kumimoji="1" lang="zh-CN" altLang="en-US" sz="1400" b="1" dirty="0"/>
            </a:p>
          </p:txBody>
        </p:sp>
      </p:grpSp>
      <p:sp>
        <p:nvSpPr>
          <p:cNvPr id="18" name="任意多边形 5">
            <a:extLst>
              <a:ext uri="{FF2B5EF4-FFF2-40B4-BE49-F238E27FC236}">
                <a16:creationId xmlns:a16="http://schemas.microsoft.com/office/drawing/2014/main" id="{3CEE5612-9E2F-4B3F-96D1-D572172D1089}"/>
              </a:ext>
            </a:extLst>
          </p:cNvPr>
          <p:cNvSpPr/>
          <p:nvPr/>
        </p:nvSpPr>
        <p:spPr>
          <a:xfrm>
            <a:off x="341142" y="160741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>
              <a:lumMod val="75000"/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0" tIns="971350" rIns="305594" bIns="971350" numCol="1" spcCol="1270" anchor="t" anchorCtr="0">
            <a:noAutofit/>
          </a:bodyPr>
          <a:lstStyle/>
          <a:p>
            <a:pPr lvl="0" algn="l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7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700" kern="1200"/>
          </a:p>
        </p:txBody>
      </p:sp>
      <p:sp>
        <p:nvSpPr>
          <p:cNvPr id="19" name="任意多边形 7">
            <a:extLst>
              <a:ext uri="{FF2B5EF4-FFF2-40B4-BE49-F238E27FC236}">
                <a16:creationId xmlns:a16="http://schemas.microsoft.com/office/drawing/2014/main" id="{ED74B0F3-EB66-4B9A-A924-530AE2D7906B}"/>
              </a:ext>
            </a:extLst>
          </p:cNvPr>
          <p:cNvSpPr/>
          <p:nvPr/>
        </p:nvSpPr>
        <p:spPr>
          <a:xfrm>
            <a:off x="2671961" y="160741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>
              <a:lumMod val="50000"/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0" tIns="971350" rIns="305594" bIns="971350" numCol="1" spcCol="1270" anchor="t" anchorCtr="0">
            <a:noAutofit/>
          </a:bodyPr>
          <a:lstStyle/>
          <a:p>
            <a:pPr lvl="0" algn="l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7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700" kern="1200"/>
          </a:p>
        </p:txBody>
      </p:sp>
      <p:sp>
        <p:nvSpPr>
          <p:cNvPr id="20" name="任意多边形 8">
            <a:extLst>
              <a:ext uri="{FF2B5EF4-FFF2-40B4-BE49-F238E27FC236}">
                <a16:creationId xmlns:a16="http://schemas.microsoft.com/office/drawing/2014/main" id="{E755001C-F23B-48A5-9733-8BF937A6921D}"/>
              </a:ext>
            </a:extLst>
          </p:cNvPr>
          <p:cNvSpPr/>
          <p:nvPr/>
        </p:nvSpPr>
        <p:spPr>
          <a:xfrm>
            <a:off x="5002780" y="160741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>
              <a:lumMod val="75000"/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0" tIns="971350" rIns="305594" bIns="971350" numCol="1" spcCol="1270" anchor="t" anchorCtr="0">
            <a:noAutofit/>
          </a:bodyPr>
          <a:lstStyle/>
          <a:p>
            <a:pPr lvl="0" algn="l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8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700" kern="1200"/>
          </a:p>
          <a:p>
            <a:pPr marL="285750" lvl="1" indent="-285750" algn="l" defTabSz="1644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3700" kern="1200"/>
          </a:p>
        </p:txBody>
      </p:sp>
      <p:sp>
        <p:nvSpPr>
          <p:cNvPr id="21" name="任意多边形 9">
            <a:extLst>
              <a:ext uri="{FF2B5EF4-FFF2-40B4-BE49-F238E27FC236}">
                <a16:creationId xmlns:a16="http://schemas.microsoft.com/office/drawing/2014/main" id="{B667419D-ABEB-43C9-8586-3B4F2680B2E6}"/>
              </a:ext>
            </a:extLst>
          </p:cNvPr>
          <p:cNvSpPr/>
          <p:nvPr/>
        </p:nvSpPr>
        <p:spPr>
          <a:xfrm>
            <a:off x="7333599" y="160741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>
              <a:lumMod val="50000"/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0" tIns="971350" rIns="412750" bIns="9713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2" name="任意多边形 10">
            <a:extLst>
              <a:ext uri="{FF2B5EF4-FFF2-40B4-BE49-F238E27FC236}">
                <a16:creationId xmlns:a16="http://schemas.microsoft.com/office/drawing/2014/main" id="{A8B7C7ED-C4D9-431D-A67D-3B0932C1AD4A}"/>
              </a:ext>
            </a:extLst>
          </p:cNvPr>
          <p:cNvSpPr/>
          <p:nvPr/>
        </p:nvSpPr>
        <p:spPr>
          <a:xfrm>
            <a:off x="9664419" y="1607417"/>
            <a:ext cx="2168204" cy="48567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>
              <a:lumMod val="75000"/>
              <a:alpha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0" tIns="971350" rIns="412750" bIns="9713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500" kern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D3E1ED6-24DF-49C9-BC8E-901F50FF50DC}"/>
              </a:ext>
            </a:extLst>
          </p:cNvPr>
          <p:cNvSpPr/>
          <p:nvPr/>
        </p:nvSpPr>
        <p:spPr>
          <a:xfrm>
            <a:off x="393789" y="313616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缺失值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3A3E7C7-0731-4347-827B-C2404D18C22E}"/>
              </a:ext>
            </a:extLst>
          </p:cNvPr>
          <p:cNvSpPr/>
          <p:nvPr/>
        </p:nvSpPr>
        <p:spPr>
          <a:xfrm>
            <a:off x="393789" y="3537323"/>
            <a:ext cx="1993811" cy="2229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实际数据中，缺失数据往往占相当比重，尤其是多元数据。这时删除个案的处理会丢失了大量信息，并且会产生偏倚，使不完全观测数据与完全观测数据间产生系统差异。</a:t>
            </a:r>
            <a:endParaRPr lang="en-US" altLang="zh-CN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小组使用多重插补法进行缺失值填补。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516D50-A3A5-40CC-8353-3C8DF6B863EB}"/>
              </a:ext>
            </a:extLst>
          </p:cNvPr>
          <p:cNvSpPr/>
          <p:nvPr/>
        </p:nvSpPr>
        <p:spPr>
          <a:xfrm>
            <a:off x="2772922" y="313616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离散化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B37444-A1CA-4E7B-85BA-BDE39584FDC9}"/>
              </a:ext>
            </a:extLst>
          </p:cNvPr>
          <p:cNvSpPr/>
          <p:nvPr/>
        </p:nvSpPr>
        <p:spPr>
          <a:xfrm>
            <a:off x="2772922" y="3537323"/>
            <a:ext cx="1993811" cy="198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离散化后的特征对异常数据有很强的鲁棒性，起到了简化了模型的作用，模型会更稳定，降低了模型过拟合的风险。</a:t>
            </a:r>
            <a:endParaRPr lang="en-US" altLang="zh-CN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小组基于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MDLP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（最小描述距离长度法则）对年龄变量进行离散化。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B09886E-D78D-44EB-97D9-5A7AE8B8B182}"/>
              </a:ext>
            </a:extLst>
          </p:cNvPr>
          <p:cNvSpPr/>
          <p:nvPr/>
        </p:nvSpPr>
        <p:spPr>
          <a:xfrm>
            <a:off x="5084322" y="313616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标准化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72F478-198C-4731-AE58-DC997C157C6D}"/>
              </a:ext>
            </a:extLst>
          </p:cNvPr>
          <p:cNvSpPr/>
          <p:nvPr/>
        </p:nvSpPr>
        <p:spPr>
          <a:xfrm>
            <a:off x="5084322" y="3537323"/>
            <a:ext cx="1993811" cy="2229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由于各变量通常具有不同的量纲和数量级，若直接用原始指标值进行分析，会相对削弱数值水平较低指标的作用。为保证结果的可靠性，需对原始指标数据进行标准化处理。</a:t>
            </a:r>
            <a:endParaRPr lang="en-US" altLang="zh-CN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小组对数据进行 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z-score 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标准化。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FE8DFD0-232E-4D9A-9892-47B7B8982BE1}"/>
              </a:ext>
            </a:extLst>
          </p:cNvPr>
          <p:cNvSpPr/>
          <p:nvPr/>
        </p:nvSpPr>
        <p:spPr>
          <a:xfrm>
            <a:off x="7404189" y="313616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变量降维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7426D7A-4F23-4694-A270-74BA924F434C}"/>
              </a:ext>
            </a:extLst>
          </p:cNvPr>
          <p:cNvSpPr/>
          <p:nvPr/>
        </p:nvSpPr>
        <p:spPr>
          <a:xfrm>
            <a:off x="7404189" y="3537323"/>
            <a:ext cx="1993811" cy="2229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变量降维可降低时间和空间复杂度，减弱变量之间的相关性，节省了提取不必要特征的开销，去掉数据集中夹杂的噪声，使模型有更强的鲁棒性。</a:t>
            </a:r>
            <a:endParaRPr lang="en-US" altLang="zh-CN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小组使用主成分分析方法对相关性较强的数据进行变量降维。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02E4B0-9A5D-4946-988A-A1D8BEF2253E}"/>
              </a:ext>
            </a:extLst>
          </p:cNvPr>
          <p:cNvSpPr/>
          <p:nvPr/>
        </p:nvSpPr>
        <p:spPr>
          <a:xfrm>
            <a:off x="9732522" y="3136161"/>
            <a:ext cx="187527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不平衡数据</a:t>
            </a:r>
            <a:endParaRPr lang="en-US" altLang="zh-CN" sz="2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C134713-77FE-4D8B-A7CA-785551C3B7AE}"/>
              </a:ext>
            </a:extLst>
          </p:cNvPr>
          <p:cNvSpPr/>
          <p:nvPr/>
        </p:nvSpPr>
        <p:spPr>
          <a:xfrm>
            <a:off x="9732522" y="3537323"/>
            <a:ext cx="1993811" cy="2469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当遇到不平衡数据时，以总体分类准确率为学习目标的传统分类算法会过多地关注多数类，从而使得少数类样本的分类性能下降。绝大多数常见的机器学习算法对于不平衡数据集都不能很好地工作。</a:t>
            </a:r>
            <a:endParaRPr lang="en-US" altLang="zh-CN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小组使用 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SMOTE 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算法处理此问题。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151C46-8ED9-4A25-8379-AC293DC560DB}"/>
              </a:ext>
            </a:extLst>
          </p:cNvPr>
          <p:cNvSpPr txBox="1"/>
          <p:nvPr/>
        </p:nvSpPr>
        <p:spPr>
          <a:xfrm>
            <a:off x="440898" y="2065354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65658B6-4D19-4DAE-ADF5-1855FA4B77AB}"/>
              </a:ext>
            </a:extLst>
          </p:cNvPr>
          <p:cNvSpPr txBox="1"/>
          <p:nvPr/>
        </p:nvSpPr>
        <p:spPr>
          <a:xfrm>
            <a:off x="2855646" y="2065354"/>
            <a:ext cx="57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E1E2949-6AA1-4F9C-B1BB-FD63818EF74F}"/>
              </a:ext>
            </a:extLst>
          </p:cNvPr>
          <p:cNvSpPr txBox="1"/>
          <p:nvPr/>
        </p:nvSpPr>
        <p:spPr>
          <a:xfrm>
            <a:off x="5168658" y="2065354"/>
            <a:ext cx="57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FE974F5-307B-40DE-9C47-96D422A61D2E}"/>
              </a:ext>
            </a:extLst>
          </p:cNvPr>
          <p:cNvSpPr txBox="1"/>
          <p:nvPr/>
        </p:nvSpPr>
        <p:spPr>
          <a:xfrm>
            <a:off x="7500231" y="2065354"/>
            <a:ext cx="57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685CE91-BBB7-4BF3-A5D0-B491F9569EF4}"/>
              </a:ext>
            </a:extLst>
          </p:cNvPr>
          <p:cNvSpPr txBox="1"/>
          <p:nvPr/>
        </p:nvSpPr>
        <p:spPr>
          <a:xfrm>
            <a:off x="9823637" y="2065354"/>
            <a:ext cx="567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1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858AE9-8ED0-43A7-AA88-AB4C7C7C3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43"/>
            <a:ext cx="9447619" cy="6685714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514C451-5323-48E8-ACF5-F03DACCDD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80718"/>
              </p:ext>
            </p:extLst>
          </p:nvPr>
        </p:nvGraphicFramePr>
        <p:xfrm>
          <a:off x="4022087" y="4414246"/>
          <a:ext cx="7552292" cy="1950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262">
                  <a:extLst>
                    <a:ext uri="{9D8B030D-6E8A-4147-A177-3AD203B41FA5}">
                      <a16:colId xmlns:a16="http://schemas.microsoft.com/office/drawing/2014/main" val="2246133556"/>
                    </a:ext>
                  </a:extLst>
                </a:gridCol>
                <a:gridCol w="1027505">
                  <a:extLst>
                    <a:ext uri="{9D8B030D-6E8A-4147-A177-3AD203B41FA5}">
                      <a16:colId xmlns:a16="http://schemas.microsoft.com/office/drawing/2014/main" val="4217742888"/>
                    </a:ext>
                  </a:extLst>
                </a:gridCol>
                <a:gridCol w="1027505">
                  <a:extLst>
                    <a:ext uri="{9D8B030D-6E8A-4147-A177-3AD203B41FA5}">
                      <a16:colId xmlns:a16="http://schemas.microsoft.com/office/drawing/2014/main" val="3224480129"/>
                    </a:ext>
                  </a:extLst>
                </a:gridCol>
                <a:gridCol w="1027505">
                  <a:extLst>
                    <a:ext uri="{9D8B030D-6E8A-4147-A177-3AD203B41FA5}">
                      <a16:colId xmlns:a16="http://schemas.microsoft.com/office/drawing/2014/main" val="4211976921"/>
                    </a:ext>
                  </a:extLst>
                </a:gridCol>
                <a:gridCol w="1027505">
                  <a:extLst>
                    <a:ext uri="{9D8B030D-6E8A-4147-A177-3AD203B41FA5}">
                      <a16:colId xmlns:a16="http://schemas.microsoft.com/office/drawing/2014/main" val="3010677977"/>
                    </a:ext>
                  </a:extLst>
                </a:gridCol>
                <a:gridCol w="1027505">
                  <a:extLst>
                    <a:ext uri="{9D8B030D-6E8A-4147-A177-3AD203B41FA5}">
                      <a16:colId xmlns:a16="http://schemas.microsoft.com/office/drawing/2014/main" val="2691520725"/>
                    </a:ext>
                  </a:extLst>
                </a:gridCol>
                <a:gridCol w="1027505">
                  <a:extLst>
                    <a:ext uri="{9D8B030D-6E8A-4147-A177-3AD203B41FA5}">
                      <a16:colId xmlns:a16="http://schemas.microsoft.com/office/drawing/2014/main" val="2507417755"/>
                    </a:ext>
                  </a:extLst>
                </a:gridCol>
              </a:tblGrid>
              <a:tr h="335561"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8B6EC4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</a:t>
                      </a:r>
                      <a:r>
                        <a:rPr lang="en-US" altLang="zh-CN" sz="1400" b="1" dirty="0">
                          <a:solidFill>
                            <a:srgbClr val="8B6EC4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 </a:t>
                      </a:r>
                      <a:r>
                        <a:rPr lang="zh-CN" altLang="en-US" sz="1400" b="1" dirty="0">
                          <a:solidFill>
                            <a:srgbClr val="8B6EC4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主成分分析结果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98485"/>
                  </a:ext>
                </a:extLst>
              </a:tr>
              <a:tr h="4566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主成分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6435"/>
                  </a:ext>
                </a:extLst>
              </a:tr>
              <a:tr h="900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特征值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贡献率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累计贡献率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2.331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90.555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90.555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0.553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5.099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95.654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0.334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1.861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97.215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0.259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1.112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98.327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0.204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0.693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99.02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0.201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0.673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89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3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8">
            <a:extLst>
              <a:ext uri="{FF2B5EF4-FFF2-40B4-BE49-F238E27FC236}">
                <a16:creationId xmlns:a16="http://schemas.microsoft.com/office/drawing/2014/main" id="{5AB84420-126C-46C8-BE7F-8CCAA5FDB399}"/>
              </a:ext>
            </a:extLst>
          </p:cNvPr>
          <p:cNvGrpSpPr/>
          <p:nvPr/>
        </p:nvGrpSpPr>
        <p:grpSpPr>
          <a:xfrm>
            <a:off x="324310" y="538436"/>
            <a:ext cx="2903322" cy="564218"/>
            <a:chOff x="4961856" y="968687"/>
            <a:chExt cx="2903322" cy="56421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CA9FAE2-743A-48F5-8093-DA1953F0E193}"/>
                </a:ext>
              </a:extLst>
            </p:cNvPr>
            <p:cNvSpPr/>
            <p:nvPr/>
          </p:nvSpPr>
          <p:spPr>
            <a:xfrm>
              <a:off x="5526076" y="1019963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accent1"/>
                  </a:solidFill>
                  <a:ea typeface="微软雅黑" charset="0"/>
                </a:rPr>
                <a:t>建模预测与评价</a:t>
              </a:r>
              <a:endParaRPr lang="en-US" altLang="zh-CN" sz="24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A4D2FC1-211A-4A1A-8675-A01A95B291B9}"/>
                </a:ext>
              </a:extLst>
            </p:cNvPr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03</a:t>
              </a:r>
              <a:endParaRPr kumimoji="1" lang="zh-CN" altLang="en-US" sz="1400" b="1" dirty="0"/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C9EDCAC-09CA-4A94-880A-8D058C987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28028"/>
              </p:ext>
            </p:extLst>
          </p:nvPr>
        </p:nvGraphicFramePr>
        <p:xfrm>
          <a:off x="4736497" y="1044729"/>
          <a:ext cx="7131193" cy="2729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585">
                  <a:extLst>
                    <a:ext uri="{9D8B030D-6E8A-4147-A177-3AD203B41FA5}">
                      <a16:colId xmlns:a16="http://schemas.microsoft.com/office/drawing/2014/main" val="2246133556"/>
                    </a:ext>
                  </a:extLst>
                </a:gridCol>
                <a:gridCol w="1332902">
                  <a:extLst>
                    <a:ext uri="{9D8B030D-6E8A-4147-A177-3AD203B41FA5}">
                      <a16:colId xmlns:a16="http://schemas.microsoft.com/office/drawing/2014/main" val="4217742888"/>
                    </a:ext>
                  </a:extLst>
                </a:gridCol>
                <a:gridCol w="1332902">
                  <a:extLst>
                    <a:ext uri="{9D8B030D-6E8A-4147-A177-3AD203B41FA5}">
                      <a16:colId xmlns:a16="http://schemas.microsoft.com/office/drawing/2014/main" val="3224480129"/>
                    </a:ext>
                  </a:extLst>
                </a:gridCol>
                <a:gridCol w="1332902">
                  <a:extLst>
                    <a:ext uri="{9D8B030D-6E8A-4147-A177-3AD203B41FA5}">
                      <a16:colId xmlns:a16="http://schemas.microsoft.com/office/drawing/2014/main" val="4211976921"/>
                    </a:ext>
                  </a:extLst>
                </a:gridCol>
                <a:gridCol w="1332902">
                  <a:extLst>
                    <a:ext uri="{9D8B030D-6E8A-4147-A177-3AD203B41FA5}">
                      <a16:colId xmlns:a16="http://schemas.microsoft.com/office/drawing/2014/main" val="3010677977"/>
                    </a:ext>
                  </a:extLst>
                </a:gridCol>
              </a:tblGrid>
              <a:tr h="347592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8B6EC4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</a:t>
                      </a:r>
                      <a:r>
                        <a:rPr lang="en-US" altLang="zh-CN" sz="1400" b="1" dirty="0">
                          <a:solidFill>
                            <a:srgbClr val="8B6EC4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 </a:t>
                      </a:r>
                      <a:r>
                        <a:rPr lang="zh-CN" altLang="en-US" sz="1400" b="1" dirty="0">
                          <a:solidFill>
                            <a:srgbClr val="8B6EC4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模型预测结果</a:t>
                      </a:r>
                      <a:endParaRPr lang="en-US" altLang="zh-CN" sz="1400" b="1" dirty="0">
                        <a:solidFill>
                          <a:srgbClr val="8B6EC4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98485"/>
                  </a:ext>
                </a:extLst>
              </a:tr>
              <a:tr h="3996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模型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分类正确率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AUC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6435"/>
                  </a:ext>
                </a:extLst>
              </a:tr>
              <a:tr h="397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训练集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测试集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训练集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测试集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831624"/>
                  </a:ext>
                </a:extLst>
              </a:tr>
              <a:tr h="900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逻辑回归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随机森林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梯度提升树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Stacking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集成</a:t>
                      </a:r>
                    </a:p>
                  </a:txBody>
                  <a:tcPr marL="0" marR="0"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80.76%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95.07%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84.03%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94.64%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79.56%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80.98%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81.09%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82.12%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0.8557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0.9033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0.9389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0.9890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0.7518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0.7690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0.7629</a:t>
                      </a:r>
                    </a:p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0.7707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89914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274C561-9181-4B9D-BF4B-6DAABF00AC93}"/>
              </a:ext>
            </a:extLst>
          </p:cNvPr>
          <p:cNvSpPr/>
          <p:nvPr/>
        </p:nvSpPr>
        <p:spPr>
          <a:xfrm>
            <a:off x="324310" y="1555898"/>
            <a:ext cx="4085896" cy="2068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对于所有的基学习器，均采用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折交叉验证的网格搜索法来确定重要超参数的取值。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选择分类正确率和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AUC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值作为模型的评价指标。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F1524A-F4ED-4368-9622-598E38907320}"/>
              </a:ext>
            </a:extLst>
          </p:cNvPr>
          <p:cNvSpPr/>
          <p:nvPr/>
        </p:nvSpPr>
        <p:spPr>
          <a:xfrm>
            <a:off x="659670" y="4281040"/>
            <a:ext cx="4085896" cy="143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zh-CN" b="1" dirty="0">
                <a:solidFill>
                  <a:srgbClr val="8B6E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分类正确率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正确分类的样本数占总样本数的比例，反映了模型的整体分类精度。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796006-8044-493E-ABE1-D1FC0980E2BE}"/>
              </a:ext>
            </a:extLst>
          </p:cNvPr>
          <p:cNvSpPr/>
          <p:nvPr/>
        </p:nvSpPr>
        <p:spPr>
          <a:xfrm>
            <a:off x="4736497" y="4271544"/>
            <a:ext cx="6096000" cy="17502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rPr>
              <a:t>AUC</a:t>
            </a:r>
            <a:r>
              <a:rPr lang="zh-CN" altLang="zh-CN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值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模型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ROC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曲线下的面积，常被用来判断一个二值分类器的优劣，是对正例分类精度和反例分类精度的综合度量，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AUC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取值越接近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表示分类器的效果越好。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61F19C8-E982-4822-A66F-D85A04D58E14}"/>
              </a:ext>
            </a:extLst>
          </p:cNvPr>
          <p:cNvCxnSpPr/>
          <p:nvPr/>
        </p:nvCxnSpPr>
        <p:spPr>
          <a:xfrm>
            <a:off x="0" y="4281040"/>
            <a:ext cx="12067674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0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75">
            <a:extLst>
              <a:ext uri="{FF2B5EF4-FFF2-40B4-BE49-F238E27FC236}">
                <a16:creationId xmlns:a16="http://schemas.microsoft.com/office/drawing/2014/main" id="{F79DB2C6-6E5A-4184-BF9C-71ACBA98D096}"/>
              </a:ext>
            </a:extLst>
          </p:cNvPr>
          <p:cNvGrpSpPr/>
          <p:nvPr/>
        </p:nvGrpSpPr>
        <p:grpSpPr>
          <a:xfrm>
            <a:off x="224101" y="547099"/>
            <a:ext cx="2771762" cy="564218"/>
            <a:chOff x="4961856" y="968687"/>
            <a:chExt cx="2771762" cy="56421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AAAB8DF-443D-4237-A88F-FC8A0A74B88A}"/>
                </a:ext>
              </a:extLst>
            </p:cNvPr>
            <p:cNvSpPr/>
            <p:nvPr/>
          </p:nvSpPr>
          <p:spPr>
            <a:xfrm>
              <a:off x="5526076" y="1019963"/>
              <a:ext cx="22075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kern="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模型指导现实</a:t>
              </a:r>
              <a:endParaRPr lang="en-US" altLang="zh-CN" sz="2400" b="1" kern="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5C2ED43-AED2-4B41-931D-076D1737961A}"/>
                </a:ext>
              </a:extLst>
            </p:cNvPr>
            <p:cNvSpPr/>
            <p:nvPr/>
          </p:nvSpPr>
          <p:spPr>
            <a:xfrm>
              <a:off x="4961856" y="968687"/>
              <a:ext cx="564220" cy="56421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04</a:t>
              </a:r>
              <a:endParaRPr kumimoji="1" lang="zh-CN" altLang="en-US" sz="1400" b="1" dirty="0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9B5C8B0-6CB0-43E5-B2BF-6A81993E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382" y="1500187"/>
            <a:ext cx="3248025" cy="2886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C45674-25CF-41F7-AC74-D5667CB0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01" y="1500187"/>
            <a:ext cx="3695700" cy="3857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80B231-39CB-4261-8541-C73E88250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500187"/>
            <a:ext cx="3352800" cy="2924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A855D8-27EC-4091-98D1-CAC0A0002BA2}"/>
              </a:ext>
            </a:extLst>
          </p:cNvPr>
          <p:cNvSpPr txBox="1"/>
          <p:nvPr/>
        </p:nvSpPr>
        <p:spPr>
          <a:xfrm>
            <a:off x="4679245" y="4848726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可以看到每月还款情况、月均信用卡消费对此模型影响较大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ACB7BF-458A-4093-A255-E5445DC455E1}"/>
              </a:ext>
            </a:extLst>
          </p:cNvPr>
          <p:cNvSpPr txBox="1"/>
          <p:nvPr/>
        </p:nvSpPr>
        <p:spPr>
          <a:xfrm>
            <a:off x="1697489" y="12640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逻辑回归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9E971C-3C6F-4A94-9EA9-311526326034}"/>
              </a:ext>
            </a:extLst>
          </p:cNvPr>
          <p:cNvSpPr txBox="1"/>
          <p:nvPr/>
        </p:nvSpPr>
        <p:spPr>
          <a:xfrm>
            <a:off x="5721538" y="126975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随机森林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0A0E2E-315F-4361-AC1B-70569C891D98}"/>
              </a:ext>
            </a:extLst>
          </p:cNvPr>
          <p:cNvSpPr txBox="1"/>
          <p:nvPr/>
        </p:nvSpPr>
        <p:spPr>
          <a:xfrm>
            <a:off x="9395932" y="124995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梯度提升树</a:t>
            </a:r>
          </a:p>
        </p:txBody>
      </p:sp>
    </p:spTree>
    <p:extLst>
      <p:ext uri="{BB962C8B-B14F-4D97-AF65-F5344CB8AC3E}">
        <p14:creationId xmlns:p14="http://schemas.microsoft.com/office/powerpoint/2010/main" val="665683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>
                <a:solidFill>
                  <a:schemeClr val="accent1"/>
                </a:solidFill>
                <a:latin typeface="Calibri"/>
                <a:ea typeface="宋体"/>
              </a:rPr>
              <a:t>04</a:t>
            </a:r>
            <a:endParaRPr kumimoji="1" lang="zh-CN" altLang="en-US" sz="19900" b="1" dirty="0">
              <a:solidFill>
                <a:schemeClr val="accent1"/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81956" y="3105834"/>
            <a:ext cx="346846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条件保障</a:t>
            </a:r>
          </a:p>
        </p:txBody>
      </p:sp>
    </p:spTree>
    <p:extLst>
      <p:ext uri="{BB962C8B-B14F-4D97-AF65-F5344CB8AC3E}">
        <p14:creationId xmlns:p14="http://schemas.microsoft.com/office/powerpoint/2010/main" val="102178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200" dirty="0"/>
              <a:t>目 录</a:t>
            </a:r>
          </a:p>
        </p:txBody>
      </p:sp>
      <p:grpSp>
        <p:nvGrpSpPr>
          <p:cNvPr id="20" name="组 19"/>
          <p:cNvGrpSpPr/>
          <p:nvPr/>
        </p:nvGrpSpPr>
        <p:grpSpPr>
          <a:xfrm>
            <a:off x="1529536" y="1720321"/>
            <a:ext cx="4610006" cy="1159228"/>
            <a:chOff x="1529537" y="1338572"/>
            <a:chExt cx="4610006" cy="1159228"/>
          </a:xfrm>
        </p:grpSpPr>
        <p:sp>
          <p:nvSpPr>
            <p:cNvPr id="3" name="文本框 2"/>
            <p:cNvSpPr txBox="1"/>
            <p:nvPr/>
          </p:nvSpPr>
          <p:spPr>
            <a:xfrm>
              <a:off x="1529537" y="1338572"/>
              <a:ext cx="1085554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3" b="1" dirty="0">
                  <a:solidFill>
                    <a:schemeClr val="accent1"/>
                  </a:solidFill>
                  <a:latin typeface="Calibri"/>
                  <a:ea typeface="宋体"/>
                </a:rPr>
                <a:t>01</a:t>
              </a:r>
              <a:endParaRPr kumimoji="1" lang="zh-CN" altLang="en-US" sz="6933" b="1" dirty="0">
                <a:solidFill>
                  <a:schemeClr val="accent1"/>
                </a:solidFill>
                <a:latin typeface="Calibri"/>
                <a:ea typeface="宋体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671075" y="1595021"/>
              <a:ext cx="3468468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600" b="1" dirty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选题背景</a:t>
              </a:r>
              <a:endParaRPr lang="en-US" altLang="zh-CN" sz="3600" b="1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1529536" y="2710048"/>
            <a:ext cx="4610007" cy="1159228"/>
            <a:chOff x="1529536" y="2362199"/>
            <a:chExt cx="4610007" cy="1159228"/>
          </a:xfrm>
        </p:grpSpPr>
        <p:sp>
          <p:nvSpPr>
            <p:cNvPr id="8" name="文本框 7"/>
            <p:cNvSpPr txBox="1"/>
            <p:nvPr/>
          </p:nvSpPr>
          <p:spPr>
            <a:xfrm>
              <a:off x="1529536" y="2362199"/>
              <a:ext cx="1085555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3" b="1" dirty="0">
                  <a:solidFill>
                    <a:schemeClr val="accent2">
                      <a:lumMod val="90000"/>
                    </a:schemeClr>
                  </a:solidFill>
                  <a:latin typeface="Calibri"/>
                  <a:ea typeface="宋体"/>
                </a:rPr>
                <a:t>02</a:t>
              </a:r>
              <a:endParaRPr kumimoji="1" lang="zh-CN" altLang="en-US" sz="6933" b="1" dirty="0">
                <a:solidFill>
                  <a:schemeClr val="accent2">
                    <a:lumMod val="90000"/>
                  </a:schemeClr>
                </a:solidFill>
                <a:latin typeface="Calibri"/>
                <a:ea typeface="宋体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71075" y="2618648"/>
              <a:ext cx="3468468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600" b="1" dirty="0">
                  <a:solidFill>
                    <a:schemeClr val="accent2">
                      <a:lumMod val="90000"/>
                    </a:schemeClr>
                  </a:solidFill>
                  <a:latin typeface="微软雅黑"/>
                  <a:ea typeface="微软雅黑"/>
                  <a:cs typeface="微软雅黑"/>
                </a:rPr>
                <a:t>文献综述</a:t>
              </a:r>
              <a:endParaRPr lang="en-US" altLang="zh-CN" sz="3600" b="1" dirty="0">
                <a:solidFill>
                  <a:schemeClr val="accent2">
                    <a:lumMod val="90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1529536" y="3699775"/>
            <a:ext cx="4610007" cy="1159228"/>
            <a:chOff x="1529536" y="3385826"/>
            <a:chExt cx="4610007" cy="1159228"/>
          </a:xfrm>
        </p:grpSpPr>
        <p:sp>
          <p:nvSpPr>
            <p:cNvPr id="11" name="文本框 10"/>
            <p:cNvSpPr txBox="1"/>
            <p:nvPr/>
          </p:nvSpPr>
          <p:spPr>
            <a:xfrm>
              <a:off x="1529536" y="3385826"/>
              <a:ext cx="1085555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3" b="1" dirty="0">
                  <a:solidFill>
                    <a:schemeClr val="accent1"/>
                  </a:solidFill>
                  <a:latin typeface="Calibri"/>
                  <a:ea typeface="宋体"/>
                </a:rPr>
                <a:t>03</a:t>
              </a:r>
              <a:endParaRPr kumimoji="1" lang="zh-CN" altLang="en-US" sz="6933" b="1" dirty="0">
                <a:solidFill>
                  <a:schemeClr val="accent1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71075" y="3642275"/>
              <a:ext cx="3468468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600" b="1" dirty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研究内容</a:t>
              </a:r>
              <a:endParaRPr lang="en-US" altLang="zh-CN" sz="3600" b="1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1529536" y="4689502"/>
            <a:ext cx="4610007" cy="1159228"/>
            <a:chOff x="1529536" y="4409454"/>
            <a:chExt cx="4610007" cy="1159228"/>
          </a:xfrm>
        </p:grpSpPr>
        <p:sp>
          <p:nvSpPr>
            <p:cNvPr id="14" name="文本框 13"/>
            <p:cNvSpPr txBox="1"/>
            <p:nvPr/>
          </p:nvSpPr>
          <p:spPr>
            <a:xfrm>
              <a:off x="1529536" y="4409454"/>
              <a:ext cx="1085555" cy="11592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6933" b="1" dirty="0">
                  <a:solidFill>
                    <a:schemeClr val="accent2">
                      <a:lumMod val="90000"/>
                    </a:schemeClr>
                  </a:solidFill>
                  <a:latin typeface="Calibri"/>
                  <a:ea typeface="宋体"/>
                </a:rPr>
                <a:t>04</a:t>
              </a:r>
              <a:endParaRPr kumimoji="1" lang="zh-CN" altLang="en-US" sz="6933" b="1" dirty="0">
                <a:solidFill>
                  <a:schemeClr val="accent2">
                    <a:lumMod val="90000"/>
                  </a:schemeClr>
                </a:solidFill>
                <a:latin typeface="Calibri"/>
                <a:ea typeface="宋体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71075" y="4665903"/>
              <a:ext cx="3468468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600" b="1" dirty="0">
                  <a:solidFill>
                    <a:schemeClr val="accent2">
                      <a:lumMod val="90000"/>
                    </a:schemeClr>
                  </a:solidFill>
                  <a:latin typeface="微软雅黑"/>
                  <a:ea typeface="微软雅黑"/>
                  <a:cs typeface="微软雅黑"/>
                </a:rPr>
                <a:t>条件保障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538282" y="1516600"/>
            <a:ext cx="4464684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kumimoji="1" lang="zh-CN" altLang="en-US" sz="1600" b="1" dirty="0">
                <a:solidFill>
                  <a:schemeClr val="accent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网贷中信贷用户违约预测模型的构建</a:t>
            </a:r>
          </a:p>
          <a:p>
            <a:r>
              <a:rPr kumimoji="1" lang="zh-CN" altLang="en-US" sz="1600" b="1" dirty="0">
                <a:solidFill>
                  <a:schemeClr val="accent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en-US" altLang="zh-CN" sz="1600" b="1" dirty="0">
                <a:solidFill>
                  <a:schemeClr val="accent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1600" b="1" dirty="0">
                <a:solidFill>
                  <a:schemeClr val="accent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1" lang="en-US" altLang="zh-CN" sz="1600" b="1" dirty="0">
                <a:solidFill>
                  <a:schemeClr val="accent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stacking</a:t>
            </a:r>
            <a:r>
              <a:rPr kumimoji="1" lang="zh-CN" altLang="en-US" sz="1600" b="1" dirty="0">
                <a:solidFill>
                  <a:schemeClr val="accent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算法的多模型融合</a:t>
            </a:r>
          </a:p>
        </p:txBody>
      </p:sp>
      <p:sp>
        <p:nvSpPr>
          <p:cNvPr id="29" name="矩形 28"/>
          <p:cNvSpPr/>
          <p:nvPr/>
        </p:nvSpPr>
        <p:spPr>
          <a:xfrm>
            <a:off x="8084191" y="2417238"/>
            <a:ext cx="3360097" cy="415004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indent="457200" algn="just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P2P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网贷平台作为一类互联网金融借贷业务平台，因契合小贷市场的需求，近些年处于快速成长期。然而，随着监管的加强以及竞争的加剧，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P2P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网贷作为风险频发的金融行业中的一员，经营中的高风险属性开始暴露。为了有效控制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P2P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网贷的信用风险，本文借鉴传统金融的指标体系和一些学者的研究，建立一套适合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P2P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网贷借款人信用风险预测的指标体系，依此开展数据收集工作，并应用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stacking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算法进行多模型融合，建立合适有效的用户违约预测模型，并通过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AUC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和混淆矩阵等评估方法对模型性能进行评估。在此基础上，课题小组将结合模型的应用，对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P2P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网贷平台的发展提出可行性建议。</a:t>
            </a:r>
            <a:endParaRPr lang="en-US" altLang="zh-CN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just" defTabSz="609585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just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关键词：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P2P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网贷，借款人信用风险评估，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stacking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算法，融合模型</a:t>
            </a:r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>
            <a:extLst>
              <a:ext uri="{FF2B5EF4-FFF2-40B4-BE49-F238E27FC236}">
                <a16:creationId xmlns:a16="http://schemas.microsoft.com/office/drawing/2014/main" id="{8BB7531F-E058-4708-8819-1ED437F1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007" y="989300"/>
            <a:ext cx="2703673" cy="3604897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1E324DC-E25D-4F39-AA9C-2F4DE6DA5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1" y="1466546"/>
            <a:ext cx="2232483" cy="3189557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08C58644-8454-41DB-8228-D45100B45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565" y="1599941"/>
            <a:ext cx="2061157" cy="27482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9C767A5-3D78-4F3E-BAD9-A8A17C255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0444" y="1995303"/>
            <a:ext cx="1762935" cy="2406081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25AB969-5669-4B28-B010-4AB1E7AB97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0705" y="495823"/>
            <a:ext cx="4560696" cy="529569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人员结构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DB0BA1-4136-4F83-87E2-C20144B6127A}"/>
              </a:ext>
            </a:extLst>
          </p:cNvPr>
          <p:cNvSpPr/>
          <p:nvPr/>
        </p:nvSpPr>
        <p:spPr>
          <a:xfrm>
            <a:off x="615556" y="4614654"/>
            <a:ext cx="2002425" cy="789127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学院文体标兵，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algn="ctr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2017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级统计二班班助，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algn="ctr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2017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年国家励志奖学金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B9B136-2E22-48AB-A567-FFBDC66CA475}"/>
              </a:ext>
            </a:extLst>
          </p:cNvPr>
          <p:cNvSpPr/>
          <p:nvPr/>
        </p:nvSpPr>
        <p:spPr>
          <a:xfrm>
            <a:off x="1255130" y="4308105"/>
            <a:ext cx="723275" cy="3443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王燕坪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27474F-D554-43E1-B014-DD33F0BA9025}"/>
              </a:ext>
            </a:extLst>
          </p:cNvPr>
          <p:cNvGrpSpPr>
            <a:grpSpLocks noChangeAspect="1"/>
          </p:cNvGrpSpPr>
          <p:nvPr/>
        </p:nvGrpSpPr>
        <p:grpSpPr>
          <a:xfrm>
            <a:off x="817983" y="2031401"/>
            <a:ext cx="1799999" cy="1800000"/>
            <a:chOff x="3440722" y="1399036"/>
            <a:chExt cx="2712984" cy="2712985"/>
          </a:xfrm>
        </p:grpSpPr>
        <p:sp>
          <p:nvSpPr>
            <p:cNvPr id="6" name="同心圆 13">
              <a:extLst>
                <a:ext uri="{FF2B5EF4-FFF2-40B4-BE49-F238E27FC236}">
                  <a16:creationId xmlns:a16="http://schemas.microsoft.com/office/drawing/2014/main" id="{EC0D14DC-FFF5-40EB-B9C6-2860713248E9}"/>
                </a:ext>
              </a:extLst>
            </p:cNvPr>
            <p:cNvSpPr/>
            <p:nvPr/>
          </p:nvSpPr>
          <p:spPr>
            <a:xfrm>
              <a:off x="3440722" y="1399037"/>
              <a:ext cx="2712984" cy="2712984"/>
            </a:xfrm>
            <a:prstGeom prst="donut">
              <a:avLst>
                <a:gd name="adj" fmla="val 205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空心弧 6">
              <a:extLst>
                <a:ext uri="{FF2B5EF4-FFF2-40B4-BE49-F238E27FC236}">
                  <a16:creationId xmlns:a16="http://schemas.microsoft.com/office/drawing/2014/main" id="{94A7BDC1-28C9-4B38-A4C1-6960EF20E538}"/>
                </a:ext>
              </a:extLst>
            </p:cNvPr>
            <p:cNvSpPr/>
            <p:nvPr/>
          </p:nvSpPr>
          <p:spPr>
            <a:xfrm rot="10800000">
              <a:off x="3440722" y="1399036"/>
              <a:ext cx="2712984" cy="2712984"/>
            </a:xfrm>
            <a:prstGeom prst="blockArc">
              <a:avLst>
                <a:gd name="adj1" fmla="val 10800000"/>
                <a:gd name="adj2" fmla="val 21507443"/>
                <a:gd name="adj3" fmla="val 2294"/>
              </a:avLst>
            </a:prstGeom>
            <a:solidFill>
              <a:srgbClr val="8B6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9CC0B0-C127-40AB-9371-4B8860C31FC8}"/>
              </a:ext>
            </a:extLst>
          </p:cNvPr>
          <p:cNvGrpSpPr>
            <a:grpSpLocks noChangeAspect="1"/>
          </p:cNvGrpSpPr>
          <p:nvPr/>
        </p:nvGrpSpPr>
        <p:grpSpPr>
          <a:xfrm>
            <a:off x="7151302" y="2074047"/>
            <a:ext cx="1799999" cy="1800000"/>
            <a:chOff x="784117" y="1399036"/>
            <a:chExt cx="1521328" cy="1521329"/>
          </a:xfrm>
        </p:grpSpPr>
        <p:sp>
          <p:nvSpPr>
            <p:cNvPr id="11" name="同心圆 3">
              <a:extLst>
                <a:ext uri="{FF2B5EF4-FFF2-40B4-BE49-F238E27FC236}">
                  <a16:creationId xmlns:a16="http://schemas.microsoft.com/office/drawing/2014/main" id="{48C62DA0-2181-4FCA-9C36-3DCEEA4B3FBA}"/>
                </a:ext>
              </a:extLst>
            </p:cNvPr>
            <p:cNvSpPr/>
            <p:nvPr/>
          </p:nvSpPr>
          <p:spPr>
            <a:xfrm>
              <a:off x="784117" y="1399037"/>
              <a:ext cx="1521328" cy="1521328"/>
            </a:xfrm>
            <a:prstGeom prst="donut">
              <a:avLst>
                <a:gd name="adj" fmla="val 221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空心弧 11">
              <a:extLst>
                <a:ext uri="{FF2B5EF4-FFF2-40B4-BE49-F238E27FC236}">
                  <a16:creationId xmlns:a16="http://schemas.microsoft.com/office/drawing/2014/main" id="{A9D176E1-EEAC-4709-823B-E64BE81C8F6E}"/>
                </a:ext>
              </a:extLst>
            </p:cNvPr>
            <p:cNvSpPr/>
            <p:nvPr/>
          </p:nvSpPr>
          <p:spPr>
            <a:xfrm>
              <a:off x="784117" y="1399036"/>
              <a:ext cx="1521328" cy="1521328"/>
            </a:xfrm>
            <a:prstGeom prst="blockArc">
              <a:avLst>
                <a:gd name="adj1" fmla="val 10800000"/>
                <a:gd name="adj2" fmla="val 246461"/>
                <a:gd name="adj3" fmla="val 2188"/>
              </a:avLst>
            </a:prstGeom>
            <a:solidFill>
              <a:srgbClr val="8B6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46EBE9-35E0-49B5-AD89-9C2AA8043B09}"/>
              </a:ext>
            </a:extLst>
          </p:cNvPr>
          <p:cNvGrpSpPr>
            <a:grpSpLocks noChangeAspect="1"/>
          </p:cNvGrpSpPr>
          <p:nvPr/>
        </p:nvGrpSpPr>
        <p:grpSpPr>
          <a:xfrm>
            <a:off x="2906029" y="2091042"/>
            <a:ext cx="1799999" cy="1800000"/>
            <a:chOff x="784117" y="1399036"/>
            <a:chExt cx="1521328" cy="1521329"/>
          </a:xfrm>
        </p:grpSpPr>
        <p:sp>
          <p:nvSpPr>
            <p:cNvPr id="18" name="同心圆 3">
              <a:extLst>
                <a:ext uri="{FF2B5EF4-FFF2-40B4-BE49-F238E27FC236}">
                  <a16:creationId xmlns:a16="http://schemas.microsoft.com/office/drawing/2014/main" id="{AD5ED2AA-2EBB-4E06-B8D7-C27A2E4CDDBF}"/>
                </a:ext>
              </a:extLst>
            </p:cNvPr>
            <p:cNvSpPr/>
            <p:nvPr/>
          </p:nvSpPr>
          <p:spPr>
            <a:xfrm>
              <a:off x="784117" y="1399037"/>
              <a:ext cx="1521328" cy="1521328"/>
            </a:xfrm>
            <a:prstGeom prst="donut">
              <a:avLst>
                <a:gd name="adj" fmla="val 221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空心弧 18">
              <a:extLst>
                <a:ext uri="{FF2B5EF4-FFF2-40B4-BE49-F238E27FC236}">
                  <a16:creationId xmlns:a16="http://schemas.microsoft.com/office/drawing/2014/main" id="{A197B209-E2CF-463E-9BFB-2811975EDC83}"/>
                </a:ext>
              </a:extLst>
            </p:cNvPr>
            <p:cNvSpPr/>
            <p:nvPr/>
          </p:nvSpPr>
          <p:spPr>
            <a:xfrm>
              <a:off x="784117" y="1399036"/>
              <a:ext cx="1521328" cy="1521328"/>
            </a:xfrm>
            <a:prstGeom prst="blockArc">
              <a:avLst>
                <a:gd name="adj1" fmla="val 10800000"/>
                <a:gd name="adj2" fmla="val 246461"/>
                <a:gd name="adj3" fmla="val 2188"/>
              </a:avLst>
            </a:prstGeom>
            <a:solidFill>
              <a:srgbClr val="886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F6A7FF-297B-437C-9D7D-B04F2CA3A50F}"/>
              </a:ext>
            </a:extLst>
          </p:cNvPr>
          <p:cNvGrpSpPr/>
          <p:nvPr/>
        </p:nvGrpSpPr>
        <p:grpSpPr>
          <a:xfrm>
            <a:off x="5040699" y="2031400"/>
            <a:ext cx="1799999" cy="1800000"/>
            <a:chOff x="5025718" y="1745591"/>
            <a:chExt cx="1799999" cy="180000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7E84CB2-CC02-47C7-A636-08EDAE80D8B7}"/>
                </a:ext>
              </a:extLst>
            </p:cNvPr>
            <p:cNvGrpSpPr/>
            <p:nvPr/>
          </p:nvGrpSpPr>
          <p:grpSpPr>
            <a:xfrm>
              <a:off x="5025718" y="1745591"/>
              <a:ext cx="1799999" cy="1800000"/>
              <a:chOff x="5025718" y="1745591"/>
              <a:chExt cx="1799999" cy="1800000"/>
            </a:xfrm>
          </p:grpSpPr>
          <p:sp>
            <p:nvSpPr>
              <p:cNvPr id="26" name="同心圆 3">
                <a:extLst>
                  <a:ext uri="{FF2B5EF4-FFF2-40B4-BE49-F238E27FC236}">
                    <a16:creationId xmlns:a16="http://schemas.microsoft.com/office/drawing/2014/main" id="{D53FE20C-1E2C-48FF-8497-C33A83CDF5FF}"/>
                  </a:ext>
                </a:extLst>
              </p:cNvPr>
              <p:cNvSpPr/>
              <p:nvPr/>
            </p:nvSpPr>
            <p:spPr>
              <a:xfrm>
                <a:off x="5025718" y="1745592"/>
                <a:ext cx="1799999" cy="1799999"/>
              </a:xfrm>
              <a:prstGeom prst="donut">
                <a:avLst>
                  <a:gd name="adj" fmla="val 221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空心弧 26">
                <a:extLst>
                  <a:ext uri="{FF2B5EF4-FFF2-40B4-BE49-F238E27FC236}">
                    <a16:creationId xmlns:a16="http://schemas.microsoft.com/office/drawing/2014/main" id="{007801E2-44C2-47AF-AEE7-FB36C2D2CA17}"/>
                  </a:ext>
                </a:extLst>
              </p:cNvPr>
              <p:cNvSpPr/>
              <p:nvPr/>
            </p:nvSpPr>
            <p:spPr>
              <a:xfrm>
                <a:off x="5025718" y="1745591"/>
                <a:ext cx="1799999" cy="1799999"/>
              </a:xfrm>
              <a:prstGeom prst="blockArc">
                <a:avLst>
                  <a:gd name="adj1" fmla="val 10800000"/>
                  <a:gd name="adj2" fmla="val 246461"/>
                  <a:gd name="adj3" fmla="val 2188"/>
                </a:avLst>
              </a:prstGeom>
              <a:solidFill>
                <a:srgbClr val="8363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28224165-1209-45B9-96B0-7AB0998B08A9}"/>
                </a:ext>
              </a:extLst>
            </p:cNvPr>
            <p:cNvSpPr/>
            <p:nvPr/>
          </p:nvSpPr>
          <p:spPr>
            <a:xfrm flipV="1">
              <a:off x="5025718" y="1745592"/>
              <a:ext cx="1799999" cy="1799999"/>
            </a:xfrm>
            <a:prstGeom prst="blockArc">
              <a:avLst>
                <a:gd name="adj1" fmla="val 10800000"/>
                <a:gd name="adj2" fmla="val 246461"/>
                <a:gd name="adj3" fmla="val 2188"/>
              </a:avLst>
            </a:prstGeom>
            <a:solidFill>
              <a:srgbClr val="8B6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1EF3CC8D-54F2-4F00-92A9-7A0EF0295DDF}"/>
              </a:ext>
            </a:extLst>
          </p:cNvPr>
          <p:cNvSpPr/>
          <p:nvPr/>
        </p:nvSpPr>
        <p:spPr>
          <a:xfrm>
            <a:off x="2707748" y="4614654"/>
            <a:ext cx="2143654" cy="789127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美国大学生数学建模竞赛，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第二十八届数学竞赛北京市一等奖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25317A-FF1E-47EE-B416-EB8C5B3EDE05}"/>
              </a:ext>
            </a:extLst>
          </p:cNvPr>
          <p:cNvSpPr/>
          <p:nvPr/>
        </p:nvSpPr>
        <p:spPr>
          <a:xfrm>
            <a:off x="3488550" y="4308105"/>
            <a:ext cx="723275" cy="3443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李小高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442455C-F7B5-433F-B0B8-9D2B5EA27279}"/>
              </a:ext>
            </a:extLst>
          </p:cNvPr>
          <p:cNvSpPr/>
          <p:nvPr/>
        </p:nvSpPr>
        <p:spPr>
          <a:xfrm>
            <a:off x="5003801" y="4614654"/>
            <a:ext cx="2002425" cy="1029193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调分项目部数据处理，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algn="ctr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Kaggle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比赛参与者，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狗熊会人才计划第二期毕业成员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7039F1-E6EE-4649-88A5-4158DB2D0956}"/>
              </a:ext>
            </a:extLst>
          </p:cNvPr>
          <p:cNvSpPr/>
          <p:nvPr/>
        </p:nvSpPr>
        <p:spPr>
          <a:xfrm>
            <a:off x="5643374" y="4308105"/>
            <a:ext cx="723276" cy="344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郝建锋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97935C-9583-431D-A529-94FD85048AFE}"/>
              </a:ext>
            </a:extLst>
          </p:cNvPr>
          <p:cNvSpPr/>
          <p:nvPr/>
        </p:nvSpPr>
        <p:spPr>
          <a:xfrm>
            <a:off x="7151302" y="4618262"/>
            <a:ext cx="2002425" cy="54906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学院办公室成员，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英语竞赛取得良好成绩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C97A0DF-6552-4950-B536-DE29D282B4EF}"/>
              </a:ext>
            </a:extLst>
          </p:cNvPr>
          <p:cNvSpPr/>
          <p:nvPr/>
        </p:nvSpPr>
        <p:spPr>
          <a:xfrm>
            <a:off x="7880644" y="4311713"/>
            <a:ext cx="543739" cy="3443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陈步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B2DFBB-1474-4C9C-94A9-7A20D3B0225D}"/>
              </a:ext>
            </a:extLst>
          </p:cNvPr>
          <p:cNvSpPr/>
          <p:nvPr/>
        </p:nvSpPr>
        <p:spPr>
          <a:xfrm>
            <a:off x="8951301" y="4614653"/>
            <a:ext cx="2733475" cy="1029193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班级团支部组织委员，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参加暑期社会实践并成功立项，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algn="ctr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2018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年美国大学生数学建模比赛，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algn="ctr" defTabSz="609585"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2016-2017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年度三等全面发展奖学金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2B49BEB-0327-4E8A-AD8B-4528298CC05E}"/>
              </a:ext>
            </a:extLst>
          </p:cNvPr>
          <p:cNvSpPr/>
          <p:nvPr/>
        </p:nvSpPr>
        <p:spPr>
          <a:xfrm>
            <a:off x="9852033" y="4308105"/>
            <a:ext cx="723275" cy="3443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施霁珂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891B928-A452-4AC7-AEF9-F7DF8F6CA028}"/>
              </a:ext>
            </a:extLst>
          </p:cNvPr>
          <p:cNvGrpSpPr>
            <a:grpSpLocks noChangeAspect="1"/>
          </p:cNvGrpSpPr>
          <p:nvPr/>
        </p:nvGrpSpPr>
        <p:grpSpPr>
          <a:xfrm>
            <a:off x="9212459" y="2106110"/>
            <a:ext cx="1799999" cy="1800000"/>
            <a:chOff x="3440722" y="1399036"/>
            <a:chExt cx="2712984" cy="2712985"/>
          </a:xfrm>
        </p:grpSpPr>
        <p:sp>
          <p:nvSpPr>
            <p:cNvPr id="21" name="同心圆 13">
              <a:extLst>
                <a:ext uri="{FF2B5EF4-FFF2-40B4-BE49-F238E27FC236}">
                  <a16:creationId xmlns:a16="http://schemas.microsoft.com/office/drawing/2014/main" id="{F20E30CF-DB1E-4FEC-96B7-DE65B5A16BE9}"/>
                </a:ext>
              </a:extLst>
            </p:cNvPr>
            <p:cNvSpPr/>
            <p:nvPr/>
          </p:nvSpPr>
          <p:spPr>
            <a:xfrm>
              <a:off x="3440722" y="1399037"/>
              <a:ext cx="2712984" cy="2712984"/>
            </a:xfrm>
            <a:prstGeom prst="donut">
              <a:avLst>
                <a:gd name="adj" fmla="val 205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928E73C8-87A5-4C9B-9744-48A8F1119DF6}"/>
                </a:ext>
              </a:extLst>
            </p:cNvPr>
            <p:cNvSpPr/>
            <p:nvPr/>
          </p:nvSpPr>
          <p:spPr>
            <a:xfrm rot="10800000">
              <a:off x="3440722" y="1399036"/>
              <a:ext cx="2712984" cy="2712984"/>
            </a:xfrm>
            <a:prstGeom prst="blockArc">
              <a:avLst>
                <a:gd name="adj1" fmla="val 10800000"/>
                <a:gd name="adj2" fmla="val 21507443"/>
                <a:gd name="adj3" fmla="val 2294"/>
              </a:avLst>
            </a:prstGeom>
            <a:solidFill>
              <a:srgbClr val="8B6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40F2FC55-9D93-4AFA-B0E6-3C08248AA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6166" y="1862007"/>
            <a:ext cx="1709063" cy="228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80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650567" y="2481296"/>
            <a:ext cx="9316393" cy="1988563"/>
            <a:chOff x="851735" y="1403556"/>
            <a:chExt cx="9316393" cy="1988563"/>
          </a:xfrm>
        </p:grpSpPr>
        <p:sp>
          <p:nvSpPr>
            <p:cNvPr id="41" name="矩形 40"/>
            <p:cNvSpPr/>
            <p:nvPr/>
          </p:nvSpPr>
          <p:spPr>
            <a:xfrm>
              <a:off x="851735" y="1947428"/>
              <a:ext cx="9316393" cy="1444691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marL="171450" indent="-171450" defTabSz="609585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 中国知网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3"/>
                </a:rPr>
                <a:t>http://www.cnki.net/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marL="171450" indent="-171450" defTabSz="609585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 中国金融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4"/>
                </a:rPr>
                <a:t>http://www.cnfinance.cn/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marL="171450" indent="-171450" defTabSz="609585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独秀学术搜索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5"/>
                </a:rPr>
                <a:t>http://www.duxiu.com/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marL="171450" indent="-171450" defTabSz="609585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中国人民银行征信中心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6"/>
                </a:rPr>
                <a:t>http://www.pbccrc.org.cn/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marL="171450" indent="-171450" defTabSz="609585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万方数据知识服务平台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7"/>
                </a:rPr>
                <a:t>http://www.wanfangdata.com.cn/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24887" y="1403556"/>
              <a:ext cx="1107996" cy="41646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电子资源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650566" y="1213045"/>
            <a:ext cx="9316393" cy="1157566"/>
            <a:chOff x="924887" y="3478396"/>
            <a:chExt cx="9316393" cy="1157566"/>
          </a:xfrm>
        </p:grpSpPr>
        <p:sp>
          <p:nvSpPr>
            <p:cNvPr id="43" name="矩形 42"/>
            <p:cNvSpPr/>
            <p:nvPr/>
          </p:nvSpPr>
          <p:spPr>
            <a:xfrm>
              <a:off x="924887" y="4022268"/>
              <a:ext cx="9316393" cy="61369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marL="171450" indent="-171450" defTabSz="609585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 期刊：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《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统计研究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》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《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经济研究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》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《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中国金融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》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等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marL="171450" indent="-171450" defTabSz="609585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 图书：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P2P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网贷行业以及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R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语言编程建模方面的专业书籍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998039" y="3478396"/>
              <a:ext cx="1107996" cy="416461"/>
            </a:xfrm>
            <a:prstGeom prst="rect">
              <a:avLst/>
            </a:prstGeom>
            <a:solidFill>
              <a:srgbClr val="5B32AB"/>
            </a:solidFill>
          </p:spPr>
          <p:txBody>
            <a:bodyPr wrap="none" anchor="ctr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文献查阅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650567" y="4582868"/>
            <a:ext cx="9316393" cy="1157566"/>
            <a:chOff x="924887" y="3478396"/>
            <a:chExt cx="9316393" cy="1157566"/>
          </a:xfrm>
        </p:grpSpPr>
        <p:sp>
          <p:nvSpPr>
            <p:cNvPr id="46" name="矩形 45"/>
            <p:cNvSpPr/>
            <p:nvPr/>
          </p:nvSpPr>
          <p:spPr>
            <a:xfrm>
              <a:off x="924887" y="4022268"/>
              <a:ext cx="9316393" cy="61369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marL="171450" indent="-171450" defTabSz="609585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 行业高管：光大银行成都武侯支行行长 周楠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marL="171450" indent="-171450" defTabSz="609585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 教师指导：潘蕊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998039" y="3478396"/>
              <a:ext cx="1107996" cy="41646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咨询访谈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3CF5816-C7CA-456C-B5CB-6CA650883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调研渠道</a:t>
            </a:r>
          </a:p>
        </p:txBody>
      </p:sp>
    </p:spTree>
    <p:extLst>
      <p:ext uri="{BB962C8B-B14F-4D97-AF65-F5344CB8AC3E}">
        <p14:creationId xmlns:p14="http://schemas.microsoft.com/office/powerpoint/2010/main" val="94319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68C213-9F78-4F0C-9A61-982CA6BE3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1544" y="426702"/>
            <a:ext cx="3248612" cy="529569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项目进度安排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B6BD95A-4494-4600-B12B-8DA27953F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44078"/>
              </p:ext>
            </p:extLst>
          </p:nvPr>
        </p:nvGraphicFramePr>
        <p:xfrm>
          <a:off x="541573" y="1777571"/>
          <a:ext cx="10266048" cy="4046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848391171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3329719913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700462350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1608646629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554148179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3553662172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107323500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2392650890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3123497468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2964192821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1351249636"/>
                    </a:ext>
                  </a:extLst>
                </a:gridCol>
                <a:gridCol w="324216">
                  <a:extLst>
                    <a:ext uri="{9D8B030D-6E8A-4147-A177-3AD203B41FA5}">
                      <a16:colId xmlns:a16="http://schemas.microsoft.com/office/drawing/2014/main" val="246782798"/>
                    </a:ext>
                  </a:extLst>
                </a:gridCol>
              </a:tblGrid>
              <a:tr h="639951">
                <a:tc rowSpan="2">
                  <a:txBody>
                    <a:bodyPr/>
                    <a:lstStyle/>
                    <a:p>
                      <a:pPr algn="r"/>
                      <a:r>
                        <a:rPr lang="zh-CN" altLang="en-US" sz="1600" dirty="0"/>
                        <a:t>时间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任务</a:t>
                      </a:r>
                      <a:r>
                        <a:rPr lang="en-US" altLang="zh-CN" sz="1600" dirty="0"/>
                        <a:t>..</a:t>
                      </a:r>
                      <a:endParaRPr lang="zh-CN" altLang="en-US" sz="16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51000">
                          <a:schemeClr val="accent2">
                            <a:lumMod val="50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rgbClr val="87C782"/>
                        </a:gs>
                      </a:gsLst>
                      <a:lin ang="8100000" scaled="1"/>
                      <a:tileRect/>
                    </a:gra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 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月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5 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月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6 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月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7 – 9 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月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10 – 11 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月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12 – 2 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月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 – 4 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月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4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理论研究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立项申报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获取数据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建模分析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中期报告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成果整理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545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结项报告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65159"/>
                  </a:ext>
                </a:extLst>
              </a:tr>
            </a:tbl>
          </a:graphicData>
        </a:graphic>
      </p:graphicFrame>
      <p:grpSp>
        <p:nvGrpSpPr>
          <p:cNvPr id="11" name="组 54">
            <a:extLst>
              <a:ext uri="{FF2B5EF4-FFF2-40B4-BE49-F238E27FC236}">
                <a16:creationId xmlns:a16="http://schemas.microsoft.com/office/drawing/2014/main" id="{FBA264C2-590C-4579-9B84-CF266A96A25D}"/>
              </a:ext>
            </a:extLst>
          </p:cNvPr>
          <p:cNvGrpSpPr/>
          <p:nvPr/>
        </p:nvGrpSpPr>
        <p:grpSpPr>
          <a:xfrm>
            <a:off x="3422296" y="5994439"/>
            <a:ext cx="1735217" cy="297454"/>
            <a:chOff x="1081014" y="4052417"/>
            <a:chExt cx="1301413" cy="22309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FB95102-0FE9-43F9-A2CC-AB1A49D9C73C}"/>
                </a:ext>
              </a:extLst>
            </p:cNvPr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487D762-0925-4EE3-A03A-5CFED64C9ACF}"/>
                </a:ext>
              </a:extLst>
            </p:cNvPr>
            <p:cNvSpPr txBox="1"/>
            <p:nvPr/>
          </p:nvSpPr>
          <p:spPr>
            <a:xfrm>
              <a:off x="1322296" y="4052417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动手实践</a:t>
              </a:r>
            </a:p>
          </p:txBody>
        </p:sp>
      </p:grpSp>
      <p:grpSp>
        <p:nvGrpSpPr>
          <p:cNvPr id="14" name="组 65">
            <a:extLst>
              <a:ext uri="{FF2B5EF4-FFF2-40B4-BE49-F238E27FC236}">
                <a16:creationId xmlns:a16="http://schemas.microsoft.com/office/drawing/2014/main" id="{9990AF28-2C8B-43BB-8B5F-9A6D69636652}"/>
              </a:ext>
            </a:extLst>
          </p:cNvPr>
          <p:cNvGrpSpPr/>
          <p:nvPr/>
        </p:nvGrpSpPr>
        <p:grpSpPr>
          <a:xfrm>
            <a:off x="7029245" y="5985822"/>
            <a:ext cx="1735217" cy="297454"/>
            <a:chOff x="1081014" y="4045954"/>
            <a:chExt cx="1301413" cy="22309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66B6374-0D38-4B16-80C6-9703265FEDD7}"/>
                </a:ext>
              </a:extLst>
            </p:cNvPr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D88C803-8FA9-4569-88C0-ED8E62BB1B9D}"/>
                </a:ext>
              </a:extLst>
            </p:cNvPr>
            <p:cNvSpPr txBox="1"/>
            <p:nvPr/>
          </p:nvSpPr>
          <p:spPr>
            <a:xfrm>
              <a:off x="1322296" y="4045954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整理展现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B812BA0A-A4F1-4DE4-8EC8-23558548AB4D}"/>
              </a:ext>
            </a:extLst>
          </p:cNvPr>
          <p:cNvSpPr/>
          <p:nvPr/>
        </p:nvSpPr>
        <p:spPr>
          <a:xfrm>
            <a:off x="1723248" y="2890602"/>
            <a:ext cx="656698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A795B5-C46C-44D5-87E4-98F9D8CD99C5}"/>
              </a:ext>
            </a:extLst>
          </p:cNvPr>
          <p:cNvSpPr/>
          <p:nvPr/>
        </p:nvSpPr>
        <p:spPr>
          <a:xfrm>
            <a:off x="2379947" y="2888573"/>
            <a:ext cx="350727" cy="2765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D3DB00-A7CE-4095-A674-6F36355CCCC2}"/>
              </a:ext>
            </a:extLst>
          </p:cNvPr>
          <p:cNvSpPr/>
          <p:nvPr/>
        </p:nvSpPr>
        <p:spPr>
          <a:xfrm>
            <a:off x="2077857" y="3308965"/>
            <a:ext cx="652818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CA90BDC-DEA5-42C1-9B2C-48AE717B9020}"/>
              </a:ext>
            </a:extLst>
          </p:cNvPr>
          <p:cNvSpPr/>
          <p:nvPr/>
        </p:nvSpPr>
        <p:spPr>
          <a:xfrm>
            <a:off x="2730675" y="3308964"/>
            <a:ext cx="652818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F5671F3-8513-4EC4-A9AE-F01F31511989}"/>
              </a:ext>
            </a:extLst>
          </p:cNvPr>
          <p:cNvSpPr/>
          <p:nvPr/>
        </p:nvSpPr>
        <p:spPr>
          <a:xfrm>
            <a:off x="3383493" y="3740369"/>
            <a:ext cx="1797723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D78DA40-5FB1-4914-9985-0379A69992D6}"/>
              </a:ext>
            </a:extLst>
          </p:cNvPr>
          <p:cNvSpPr/>
          <p:nvPr/>
        </p:nvSpPr>
        <p:spPr>
          <a:xfrm>
            <a:off x="5181217" y="3740369"/>
            <a:ext cx="430443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1AD527D-3917-41C5-94CF-87BDCEAF1A57}"/>
              </a:ext>
            </a:extLst>
          </p:cNvPr>
          <p:cNvSpPr/>
          <p:nvPr/>
        </p:nvSpPr>
        <p:spPr>
          <a:xfrm>
            <a:off x="5611660" y="4185082"/>
            <a:ext cx="977030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851C56-9EFF-4490-BB5B-6C3CC39953E6}"/>
              </a:ext>
            </a:extLst>
          </p:cNvPr>
          <p:cNvSpPr/>
          <p:nvPr/>
        </p:nvSpPr>
        <p:spPr>
          <a:xfrm>
            <a:off x="6588690" y="4185084"/>
            <a:ext cx="325844" cy="2744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F763A4C-728C-4887-BBCC-100D3630EE26}"/>
              </a:ext>
            </a:extLst>
          </p:cNvPr>
          <p:cNvSpPr/>
          <p:nvPr/>
        </p:nvSpPr>
        <p:spPr>
          <a:xfrm>
            <a:off x="6588690" y="4605512"/>
            <a:ext cx="989557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176A4F-0DAC-47B4-8918-3C0BE03EAF02}"/>
              </a:ext>
            </a:extLst>
          </p:cNvPr>
          <p:cNvSpPr/>
          <p:nvPr/>
        </p:nvSpPr>
        <p:spPr>
          <a:xfrm>
            <a:off x="7578247" y="4605512"/>
            <a:ext cx="663713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936DD997-0F25-4D7D-8B03-1E128E477A01}"/>
              </a:ext>
            </a:extLst>
          </p:cNvPr>
          <p:cNvSpPr/>
          <p:nvPr/>
        </p:nvSpPr>
        <p:spPr>
          <a:xfrm rot="5400000">
            <a:off x="5066879" y="-1742943"/>
            <a:ext cx="165857" cy="6853123"/>
          </a:xfrm>
          <a:prstGeom prst="leftBrace">
            <a:avLst/>
          </a:prstGeom>
          <a:ln>
            <a:solidFill>
              <a:schemeClr val="accent3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CC660133-321F-46FC-9F08-D3A24FD0DE18}"/>
              </a:ext>
            </a:extLst>
          </p:cNvPr>
          <p:cNvSpPr/>
          <p:nvPr/>
        </p:nvSpPr>
        <p:spPr>
          <a:xfrm rot="5400000">
            <a:off x="9595958" y="623193"/>
            <a:ext cx="81676" cy="2120851"/>
          </a:xfrm>
          <a:prstGeom prst="leftBrace">
            <a:avLst/>
          </a:prstGeom>
          <a:ln>
            <a:solidFill>
              <a:schemeClr val="accent3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A456BEC-2241-42E5-819C-68A8E12D74F2}"/>
              </a:ext>
            </a:extLst>
          </p:cNvPr>
          <p:cNvSpPr txBox="1"/>
          <p:nvPr/>
        </p:nvSpPr>
        <p:spPr>
          <a:xfrm>
            <a:off x="4773111" y="1237445"/>
            <a:ext cx="6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2018</a:t>
            </a:r>
            <a:r>
              <a:rPr lang="zh-CN" altLang="en-US" sz="1200" b="1" dirty="0"/>
              <a:t>年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B692F9-170D-4DFC-BA69-8A03ABA990BB}"/>
              </a:ext>
            </a:extLst>
          </p:cNvPr>
          <p:cNvSpPr txBox="1"/>
          <p:nvPr/>
        </p:nvSpPr>
        <p:spPr>
          <a:xfrm>
            <a:off x="9293854" y="1240717"/>
            <a:ext cx="6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2019</a:t>
            </a:r>
            <a:r>
              <a:rPr lang="zh-CN" altLang="en-US" sz="1200" b="1" dirty="0"/>
              <a:t>年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4B5D10-BBF1-4326-8F27-918FA67F5B13}"/>
              </a:ext>
            </a:extLst>
          </p:cNvPr>
          <p:cNvSpPr/>
          <p:nvPr/>
        </p:nvSpPr>
        <p:spPr>
          <a:xfrm>
            <a:off x="8241961" y="5058166"/>
            <a:ext cx="522502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1593E36-A1E2-4CB6-A348-00C305E767C2}"/>
              </a:ext>
            </a:extLst>
          </p:cNvPr>
          <p:cNvSpPr/>
          <p:nvPr/>
        </p:nvSpPr>
        <p:spPr>
          <a:xfrm>
            <a:off x="8764463" y="5058166"/>
            <a:ext cx="705215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F150A0E-5E00-454F-8429-74E0891D366B}"/>
              </a:ext>
            </a:extLst>
          </p:cNvPr>
          <p:cNvSpPr/>
          <p:nvPr/>
        </p:nvSpPr>
        <p:spPr>
          <a:xfrm>
            <a:off x="9457235" y="5441185"/>
            <a:ext cx="705215" cy="274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B37922E-DE54-47F1-803B-96C57AAF171A}"/>
              </a:ext>
            </a:extLst>
          </p:cNvPr>
          <p:cNvSpPr/>
          <p:nvPr/>
        </p:nvSpPr>
        <p:spPr>
          <a:xfrm>
            <a:off x="10162450" y="5441185"/>
            <a:ext cx="645171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001" y="1580704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感谢聆听，期待老师们的批评指导！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6001" y="2688063"/>
            <a:ext cx="5773183" cy="110799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6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6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sz="66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A17085-9ACE-40C2-ACB1-BC011D00A60A}"/>
              </a:ext>
            </a:extLst>
          </p:cNvPr>
          <p:cNvSpPr txBox="1"/>
          <p:nvPr/>
        </p:nvSpPr>
        <p:spPr>
          <a:xfrm>
            <a:off x="866001" y="4049892"/>
            <a:ext cx="69862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P2P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网贷中信贷用户违约预测模型的构建</a:t>
            </a:r>
            <a:endParaRPr kumimoji="1" lang="en-US" altLang="zh-CN" sz="28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	——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stacking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算法的多模型融合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CC038F-11D5-495C-AC47-1A51C8639B7F}"/>
              </a:ext>
            </a:extLst>
          </p:cNvPr>
          <p:cNvSpPr txBox="1"/>
          <p:nvPr/>
        </p:nvSpPr>
        <p:spPr>
          <a:xfrm>
            <a:off x="866001" y="5198425"/>
            <a:ext cx="5386881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指导老师：潘蕊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小组成员：郝建锋、李小高、王燕坪、施霁珂、陈步</a:t>
            </a:r>
          </a:p>
        </p:txBody>
      </p:sp>
    </p:spTree>
    <p:extLst>
      <p:ext uri="{BB962C8B-B14F-4D97-AF65-F5344CB8AC3E}">
        <p14:creationId xmlns:p14="http://schemas.microsoft.com/office/powerpoint/2010/main" val="17304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>
                <a:solidFill>
                  <a:schemeClr val="accent1"/>
                </a:solidFill>
                <a:latin typeface="Calibri"/>
                <a:ea typeface="宋体"/>
              </a:rPr>
              <a:t>01</a:t>
            </a:r>
            <a:endParaRPr kumimoji="1" lang="zh-CN" altLang="en-US" sz="19900" b="1" dirty="0">
              <a:solidFill>
                <a:schemeClr val="accent1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1956" y="3105834"/>
            <a:ext cx="346846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选题背景</a:t>
            </a:r>
            <a:endParaRPr lang="en-US" altLang="zh-CN" sz="3600" b="1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A5E35CE8-96A6-4609-9B62-A150E6FCA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0705" y="395615"/>
            <a:ext cx="4560696" cy="529569"/>
          </a:xfrm>
        </p:spPr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307CBF-9DE5-45BD-9C52-51CFC30EB91F}"/>
              </a:ext>
            </a:extLst>
          </p:cNvPr>
          <p:cNvSpPr txBox="1"/>
          <p:nvPr/>
        </p:nvSpPr>
        <p:spPr>
          <a:xfrm>
            <a:off x="-371953" y="867914"/>
            <a:ext cx="1044670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高歌猛进  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 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倒闭狂潮</a:t>
            </a:r>
            <a:endParaRPr lang="en-US" altLang="zh-CN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1C843EA8-13E6-4751-8D93-9E84A30E1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796364"/>
              </p:ext>
            </p:extLst>
          </p:nvPr>
        </p:nvGraphicFramePr>
        <p:xfrm>
          <a:off x="4851401" y="1632207"/>
          <a:ext cx="5503359" cy="4765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B5D17C00-AE8B-4234-A27E-4A27B0B73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74245"/>
              </p:ext>
            </p:extLst>
          </p:nvPr>
        </p:nvGraphicFramePr>
        <p:xfrm>
          <a:off x="138626" y="1612000"/>
          <a:ext cx="4537242" cy="4765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2046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EC8576-73E8-46E4-A454-F028977AF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我国</a:t>
            </a:r>
            <a:r>
              <a:rPr lang="en-US" altLang="zh-CN" dirty="0"/>
              <a:t>P2P</a:t>
            </a:r>
            <a:r>
              <a:rPr lang="zh-CN" altLang="en-US" dirty="0"/>
              <a:t>平台四大运营模式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A5778A-B11D-41FA-9535-8D635295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37" y="1124238"/>
            <a:ext cx="7539716" cy="479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FD0940-1FA2-4509-9433-63E5223D4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71" y="724402"/>
            <a:ext cx="93345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1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6">
            <a:extLst>
              <a:ext uri="{FF2B5EF4-FFF2-40B4-BE49-F238E27FC236}">
                <a16:creationId xmlns:a16="http://schemas.microsoft.com/office/drawing/2014/main" id="{6CA8A11F-A3CA-46A7-AFF7-2465D4803DB1}"/>
              </a:ext>
            </a:extLst>
          </p:cNvPr>
          <p:cNvSpPr/>
          <p:nvPr/>
        </p:nvSpPr>
        <p:spPr>
          <a:xfrm>
            <a:off x="3285067" y="2452212"/>
            <a:ext cx="2810933" cy="541866"/>
          </a:xfrm>
          <a:prstGeom prst="chevron">
            <a:avLst/>
          </a:prstGeom>
          <a:solidFill>
            <a:srgbClr val="9979D8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五边形 7">
            <a:extLst>
              <a:ext uri="{FF2B5EF4-FFF2-40B4-BE49-F238E27FC236}">
                <a16:creationId xmlns:a16="http://schemas.microsoft.com/office/drawing/2014/main" id="{DEEDBDF8-D371-45C6-8AC1-01FADD5662D0}"/>
              </a:ext>
            </a:extLst>
          </p:cNvPr>
          <p:cNvSpPr/>
          <p:nvPr/>
        </p:nvSpPr>
        <p:spPr>
          <a:xfrm>
            <a:off x="745067" y="2452211"/>
            <a:ext cx="2675467" cy="54186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4" name="燕尾形 54">
            <a:extLst>
              <a:ext uri="{FF2B5EF4-FFF2-40B4-BE49-F238E27FC236}">
                <a16:creationId xmlns:a16="http://schemas.microsoft.com/office/drawing/2014/main" id="{B558F4EB-7EBE-479D-A1A6-BDE3F0E2300A}"/>
              </a:ext>
            </a:extLst>
          </p:cNvPr>
          <p:cNvSpPr/>
          <p:nvPr/>
        </p:nvSpPr>
        <p:spPr>
          <a:xfrm>
            <a:off x="5960534" y="2452211"/>
            <a:ext cx="2810933" cy="541866"/>
          </a:xfrm>
          <a:prstGeom prst="chevron">
            <a:avLst/>
          </a:prstGeom>
          <a:solidFill>
            <a:srgbClr val="9979D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燕尾形 55">
            <a:extLst>
              <a:ext uri="{FF2B5EF4-FFF2-40B4-BE49-F238E27FC236}">
                <a16:creationId xmlns:a16="http://schemas.microsoft.com/office/drawing/2014/main" id="{E47476FA-EAEF-49AE-B0F1-B136439CCBCB}"/>
              </a:ext>
            </a:extLst>
          </p:cNvPr>
          <p:cNvSpPr/>
          <p:nvPr/>
        </p:nvSpPr>
        <p:spPr>
          <a:xfrm>
            <a:off x="8636000" y="2452210"/>
            <a:ext cx="2810933" cy="541866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 28">
            <a:extLst>
              <a:ext uri="{FF2B5EF4-FFF2-40B4-BE49-F238E27FC236}">
                <a16:creationId xmlns:a16="http://schemas.microsoft.com/office/drawing/2014/main" id="{91197B8B-0DED-4F7E-95CA-D9E6D9112C9E}"/>
              </a:ext>
            </a:extLst>
          </p:cNvPr>
          <p:cNvGrpSpPr/>
          <p:nvPr/>
        </p:nvGrpSpPr>
        <p:grpSpPr>
          <a:xfrm>
            <a:off x="1230258" y="2994076"/>
            <a:ext cx="173567" cy="948266"/>
            <a:chOff x="11040533" y="427567"/>
            <a:chExt cx="173567" cy="948266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16" name="直线连接符 25">
              <a:extLst>
                <a:ext uri="{FF2B5EF4-FFF2-40B4-BE49-F238E27FC236}">
                  <a16:creationId xmlns:a16="http://schemas.microsoft.com/office/drawing/2014/main" id="{148C9641-A78F-4EC0-8010-9F386AFC99E9}"/>
                </a:ext>
              </a:extLst>
            </p:cNvPr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1F129C7-2FA1-454D-B027-637B5866D2EE}"/>
                </a:ext>
              </a:extLst>
            </p:cNvPr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</p:grpSp>
      <p:grpSp>
        <p:nvGrpSpPr>
          <p:cNvPr id="7" name="组 61">
            <a:extLst>
              <a:ext uri="{FF2B5EF4-FFF2-40B4-BE49-F238E27FC236}">
                <a16:creationId xmlns:a16="http://schemas.microsoft.com/office/drawing/2014/main" id="{BB8A8A47-6870-477A-BC89-DBE9A549D745}"/>
              </a:ext>
            </a:extLst>
          </p:cNvPr>
          <p:cNvGrpSpPr/>
          <p:nvPr/>
        </p:nvGrpSpPr>
        <p:grpSpPr>
          <a:xfrm>
            <a:off x="3402764" y="4636610"/>
            <a:ext cx="173567" cy="948266"/>
            <a:chOff x="11040533" y="427567"/>
            <a:chExt cx="173567" cy="948266"/>
          </a:xfrm>
          <a:solidFill>
            <a:srgbClr val="9979D8">
              <a:alpha val="89804"/>
            </a:srgbClr>
          </a:solidFill>
        </p:grpSpPr>
        <p:cxnSp>
          <p:nvCxnSpPr>
            <p:cNvPr id="14" name="直线连接符 62">
              <a:extLst>
                <a:ext uri="{FF2B5EF4-FFF2-40B4-BE49-F238E27FC236}">
                  <a16:creationId xmlns:a16="http://schemas.microsoft.com/office/drawing/2014/main" id="{2D17F740-C6F4-4DBE-AC70-C1179207020A}"/>
                </a:ext>
              </a:extLst>
            </p:cNvPr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0820124-35EC-4028-AD3D-32118998427F}"/>
                </a:ext>
              </a:extLst>
            </p:cNvPr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</p:grpSp>
      <p:grpSp>
        <p:nvGrpSpPr>
          <p:cNvPr id="8" name="组 71">
            <a:extLst>
              <a:ext uri="{FF2B5EF4-FFF2-40B4-BE49-F238E27FC236}">
                <a16:creationId xmlns:a16="http://schemas.microsoft.com/office/drawing/2014/main" id="{F7015D91-FD42-4905-9495-AC0871BA35F7}"/>
              </a:ext>
            </a:extLst>
          </p:cNvPr>
          <p:cNvGrpSpPr/>
          <p:nvPr/>
        </p:nvGrpSpPr>
        <p:grpSpPr>
          <a:xfrm>
            <a:off x="6385652" y="2994076"/>
            <a:ext cx="173567" cy="948266"/>
            <a:chOff x="11040533" y="427567"/>
            <a:chExt cx="173567" cy="948266"/>
          </a:xfrm>
          <a:solidFill>
            <a:srgbClr val="9979D8">
              <a:alpha val="80000"/>
            </a:srgbClr>
          </a:solidFill>
        </p:grpSpPr>
        <p:cxnSp>
          <p:nvCxnSpPr>
            <p:cNvPr id="12" name="直线连接符 72">
              <a:extLst>
                <a:ext uri="{FF2B5EF4-FFF2-40B4-BE49-F238E27FC236}">
                  <a16:creationId xmlns:a16="http://schemas.microsoft.com/office/drawing/2014/main" id="{128D83F5-6D8B-46F9-83A3-B87764DA2FB3}"/>
                </a:ext>
              </a:extLst>
            </p:cNvPr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09766B8-E52B-431B-97AF-74A2D7118B8A}"/>
                </a:ext>
              </a:extLst>
            </p:cNvPr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</p:grpSp>
      <p:grpSp>
        <p:nvGrpSpPr>
          <p:cNvPr id="9" name="组 76">
            <a:extLst>
              <a:ext uri="{FF2B5EF4-FFF2-40B4-BE49-F238E27FC236}">
                <a16:creationId xmlns:a16="http://schemas.microsoft.com/office/drawing/2014/main" id="{74203F8F-715E-4673-98F9-AD4336CFBAD9}"/>
              </a:ext>
            </a:extLst>
          </p:cNvPr>
          <p:cNvGrpSpPr/>
          <p:nvPr/>
        </p:nvGrpSpPr>
        <p:grpSpPr>
          <a:xfrm>
            <a:off x="8269401" y="4636610"/>
            <a:ext cx="173567" cy="948266"/>
            <a:chOff x="11040533" y="427567"/>
            <a:chExt cx="173567" cy="948266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10" name="直线连接符 77">
              <a:extLst>
                <a:ext uri="{FF2B5EF4-FFF2-40B4-BE49-F238E27FC236}">
                  <a16:creationId xmlns:a16="http://schemas.microsoft.com/office/drawing/2014/main" id="{C939CE29-94B0-47DA-B52F-B0E118791932}"/>
                </a:ext>
              </a:extLst>
            </p:cNvPr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grp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6B954EC-1378-4690-8C73-BDB4F9CDB109}"/>
                </a:ext>
              </a:extLst>
            </p:cNvPr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FC2A32F-A43B-4330-855B-EA5B34593652}"/>
              </a:ext>
            </a:extLst>
          </p:cNvPr>
          <p:cNvSpPr/>
          <p:nvPr/>
        </p:nvSpPr>
        <p:spPr>
          <a:xfrm>
            <a:off x="1490608" y="3307110"/>
            <a:ext cx="3589030" cy="10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P2P</a:t>
            </a:r>
            <a:r>
              <a:rPr lang="zh-CN" altLang="en-US" dirty="0"/>
              <a:t>平台是互联网和金融的衍生品，要紧紧把握二者的特点，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强化</a:t>
            </a:r>
            <a:r>
              <a:rPr lang="zh-CN" altLang="en-US" b="1" dirty="0"/>
              <a:t>风险控制和用户体验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EA128D-D6FE-486D-B7A9-97530782513D}"/>
              </a:ext>
            </a:extLst>
          </p:cNvPr>
          <p:cNvSpPr/>
          <p:nvPr/>
        </p:nvSpPr>
        <p:spPr>
          <a:xfrm>
            <a:off x="8442968" y="5172681"/>
            <a:ext cx="3228334" cy="10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P2P</a:t>
            </a:r>
            <a:r>
              <a:rPr lang="zh-CN" altLang="en-US" dirty="0"/>
              <a:t>网贷平台的核心竞争力是</a:t>
            </a:r>
            <a:r>
              <a:rPr lang="zh-CN" altLang="en-US" b="1" dirty="0"/>
              <a:t>风控能力</a:t>
            </a:r>
            <a:r>
              <a:rPr lang="zh-CN" altLang="en-US" dirty="0"/>
              <a:t>，是平台生存的关键因素。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22F086-8FEC-46F4-9DF6-5E518D603C8A}"/>
              </a:ext>
            </a:extLst>
          </p:cNvPr>
          <p:cNvSpPr txBox="1"/>
          <p:nvPr/>
        </p:nvSpPr>
        <p:spPr>
          <a:xfrm>
            <a:off x="3805140" y="722266"/>
            <a:ext cx="458171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严监管时代</a:t>
            </a:r>
            <a:endParaRPr lang="en-US" altLang="zh-CN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商业模式（受限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同质化）</a:t>
            </a:r>
            <a:endParaRPr lang="en-US" altLang="zh-CN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层层桎梏之下，寻求突破之道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54F166-AED6-4113-93FA-400EF744AE49}"/>
              </a:ext>
            </a:extLst>
          </p:cNvPr>
          <p:cNvSpPr txBox="1"/>
          <p:nvPr/>
        </p:nvSpPr>
        <p:spPr>
          <a:xfrm>
            <a:off x="3805140" y="5257798"/>
            <a:ext cx="3776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监管造成</a:t>
            </a:r>
            <a:r>
              <a:rPr lang="en-US" altLang="zh-CN" dirty="0"/>
              <a:t>P2P</a:t>
            </a:r>
            <a:r>
              <a:rPr lang="zh-CN" altLang="en-US" dirty="0"/>
              <a:t>领域商业模式受限，</a:t>
            </a:r>
            <a:r>
              <a:rPr lang="zh-CN" altLang="en-US" b="1" dirty="0"/>
              <a:t>回归中介模式</a:t>
            </a:r>
            <a:r>
              <a:rPr lang="zh-CN" altLang="en-US" dirty="0"/>
              <a:t>的趋势愈加明显，提高自身经营管理能力成为最有前景的出路。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275CF7-0252-4612-A4DE-FCEC7144A1EA}"/>
              </a:ext>
            </a:extLst>
          </p:cNvPr>
          <p:cNvSpPr/>
          <p:nvPr/>
        </p:nvSpPr>
        <p:spPr>
          <a:xfrm>
            <a:off x="6647783" y="3302157"/>
            <a:ext cx="3976434" cy="172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111111"/>
                </a:solidFill>
                <a:latin typeface="Arial" panose="020B0604020202020204" pitchFamily="34" charset="0"/>
              </a:rPr>
              <a:t>P2P</a:t>
            </a:r>
            <a:r>
              <a:rPr lang="zh-CN" altLang="en-US" dirty="0">
                <a:solidFill>
                  <a:srgbClr val="111111"/>
                </a:solidFill>
                <a:latin typeface="Arial" panose="020B0604020202020204" pitchFamily="34" charset="0"/>
              </a:rPr>
              <a:t>网贷平台本质上是</a:t>
            </a:r>
            <a:r>
              <a:rPr lang="zh-CN" altLang="en-US" b="1" dirty="0">
                <a:solidFill>
                  <a:srgbClr val="111111"/>
                </a:solidFill>
                <a:latin typeface="Arial" panose="020B0604020202020204" pitchFamily="34" charset="0"/>
              </a:rPr>
              <a:t>中介服务平台</a:t>
            </a:r>
            <a:r>
              <a:rPr lang="zh-CN" altLang="en-US" dirty="0">
                <a:solidFill>
                  <a:srgbClr val="111111"/>
                </a:solidFill>
                <a:latin typeface="Arial" panose="020B0604020202020204" pitchFamily="34" charset="0"/>
              </a:rPr>
              <a:t>，用户体验的好与坏是培养投资者粘性的关键因素。在保证借贷人安全的情况下，谁拥有的投资者多，谁就能生存。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07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0042" y="1851645"/>
            <a:ext cx="2771914" cy="3154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9900" b="1" dirty="0">
                <a:solidFill>
                  <a:schemeClr val="accent1"/>
                </a:solidFill>
                <a:latin typeface="Calibri"/>
                <a:ea typeface="宋体"/>
              </a:rPr>
              <a:t>02</a:t>
            </a:r>
            <a:endParaRPr kumimoji="1" lang="zh-CN" altLang="en-US" sz="19900" b="1" dirty="0">
              <a:solidFill>
                <a:schemeClr val="accent1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81956" y="3105834"/>
            <a:ext cx="346846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文献综述</a:t>
            </a:r>
            <a:endParaRPr lang="en-US" altLang="zh-CN" sz="3600" b="1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18C81C-4B5F-4934-BD5F-2955625FFA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参考文献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226F6AF-3D82-448D-88E4-C3EA9FD918A4}"/>
              </a:ext>
            </a:extLst>
          </p:cNvPr>
          <p:cNvGrpSpPr/>
          <p:nvPr/>
        </p:nvGrpSpPr>
        <p:grpSpPr>
          <a:xfrm flipH="1">
            <a:off x="389061" y="3240820"/>
            <a:ext cx="864000" cy="864000"/>
            <a:chOff x="3766243" y="3247597"/>
            <a:chExt cx="864000" cy="864000"/>
          </a:xfrm>
          <a:solidFill>
            <a:schemeClr val="accent2">
              <a:lumMod val="75000"/>
            </a:schemeClr>
          </a:solidFill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809BBFF-F294-44DC-A6A2-F761BD97A857}"/>
                </a:ext>
              </a:extLst>
            </p:cNvPr>
            <p:cNvSpPr/>
            <p:nvPr/>
          </p:nvSpPr>
          <p:spPr>
            <a:xfrm>
              <a:off x="3766243" y="3247597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AFFE32F-6934-49BB-BB14-95BD210766B2}"/>
                </a:ext>
              </a:extLst>
            </p:cNvPr>
            <p:cNvSpPr/>
            <p:nvPr/>
          </p:nvSpPr>
          <p:spPr>
            <a:xfrm>
              <a:off x="3790191" y="3474738"/>
              <a:ext cx="816104" cy="3699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网贷风险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D6F57E5-3358-4D2C-A881-D3924D7FFE61}"/>
              </a:ext>
            </a:extLst>
          </p:cNvPr>
          <p:cNvGrpSpPr/>
          <p:nvPr/>
        </p:nvGrpSpPr>
        <p:grpSpPr>
          <a:xfrm>
            <a:off x="4148574" y="1803961"/>
            <a:ext cx="4285813" cy="3814066"/>
            <a:chOff x="4148574" y="1803961"/>
            <a:chExt cx="4285813" cy="381406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495B0D9-F2C5-4042-920F-94C97DA2B20B}"/>
                </a:ext>
              </a:extLst>
            </p:cNvPr>
            <p:cNvGrpSpPr/>
            <p:nvPr/>
          </p:nvGrpSpPr>
          <p:grpSpPr>
            <a:xfrm flipH="1">
              <a:off x="7570387" y="4754027"/>
              <a:ext cx="864000" cy="864000"/>
              <a:chOff x="6001948" y="3247597"/>
              <a:chExt cx="864000" cy="8640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63143B11-F478-4380-8479-F1C93ACF0A20}"/>
                  </a:ext>
                </a:extLst>
              </p:cNvPr>
              <p:cNvSpPr/>
              <p:nvPr/>
            </p:nvSpPr>
            <p:spPr>
              <a:xfrm>
                <a:off x="6001948" y="3247597"/>
                <a:ext cx="864000" cy="864000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8122302-1DB6-46E2-A47C-0BFF779FAB0A}"/>
                  </a:ext>
                </a:extLst>
              </p:cNvPr>
              <p:cNvSpPr/>
              <p:nvPr/>
            </p:nvSpPr>
            <p:spPr>
              <a:xfrm>
                <a:off x="6025896" y="3474738"/>
                <a:ext cx="816104" cy="3699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强强联手</a:t>
                </a: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DD31E7C-B395-4C9D-AD0E-7F49BE87957E}"/>
                </a:ext>
              </a:extLst>
            </p:cNvPr>
            <p:cNvGrpSpPr/>
            <p:nvPr/>
          </p:nvGrpSpPr>
          <p:grpSpPr>
            <a:xfrm>
              <a:off x="4148574" y="1803961"/>
              <a:ext cx="4279714" cy="3292151"/>
              <a:chOff x="4148574" y="1803961"/>
              <a:chExt cx="4279714" cy="3292151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C7A694E-8637-41E3-AF92-646B10FBDE90}"/>
                  </a:ext>
                </a:extLst>
              </p:cNvPr>
              <p:cNvGrpSpPr/>
              <p:nvPr/>
            </p:nvGrpSpPr>
            <p:grpSpPr>
              <a:xfrm flipH="1">
                <a:off x="7564288" y="1803961"/>
                <a:ext cx="864000" cy="864000"/>
                <a:chOff x="6001948" y="3247597"/>
                <a:chExt cx="864000" cy="864000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0485EC11-ED0F-4DD6-BA95-E56C77F5E01B}"/>
                    </a:ext>
                  </a:extLst>
                </p:cNvPr>
                <p:cNvSpPr/>
                <p:nvPr/>
              </p:nvSpPr>
              <p:spPr>
                <a:xfrm>
                  <a:off x="6001948" y="3247597"/>
                  <a:ext cx="864000" cy="864000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9739BF1-C839-482B-8773-41F6699F5B2A}"/>
                    </a:ext>
                  </a:extLst>
                </p:cNvPr>
                <p:cNvSpPr/>
                <p:nvPr/>
              </p:nvSpPr>
              <p:spPr>
                <a:xfrm>
                  <a:off x="6025896" y="3474738"/>
                  <a:ext cx="816104" cy="3699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bg1"/>
                      </a:solidFill>
                    </a:rPr>
                    <a:t>合弱成强</a:t>
                  </a: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20175540-247C-440D-90B5-F40B213D3490}"/>
                  </a:ext>
                </a:extLst>
              </p:cNvPr>
              <p:cNvGrpSpPr/>
              <p:nvPr/>
            </p:nvGrpSpPr>
            <p:grpSpPr>
              <a:xfrm flipH="1">
                <a:off x="5969591" y="3240820"/>
                <a:ext cx="864000" cy="864000"/>
                <a:chOff x="8237653" y="3247597"/>
                <a:chExt cx="864000" cy="8640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1E0E6CAC-D639-4315-A170-AAB624350C05}"/>
                    </a:ext>
                  </a:extLst>
                </p:cNvPr>
                <p:cNvSpPr/>
                <p:nvPr/>
              </p:nvSpPr>
              <p:spPr>
                <a:xfrm>
                  <a:off x="8237653" y="3247597"/>
                  <a:ext cx="864000" cy="864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739C34B3-E9F5-44F7-9B3E-CC37B54350CC}"/>
                    </a:ext>
                  </a:extLst>
                </p:cNvPr>
                <p:cNvSpPr/>
                <p:nvPr/>
              </p:nvSpPr>
              <p:spPr>
                <a:xfrm>
                  <a:off x="8261601" y="3474738"/>
                  <a:ext cx="816104" cy="3699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bg1"/>
                      </a:solidFill>
                    </a:rPr>
                    <a:t>组合模型</a:t>
                  </a: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94D9D7CB-5AFF-41AB-9AEA-F4526AF035D4}"/>
                  </a:ext>
                </a:extLst>
              </p:cNvPr>
              <p:cNvGrpSpPr/>
              <p:nvPr/>
            </p:nvGrpSpPr>
            <p:grpSpPr>
              <a:xfrm>
                <a:off x="4148574" y="3542599"/>
                <a:ext cx="1696861" cy="220645"/>
                <a:chOff x="1327624" y="3539308"/>
                <a:chExt cx="1696861" cy="220645"/>
              </a:xfrm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1"/>
              </a:gradFill>
            </p:grpSpPr>
            <p:sp>
              <p:nvSpPr>
                <p:cNvPr id="19" name="燕尾形 55">
                  <a:extLst>
                    <a:ext uri="{FF2B5EF4-FFF2-40B4-BE49-F238E27FC236}">
                      <a16:creationId xmlns:a16="http://schemas.microsoft.com/office/drawing/2014/main" id="{7E39E6A1-9AE6-4DF8-8C26-47F1076C0BBA}"/>
                    </a:ext>
                  </a:extLst>
                </p:cNvPr>
                <p:cNvSpPr/>
                <p:nvPr/>
              </p:nvSpPr>
              <p:spPr>
                <a:xfrm>
                  <a:off x="1327624" y="3539308"/>
                  <a:ext cx="1696861" cy="220645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341C29A3-BDA2-4E0B-9BC7-1E72C552F509}"/>
                    </a:ext>
                  </a:extLst>
                </p:cNvPr>
                <p:cNvSpPr/>
                <p:nvPr/>
              </p:nvSpPr>
              <p:spPr>
                <a:xfrm>
                  <a:off x="2781233" y="3607492"/>
                  <a:ext cx="74563" cy="74563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2C8E4B7-0A9B-48AB-9FD7-CFA39E3ADE8D}"/>
                  </a:ext>
                </a:extLst>
              </p:cNvPr>
              <p:cNvGrpSpPr/>
              <p:nvPr/>
            </p:nvGrpSpPr>
            <p:grpSpPr>
              <a:xfrm rot="18853516">
                <a:off x="6606111" y="2871153"/>
                <a:ext cx="1067071" cy="143294"/>
                <a:chOff x="1327624" y="3539308"/>
                <a:chExt cx="1696861" cy="220645"/>
              </a:xfr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25" name="燕尾形 55">
                  <a:extLst>
                    <a:ext uri="{FF2B5EF4-FFF2-40B4-BE49-F238E27FC236}">
                      <a16:creationId xmlns:a16="http://schemas.microsoft.com/office/drawing/2014/main" id="{D27497E2-AF96-4EE3-9A99-AE25DA113304}"/>
                    </a:ext>
                  </a:extLst>
                </p:cNvPr>
                <p:cNvSpPr/>
                <p:nvPr/>
              </p:nvSpPr>
              <p:spPr>
                <a:xfrm>
                  <a:off x="1327624" y="3539308"/>
                  <a:ext cx="1696861" cy="220645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13EEAC50-D574-40B4-B89D-9B93FC9EFEDC}"/>
                    </a:ext>
                  </a:extLst>
                </p:cNvPr>
                <p:cNvSpPr/>
                <p:nvPr/>
              </p:nvSpPr>
              <p:spPr>
                <a:xfrm>
                  <a:off x="2781233" y="3607492"/>
                  <a:ext cx="74563" cy="74563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AF06ABD7-EB1C-4F1B-B150-5E60EA91FD2D}"/>
                  </a:ext>
                </a:extLst>
              </p:cNvPr>
              <p:cNvGrpSpPr/>
              <p:nvPr/>
            </p:nvGrpSpPr>
            <p:grpSpPr>
              <a:xfrm rot="2746484" flipV="1">
                <a:off x="6625351" y="4490930"/>
                <a:ext cx="1067071" cy="143294"/>
                <a:chOff x="1327624" y="3539308"/>
                <a:chExt cx="1696861" cy="220645"/>
              </a:xfr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28" name="燕尾形 55">
                  <a:extLst>
                    <a:ext uri="{FF2B5EF4-FFF2-40B4-BE49-F238E27FC236}">
                      <a16:creationId xmlns:a16="http://schemas.microsoft.com/office/drawing/2014/main" id="{54397A4D-3C16-4F7D-9A6E-59A38483371E}"/>
                    </a:ext>
                  </a:extLst>
                </p:cNvPr>
                <p:cNvSpPr/>
                <p:nvPr/>
              </p:nvSpPr>
              <p:spPr>
                <a:xfrm>
                  <a:off x="1327624" y="3539308"/>
                  <a:ext cx="1696861" cy="220645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7D4803D8-144F-46D0-9C70-29F8B156DC0E}"/>
                    </a:ext>
                  </a:extLst>
                </p:cNvPr>
                <p:cNvSpPr/>
                <p:nvPr/>
              </p:nvSpPr>
              <p:spPr>
                <a:xfrm>
                  <a:off x="2781233" y="3607492"/>
                  <a:ext cx="74563" cy="74563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3A7281C-436E-4D36-B78F-91AE3E289B8C}"/>
              </a:ext>
            </a:extLst>
          </p:cNvPr>
          <p:cNvGrpSpPr/>
          <p:nvPr/>
        </p:nvGrpSpPr>
        <p:grpSpPr>
          <a:xfrm>
            <a:off x="407484" y="1581303"/>
            <a:ext cx="6589818" cy="1450141"/>
            <a:chOff x="590138" y="1497453"/>
            <a:chExt cx="6589818" cy="1450141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91C45B2-4D80-499F-88BE-B4914037ECD7}"/>
                </a:ext>
              </a:extLst>
            </p:cNvPr>
            <p:cNvSpPr/>
            <p:nvPr/>
          </p:nvSpPr>
          <p:spPr>
            <a:xfrm>
              <a:off x="661875" y="1497453"/>
              <a:ext cx="6518081" cy="1450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[1] 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叶湘榕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P2P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借贷的模式风险与监管研究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[J]. 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金融监管研究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2014(03):71-82.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[2] 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王会娟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廖理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P2P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网络借贷平台信用认证机制研究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来自“人人贷”的经验证据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[J].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中国工业经济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2014(04):136-147.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[3] 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中国人民银行征信中心与金融研究所联合课题组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互联网信贷、信用风险管理与征信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[J].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金融研究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2014(10):133-147.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[4] 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P2P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借贷服务行业白皮书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[M]. 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中国经济出版社 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第一财经新金融研究中心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2013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．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D9A8628-0FFA-4C92-A0B3-199030522FF8}"/>
                </a:ext>
              </a:extLst>
            </p:cNvPr>
            <p:cNvSpPr/>
            <p:nvPr/>
          </p:nvSpPr>
          <p:spPr>
            <a:xfrm flipH="1">
              <a:off x="590138" y="1591941"/>
              <a:ext cx="72000" cy="13548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0A0E228-E15A-49AB-98C8-269F82433906}"/>
              </a:ext>
            </a:extLst>
          </p:cNvPr>
          <p:cNvGrpSpPr/>
          <p:nvPr/>
        </p:nvGrpSpPr>
        <p:grpSpPr>
          <a:xfrm>
            <a:off x="811555" y="3247597"/>
            <a:ext cx="6468434" cy="2904751"/>
            <a:chOff x="811555" y="3247597"/>
            <a:chExt cx="6468434" cy="290475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270BA17-2AF7-4810-9916-E15CD6CB9170}"/>
                </a:ext>
              </a:extLst>
            </p:cNvPr>
            <p:cNvGrpSpPr/>
            <p:nvPr/>
          </p:nvGrpSpPr>
          <p:grpSpPr>
            <a:xfrm flipH="1">
              <a:off x="3184319" y="3247597"/>
              <a:ext cx="864000" cy="864000"/>
              <a:chOff x="10473359" y="3247597"/>
              <a:chExt cx="864000" cy="8640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FA8B1B8-1BEE-4DD6-95F9-4AC458BF36B1}"/>
                  </a:ext>
                </a:extLst>
              </p:cNvPr>
              <p:cNvSpPr/>
              <p:nvPr/>
            </p:nvSpPr>
            <p:spPr>
              <a:xfrm>
                <a:off x="10473359" y="3247597"/>
                <a:ext cx="864000" cy="864000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E9C6FA0-06B3-46ED-AC57-E269347F51AD}"/>
                  </a:ext>
                </a:extLst>
              </p:cNvPr>
              <p:cNvSpPr/>
              <p:nvPr/>
            </p:nvSpPr>
            <p:spPr>
              <a:xfrm>
                <a:off x="10497307" y="3474738"/>
                <a:ext cx="816104" cy="3699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模型预测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F0B6CEB-9B13-447F-A000-6C6847C954E5}"/>
                </a:ext>
              </a:extLst>
            </p:cNvPr>
            <p:cNvGrpSpPr/>
            <p:nvPr/>
          </p:nvGrpSpPr>
          <p:grpSpPr>
            <a:xfrm>
              <a:off x="1327624" y="3539308"/>
              <a:ext cx="1696861" cy="220645"/>
              <a:chOff x="1327624" y="3539308"/>
              <a:chExt cx="1696861" cy="220645"/>
            </a:xfr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16" name="燕尾形 55">
                <a:extLst>
                  <a:ext uri="{FF2B5EF4-FFF2-40B4-BE49-F238E27FC236}">
                    <a16:creationId xmlns:a16="http://schemas.microsoft.com/office/drawing/2014/main" id="{24FB93F8-2EFA-4B33-A987-4C159553D478}"/>
                  </a:ext>
                </a:extLst>
              </p:cNvPr>
              <p:cNvSpPr/>
              <p:nvPr/>
            </p:nvSpPr>
            <p:spPr>
              <a:xfrm>
                <a:off x="1327624" y="3539308"/>
                <a:ext cx="1696861" cy="22064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F606930-0664-497C-99F2-A34A24D7A7ED}"/>
                  </a:ext>
                </a:extLst>
              </p:cNvPr>
              <p:cNvSpPr/>
              <p:nvPr/>
            </p:nvSpPr>
            <p:spPr>
              <a:xfrm>
                <a:off x="2781233" y="3607492"/>
                <a:ext cx="74563" cy="745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EBF577D0-E82B-4E9F-8E12-20452C453C29}"/>
                </a:ext>
              </a:extLst>
            </p:cNvPr>
            <p:cNvGrpSpPr/>
            <p:nvPr/>
          </p:nvGrpSpPr>
          <p:grpSpPr>
            <a:xfrm>
              <a:off x="811555" y="4240543"/>
              <a:ext cx="6468434" cy="1911805"/>
              <a:chOff x="-1160081" y="1358648"/>
              <a:chExt cx="6468434" cy="1911805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8B82D96-3400-4A1F-9C76-697863BA4F3A}"/>
                  </a:ext>
                </a:extLst>
              </p:cNvPr>
              <p:cNvSpPr/>
              <p:nvPr/>
            </p:nvSpPr>
            <p:spPr>
              <a:xfrm>
                <a:off x="-1124198" y="1358648"/>
                <a:ext cx="6432551" cy="1911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[5] Hand D J, Henley W E. Statistical Classification Methods in Consumer Credit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Scoring: A Review[J]. Journal of the Royal Statistical Society, 1997, 160(3):523-541.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[6] </a:t>
                </a:r>
                <a:r>
                  <a:rPr lang="en-US" altLang="zh-CN" sz="1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Yeh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 C, Lien C H. The comparisons of data mining techniques for the predictive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accuracy of probability of default of credit card clients[J]. Expert Systems with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Applications, 2009, 36(2):2473-2480.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[7] García V, </a:t>
                </a:r>
                <a:r>
                  <a:rPr lang="en-US" altLang="zh-CN" sz="1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Marqués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 I, Sánchez J S. Non-parametric Statistical Analysis of Machine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Learning Methods for Credit Scoring[M]// Management Intelligent Systems.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2012:263-272.</a:t>
                </a: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2A5A16D4-920A-48EE-92FF-C1750FF1B5DE}"/>
                  </a:ext>
                </a:extLst>
              </p:cNvPr>
              <p:cNvSpPr/>
              <p:nvPr/>
            </p:nvSpPr>
            <p:spPr>
              <a:xfrm>
                <a:off x="-1160081" y="1460382"/>
                <a:ext cx="72000" cy="173187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B515D1D-1978-4724-97CF-57AC79E3545C}"/>
              </a:ext>
            </a:extLst>
          </p:cNvPr>
          <p:cNvGrpSpPr/>
          <p:nvPr/>
        </p:nvGrpSpPr>
        <p:grpSpPr>
          <a:xfrm>
            <a:off x="7594335" y="280609"/>
            <a:ext cx="6127215" cy="1680973"/>
            <a:chOff x="571715" y="1651311"/>
            <a:chExt cx="6127215" cy="168097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65A1A57-4DC0-41A3-A47A-F3CAB19A8452}"/>
                </a:ext>
              </a:extLst>
            </p:cNvPr>
            <p:cNvSpPr/>
            <p:nvPr/>
          </p:nvSpPr>
          <p:spPr>
            <a:xfrm>
              <a:off x="602930" y="1651311"/>
              <a:ext cx="6096000" cy="16809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[8] Bauer, Eric, </a:t>
              </a:r>
              <a:r>
                <a:rPr lang="en-US" altLang="zh-CN" sz="1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Kohavi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et al. An Empirical Comparison of Voting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Classification Algorithms: Bagging, Boosting, and Variants[J].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Machine Learning, 1999, 36(1-2):105-139.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[9] Yao P. Credit Scoring Using Ensemble Machine Learning[C]//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International Conference on Hybrid Intelligent Systems. IEEE,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2009:244-246.</a:t>
              </a:r>
            </a:p>
            <a:p>
              <a:pPr>
                <a:lnSpc>
                  <a:spcPct val="150000"/>
                </a:lnSpc>
              </a:pP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0A889AC-33F3-4F28-B439-1F44961EFB2E}"/>
                </a:ext>
              </a:extLst>
            </p:cNvPr>
            <p:cNvSpPr/>
            <p:nvPr/>
          </p:nvSpPr>
          <p:spPr>
            <a:xfrm>
              <a:off x="571715" y="1712663"/>
              <a:ext cx="72000" cy="13751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15E65BB-4D04-4E58-A85D-F596BB84DD0F}"/>
              </a:ext>
            </a:extLst>
          </p:cNvPr>
          <p:cNvGrpSpPr/>
          <p:nvPr/>
        </p:nvGrpSpPr>
        <p:grpSpPr>
          <a:xfrm>
            <a:off x="7561597" y="2789026"/>
            <a:ext cx="6152047" cy="1911805"/>
            <a:chOff x="593419" y="1379499"/>
            <a:chExt cx="6152047" cy="1911805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1FFA493-E40B-43CE-B98E-5F7E85D53452}"/>
                </a:ext>
              </a:extLst>
            </p:cNvPr>
            <p:cNvSpPr/>
            <p:nvPr/>
          </p:nvSpPr>
          <p:spPr>
            <a:xfrm>
              <a:off x="649466" y="1379499"/>
              <a:ext cx="6096000" cy="19118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[10] </a:t>
              </a:r>
              <a:r>
                <a:rPr lang="en-US" altLang="zh-CN" sz="1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Zenko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B, </a:t>
              </a:r>
              <a:r>
                <a:rPr lang="en-US" altLang="zh-CN" sz="1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Todorovski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L, </a:t>
              </a:r>
              <a:r>
                <a:rPr lang="en-US" altLang="zh-CN" sz="1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Dzeroski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S. A Comparison of Stacking with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Meta Decision Trees to Bagging, Boosting, and Stacking with other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Methods[C]// IEEE International Conference on Data Mining.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IEEE Computer Society, 2001:669-670.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[11]  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向晖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杨胜刚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消费者信用评估的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SVM-LDA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组合模型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[J]. 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消费经济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2010,26(01):54-56.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[12] Twala B. Multiple classifier application to credit risk assessment[J].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Expert  Systems with Applications, 2010, 37(4):3326-3336.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ADF98C2-0359-403F-9822-97F46D639801}"/>
                </a:ext>
              </a:extLst>
            </p:cNvPr>
            <p:cNvSpPr/>
            <p:nvPr/>
          </p:nvSpPr>
          <p:spPr>
            <a:xfrm>
              <a:off x="593419" y="1495131"/>
              <a:ext cx="72000" cy="17440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189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9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5B32AB"/>
      </a:accent1>
      <a:accent2>
        <a:srgbClr val="D0E9CE"/>
      </a:accent2>
      <a:accent3>
        <a:srgbClr val="D2D2D2"/>
      </a:accent3>
      <a:accent4>
        <a:srgbClr val="F8F8F8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0">
    <a:dk1>
      <a:srgbClr val="000000"/>
    </a:dk1>
    <a:lt1>
      <a:srgbClr val="FFFFFF"/>
    </a:lt1>
    <a:dk2>
      <a:srgbClr val="000000"/>
    </a:dk2>
    <a:lt2>
      <a:srgbClr val="FFFDFD"/>
    </a:lt2>
    <a:accent1>
      <a:srgbClr val="5B32AB"/>
    </a:accent1>
    <a:accent2>
      <a:srgbClr val="D0E9CE"/>
    </a:accent2>
    <a:accent3>
      <a:srgbClr val="D2D2D2"/>
    </a:accent3>
    <a:accent4>
      <a:srgbClr val="F8F8F8"/>
    </a:accent4>
    <a:accent5>
      <a:srgbClr val="E4DBCD"/>
    </a:accent5>
    <a:accent6>
      <a:srgbClr val="515151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2324</TotalTime>
  <Words>2468</Words>
  <Application>Microsoft Office PowerPoint</Application>
  <PresentationFormat>宽屏</PresentationFormat>
  <Paragraphs>361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等线</vt:lpstr>
      <vt:lpstr>黑体</vt:lpstr>
      <vt:lpstr>宋体</vt:lpstr>
      <vt:lpstr>微软雅黑</vt:lpstr>
      <vt:lpstr>微软雅黑</vt:lpstr>
      <vt:lpstr>Arial</vt:lpstr>
      <vt:lpstr>Calibri</vt:lpstr>
      <vt:lpstr>Century Gothic</vt:lpstr>
      <vt:lpstr>Courier New</vt:lpstr>
      <vt:lpstr>Segoe UI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郝 建锋</cp:lastModifiedBy>
  <cp:revision>266</cp:revision>
  <dcterms:created xsi:type="dcterms:W3CDTF">2015-08-18T02:51:41Z</dcterms:created>
  <dcterms:modified xsi:type="dcterms:W3CDTF">2018-05-09T04:36:18Z</dcterms:modified>
  <cp:category/>
</cp:coreProperties>
</file>