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9"/>
  </p:notesMasterIdLst>
  <p:sldIdLst>
    <p:sldId id="258" r:id="rId2"/>
    <p:sldId id="260" r:id="rId3"/>
    <p:sldId id="259" r:id="rId4"/>
    <p:sldId id="288" r:id="rId5"/>
    <p:sldId id="309" r:id="rId6"/>
    <p:sldId id="310" r:id="rId7"/>
    <p:sldId id="317" r:id="rId8"/>
    <p:sldId id="261" r:id="rId9"/>
    <p:sldId id="326" r:id="rId10"/>
    <p:sldId id="318" r:id="rId11"/>
    <p:sldId id="314" r:id="rId12"/>
    <p:sldId id="315" r:id="rId13"/>
    <p:sldId id="262" r:id="rId14"/>
    <p:sldId id="274" r:id="rId15"/>
    <p:sldId id="273" r:id="rId16"/>
    <p:sldId id="297" r:id="rId17"/>
    <p:sldId id="325" r:id="rId18"/>
    <p:sldId id="304" r:id="rId19"/>
    <p:sldId id="321" r:id="rId20"/>
    <p:sldId id="322" r:id="rId21"/>
    <p:sldId id="323" r:id="rId22"/>
    <p:sldId id="319" r:id="rId23"/>
    <p:sldId id="306" r:id="rId24"/>
    <p:sldId id="264" r:id="rId25"/>
    <p:sldId id="305" r:id="rId26"/>
    <p:sldId id="324" r:id="rId27"/>
    <p:sldId id="284" r:id="rId28"/>
  </p:sldIdLst>
  <p:sldSz cx="12192000" cy="6858000"/>
  <p:notesSz cx="6858000" cy="9144000"/>
  <p:custDataLst>
    <p:tags r:id="rId30"/>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建锋 郝" initials="建锋" lastIdx="1" clrIdx="0">
    <p:extLst>
      <p:ext uri="{19B8F6BF-5375-455C-9EA6-DF929625EA0E}">
        <p15:presenceInfo xmlns:p15="http://schemas.microsoft.com/office/powerpoint/2012/main" userId="2d084bc390e487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404040"/>
    <a:srgbClr val="9979D8"/>
    <a:srgbClr val="8B6EC4"/>
    <a:srgbClr val="F8F8F8"/>
    <a:srgbClr val="076FBE"/>
    <a:srgbClr val="FDFE1F"/>
    <a:srgbClr val="7D7D7D"/>
    <a:srgbClr val="AFDA20"/>
    <a:srgbClr val="5B3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7868" autoAdjust="0"/>
  </p:normalViewPr>
  <p:slideViewPr>
    <p:cSldViewPr snapToGrid="0" snapToObjects="1">
      <p:cViewPr varScale="1">
        <p:scale>
          <a:sx n="47" d="100"/>
          <a:sy n="47" d="100"/>
        </p:scale>
        <p:origin x="29" y="14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viner\Desktop\&#22522;&#26412;&#20449;&#24687;.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933414483772546"/>
          <c:y val="0.10136109120564153"/>
          <c:w val="0.84066585516227454"/>
          <c:h val="0.84049065941863565"/>
        </c:manualLayout>
      </c:layout>
      <c:barChart>
        <c:barDir val="col"/>
        <c:grouping val="clustered"/>
        <c:varyColors val="0"/>
        <c:ser>
          <c:idx val="0"/>
          <c:order val="0"/>
          <c:tx>
            <c:strRef>
              <c:f>Sheet1!$B$1</c:f>
              <c:strCache>
                <c:ptCount val="1"/>
                <c:pt idx="0">
                  <c:v>平台数量</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截至2018年4月</c:v>
                </c:pt>
              </c:strCache>
            </c:strRef>
          </c:cat>
          <c:val>
            <c:numRef>
              <c:f>Sheet1!$B$2</c:f>
              <c:numCache>
                <c:formatCode>General</c:formatCode>
                <c:ptCount val="1"/>
                <c:pt idx="0">
                  <c:v>6379</c:v>
                </c:pt>
              </c:numCache>
            </c:numRef>
          </c:val>
          <c:extLst>
            <c:ext xmlns:c16="http://schemas.microsoft.com/office/drawing/2014/chart" uri="{C3380CC4-5D6E-409C-BE32-E72D297353CC}">
              <c16:uniqueId val="{00000000-3360-457D-9EB3-D668A28C6468}"/>
            </c:ext>
          </c:extLst>
        </c:ser>
        <c:ser>
          <c:idx val="1"/>
          <c:order val="1"/>
          <c:tx>
            <c:strRef>
              <c:f>Sheet1!$C$1</c:f>
              <c:strCache>
                <c:ptCount val="1"/>
                <c:pt idx="0">
                  <c:v>停业及问题平台数量</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截至2018年4月</c:v>
                </c:pt>
              </c:strCache>
            </c:strRef>
          </c:cat>
          <c:val>
            <c:numRef>
              <c:f>Sheet1!$C$2</c:f>
              <c:numCache>
                <c:formatCode>General</c:formatCode>
                <c:ptCount val="1"/>
                <c:pt idx="0">
                  <c:v>4155</c:v>
                </c:pt>
              </c:numCache>
            </c:numRef>
          </c:val>
          <c:extLst>
            <c:ext xmlns:c16="http://schemas.microsoft.com/office/drawing/2014/chart" uri="{C3380CC4-5D6E-409C-BE32-E72D297353CC}">
              <c16:uniqueId val="{00000003-3360-457D-9EB3-D668A28C6468}"/>
            </c:ext>
          </c:extLst>
        </c:ser>
        <c:dLbls>
          <c:dLblPos val="outEnd"/>
          <c:showLegendKey val="0"/>
          <c:showVal val="1"/>
          <c:showCatName val="0"/>
          <c:showSerName val="0"/>
          <c:showPercent val="0"/>
          <c:showBubbleSize val="0"/>
        </c:dLbls>
        <c:gapWidth val="164"/>
        <c:overlap val="-22"/>
        <c:axId val="803891808"/>
        <c:axId val="905985408"/>
      </c:barChart>
      <c:catAx>
        <c:axId val="803891808"/>
        <c:scaling>
          <c:orientation val="minMax"/>
        </c:scaling>
        <c:delete val="0"/>
        <c:axPos val="b"/>
        <c:numFmt formatCode="General"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05985408"/>
        <c:crosses val="autoZero"/>
        <c:auto val="1"/>
        <c:lblAlgn val="ctr"/>
        <c:lblOffset val="100"/>
        <c:noMultiLvlLbl val="0"/>
      </c:catAx>
      <c:valAx>
        <c:axId val="905985408"/>
        <c:scaling>
          <c:orientation val="minMax"/>
        </c:scaling>
        <c:delete val="0"/>
        <c:axPos val="l"/>
        <c:majorGridlines>
          <c:spPr>
            <a:ln>
              <a:solidFill>
                <a:schemeClr val="tx1">
                  <a:lumMod val="15000"/>
                  <a:lumOff val="85000"/>
                </a:schemeClr>
              </a:solidFill>
            </a:ln>
            <a:effectLst/>
          </c:spPr>
        </c:majorGridlines>
        <c:title>
          <c:tx>
            <c:rich>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r>
                  <a:rPr lang="zh-CN"/>
                  <a:t>平台数量</a:t>
                </a:r>
              </a:p>
            </c:rich>
          </c:tx>
          <c:layout>
            <c:manualLayout>
              <c:xMode val="edge"/>
              <c:yMode val="edge"/>
              <c:x val="4.3845949355657152E-2"/>
              <c:y val="7.9917212415116286E-3"/>
            </c:manualLayout>
          </c:layout>
          <c:overlay val="0"/>
          <c:spPr>
            <a:noFill/>
            <a:ln>
              <a:noFill/>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03891808"/>
        <c:crosses val="autoZero"/>
        <c:crossBetween val="between"/>
      </c:valAx>
      <c:spPr>
        <a:noFill/>
        <a:ln>
          <a:noFill/>
        </a:ln>
        <a:effectLst/>
      </c:spPr>
    </c:plotArea>
    <c:legend>
      <c:legendPos val="t"/>
      <c:layout>
        <c:manualLayout>
          <c:xMode val="edge"/>
          <c:yMode val="edge"/>
          <c:x val="0.29053910529914545"/>
          <c:y val="1.0658985482797489E-2"/>
          <c:w val="0.50199832502295416"/>
          <c:h val="5.36077728343585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50" baseline="0">
                <a:solidFill>
                  <a:schemeClr val="tx1">
                    <a:lumMod val="50000"/>
                    <a:lumOff val="50000"/>
                  </a:schemeClr>
                </a:solidFill>
                <a:latin typeface="黑体" panose="02010609060101010101" pitchFamily="49" charset="-122"/>
                <a:ea typeface="黑体" panose="02010609060101010101" pitchFamily="49" charset="-122"/>
                <a:cs typeface="+mn-cs"/>
              </a:defRPr>
            </a:pPr>
            <a:r>
              <a:rPr lang="en-US" altLang="zh-CN" sz="1400" dirty="0">
                <a:latin typeface="黑体" panose="02010609060101010101" pitchFamily="49" charset="-122"/>
                <a:ea typeface="黑体" panose="02010609060101010101" pitchFamily="49" charset="-122"/>
              </a:rPr>
              <a:t>2009-2016</a:t>
            </a:r>
            <a:r>
              <a:rPr lang="zh-CN" altLang="en-US" sz="1400" dirty="0">
                <a:latin typeface="黑体" panose="02010609060101010101" pitchFamily="49" charset="-122"/>
                <a:ea typeface="黑体" panose="02010609060101010101" pitchFamily="49" charset="-122"/>
              </a:rPr>
              <a:t>中国</a:t>
            </a:r>
            <a:r>
              <a:rPr lang="en-US" altLang="zh-CN" sz="1400" dirty="0">
                <a:latin typeface="黑体" panose="02010609060101010101" pitchFamily="49" charset="-122"/>
                <a:ea typeface="黑体" panose="02010609060101010101" pitchFamily="49" charset="-122"/>
              </a:rPr>
              <a:t>P2P</a:t>
            </a:r>
            <a:r>
              <a:rPr lang="zh-CN" altLang="en-US" sz="1400" dirty="0">
                <a:latin typeface="黑体" panose="02010609060101010101" pitchFamily="49" charset="-122"/>
                <a:ea typeface="黑体" panose="02010609060101010101" pitchFamily="49" charset="-122"/>
              </a:rPr>
              <a:t>贷款交易规模</a:t>
            </a:r>
            <a:endParaRPr lang="zh-CN" sz="1400" dirty="0">
              <a:latin typeface="黑体" panose="02010609060101010101" pitchFamily="49" charset="-122"/>
              <a:ea typeface="黑体" panose="02010609060101010101" pitchFamily="49" charset="-122"/>
            </a:endParaRPr>
          </a:p>
        </c:rich>
      </c:tx>
      <c:overlay val="0"/>
      <c:spPr>
        <a:noFill/>
        <a:ln>
          <a:noFill/>
        </a:ln>
        <a:effectLst/>
      </c:spPr>
      <c:txPr>
        <a:bodyPr rot="0" spcFirstLastPara="1" vertOverflow="ellipsis" vert="horz" wrap="square" anchor="ctr" anchorCtr="1"/>
        <a:lstStyle/>
        <a:p>
          <a:pPr>
            <a:defRPr sz="1400" b="1" i="0" u="none" strike="noStrike" kern="1200" cap="all" spc="150" baseline="0">
              <a:solidFill>
                <a:schemeClr val="tx1">
                  <a:lumMod val="50000"/>
                  <a:lumOff val="50000"/>
                </a:schemeClr>
              </a:solidFill>
              <a:latin typeface="黑体" panose="02010609060101010101" pitchFamily="49" charset="-122"/>
              <a:ea typeface="黑体" panose="02010609060101010101" pitchFamily="49" charset="-122"/>
              <a:cs typeface="+mn-cs"/>
            </a:defRPr>
          </a:pPr>
          <a:endParaRPr lang="zh-CN"/>
        </a:p>
      </c:txPr>
    </c:title>
    <c:autoTitleDeleted val="0"/>
    <c:plotArea>
      <c:layout/>
      <c:barChart>
        <c:barDir val="col"/>
        <c:grouping val="clustered"/>
        <c:varyColors val="0"/>
        <c:ser>
          <c:idx val="0"/>
          <c:order val="0"/>
          <c:tx>
            <c:strRef>
              <c:f>Sheet1!$B$1</c:f>
              <c:strCache>
                <c:ptCount val="1"/>
                <c:pt idx="0">
                  <c:v>P2P贷款规模（亿）</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Sheet1!$A$2:$A$9</c:f>
              <c:numCache>
                <c:formatCode>General</c:formatCode>
                <c:ptCount val="8"/>
                <c:pt idx="0">
                  <c:v>2009</c:v>
                </c:pt>
                <c:pt idx="1">
                  <c:v>2010</c:v>
                </c:pt>
                <c:pt idx="2">
                  <c:v>2011</c:v>
                </c:pt>
                <c:pt idx="3">
                  <c:v>2012</c:v>
                </c:pt>
                <c:pt idx="4">
                  <c:v>2013</c:v>
                </c:pt>
                <c:pt idx="5">
                  <c:v>2014</c:v>
                </c:pt>
                <c:pt idx="6">
                  <c:v>2015</c:v>
                </c:pt>
                <c:pt idx="7">
                  <c:v>2016</c:v>
                </c:pt>
              </c:numCache>
            </c:numRef>
          </c:cat>
          <c:val>
            <c:numRef>
              <c:f>Sheet1!$B$2:$B$9</c:f>
              <c:numCache>
                <c:formatCode>General</c:formatCode>
                <c:ptCount val="8"/>
                <c:pt idx="0">
                  <c:v>1.5</c:v>
                </c:pt>
                <c:pt idx="1">
                  <c:v>13.7</c:v>
                </c:pt>
                <c:pt idx="2">
                  <c:v>84.2</c:v>
                </c:pt>
                <c:pt idx="3">
                  <c:v>228.6</c:v>
                </c:pt>
                <c:pt idx="4">
                  <c:v>680.3</c:v>
                </c:pt>
                <c:pt idx="5">
                  <c:v>1442.9</c:v>
                </c:pt>
                <c:pt idx="6">
                  <c:v>2471.8000000000002</c:v>
                </c:pt>
                <c:pt idx="7">
                  <c:v>3482.7</c:v>
                </c:pt>
              </c:numCache>
            </c:numRef>
          </c:val>
          <c:extLst>
            <c:ext xmlns:c16="http://schemas.microsoft.com/office/drawing/2014/chart" uri="{C3380CC4-5D6E-409C-BE32-E72D297353CC}">
              <c16:uniqueId val="{00000000-CD5D-4974-A00B-D93D0E95A12E}"/>
            </c:ext>
          </c:extLst>
        </c:ser>
        <c:dLbls>
          <c:dLblPos val="outEnd"/>
          <c:showLegendKey val="0"/>
          <c:showVal val="1"/>
          <c:showCatName val="0"/>
          <c:showSerName val="0"/>
          <c:showPercent val="0"/>
          <c:showBubbleSize val="0"/>
        </c:dLbls>
        <c:gapWidth val="164"/>
        <c:axId val="884734496"/>
        <c:axId val="1146393520"/>
      </c:barChart>
      <c:catAx>
        <c:axId val="8847344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46393520"/>
        <c:crosses val="autoZero"/>
        <c:auto val="1"/>
        <c:lblAlgn val="ctr"/>
        <c:lblOffset val="100"/>
        <c:noMultiLvlLbl val="0"/>
      </c:catAx>
      <c:valAx>
        <c:axId val="1146393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847344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Sheet1!$F$1</c:f>
              <c:strCache>
                <c:ptCount val="1"/>
                <c:pt idx="0">
                  <c:v>违约率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Sheet1!$E$2:$E$4</c:f>
              <c:strCache>
                <c:ptCount val="3"/>
                <c:pt idx="0">
                  <c:v>高中或以下</c:v>
                </c:pt>
                <c:pt idx="1">
                  <c:v>大专</c:v>
                </c:pt>
                <c:pt idx="2">
                  <c:v>本科或以上</c:v>
                </c:pt>
              </c:strCache>
            </c:strRef>
          </c:cat>
          <c:val>
            <c:numRef>
              <c:f>Sheet1!$F$2:$F$4</c:f>
              <c:numCache>
                <c:formatCode>General</c:formatCode>
                <c:ptCount val="3"/>
                <c:pt idx="0">
                  <c:v>12.8</c:v>
                </c:pt>
                <c:pt idx="1">
                  <c:v>6.9</c:v>
                </c:pt>
                <c:pt idx="2">
                  <c:v>4.8</c:v>
                </c:pt>
              </c:numCache>
            </c:numRef>
          </c:val>
          <c:extLst>
            <c:ext xmlns:c16="http://schemas.microsoft.com/office/drawing/2014/chart" uri="{C3380CC4-5D6E-409C-BE32-E72D297353CC}">
              <c16:uniqueId val="{00000000-1592-471C-9D70-0523D2F15E88}"/>
            </c:ext>
          </c:extLst>
        </c:ser>
        <c:dLbls>
          <c:dLblPos val="outEnd"/>
          <c:showLegendKey val="0"/>
          <c:showVal val="1"/>
          <c:showCatName val="0"/>
          <c:showSerName val="0"/>
          <c:showPercent val="0"/>
          <c:showBubbleSize val="0"/>
        </c:dLbls>
        <c:gapWidth val="219"/>
        <c:axId val="749584191"/>
        <c:axId val="1345544335"/>
      </c:barChart>
      <c:catAx>
        <c:axId val="7495841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5544335"/>
        <c:crosses val="autoZero"/>
        <c:auto val="1"/>
        <c:lblAlgn val="ctr"/>
        <c:lblOffset val="100"/>
        <c:noMultiLvlLbl val="0"/>
      </c:catAx>
      <c:valAx>
        <c:axId val="13455443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违约率（</a:t>
                </a:r>
                <a:r>
                  <a:rPr lang="en-US" altLang="zh-CN"/>
                  <a:t>%</a:t>
                </a:r>
                <a:r>
                  <a:rPr lang="zh-CN"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49584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违约率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未婚</c:v>
                </c:pt>
                <c:pt idx="1">
                  <c:v>已婚</c:v>
                </c:pt>
                <c:pt idx="2">
                  <c:v>离婚</c:v>
                </c:pt>
              </c:strCache>
            </c:strRef>
          </c:cat>
          <c:val>
            <c:numRef>
              <c:f>Sheet1!$B$2:$B$4</c:f>
              <c:numCache>
                <c:formatCode>General</c:formatCode>
                <c:ptCount val="3"/>
                <c:pt idx="0">
                  <c:v>10.4</c:v>
                </c:pt>
                <c:pt idx="1">
                  <c:v>6.4</c:v>
                </c:pt>
                <c:pt idx="2">
                  <c:v>5.6</c:v>
                </c:pt>
              </c:numCache>
            </c:numRef>
          </c:val>
          <c:extLst>
            <c:ext xmlns:c16="http://schemas.microsoft.com/office/drawing/2014/chart" uri="{C3380CC4-5D6E-409C-BE32-E72D297353CC}">
              <c16:uniqueId val="{00000000-CE79-4DC8-B801-A216A587C8D7}"/>
            </c:ext>
          </c:extLst>
        </c:ser>
        <c:dLbls>
          <c:dLblPos val="outEnd"/>
          <c:showLegendKey val="0"/>
          <c:showVal val="1"/>
          <c:showCatName val="0"/>
          <c:showSerName val="0"/>
          <c:showPercent val="0"/>
          <c:showBubbleSize val="0"/>
        </c:dLbls>
        <c:gapWidth val="219"/>
        <c:overlap val="-27"/>
        <c:axId val="1158410431"/>
        <c:axId val="1154770367"/>
      </c:barChart>
      <c:catAx>
        <c:axId val="115841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54770367"/>
        <c:crosses val="autoZero"/>
        <c:auto val="1"/>
        <c:lblAlgn val="ctr"/>
        <c:lblOffset val="100"/>
        <c:noMultiLvlLbl val="0"/>
      </c:catAx>
      <c:valAx>
        <c:axId val="1154770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违约率</a:t>
                </a:r>
                <a:r>
                  <a:rPr lang="en-US" altLang="zh-CN"/>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58410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借款人数</c:v>
                </c:pt>
              </c:strCache>
            </c:strRef>
          </c:tx>
          <c:spPr>
            <a:solidFill>
              <a:schemeClr val="accent2"/>
            </a:solidFill>
            <a:ln>
              <a:noFill/>
            </a:ln>
            <a:effectLst/>
          </c:spPr>
          <c:invertIfNegative val="0"/>
          <c:cat>
            <c:strRef>
              <c:f>Sheet1!$A$2:$A$3</c:f>
              <c:strCache>
                <c:ptCount val="2"/>
                <c:pt idx="0">
                  <c:v>男</c:v>
                </c:pt>
                <c:pt idx="1">
                  <c:v>女</c:v>
                </c:pt>
              </c:strCache>
            </c:strRef>
          </c:cat>
          <c:val>
            <c:numRef>
              <c:f>Sheet1!$C$2:$C$3</c:f>
              <c:numCache>
                <c:formatCode>General</c:formatCode>
                <c:ptCount val="2"/>
                <c:pt idx="0">
                  <c:v>22287</c:v>
                </c:pt>
                <c:pt idx="1">
                  <c:v>8043</c:v>
                </c:pt>
              </c:numCache>
            </c:numRef>
          </c:val>
          <c:extLst>
            <c:ext xmlns:c16="http://schemas.microsoft.com/office/drawing/2014/chart" uri="{C3380CC4-5D6E-409C-BE32-E72D297353CC}">
              <c16:uniqueId val="{00000000-DC6E-4BB5-B2F4-FF36B0465401}"/>
            </c:ext>
          </c:extLst>
        </c:ser>
        <c:ser>
          <c:idx val="2"/>
          <c:order val="2"/>
          <c:tx>
            <c:strRef>
              <c:f>Sheet1!$D$1</c:f>
              <c:strCache>
                <c:ptCount val="1"/>
                <c:pt idx="0">
                  <c:v>辅助列</c:v>
                </c:pt>
              </c:strCache>
            </c:strRef>
          </c:tx>
          <c:spPr>
            <a:solidFill>
              <a:schemeClr val="accent3"/>
            </a:solidFill>
            <a:ln>
              <a:noFill/>
            </a:ln>
            <a:effectLst/>
          </c:spPr>
          <c:invertIfNegative val="0"/>
          <c:val>
            <c:numRef>
              <c:f>Sheet1!$D$2:$D$3</c:f>
              <c:numCache>
                <c:formatCode>General</c:formatCode>
                <c:ptCount val="2"/>
              </c:numCache>
            </c:numRef>
          </c:val>
          <c:extLst>
            <c:ext xmlns:c16="http://schemas.microsoft.com/office/drawing/2014/chart" uri="{C3380CC4-5D6E-409C-BE32-E72D297353CC}">
              <c16:uniqueId val="{00000001-DC6E-4BB5-B2F4-FF36B0465401}"/>
            </c:ext>
          </c:extLst>
        </c:ser>
        <c:dLbls>
          <c:showLegendKey val="0"/>
          <c:showVal val="0"/>
          <c:showCatName val="0"/>
          <c:showSerName val="0"/>
          <c:showPercent val="0"/>
          <c:showBubbleSize val="0"/>
        </c:dLbls>
        <c:gapWidth val="219"/>
        <c:overlap val="-27"/>
        <c:axId val="544872112"/>
        <c:axId val="544872752"/>
      </c:barChart>
      <c:barChart>
        <c:barDir val="col"/>
        <c:grouping val="clustered"/>
        <c:varyColors val="0"/>
        <c:ser>
          <c:idx val="0"/>
          <c:order val="0"/>
          <c:tx>
            <c:strRef>
              <c:f>Sheet1!$B$1</c:f>
              <c:strCache>
                <c:ptCount val="1"/>
                <c:pt idx="0">
                  <c:v>违约率</c:v>
                </c:pt>
              </c:strCache>
            </c:strRef>
          </c:tx>
          <c:spPr>
            <a:solidFill>
              <a:schemeClr val="accent1"/>
            </a:solidFill>
            <a:ln>
              <a:noFill/>
            </a:ln>
            <a:effectLst/>
          </c:spPr>
          <c:invertIfNegative val="0"/>
          <c:cat>
            <c:strRef>
              <c:f>Sheet1!$A$2:$A$3</c:f>
              <c:strCache>
                <c:ptCount val="2"/>
                <c:pt idx="0">
                  <c:v>男</c:v>
                </c:pt>
                <c:pt idx="1">
                  <c:v>女</c:v>
                </c:pt>
              </c:strCache>
            </c:strRef>
          </c:cat>
          <c:val>
            <c:numRef>
              <c:f>Sheet1!$B$2:$B$3</c:f>
              <c:numCache>
                <c:formatCode>General</c:formatCode>
                <c:ptCount val="2"/>
                <c:pt idx="0">
                  <c:v>8.5</c:v>
                </c:pt>
                <c:pt idx="1">
                  <c:v>3.6</c:v>
                </c:pt>
              </c:numCache>
            </c:numRef>
          </c:val>
          <c:extLst>
            <c:ext xmlns:c16="http://schemas.microsoft.com/office/drawing/2014/chart" uri="{C3380CC4-5D6E-409C-BE32-E72D297353CC}">
              <c16:uniqueId val="{00000002-DC6E-4BB5-B2F4-FF36B0465401}"/>
            </c:ext>
          </c:extLst>
        </c:ser>
        <c:dLbls>
          <c:showLegendKey val="0"/>
          <c:showVal val="0"/>
          <c:showCatName val="0"/>
          <c:showSerName val="0"/>
          <c:showPercent val="0"/>
          <c:showBubbleSize val="0"/>
        </c:dLbls>
        <c:gapWidth val="459"/>
        <c:overlap val="-27"/>
        <c:axId val="549128432"/>
        <c:axId val="549126512"/>
      </c:barChart>
      <c:catAx>
        <c:axId val="54487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crossAx val="544872752"/>
        <c:crosses val="autoZero"/>
        <c:auto val="1"/>
        <c:lblAlgn val="ctr"/>
        <c:lblOffset val="100"/>
        <c:noMultiLvlLbl val="0"/>
      </c:catAx>
      <c:valAx>
        <c:axId val="544872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r>
                  <a:rPr lang="zh-CN" altLang="en-US" dirty="0">
                    <a:latin typeface="黑体" panose="02010609060101010101" pitchFamily="49" charset="-122"/>
                    <a:ea typeface="黑体" panose="02010609060101010101" pitchFamily="49" charset="-122"/>
                  </a:rPr>
                  <a:t>借款人数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4872112"/>
        <c:crosses val="autoZero"/>
        <c:crossBetween val="between"/>
      </c:valAx>
      <c:valAx>
        <c:axId val="54912651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r>
                  <a:rPr lang="zh-CN" altLang="en-US" dirty="0">
                    <a:latin typeface="黑体" panose="02010609060101010101" pitchFamily="49" charset="-122"/>
                    <a:ea typeface="黑体" panose="02010609060101010101" pitchFamily="49" charset="-122"/>
                  </a:rPr>
                  <a:t>违约率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9128432"/>
        <c:crosses val="max"/>
        <c:crossBetween val="between"/>
      </c:valAx>
      <c:catAx>
        <c:axId val="549128432"/>
        <c:scaling>
          <c:orientation val="minMax"/>
        </c:scaling>
        <c:delete val="1"/>
        <c:axPos val="b"/>
        <c:numFmt formatCode="General" sourceLinked="1"/>
        <c:majorTickMark val="out"/>
        <c:minorTickMark val="none"/>
        <c:tickLblPos val="nextTo"/>
        <c:crossAx val="549126512"/>
        <c:crosses val="autoZero"/>
        <c:auto val="1"/>
        <c:lblAlgn val="ctr"/>
        <c:lblOffset val="100"/>
        <c:noMultiLvlLbl val="0"/>
      </c:catAx>
      <c:spPr>
        <a:noFill/>
        <a:ln>
          <a:noFill/>
        </a:ln>
        <a:effectLst/>
      </c:spPr>
    </c:plotArea>
    <c:legend>
      <c:legendPos val="t"/>
      <c:legendEntry>
        <c:idx val="1"/>
        <c:delete val="1"/>
      </c:legendEntry>
      <c:layout>
        <c:manualLayout>
          <c:xMode val="edge"/>
          <c:yMode val="edge"/>
          <c:x val="0.45876517519987675"/>
          <c:y val="0.1684182821097899"/>
          <c:w val="0.35942186765322898"/>
          <c:h val="8.44723406248536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8T18:02:57.47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32BA1-87BA-4F3C-97C4-B92BDC92647C}"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AD06-B0CE-489A-82C6-ECEDE411DE71}" type="slidenum">
              <a:rPr lang="zh-CN" altLang="en-US" smtClean="0"/>
              <a:t>‹#›</a:t>
            </a:fld>
            <a:endParaRPr lang="zh-CN" altLang="en-US"/>
          </a:p>
        </p:txBody>
      </p:sp>
    </p:spTree>
    <p:extLst>
      <p:ext uri="{BB962C8B-B14F-4D97-AF65-F5344CB8AC3E}">
        <p14:creationId xmlns:p14="http://schemas.microsoft.com/office/powerpoint/2010/main" val="1299170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摘要我还没改</a:t>
            </a:r>
          </a:p>
        </p:txBody>
      </p:sp>
      <p:sp>
        <p:nvSpPr>
          <p:cNvPr id="4" name="灯片编号占位符 3"/>
          <p:cNvSpPr>
            <a:spLocks noGrp="1"/>
          </p:cNvSpPr>
          <p:nvPr>
            <p:ph type="sldNum" sz="quarter" idx="10"/>
          </p:nvPr>
        </p:nvSpPr>
        <p:spPr/>
        <p:txBody>
          <a:bodyPr/>
          <a:lstStyle/>
          <a:p>
            <a:fld id="{72E4AD06-B0CE-489A-82C6-ECEDE411DE71}" type="slidenum">
              <a:rPr lang="zh-CN" altLang="en-US" smtClean="0"/>
              <a:t>2</a:t>
            </a:fld>
            <a:endParaRPr lang="zh-CN" altLang="en-US"/>
          </a:p>
        </p:txBody>
      </p:sp>
    </p:spTree>
    <p:extLst>
      <p:ext uri="{BB962C8B-B14F-4D97-AF65-F5344CB8AC3E}">
        <p14:creationId xmlns:p14="http://schemas.microsoft.com/office/powerpoint/2010/main" val="272663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挑以下一两条说一下即可：</a:t>
            </a:r>
            <a:endParaRPr lang="en-US" altLang="zh-CN" dirty="0"/>
          </a:p>
          <a:p>
            <a:endParaRPr lang="en-US" altLang="zh-CN" dirty="0"/>
          </a:p>
          <a:p>
            <a:r>
              <a:rPr lang="zh-CN" altLang="en-US" dirty="0"/>
              <a:t>独热编码（引入哑变量）原因：</a:t>
            </a:r>
            <a:r>
              <a:rPr lang="en-US" altLang="zh-CN" dirty="0" err="1"/>
              <a:t>xgboost</a:t>
            </a:r>
            <a:r>
              <a:rPr lang="zh-CN" altLang="en-US" dirty="0"/>
              <a:t>以回归决策树为基模型，只接受数值型输入；方便</a:t>
            </a:r>
            <a:r>
              <a:rPr lang="en-US" altLang="zh-CN" dirty="0" err="1"/>
              <a:t>knn</a:t>
            </a:r>
            <a:r>
              <a:rPr lang="zh-CN" altLang="en-US" dirty="0"/>
              <a:t>距离的计算</a:t>
            </a:r>
            <a:endParaRPr lang="en-US" altLang="zh-CN" dirty="0"/>
          </a:p>
          <a:p>
            <a:r>
              <a:rPr lang="zh-CN" altLang="en-US" dirty="0"/>
              <a:t>标准化：有正则项，用原始数据会扩大数值水平较高的指标的作用</a:t>
            </a:r>
            <a:endParaRPr lang="en-US" altLang="zh-CN" dirty="0"/>
          </a:p>
          <a:p>
            <a:r>
              <a:rPr lang="zh-CN" altLang="en-US" dirty="0"/>
              <a:t>非平衡数据：违约数据占比 </a:t>
            </a:r>
            <a:r>
              <a:rPr lang="en-US" altLang="zh-CN" dirty="0"/>
              <a:t>7.2%</a:t>
            </a:r>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18</a:t>
            </a:fld>
            <a:endParaRPr lang="zh-CN" altLang="en-US"/>
          </a:p>
        </p:txBody>
      </p:sp>
    </p:spTree>
    <p:extLst>
      <p:ext uri="{BB962C8B-B14F-4D97-AF65-F5344CB8AC3E}">
        <p14:creationId xmlns:p14="http://schemas.microsoft.com/office/powerpoint/2010/main" val="389589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这里介绍模型的基本结构，交叉验证折数、模型选择指标。</a:t>
            </a:r>
            <a:endParaRPr lang="en-US" altLang="zh-CN" dirty="0"/>
          </a:p>
          <a:p>
            <a:r>
              <a:rPr lang="zh-CN" altLang="en-US" dirty="0"/>
              <a:t>然后开始说明每个模型需要进行重要参数的调整，介绍每个模型的重要参数</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19</a:t>
            </a:fld>
            <a:endParaRPr lang="zh-CN" altLang="en-US"/>
          </a:p>
        </p:txBody>
      </p:sp>
    </p:spTree>
    <p:extLst>
      <p:ext uri="{BB962C8B-B14F-4D97-AF65-F5344CB8AC3E}">
        <p14:creationId xmlns:p14="http://schemas.microsoft.com/office/powerpoint/2010/main" val="2414450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20</a:t>
            </a:fld>
            <a:endParaRPr lang="zh-CN" altLang="en-US"/>
          </a:p>
        </p:txBody>
      </p:sp>
    </p:spTree>
    <p:extLst>
      <p:ext uri="{BB962C8B-B14F-4D97-AF65-F5344CB8AC3E}">
        <p14:creationId xmlns:p14="http://schemas.microsoft.com/office/powerpoint/2010/main" val="388967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 略讲一下 </a:t>
            </a:r>
            <a:r>
              <a:rPr lang="en-US" altLang="zh-CN" dirty="0"/>
              <a:t>XGBOOST</a:t>
            </a:r>
            <a:r>
              <a:rPr lang="zh-CN" altLang="en-US" dirty="0"/>
              <a:t>，就说两者都是树模型，参数很多都一样，但 </a:t>
            </a:r>
            <a:r>
              <a:rPr lang="en-US" altLang="zh-CN" dirty="0"/>
              <a:t>XGBOOST </a:t>
            </a:r>
            <a:r>
              <a:rPr lang="zh-CN" altLang="en-US" dirty="0"/>
              <a:t>根据前一棵树的结果来进行优化，所以有几个额外的参数需要注意：</a:t>
            </a:r>
            <a:endParaRPr lang="en-US" altLang="zh-CN" dirty="0"/>
          </a:p>
          <a:p>
            <a:endParaRPr lang="en-US" altLang="zh-CN" dirty="0"/>
          </a:p>
          <a:p>
            <a:r>
              <a:rPr lang="en-US" altLang="zh-CN" dirty="0"/>
              <a:t>1. Gamma</a:t>
            </a:r>
            <a:r>
              <a:rPr lang="zh-CN" altLang="en-US" dirty="0"/>
              <a:t>参数：新增的树在确定其结构时，确定其是否增加结点的参数，如果新增加结点，能够使目标损失函数的减小值大于</a:t>
            </a:r>
            <a:r>
              <a:rPr lang="en-US" altLang="zh-CN" dirty="0"/>
              <a:t>Gamma</a:t>
            </a:r>
            <a:r>
              <a:rPr lang="zh-CN" altLang="en-US" dirty="0"/>
              <a:t>，则增加结点。该参数越大，则算法越保守。</a:t>
            </a:r>
            <a:endParaRPr lang="en-US" altLang="zh-CN" dirty="0"/>
          </a:p>
          <a:p>
            <a:r>
              <a:rPr lang="en-US" altLang="zh-CN" dirty="0"/>
              <a:t> 2. </a:t>
            </a:r>
            <a:r>
              <a:rPr lang="zh-CN" altLang="en-US" dirty="0"/>
              <a:t>学习率：在新生成的树对应的函数并不直接和已求出的函数相加，需要乘以一个学习率，防止数据过拟合。</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21</a:t>
            </a:fld>
            <a:endParaRPr lang="zh-CN" altLang="en-US"/>
          </a:p>
        </p:txBody>
      </p:sp>
    </p:spTree>
    <p:extLst>
      <p:ext uri="{BB962C8B-B14F-4D97-AF65-F5344CB8AC3E}">
        <p14:creationId xmlns:p14="http://schemas.microsoft.com/office/powerpoint/2010/main" val="285852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这里是每个模型最优的参数的一张表，让人看一下就过就行</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22</a:t>
            </a:fld>
            <a:endParaRPr lang="zh-CN" altLang="en-US"/>
          </a:p>
        </p:txBody>
      </p:sp>
    </p:spTree>
    <p:extLst>
      <p:ext uri="{BB962C8B-B14F-4D97-AF65-F5344CB8AC3E}">
        <p14:creationId xmlns:p14="http://schemas.microsoft.com/office/powerpoint/2010/main" val="2742542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23</a:t>
            </a:fld>
            <a:endParaRPr lang="zh-CN" altLang="en-US"/>
          </a:p>
        </p:txBody>
      </p:sp>
    </p:spTree>
    <p:extLst>
      <p:ext uri="{BB962C8B-B14F-4D97-AF65-F5344CB8AC3E}">
        <p14:creationId xmlns:p14="http://schemas.microsoft.com/office/powerpoint/2010/main" val="1966048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主讲 </a:t>
            </a:r>
            <a:r>
              <a:rPr lang="en-US" altLang="zh-CN" dirty="0"/>
              <a:t>Accuracy</a:t>
            </a:r>
            <a:r>
              <a:rPr lang="zh-CN" altLang="en-US" dirty="0"/>
              <a:t>，说最终的模型确实准确率有所提升，然后其他指标表现也还不错</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25</a:t>
            </a:fld>
            <a:endParaRPr lang="zh-CN" altLang="en-US"/>
          </a:p>
        </p:txBody>
      </p:sp>
    </p:spTree>
    <p:extLst>
      <p:ext uri="{BB962C8B-B14F-4D97-AF65-F5344CB8AC3E}">
        <p14:creationId xmlns:p14="http://schemas.microsoft.com/office/powerpoint/2010/main" val="684666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跟上一张连着说，一语带过即可，就说 “除了这些指标，在评价模型综合能力的</a:t>
            </a:r>
            <a:r>
              <a:rPr lang="en-US" altLang="zh-CN" dirty="0"/>
              <a:t>ROC</a:t>
            </a:r>
            <a:r>
              <a:rPr lang="zh-CN" altLang="en-US" dirty="0"/>
              <a:t>和</a:t>
            </a:r>
            <a:r>
              <a:rPr lang="en-US" altLang="zh-CN" dirty="0"/>
              <a:t>Lift</a:t>
            </a:r>
            <a:r>
              <a:rPr lang="zh-CN" altLang="en-US" dirty="0"/>
              <a:t>曲线上可看出模型表现也不错” 之类的，然后直接进入最后一张进行总结</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26</a:t>
            </a:fld>
            <a:endParaRPr lang="zh-CN" altLang="en-US"/>
          </a:p>
        </p:txBody>
      </p:sp>
    </p:spTree>
    <p:extLst>
      <p:ext uri="{BB962C8B-B14F-4D97-AF65-F5344CB8AC3E}">
        <p14:creationId xmlns:p14="http://schemas.microsoft.com/office/powerpoint/2010/main" val="77232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在这一页总结一下，最后提一嘴模型局限性，三个局限性</a:t>
            </a:r>
            <a:endParaRPr lang="en-US" altLang="zh-CN"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27</a:t>
            </a:fld>
            <a:endParaRPr lang="zh-CN" altLang="en-US"/>
          </a:p>
        </p:txBody>
      </p:sp>
    </p:spTree>
    <p:extLst>
      <p:ext uri="{BB962C8B-B14F-4D97-AF65-F5344CB8AC3E}">
        <p14:creationId xmlns:p14="http://schemas.microsoft.com/office/powerpoint/2010/main" val="383988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E4AD06-B0CE-489A-82C6-ECEDE411DE71}" type="slidenum">
              <a:rPr lang="zh-CN" altLang="en-US" smtClean="0"/>
              <a:t>4</a:t>
            </a:fld>
            <a:endParaRPr lang="zh-CN" altLang="en-US"/>
          </a:p>
        </p:txBody>
      </p:sp>
    </p:spTree>
    <p:extLst>
      <p:ext uri="{BB962C8B-B14F-4D97-AF65-F5344CB8AC3E}">
        <p14:creationId xmlns:p14="http://schemas.microsoft.com/office/powerpoint/2010/main" val="12492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E4AD06-B0CE-489A-82C6-ECEDE411DE71}" type="slidenum">
              <a:rPr lang="zh-CN" altLang="en-US" smtClean="0"/>
              <a:t>6</a:t>
            </a:fld>
            <a:endParaRPr lang="zh-CN" altLang="en-US"/>
          </a:p>
        </p:txBody>
      </p:sp>
    </p:spTree>
    <p:extLst>
      <p:ext uri="{BB962C8B-B14F-4D97-AF65-F5344CB8AC3E}">
        <p14:creationId xmlns:p14="http://schemas.microsoft.com/office/powerpoint/2010/main" val="65957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10</a:t>
            </a:fld>
            <a:endParaRPr lang="zh-CN" altLang="en-US"/>
          </a:p>
        </p:txBody>
      </p:sp>
    </p:spTree>
    <p:extLst>
      <p:ext uri="{BB962C8B-B14F-4D97-AF65-F5344CB8AC3E}">
        <p14:creationId xmlns:p14="http://schemas.microsoft.com/office/powerpoint/2010/main" val="234994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讲下分布特征即可，空白地方可以加你想说的内容</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11</a:t>
            </a:fld>
            <a:endParaRPr lang="zh-CN" altLang="en-US"/>
          </a:p>
        </p:txBody>
      </p:sp>
    </p:spTree>
    <p:extLst>
      <p:ext uri="{BB962C8B-B14F-4D97-AF65-F5344CB8AC3E}">
        <p14:creationId xmlns:p14="http://schemas.microsoft.com/office/powerpoint/2010/main" val="194177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左边是违约的、右边是还清的</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12</a:t>
            </a:fld>
            <a:endParaRPr lang="zh-CN" altLang="en-US"/>
          </a:p>
        </p:txBody>
      </p:sp>
    </p:spTree>
    <p:extLst>
      <p:ext uri="{BB962C8B-B14F-4D97-AF65-F5344CB8AC3E}">
        <p14:creationId xmlns:p14="http://schemas.microsoft.com/office/powerpoint/2010/main" val="205800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14</a:t>
            </a:fld>
            <a:endParaRPr lang="zh-CN" altLang="en-US"/>
          </a:p>
        </p:txBody>
      </p:sp>
    </p:spTree>
    <p:extLst>
      <p:ext uri="{BB962C8B-B14F-4D97-AF65-F5344CB8AC3E}">
        <p14:creationId xmlns:p14="http://schemas.microsoft.com/office/powerpoint/2010/main" val="1969494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609585">
              <a:lnSpc>
                <a:spcPct val="130000"/>
              </a:lnSpc>
            </a:pPr>
            <a:r>
              <a:rPr lang="zh-CN" altLang="en-US" sz="1200" dirty="0">
                <a:solidFill>
                  <a:schemeClr val="bg1"/>
                </a:solidFill>
                <a:latin typeface="微软雅黑" charset="0"/>
                <a:ea typeface="微软雅黑" charset="0"/>
              </a:rPr>
              <a:t>离散化后的特征对异常数据有很强的鲁棒性，起到了简化了模型的作用，模型会更稳定，降低了模型过拟合的风险。</a:t>
            </a:r>
            <a:endParaRPr lang="en-US" altLang="zh-CN" sz="1200" dirty="0">
              <a:solidFill>
                <a:schemeClr val="bg1"/>
              </a:solidFill>
              <a:latin typeface="微软雅黑" charset="0"/>
              <a:ea typeface="微软雅黑" charset="0"/>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公司规模的例子</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公司规模：关于公司规模变量，由于</a:t>
            </a:r>
            <a:r>
              <a:rPr lang="en-US" altLang="zh-CN" sz="1200" kern="1200" dirty="0">
                <a:solidFill>
                  <a:schemeClr val="tx1"/>
                </a:solidFill>
                <a:effectLst/>
                <a:latin typeface="+mn-lt"/>
                <a:ea typeface="+mn-ea"/>
                <a:cs typeface="+mn-cs"/>
              </a:rPr>
              <a:t>100-500</a:t>
            </a:r>
            <a:r>
              <a:rPr lang="zh-CN" altLang="zh-CN" sz="1200" kern="1200" dirty="0">
                <a:solidFill>
                  <a:schemeClr val="tx1"/>
                </a:solidFill>
                <a:effectLst/>
                <a:latin typeface="+mn-lt"/>
                <a:ea typeface="+mn-ea"/>
                <a:cs typeface="+mn-cs"/>
              </a:rPr>
              <a:t>人（违约率</a:t>
            </a:r>
            <a:r>
              <a:rPr lang="en-US" altLang="zh-CN" sz="1200" kern="1200" dirty="0">
                <a:solidFill>
                  <a:schemeClr val="tx1"/>
                </a:solidFill>
                <a:effectLst/>
                <a:latin typeface="+mn-lt"/>
                <a:ea typeface="+mn-ea"/>
                <a:cs typeface="+mn-cs"/>
              </a:rPr>
              <a:t>24.2%</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500</a:t>
            </a:r>
            <a:r>
              <a:rPr lang="zh-CN" altLang="zh-CN" sz="1200" kern="1200" dirty="0">
                <a:solidFill>
                  <a:schemeClr val="tx1"/>
                </a:solidFill>
                <a:effectLst/>
                <a:latin typeface="+mn-lt"/>
                <a:ea typeface="+mn-ea"/>
                <a:cs typeface="+mn-cs"/>
              </a:rPr>
              <a:t>人以上（违约率</a:t>
            </a:r>
            <a:r>
              <a:rPr lang="en-US" altLang="zh-CN" sz="1200" kern="1200" dirty="0">
                <a:solidFill>
                  <a:schemeClr val="tx1"/>
                </a:solidFill>
                <a:effectLst/>
                <a:latin typeface="+mn-lt"/>
                <a:ea typeface="+mn-ea"/>
                <a:cs typeface="+mn-cs"/>
              </a:rPr>
              <a:t>26.0%</a:t>
            </a:r>
            <a:r>
              <a:rPr lang="zh-CN" altLang="zh-CN" sz="1200" kern="1200" dirty="0">
                <a:solidFill>
                  <a:schemeClr val="tx1"/>
                </a:solidFill>
                <a:effectLst/>
                <a:latin typeface="+mn-lt"/>
                <a:ea typeface="+mn-ea"/>
                <a:cs typeface="+mn-cs"/>
              </a:rPr>
              <a:t>）两类公司规模的违约率相近，与</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人以下（违约率</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10-100</a:t>
            </a:r>
            <a:r>
              <a:rPr lang="zh-CN" altLang="zh-CN" sz="1200" kern="1200" dirty="0">
                <a:solidFill>
                  <a:schemeClr val="tx1"/>
                </a:solidFill>
                <a:effectLst/>
                <a:latin typeface="+mn-lt"/>
                <a:ea typeface="+mn-ea"/>
                <a:cs typeface="+mn-cs"/>
              </a:rPr>
              <a:t>人（违约率</a:t>
            </a:r>
            <a:r>
              <a:rPr lang="en-US" altLang="zh-CN" sz="1200" kern="1200" dirty="0">
                <a:solidFill>
                  <a:schemeClr val="tx1"/>
                </a:solidFill>
                <a:effectLst/>
                <a:latin typeface="+mn-lt"/>
                <a:ea typeface="+mn-ea"/>
                <a:cs typeface="+mn-cs"/>
              </a:rPr>
              <a:t>16.6%</a:t>
            </a:r>
            <a:r>
              <a:rPr lang="zh-CN" altLang="zh-CN" sz="1200" kern="1200" dirty="0">
                <a:solidFill>
                  <a:schemeClr val="tx1"/>
                </a:solidFill>
                <a:effectLst/>
                <a:latin typeface="+mn-lt"/>
                <a:ea typeface="+mn-ea"/>
                <a:cs typeface="+mn-cs"/>
              </a:rPr>
              <a:t>）相差较大，因此将</a:t>
            </a:r>
            <a:r>
              <a:rPr lang="en-US" altLang="zh-CN" sz="1200" kern="1200" dirty="0">
                <a:solidFill>
                  <a:schemeClr val="tx1"/>
                </a:solidFill>
                <a:effectLst/>
                <a:latin typeface="+mn-lt"/>
                <a:ea typeface="+mn-ea"/>
                <a:cs typeface="+mn-cs"/>
              </a:rPr>
              <a:t>100-500</a:t>
            </a:r>
            <a:r>
              <a:rPr lang="zh-CN" altLang="zh-CN" sz="1200" kern="1200" dirty="0">
                <a:solidFill>
                  <a:schemeClr val="tx1"/>
                </a:solidFill>
                <a:effectLst/>
                <a:latin typeface="+mn-lt"/>
                <a:ea typeface="+mn-ea"/>
                <a:cs typeface="+mn-cs"/>
              </a:rPr>
              <a:t>人和</a:t>
            </a:r>
            <a:r>
              <a:rPr lang="en-US" altLang="zh-CN" sz="1200" kern="1200" dirty="0">
                <a:solidFill>
                  <a:schemeClr val="tx1"/>
                </a:solidFill>
                <a:effectLst/>
                <a:latin typeface="+mn-lt"/>
                <a:ea typeface="+mn-ea"/>
                <a:cs typeface="+mn-cs"/>
              </a:rPr>
              <a:t>500</a:t>
            </a:r>
            <a:r>
              <a:rPr lang="zh-CN" altLang="zh-CN" sz="1200" kern="1200" dirty="0">
                <a:solidFill>
                  <a:schemeClr val="tx1"/>
                </a:solidFill>
                <a:effectLst/>
                <a:latin typeface="+mn-lt"/>
                <a:ea typeface="+mn-ea"/>
                <a:cs typeface="+mn-cs"/>
              </a:rPr>
              <a:t>人以上两个类合并，记作</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人以上。</a:t>
            </a:r>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16</a:t>
            </a:fld>
            <a:endParaRPr lang="zh-CN" altLang="en-US"/>
          </a:p>
        </p:txBody>
      </p:sp>
    </p:spTree>
    <p:extLst>
      <p:ext uri="{BB962C8B-B14F-4D97-AF65-F5344CB8AC3E}">
        <p14:creationId xmlns:p14="http://schemas.microsoft.com/office/powerpoint/2010/main" val="296163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右图中红的那一大片代表一条纪律缺失了很多变量，对于这样的记录选择删除处理，</a:t>
            </a:r>
            <a:endParaRPr lang="en-US" altLang="zh-CN" dirty="0"/>
          </a:p>
          <a:p>
            <a:r>
              <a:rPr lang="zh-CN" altLang="en-US" dirty="0"/>
              <a:t>其余变量选择</a:t>
            </a:r>
            <a:r>
              <a:rPr lang="en-US" altLang="zh-CN" dirty="0"/>
              <a:t>k</a:t>
            </a:r>
            <a:r>
              <a:rPr lang="zh-CN" altLang="en-US" dirty="0"/>
              <a:t>近邻填补</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17</a:t>
            </a:fld>
            <a:endParaRPr lang="zh-CN" altLang="en-US"/>
          </a:p>
        </p:txBody>
      </p:sp>
    </p:spTree>
    <p:extLst>
      <p:ext uri="{BB962C8B-B14F-4D97-AF65-F5344CB8AC3E}">
        <p14:creationId xmlns:p14="http://schemas.microsoft.com/office/powerpoint/2010/main" val="62551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99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0252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设计师原创</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21" name="矩形 20"/>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任意形状 11"/>
          <p:cNvSpPr/>
          <p:nvPr userDrawn="1"/>
        </p:nvSpPr>
        <p:spPr>
          <a:xfrm rot="9000000">
            <a:off x="-731010" y="2143921"/>
            <a:ext cx="15337757" cy="109389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3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9000000">
            <a:off x="-7623331" y="5280098"/>
            <a:ext cx="20401914" cy="145506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4" name="任意形状 13"/>
          <p:cNvSpPr/>
          <p:nvPr userDrawn="1"/>
        </p:nvSpPr>
        <p:spPr>
          <a:xfrm rot="9000000">
            <a:off x="-8629388" y="7137586"/>
            <a:ext cx="19448833" cy="247052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9" name="任意形状 18"/>
          <p:cNvSpPr/>
          <p:nvPr userDrawn="1"/>
        </p:nvSpPr>
        <p:spPr>
          <a:xfrm rot="9000000">
            <a:off x="-9115022" y="9773804"/>
            <a:ext cx="21890179" cy="59690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9000000">
            <a:off x="-486639" y="1829440"/>
            <a:ext cx="13262977" cy="3616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80197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2"/>
        </a:solidFill>
        <a:effectLst/>
      </p:bgPr>
    </p:bg>
    <p:spTree>
      <p:nvGrpSpPr>
        <p:cNvPr id="1" name=""/>
        <p:cNvGrpSpPr/>
        <p:nvPr/>
      </p:nvGrpSpPr>
      <p:grpSpPr>
        <a:xfrm>
          <a:off x="0" y="0"/>
          <a:ext cx="0" cy="0"/>
          <a:chOff x="0" y="0"/>
          <a:chExt cx="0" cy="0"/>
        </a:xfrm>
      </p:grpSpPr>
      <p:grpSp>
        <p:nvGrpSpPr>
          <p:cNvPr id="15" name="组 14"/>
          <p:cNvGrpSpPr/>
          <p:nvPr userDrawn="1"/>
        </p:nvGrpSpPr>
        <p:grpSpPr>
          <a:xfrm>
            <a:off x="-26468527" y="3973065"/>
            <a:ext cx="32229841" cy="11251983"/>
            <a:chOff x="-30083473" y="4244143"/>
            <a:chExt cx="36403800" cy="12709183"/>
          </a:xfrm>
        </p:grpSpPr>
        <p:sp>
          <p:nvSpPr>
            <p:cNvPr id="14" name="任意形状 13"/>
            <p:cNvSpPr/>
            <p:nvPr userDrawn="1"/>
          </p:nvSpPr>
          <p:spPr>
            <a:xfrm rot="9000000">
              <a:off x="-30083473" y="14357003"/>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8282487" y="6572714"/>
              <a:ext cx="12257106" cy="1556983"/>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4267399" y="12952247"/>
              <a:ext cx="28000817" cy="76352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grpSp>
        <p:nvGrpSpPr>
          <p:cNvPr id="16" name="组 15"/>
          <p:cNvGrpSpPr/>
          <p:nvPr userDrawn="1"/>
        </p:nvGrpSpPr>
        <p:grpSpPr>
          <a:xfrm rot="10800000">
            <a:off x="3171601" y="-8548754"/>
            <a:ext cx="33439448" cy="11298060"/>
            <a:chOff x="-28468889" y="4244143"/>
            <a:chExt cx="37770058" cy="12761227"/>
          </a:xfrm>
        </p:grpSpPr>
        <p:sp>
          <p:nvSpPr>
            <p:cNvPr id="20" name="任意形状 19"/>
            <p:cNvSpPr/>
            <p:nvPr userDrawn="1"/>
          </p:nvSpPr>
          <p:spPr>
            <a:xfrm rot="9000000">
              <a:off x="-18461710" y="7608984"/>
              <a:ext cx="27762879" cy="352663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9000000">
              <a:off x="-28468889" y="14409047"/>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9000000">
              <a:off x="-24168838" y="13320081"/>
              <a:ext cx="26665384" cy="727109"/>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Tree>
    <p:extLst>
      <p:ext uri="{BB962C8B-B14F-4D97-AF65-F5344CB8AC3E}">
        <p14:creationId xmlns:p14="http://schemas.microsoft.com/office/powerpoint/2010/main" val="23366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solidFill>
          <a:schemeClr val="accent1"/>
        </a:solidFill>
        <a:effectLst/>
      </p:bgPr>
    </p:bg>
    <p:spTree>
      <p:nvGrpSpPr>
        <p:cNvPr id="1" name=""/>
        <p:cNvGrpSpPr/>
        <p:nvPr/>
      </p:nvGrpSpPr>
      <p:grpSpPr>
        <a:xfrm>
          <a:off x="0" y="0"/>
          <a:ext cx="0" cy="0"/>
          <a:chOff x="0" y="0"/>
          <a:chExt cx="0" cy="0"/>
        </a:xfrm>
      </p:grpSpPr>
      <p:sp>
        <p:nvSpPr>
          <p:cNvPr id="14" name="任意形状 13"/>
          <p:cNvSpPr/>
          <p:nvPr userDrawn="1"/>
        </p:nvSpPr>
        <p:spPr>
          <a:xfrm rot="9000000">
            <a:off x="-26468527" y="12926412"/>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345862" y="3973065"/>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8983998" y="6317943"/>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7167182" y="6034648"/>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1319308" y="11682722"/>
            <a:ext cx="24790321" cy="67598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4799071" y="4067643"/>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6514411" y="714048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19800000">
            <a:off x="3171601" y="-3352012"/>
            <a:ext cx="24579664" cy="3122281"/>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19800000">
            <a:off x="4381208" y="-8548754"/>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19800000">
            <a:off x="9927444" y="2393390"/>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19800000">
            <a:off x="9172455" y="-407446"/>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19800000">
            <a:off x="9196025" y="-5929751"/>
            <a:ext cx="23608005" cy="64374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19800000">
            <a:off x="10255532" y="2487971"/>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19800000">
            <a:off x="9197171" y="-66050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8183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17299683"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5403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12600000" flipH="1">
            <a:off x="9054249" y="6933693"/>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12600000" flipH="1">
            <a:off x="8854258" y="8872618"/>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任意形状 10"/>
          <p:cNvSpPr/>
          <p:nvPr userDrawn="1"/>
        </p:nvSpPr>
        <p:spPr>
          <a:xfrm rot="12600000" flipH="1" flipV="1">
            <a:off x="11598932" y="5166796"/>
            <a:ext cx="2230761" cy="15909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2600000" flipH="1">
            <a:off x="10340150" y="7248898"/>
            <a:ext cx="4285106" cy="3056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47033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1289304"/>
            <a:ext cx="12192000" cy="23865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22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3193692"/>
            <a:ext cx="12192000" cy="36981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108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3" r:id="rId3"/>
    <p:sldLayoutId id="2147483687" r:id="rId4"/>
    <p:sldLayoutId id="2147483682" r:id="rId5"/>
    <p:sldLayoutId id="2147483679" r:id="rId6"/>
    <p:sldLayoutId id="2147483688" r:id="rId7"/>
    <p:sldLayoutId id="2147483689" r:id="rId8"/>
    <p:sldLayoutId id="2147483690" r:id="rId9"/>
    <p:sldLayoutId id="2147483680" r:id="rId10"/>
    <p:sldLayoutId id="2147483684" r:id="rId11"/>
    <p:sldLayoutId id="2147483662" r:id="rId12"/>
    <p:sldLayoutId id="2147483664" r:id="rId13"/>
    <p:sldLayoutId id="2147483663"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724650"/>
            <a:ext cx="4493538"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统计与数学学院</a:t>
            </a:r>
          </a:p>
        </p:txBody>
      </p:sp>
      <p:sp>
        <p:nvSpPr>
          <p:cNvPr id="3" name="文本框 2"/>
          <p:cNvSpPr txBox="1"/>
          <p:nvPr/>
        </p:nvSpPr>
        <p:spPr>
          <a:xfrm>
            <a:off x="866002" y="2657247"/>
            <a:ext cx="5262979" cy="1107996"/>
          </a:xfrm>
          <a:prstGeom prst="rect">
            <a:avLst/>
          </a:prstGeom>
          <a:solidFill>
            <a:schemeClr val="accent1"/>
          </a:solidFill>
        </p:spPr>
        <p:txBody>
          <a:bodyPr wrap="none" rtlCol="0">
            <a:spAutoFit/>
          </a:bodyPr>
          <a:lstStyle/>
          <a:p>
            <a:r>
              <a:rPr kumimoji="1" lang="zh-CN" altLang="en-US" sz="6600" b="1" dirty="0">
                <a:solidFill>
                  <a:schemeClr val="bg1"/>
                </a:solidFill>
                <a:latin typeface="Microsoft YaHei" charset="0"/>
                <a:ea typeface="Microsoft YaHei" charset="0"/>
                <a:cs typeface="Microsoft YaHei" charset="0"/>
              </a:rPr>
              <a:t>大创结项答辩</a:t>
            </a:r>
          </a:p>
        </p:txBody>
      </p:sp>
      <p:sp>
        <p:nvSpPr>
          <p:cNvPr id="4" name="文本框 3"/>
          <p:cNvSpPr txBox="1"/>
          <p:nvPr/>
        </p:nvSpPr>
        <p:spPr>
          <a:xfrm>
            <a:off x="866002" y="3866843"/>
            <a:ext cx="6986208" cy="954107"/>
          </a:xfrm>
          <a:prstGeom prst="rect">
            <a:avLst/>
          </a:prstGeom>
          <a:noFill/>
        </p:spPr>
        <p:txBody>
          <a:bodyPr wrap="none" rtlCol="0">
            <a:spAutoFit/>
          </a:bodyPr>
          <a:lstStyle/>
          <a:p>
            <a:r>
              <a:rPr kumimoji="1" lang="en-US" altLang="zh-CN" sz="2800" b="1" dirty="0">
                <a:solidFill>
                  <a:schemeClr val="accent1"/>
                </a:solidFill>
                <a:latin typeface="Microsoft YaHei" charset="0"/>
                <a:ea typeface="Microsoft YaHei" charset="0"/>
                <a:cs typeface="Microsoft YaHei" charset="0"/>
              </a:rPr>
              <a:t>P2P</a:t>
            </a:r>
            <a:r>
              <a:rPr kumimoji="1" lang="zh-CN" altLang="en-US" sz="2800" b="1" dirty="0">
                <a:solidFill>
                  <a:schemeClr val="accent1"/>
                </a:solidFill>
                <a:latin typeface="Microsoft YaHei" charset="0"/>
                <a:ea typeface="Microsoft YaHei" charset="0"/>
                <a:cs typeface="Microsoft YaHei" charset="0"/>
              </a:rPr>
              <a:t>网贷中信贷用户违约预测模型的构建</a:t>
            </a:r>
            <a:endParaRPr kumimoji="1" lang="en-US" altLang="zh-CN" sz="2800" b="1" dirty="0">
              <a:solidFill>
                <a:schemeClr val="accent1"/>
              </a:solidFill>
              <a:latin typeface="Microsoft YaHei" charset="0"/>
              <a:ea typeface="Microsoft YaHei" charset="0"/>
              <a:cs typeface="Microsoft YaHei" charset="0"/>
            </a:endParaRPr>
          </a:p>
          <a:p>
            <a:r>
              <a:rPr kumimoji="1" lang="en-US" altLang="zh-CN" sz="2800" b="1" dirty="0">
                <a:solidFill>
                  <a:schemeClr val="accent1"/>
                </a:solidFill>
                <a:latin typeface="Microsoft YaHei" charset="0"/>
                <a:ea typeface="Microsoft YaHei" charset="0"/>
                <a:cs typeface="Microsoft YaHei" charset="0"/>
              </a:rPr>
              <a:t>	——</a:t>
            </a:r>
            <a:r>
              <a:rPr kumimoji="1" lang="zh-CN" altLang="en-US" sz="2800" b="1" dirty="0">
                <a:solidFill>
                  <a:schemeClr val="accent1"/>
                </a:solidFill>
                <a:latin typeface="Microsoft YaHei" charset="0"/>
                <a:ea typeface="Microsoft YaHei" charset="0"/>
                <a:cs typeface="Microsoft YaHei" charset="0"/>
              </a:rPr>
              <a:t>基于</a:t>
            </a:r>
            <a:r>
              <a:rPr kumimoji="1" lang="en-US" altLang="zh-CN" sz="2800" b="1" dirty="0">
                <a:solidFill>
                  <a:schemeClr val="accent1"/>
                </a:solidFill>
                <a:latin typeface="Microsoft YaHei" charset="0"/>
                <a:ea typeface="Microsoft YaHei" charset="0"/>
                <a:cs typeface="Microsoft YaHei" charset="0"/>
              </a:rPr>
              <a:t>stacking</a:t>
            </a:r>
            <a:r>
              <a:rPr kumimoji="1" lang="zh-CN" altLang="en-US" sz="2800" b="1" dirty="0">
                <a:solidFill>
                  <a:schemeClr val="accent1"/>
                </a:solidFill>
                <a:latin typeface="Microsoft YaHei" charset="0"/>
                <a:ea typeface="Microsoft YaHei" charset="0"/>
                <a:cs typeface="Microsoft YaHei" charset="0"/>
              </a:rPr>
              <a:t>算法的多模型融合</a:t>
            </a:r>
            <a:endParaRPr kumimoji="1" lang="zh-CN" altLang="en-US" sz="2800" b="1" dirty="0">
              <a:solidFill>
                <a:schemeClr val="accent2"/>
              </a:solidFill>
              <a:latin typeface="Microsoft YaHei" charset="0"/>
              <a:ea typeface="Microsoft YaHei" charset="0"/>
              <a:cs typeface="Microsoft YaHei" charset="0"/>
            </a:endParaRPr>
          </a:p>
        </p:txBody>
      </p:sp>
      <p:sp>
        <p:nvSpPr>
          <p:cNvPr id="5" name="文本框 8"/>
          <p:cNvSpPr txBox="1"/>
          <p:nvPr/>
        </p:nvSpPr>
        <p:spPr>
          <a:xfrm>
            <a:off x="866001" y="5238766"/>
            <a:ext cx="5386881"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指导老师：潘蕊</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小组成员：郝建锋、李小高、王燕坪、施霁珂、陈步</a:t>
            </a:r>
            <a:endParaRPr lang="en-US" altLang="zh-CN" sz="1600" b="1" dirty="0">
              <a:solidFill>
                <a:schemeClr val="tx1">
                  <a:lumMod val="50000"/>
                  <a:lumOff val="50000"/>
                </a:schemeClr>
              </a:solidFill>
              <a:latin typeface="微软雅黑" charset="0"/>
              <a:ea typeface="微软雅黑" charset="0"/>
            </a:endParaRPr>
          </a:p>
        </p:txBody>
      </p:sp>
    </p:spTree>
    <p:extLst>
      <p:ext uri="{BB962C8B-B14F-4D97-AF65-F5344CB8AC3E}">
        <p14:creationId xmlns:p14="http://schemas.microsoft.com/office/powerpoint/2010/main" val="752392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rPr>
              <a:t>贷款信息</a:t>
            </a:r>
          </a:p>
        </p:txBody>
      </p:sp>
      <p:grpSp>
        <p:nvGrpSpPr>
          <p:cNvPr id="8" name="组合 7">
            <a:extLst>
              <a:ext uri="{FF2B5EF4-FFF2-40B4-BE49-F238E27FC236}">
                <a16:creationId xmlns:a16="http://schemas.microsoft.com/office/drawing/2014/main" id="{9B5F6915-87BF-485C-BAA3-226E04E8F747}"/>
              </a:ext>
            </a:extLst>
          </p:cNvPr>
          <p:cNvGrpSpPr/>
          <p:nvPr/>
        </p:nvGrpSpPr>
        <p:grpSpPr>
          <a:xfrm>
            <a:off x="789813" y="925184"/>
            <a:ext cx="5711191" cy="2461895"/>
            <a:chOff x="-1809750" y="2365906"/>
            <a:chExt cx="10564956" cy="4160201"/>
          </a:xfrm>
        </p:grpSpPr>
        <p:pic>
          <p:nvPicPr>
            <p:cNvPr id="9" name="图片 8">
              <a:extLst>
                <a:ext uri="{FF2B5EF4-FFF2-40B4-BE49-F238E27FC236}">
                  <a16:creationId xmlns:a16="http://schemas.microsoft.com/office/drawing/2014/main" id="{552BCA29-70D4-4775-BE92-9E5D11AAC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0896" y="2365906"/>
              <a:ext cx="5274310" cy="3901440"/>
            </a:xfrm>
            <a:prstGeom prst="rect">
              <a:avLst/>
            </a:prstGeom>
            <a:noFill/>
            <a:ln>
              <a:noFill/>
            </a:ln>
          </p:spPr>
        </p:pic>
        <p:pic>
          <p:nvPicPr>
            <p:cNvPr id="10" name="图片 9">
              <a:extLst>
                <a:ext uri="{FF2B5EF4-FFF2-40B4-BE49-F238E27FC236}">
                  <a16:creationId xmlns:a16="http://schemas.microsoft.com/office/drawing/2014/main" id="{1D6A8857-FA82-407E-8763-7BE56779C2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2624667"/>
              <a:ext cx="5274310" cy="3901440"/>
            </a:xfrm>
            <a:prstGeom prst="rect">
              <a:avLst/>
            </a:prstGeom>
            <a:noFill/>
            <a:ln>
              <a:noFill/>
            </a:ln>
          </p:spPr>
        </p:pic>
      </p:grpSp>
      <p:grpSp>
        <p:nvGrpSpPr>
          <p:cNvPr id="11" name="组合 10">
            <a:extLst>
              <a:ext uri="{FF2B5EF4-FFF2-40B4-BE49-F238E27FC236}">
                <a16:creationId xmlns:a16="http://schemas.microsoft.com/office/drawing/2014/main" id="{D7562F39-444F-4389-910E-01DF473B5954}"/>
              </a:ext>
            </a:extLst>
          </p:cNvPr>
          <p:cNvGrpSpPr/>
          <p:nvPr/>
        </p:nvGrpSpPr>
        <p:grpSpPr>
          <a:xfrm>
            <a:off x="789813" y="3996245"/>
            <a:ext cx="5744844" cy="2193925"/>
            <a:chOff x="465667" y="3628869"/>
            <a:chExt cx="10300976" cy="3944988"/>
          </a:xfrm>
        </p:grpSpPr>
        <p:pic>
          <p:nvPicPr>
            <p:cNvPr id="12" name="图片 11">
              <a:extLst>
                <a:ext uri="{FF2B5EF4-FFF2-40B4-BE49-F238E27FC236}">
                  <a16:creationId xmlns:a16="http://schemas.microsoft.com/office/drawing/2014/main" id="{19EE11CA-F4E7-4877-B9BE-2726CB45F7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2332" y="3628869"/>
              <a:ext cx="5274311" cy="3901439"/>
            </a:xfrm>
            <a:prstGeom prst="rect">
              <a:avLst/>
            </a:prstGeom>
            <a:noFill/>
            <a:ln>
              <a:noFill/>
            </a:ln>
          </p:spPr>
        </p:pic>
        <p:pic>
          <p:nvPicPr>
            <p:cNvPr id="13" name="图片 12">
              <a:extLst>
                <a:ext uri="{FF2B5EF4-FFF2-40B4-BE49-F238E27FC236}">
                  <a16:creationId xmlns:a16="http://schemas.microsoft.com/office/drawing/2014/main" id="{F6D2BBE8-7F77-4FEC-BFDE-061F4F59CCE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5667" y="3672417"/>
              <a:ext cx="5274310" cy="3901440"/>
            </a:xfrm>
            <a:prstGeom prst="rect">
              <a:avLst/>
            </a:prstGeom>
            <a:noFill/>
            <a:ln>
              <a:noFill/>
            </a:ln>
          </p:spPr>
        </p:pic>
      </p:grpSp>
      <p:pic>
        <p:nvPicPr>
          <p:cNvPr id="14" name="图片 13">
            <a:extLst>
              <a:ext uri="{FF2B5EF4-FFF2-40B4-BE49-F238E27FC236}">
                <a16:creationId xmlns:a16="http://schemas.microsoft.com/office/drawing/2014/main" id="{61512B50-C0A8-4A71-A37F-A9CB3EA3A26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264653" y="395616"/>
            <a:ext cx="3241803" cy="2991464"/>
          </a:xfrm>
          <a:prstGeom prst="rect">
            <a:avLst/>
          </a:prstGeom>
          <a:noFill/>
          <a:ln>
            <a:noFill/>
          </a:ln>
        </p:spPr>
      </p:pic>
      <p:sp>
        <p:nvSpPr>
          <p:cNvPr id="2" name="矩形 1">
            <a:extLst>
              <a:ext uri="{FF2B5EF4-FFF2-40B4-BE49-F238E27FC236}">
                <a16:creationId xmlns:a16="http://schemas.microsoft.com/office/drawing/2014/main" id="{4B8C2B7B-473A-4C50-BA28-C51D7631EB14}"/>
              </a:ext>
            </a:extLst>
          </p:cNvPr>
          <p:cNvSpPr/>
          <p:nvPr/>
        </p:nvSpPr>
        <p:spPr>
          <a:xfrm>
            <a:off x="6603442" y="3746363"/>
            <a:ext cx="5469161" cy="2218684"/>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1600" dirty="0">
                <a:solidFill>
                  <a:srgbClr val="1F77B4"/>
                </a:solidFill>
                <a:latin typeface="微软雅黑" panose="020B0503020204020204" pitchFamily="34" charset="-122"/>
                <a:ea typeface="微软雅黑" panose="020B0503020204020204" pitchFamily="34" charset="-122"/>
              </a:rPr>
              <a:t>期限：</a:t>
            </a:r>
            <a:r>
              <a:rPr lang="zh-CN" altLang="zh-CN" sz="1600" dirty="0">
                <a:latin typeface="微软雅黑" panose="020B0503020204020204" pitchFamily="34" charset="-122"/>
                <a:ea typeface="微软雅黑" panose="020B0503020204020204" pitchFamily="34" charset="-122"/>
              </a:rPr>
              <a:t>违约借款人的还款期限主要在</a:t>
            </a:r>
            <a:r>
              <a:rPr lang="en-US" altLang="zh-CN" sz="1600" dirty="0">
                <a:latin typeface="微软雅黑" panose="020B0503020204020204" pitchFamily="34" charset="-122"/>
                <a:ea typeface="微软雅黑" panose="020B0503020204020204" pitchFamily="34" charset="-122"/>
              </a:rPr>
              <a:t>10-30</a:t>
            </a:r>
            <a:r>
              <a:rPr lang="zh-CN" altLang="zh-CN" sz="1600" dirty="0">
                <a:latin typeface="微软雅黑" panose="020B0503020204020204" pitchFamily="34" charset="-122"/>
                <a:ea typeface="微软雅黑" panose="020B0503020204020204" pitchFamily="34" charset="-122"/>
              </a:rPr>
              <a:t>月之间，而正常借款人的还款期限主要分布在</a:t>
            </a:r>
            <a:r>
              <a:rPr lang="en-US" altLang="zh-CN" sz="1600" dirty="0">
                <a:latin typeface="微软雅黑" panose="020B0503020204020204" pitchFamily="34" charset="-122"/>
                <a:ea typeface="微软雅黑" panose="020B0503020204020204" pitchFamily="34" charset="-122"/>
              </a:rPr>
              <a:t>30-40</a:t>
            </a:r>
            <a:r>
              <a:rPr lang="zh-CN" altLang="zh-CN" sz="1600" dirty="0">
                <a:latin typeface="微软雅黑" panose="020B0503020204020204" pitchFamily="34" charset="-122"/>
                <a:ea typeface="微软雅黑" panose="020B0503020204020204" pitchFamily="34" charset="-122"/>
              </a:rPr>
              <a:t>月之间</a:t>
            </a:r>
            <a:endParaRPr lang="en-US" altLang="zh-CN" sz="16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6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5000"/>
              </a:lnSpc>
              <a:buFont typeface="Arial" panose="020B0604020202020204" pitchFamily="34" charset="0"/>
              <a:buChar char="•"/>
            </a:pPr>
            <a:r>
              <a:rPr lang="zh-CN" altLang="en-US" sz="16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借款总额：</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逾期借款人的借款总额低于正常借款人</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5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5000"/>
              </a:lnSpc>
              <a:buFont typeface="Arial" panose="020B0604020202020204" pitchFamily="34" charset="0"/>
              <a:buChar char="•"/>
            </a:pPr>
            <a:r>
              <a:rPr lang="zh-CN" altLang="en-US" sz="16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年利率：</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违约交易的年利率主要分布于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以上，而正常交易的年利率主要在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之间</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158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地域信息</a:t>
            </a:r>
          </a:p>
        </p:txBody>
      </p:sp>
      <p:pic>
        <p:nvPicPr>
          <p:cNvPr id="24" name="图片 23">
            <a:extLst>
              <a:ext uri="{FF2B5EF4-FFF2-40B4-BE49-F238E27FC236}">
                <a16:creationId xmlns:a16="http://schemas.microsoft.com/office/drawing/2014/main" id="{F1EA7F3C-E61F-49DB-A2ED-E3F3AE3FAD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06212" y="916940"/>
            <a:ext cx="7916291" cy="5024120"/>
          </a:xfrm>
          <a:prstGeom prst="rect">
            <a:avLst/>
          </a:prstGeom>
          <a:noFill/>
          <a:ln>
            <a:noFill/>
          </a:ln>
        </p:spPr>
      </p:pic>
      <p:sp>
        <p:nvSpPr>
          <p:cNvPr id="2" name="矩形 1">
            <a:extLst>
              <a:ext uri="{FF2B5EF4-FFF2-40B4-BE49-F238E27FC236}">
                <a16:creationId xmlns:a16="http://schemas.microsoft.com/office/drawing/2014/main" id="{3FBEF81F-7C8B-4B23-8E8F-82A17E021673}"/>
              </a:ext>
            </a:extLst>
          </p:cNvPr>
          <p:cNvSpPr/>
          <p:nvPr/>
        </p:nvSpPr>
        <p:spPr>
          <a:xfrm>
            <a:off x="290705" y="1244361"/>
            <a:ext cx="4312920" cy="1791965"/>
          </a:xfrm>
          <a:prstGeom prst="rect">
            <a:avLst/>
          </a:prstGeom>
        </p:spPr>
        <p:txBody>
          <a:bodyPr wrap="square">
            <a:spAutoFit/>
          </a:bodyPr>
          <a:lstStyle/>
          <a:p>
            <a:pPr algn="just">
              <a:lnSpc>
                <a:spcPct val="125000"/>
              </a:lnSpc>
              <a:spcAft>
                <a:spcPts val="0"/>
              </a:spcAft>
            </a:pPr>
            <a:r>
              <a:rPr lang="zh-CN" altLang="en-US" kern="1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色块</a:t>
            </a:r>
            <a:r>
              <a:rPr lang="zh-CN" altLang="zh-CN" kern="1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深浅</a:t>
            </a:r>
            <a:r>
              <a:rPr lang="zh-CN" altLang="en-US" kern="1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违约率的高低，颜色越深，表示违约率越高，</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spcAft>
                <a:spcPts val="0"/>
              </a:spcAft>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spcAft>
                <a:spcPts val="0"/>
              </a:spcAft>
            </a:pPr>
            <a:r>
              <a:rPr lang="zh-CN" altLang="zh-CN" kern="1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红点</a:t>
            </a:r>
            <a:r>
              <a:rPr lang="zh-CN" altLang="en-US" kern="1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大小：</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该省每百万人中的借款人数，红点越大表示每百万人中借款人数越多。</a:t>
            </a:r>
          </a:p>
        </p:txBody>
      </p:sp>
      <p:sp>
        <p:nvSpPr>
          <p:cNvPr id="3" name="矩形 2">
            <a:extLst>
              <a:ext uri="{FF2B5EF4-FFF2-40B4-BE49-F238E27FC236}">
                <a16:creationId xmlns:a16="http://schemas.microsoft.com/office/drawing/2014/main" id="{71AF8691-6C23-4FDB-8DE0-7D7604FB557A}"/>
              </a:ext>
            </a:extLst>
          </p:cNvPr>
          <p:cNvSpPr/>
          <p:nvPr/>
        </p:nvSpPr>
        <p:spPr>
          <a:xfrm>
            <a:off x="359664" y="4686908"/>
            <a:ext cx="6096000" cy="1791965"/>
          </a:xfrm>
          <a:prstGeom prst="rect">
            <a:avLst/>
          </a:prstGeom>
        </p:spPr>
        <p:txBody>
          <a:bodyPr wrap="square">
            <a:spAutoFit/>
          </a:bodyPr>
          <a:lstStyle/>
          <a:p>
            <a:pPr algn="just">
              <a:lnSpc>
                <a:spcPct val="125000"/>
              </a:lnSpc>
            </a:pPr>
            <a:r>
              <a:rPr lang="zh-CN" altLang="en-US" kern="100" dirty="0">
                <a:solidFill>
                  <a:schemeClr val="accent1">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借款人数：</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东部沿海省份及中部省份的借款人数较多，而西部及西北地区的省份借款人数较少。</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zh-CN" altLang="en-US" kern="100" dirty="0">
                <a:solidFill>
                  <a:schemeClr val="accent1">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违约率：</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借款人数</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相反，西部以及西北部的省份违约率较高，而东部沿海以及中部省份违约率较低。</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3979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文本信息</a:t>
            </a:r>
          </a:p>
        </p:txBody>
      </p:sp>
      <p:grpSp>
        <p:nvGrpSpPr>
          <p:cNvPr id="4" name="组合 3">
            <a:extLst>
              <a:ext uri="{FF2B5EF4-FFF2-40B4-BE49-F238E27FC236}">
                <a16:creationId xmlns:a16="http://schemas.microsoft.com/office/drawing/2014/main" id="{42F5A17F-3694-43A2-957E-A9701DD38470}"/>
              </a:ext>
            </a:extLst>
          </p:cNvPr>
          <p:cNvGrpSpPr/>
          <p:nvPr/>
        </p:nvGrpSpPr>
        <p:grpSpPr>
          <a:xfrm>
            <a:off x="1741711" y="853376"/>
            <a:ext cx="8708577" cy="4602607"/>
            <a:chOff x="-558982" y="0"/>
            <a:chExt cx="6756925" cy="2202815"/>
          </a:xfrm>
        </p:grpSpPr>
        <p:pic>
          <p:nvPicPr>
            <p:cNvPr id="5" name="图片 4">
              <a:extLst>
                <a:ext uri="{FF2B5EF4-FFF2-40B4-BE49-F238E27FC236}">
                  <a16:creationId xmlns:a16="http://schemas.microsoft.com/office/drawing/2014/main" id="{AC5687A9-9CB0-4007-9012-B6FF246EC5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3428" y="0"/>
              <a:ext cx="3104515" cy="2202815"/>
            </a:xfrm>
            <a:prstGeom prst="rect">
              <a:avLst/>
            </a:prstGeom>
            <a:noFill/>
            <a:ln>
              <a:noFill/>
            </a:ln>
          </p:spPr>
        </p:pic>
        <p:pic>
          <p:nvPicPr>
            <p:cNvPr id="6" name="图片 5">
              <a:extLst>
                <a:ext uri="{FF2B5EF4-FFF2-40B4-BE49-F238E27FC236}">
                  <a16:creationId xmlns:a16="http://schemas.microsoft.com/office/drawing/2014/main" id="{2304563E-E5C4-4F3C-B5C3-4024E3C9AF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8982" y="42530"/>
              <a:ext cx="2673985" cy="1998345"/>
            </a:xfrm>
            <a:prstGeom prst="rect">
              <a:avLst/>
            </a:prstGeom>
            <a:noFill/>
            <a:ln>
              <a:noFill/>
            </a:ln>
          </p:spPr>
        </p:pic>
      </p:grpSp>
      <p:sp>
        <p:nvSpPr>
          <p:cNvPr id="2" name="文本框 1">
            <a:extLst>
              <a:ext uri="{FF2B5EF4-FFF2-40B4-BE49-F238E27FC236}">
                <a16:creationId xmlns:a16="http://schemas.microsoft.com/office/drawing/2014/main" id="{9A9FA48C-40D6-42AD-B342-3FC3C11DD495}"/>
              </a:ext>
            </a:extLst>
          </p:cNvPr>
          <p:cNvSpPr txBox="1"/>
          <p:nvPr/>
        </p:nvSpPr>
        <p:spPr>
          <a:xfrm>
            <a:off x="2496312" y="5916168"/>
            <a:ext cx="2798064" cy="369332"/>
          </a:xfrm>
          <a:prstGeom prst="rect">
            <a:avLst/>
          </a:prstGeom>
          <a:noFill/>
        </p:spPr>
        <p:txBody>
          <a:bodyPr wrap="square" rtlCol="0">
            <a:spAutoFit/>
          </a:bodyPr>
          <a:lstStyle/>
          <a:p>
            <a:r>
              <a:rPr lang="zh-CN" altLang="en-US" dirty="0"/>
              <a:t>违约借款人借款原因</a:t>
            </a:r>
          </a:p>
        </p:txBody>
      </p:sp>
      <p:sp>
        <p:nvSpPr>
          <p:cNvPr id="3" name="矩形 2">
            <a:extLst>
              <a:ext uri="{FF2B5EF4-FFF2-40B4-BE49-F238E27FC236}">
                <a16:creationId xmlns:a16="http://schemas.microsoft.com/office/drawing/2014/main" id="{7578EB9A-D6C7-4BF0-ACF6-6265810F9F6D}"/>
              </a:ext>
            </a:extLst>
          </p:cNvPr>
          <p:cNvSpPr/>
          <p:nvPr/>
        </p:nvSpPr>
        <p:spPr>
          <a:xfrm>
            <a:off x="7726409" y="5795510"/>
            <a:ext cx="2262158" cy="369332"/>
          </a:xfrm>
          <a:prstGeom prst="rect">
            <a:avLst/>
          </a:prstGeom>
        </p:spPr>
        <p:txBody>
          <a:bodyPr wrap="none">
            <a:spAutoFit/>
          </a:bodyPr>
          <a:lstStyle/>
          <a:p>
            <a:r>
              <a:rPr lang="zh-CN" altLang="en-US" dirty="0"/>
              <a:t>正常借款人借款原因</a:t>
            </a:r>
          </a:p>
        </p:txBody>
      </p:sp>
    </p:spTree>
    <p:extLst>
      <p:ext uri="{BB962C8B-B14F-4D97-AF65-F5344CB8AC3E}">
        <p14:creationId xmlns:p14="http://schemas.microsoft.com/office/powerpoint/2010/main" val="401235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03</a:t>
            </a:r>
            <a:endParaRPr kumimoji="1" lang="zh-CN" altLang="en-US" sz="19900" b="1" dirty="0">
              <a:solidFill>
                <a:schemeClr val="accent1"/>
              </a:solidFill>
              <a:latin typeface="Calibri"/>
              <a:ea typeface="宋体"/>
            </a:endParaRPr>
          </a:p>
        </p:txBody>
      </p:sp>
      <p:sp>
        <p:nvSpPr>
          <p:cNvPr id="4" name="矩形 3"/>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模型构建</a:t>
            </a:r>
          </a:p>
        </p:txBody>
      </p:sp>
    </p:spTree>
    <p:extLst>
      <p:ext uri="{BB962C8B-B14F-4D97-AF65-F5344CB8AC3E}">
        <p14:creationId xmlns:p14="http://schemas.microsoft.com/office/powerpoint/2010/main" val="2137100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3.1</a:t>
            </a:r>
            <a:r>
              <a:rPr kumimoji="1" lang="zh-CN" altLang="en-US" dirty="0"/>
              <a:t> 建模思路</a:t>
            </a:r>
          </a:p>
        </p:txBody>
      </p:sp>
      <p:sp>
        <p:nvSpPr>
          <p:cNvPr id="3" name="矩形 2"/>
          <p:cNvSpPr/>
          <p:nvPr/>
        </p:nvSpPr>
        <p:spPr>
          <a:xfrm>
            <a:off x="0" y="3250442"/>
            <a:ext cx="12192000" cy="25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 12"/>
          <p:cNvGrpSpPr/>
          <p:nvPr/>
        </p:nvGrpSpPr>
        <p:grpSpPr>
          <a:xfrm>
            <a:off x="290705" y="3098042"/>
            <a:ext cx="1742624" cy="1587500"/>
            <a:chOff x="290705" y="1828800"/>
            <a:chExt cx="1742624" cy="1587500"/>
          </a:xfrm>
        </p:grpSpPr>
        <p:sp>
          <p:nvSpPr>
            <p:cNvPr id="5" name="三角形 4"/>
            <p:cNvSpPr/>
            <p:nvPr/>
          </p:nvSpPr>
          <p:spPr>
            <a:xfrm>
              <a:off x="1723081" y="1828800"/>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p:nvSpPr>
          <p:spPr>
            <a:xfrm>
              <a:off x="290705" y="1828800"/>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12" name="组 11"/>
          <p:cNvGrpSpPr/>
          <p:nvPr/>
        </p:nvGrpSpPr>
        <p:grpSpPr>
          <a:xfrm>
            <a:off x="1507631" y="3094630"/>
            <a:ext cx="1485092" cy="569605"/>
            <a:chOff x="1507631" y="1825388"/>
            <a:chExt cx="1485092" cy="569605"/>
          </a:xfrm>
        </p:grpSpPr>
        <p:sp>
          <p:nvSpPr>
            <p:cNvPr id="8" name="三角形 7"/>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 17"/>
          <p:cNvGrpSpPr/>
          <p:nvPr/>
        </p:nvGrpSpPr>
        <p:grpSpPr>
          <a:xfrm>
            <a:off x="2757221" y="3087617"/>
            <a:ext cx="1485092" cy="569605"/>
            <a:chOff x="1507631" y="1825388"/>
            <a:chExt cx="1485092" cy="569605"/>
          </a:xfrm>
        </p:grpSpPr>
        <p:sp>
          <p:nvSpPr>
            <p:cNvPr id="19" name="三角形 1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平行四边形 19"/>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 21"/>
          <p:cNvGrpSpPr/>
          <p:nvPr/>
        </p:nvGrpSpPr>
        <p:grpSpPr>
          <a:xfrm>
            <a:off x="4006811" y="3094630"/>
            <a:ext cx="1485092" cy="569605"/>
            <a:chOff x="1507631" y="1825388"/>
            <a:chExt cx="1485092" cy="569605"/>
          </a:xfrm>
        </p:grpSpPr>
        <p:sp>
          <p:nvSpPr>
            <p:cNvPr id="23" name="三角形 22"/>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平行四边形 23"/>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三角形 24"/>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 name="组 25"/>
          <p:cNvGrpSpPr/>
          <p:nvPr/>
        </p:nvGrpSpPr>
        <p:grpSpPr>
          <a:xfrm>
            <a:off x="5256401" y="3087617"/>
            <a:ext cx="1485092" cy="569605"/>
            <a:chOff x="1507631" y="1825388"/>
            <a:chExt cx="1485092" cy="569605"/>
          </a:xfrm>
        </p:grpSpPr>
        <p:sp>
          <p:nvSpPr>
            <p:cNvPr id="27" name="三角形 26"/>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平行四边形 27"/>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三角形 28"/>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0" name="组 29"/>
          <p:cNvGrpSpPr/>
          <p:nvPr/>
        </p:nvGrpSpPr>
        <p:grpSpPr>
          <a:xfrm>
            <a:off x="6505991" y="3098042"/>
            <a:ext cx="1485092" cy="569605"/>
            <a:chOff x="1507631" y="1825388"/>
            <a:chExt cx="1485092" cy="569605"/>
          </a:xfrm>
        </p:grpSpPr>
        <p:sp>
          <p:nvSpPr>
            <p:cNvPr id="31" name="三角形 30"/>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平行四边形 31"/>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三角形 32"/>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4" name="组 33"/>
          <p:cNvGrpSpPr/>
          <p:nvPr/>
        </p:nvGrpSpPr>
        <p:grpSpPr>
          <a:xfrm>
            <a:off x="7755581" y="3091029"/>
            <a:ext cx="1485092" cy="569605"/>
            <a:chOff x="1507631" y="1825388"/>
            <a:chExt cx="1485092" cy="569605"/>
          </a:xfrm>
        </p:grpSpPr>
        <p:sp>
          <p:nvSpPr>
            <p:cNvPr id="35" name="三角形 34"/>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平行四边形 35"/>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三角形 36"/>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8" name="组 37"/>
          <p:cNvGrpSpPr/>
          <p:nvPr/>
        </p:nvGrpSpPr>
        <p:grpSpPr>
          <a:xfrm>
            <a:off x="9005171" y="3101454"/>
            <a:ext cx="1485092" cy="569605"/>
            <a:chOff x="1507631" y="1825388"/>
            <a:chExt cx="1485092" cy="569605"/>
          </a:xfrm>
        </p:grpSpPr>
        <p:sp>
          <p:nvSpPr>
            <p:cNvPr id="39" name="三角形 3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平行四边形 3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三角形 4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7" name="组 46"/>
          <p:cNvGrpSpPr/>
          <p:nvPr/>
        </p:nvGrpSpPr>
        <p:grpSpPr>
          <a:xfrm>
            <a:off x="10254761" y="2076546"/>
            <a:ext cx="1739779" cy="1587500"/>
            <a:chOff x="10254761" y="807304"/>
            <a:chExt cx="1739779" cy="1587500"/>
          </a:xfrm>
        </p:grpSpPr>
        <p:sp>
          <p:nvSpPr>
            <p:cNvPr id="43" name="三角形 42"/>
            <p:cNvSpPr/>
            <p:nvPr/>
          </p:nvSpPr>
          <p:spPr>
            <a:xfrm rot="10800000">
              <a:off x="10254761" y="2242404"/>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斜纹 45"/>
            <p:cNvSpPr/>
            <p:nvPr/>
          </p:nvSpPr>
          <p:spPr>
            <a:xfrm rot="10800000">
              <a:off x="10407040" y="807304"/>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58" name="组 57"/>
          <p:cNvGrpSpPr/>
          <p:nvPr/>
        </p:nvGrpSpPr>
        <p:grpSpPr>
          <a:xfrm>
            <a:off x="3108529" y="1757390"/>
            <a:ext cx="1994623" cy="954117"/>
            <a:chOff x="441968" y="1757390"/>
            <a:chExt cx="1994623" cy="954117"/>
          </a:xfrm>
        </p:grpSpPr>
        <p:grpSp>
          <p:nvGrpSpPr>
            <p:cNvPr id="57" name="组 56"/>
            <p:cNvGrpSpPr/>
            <p:nvPr/>
          </p:nvGrpSpPr>
          <p:grpSpPr>
            <a:xfrm>
              <a:off x="606667" y="1757390"/>
              <a:ext cx="1829924" cy="954117"/>
              <a:chOff x="592671" y="1774155"/>
              <a:chExt cx="1829924" cy="954117"/>
            </a:xfrm>
          </p:grpSpPr>
          <p:sp>
            <p:nvSpPr>
              <p:cNvPr id="50" name="矩形 49"/>
              <p:cNvSpPr/>
              <p:nvPr/>
            </p:nvSpPr>
            <p:spPr>
              <a:xfrm>
                <a:off x="592671" y="2217235"/>
                <a:ext cx="1829924" cy="511037"/>
              </a:xfrm>
              <a:prstGeom prst="rect">
                <a:avLst/>
              </a:prstGeom>
            </p:spPr>
            <p:txBody>
              <a:bodyPr wrap="square" numCol="1" spcCol="360000">
                <a:spAutoFit/>
              </a:bodyPr>
              <a:lstStyle/>
              <a:p>
                <a:pPr defTabSz="609585">
                  <a:lnSpc>
                    <a:spcPct val="130000"/>
                  </a:lnSpc>
                </a:pPr>
                <a:r>
                  <a:rPr lang="zh-CN" altLang="en-US" sz="1100" dirty="0">
                    <a:solidFill>
                      <a:schemeClr val="bg1"/>
                    </a:solidFill>
                    <a:latin typeface="微软雅黑" charset="0"/>
                    <a:ea typeface="微软雅黑" charset="0"/>
                  </a:rPr>
                  <a:t>根据研究目标开展一系列研究，确定研究内容。</a:t>
                </a:r>
              </a:p>
            </p:txBody>
          </p:sp>
          <p:sp>
            <p:nvSpPr>
              <p:cNvPr id="51" name="矩形 50"/>
              <p:cNvSpPr/>
              <p:nvPr/>
            </p:nvSpPr>
            <p:spPr>
              <a:xfrm>
                <a:off x="592671" y="1774155"/>
                <a:ext cx="800219" cy="380489"/>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总纲领</a:t>
                </a:r>
                <a:endParaRPr lang="en-US" altLang="zh-CN" sz="1600" b="1" kern="0" dirty="0">
                  <a:solidFill>
                    <a:schemeClr val="bg1"/>
                  </a:solidFill>
                  <a:ea typeface="微软雅黑" charset="0"/>
                </a:endParaRPr>
              </a:p>
            </p:txBody>
          </p:sp>
        </p:grpSp>
        <p:sp>
          <p:nvSpPr>
            <p:cNvPr id="56" name="矩形 5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9" name="组 58"/>
          <p:cNvGrpSpPr/>
          <p:nvPr/>
        </p:nvGrpSpPr>
        <p:grpSpPr>
          <a:xfrm>
            <a:off x="1723081" y="4025688"/>
            <a:ext cx="1994623" cy="859624"/>
            <a:chOff x="441968" y="1851883"/>
            <a:chExt cx="1994623" cy="859624"/>
          </a:xfrm>
        </p:grpSpPr>
        <p:grpSp>
          <p:nvGrpSpPr>
            <p:cNvPr id="60" name="组 59"/>
            <p:cNvGrpSpPr/>
            <p:nvPr/>
          </p:nvGrpSpPr>
          <p:grpSpPr>
            <a:xfrm>
              <a:off x="575768" y="1852459"/>
              <a:ext cx="1860823" cy="859048"/>
              <a:chOff x="561772" y="1869224"/>
              <a:chExt cx="1860823" cy="859048"/>
            </a:xfrm>
          </p:grpSpPr>
          <p:sp>
            <p:nvSpPr>
              <p:cNvPr id="62" name="矩形 61"/>
              <p:cNvSpPr/>
              <p:nvPr/>
            </p:nvSpPr>
            <p:spPr>
              <a:xfrm>
                <a:off x="592671" y="2217235"/>
                <a:ext cx="1829924" cy="511037"/>
              </a:xfrm>
              <a:prstGeom prst="rect">
                <a:avLst/>
              </a:prstGeom>
            </p:spPr>
            <p:txBody>
              <a:bodyPr wrap="square" numCol="1" spcCol="360000">
                <a:spAutoFit/>
              </a:bodyPr>
              <a:lstStyle/>
              <a:p>
                <a:pPr defTabSz="609585">
                  <a:lnSpc>
                    <a:spcPct val="130000"/>
                  </a:lnSpc>
                </a:pPr>
                <a:r>
                  <a:rPr lang="zh-CN" altLang="en-US" sz="1100" dirty="0">
                    <a:solidFill>
                      <a:schemeClr val="bg1"/>
                    </a:solidFill>
                    <a:latin typeface="微软雅黑" charset="0"/>
                    <a:ea typeface="微软雅黑" charset="0"/>
                  </a:rPr>
                  <a:t>对数据初步加工，使之更加适合模型构建</a:t>
                </a:r>
              </a:p>
            </p:txBody>
          </p:sp>
          <p:sp>
            <p:nvSpPr>
              <p:cNvPr id="63" name="矩形 62"/>
              <p:cNvSpPr/>
              <p:nvPr/>
            </p:nvSpPr>
            <p:spPr>
              <a:xfrm>
                <a:off x="561772" y="1869224"/>
                <a:ext cx="1210588" cy="380489"/>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数据预处理</a:t>
                </a:r>
                <a:endParaRPr lang="en-US" altLang="zh-CN" sz="1600" b="1" kern="0" dirty="0">
                  <a:solidFill>
                    <a:schemeClr val="bg1"/>
                  </a:solidFill>
                  <a:ea typeface="微软雅黑" charset="0"/>
                </a:endParaRPr>
              </a:p>
            </p:txBody>
          </p:sp>
        </p:grpSp>
        <p:sp>
          <p:nvSpPr>
            <p:cNvPr id="61" name="矩形 6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4" name="组 73"/>
          <p:cNvGrpSpPr/>
          <p:nvPr/>
        </p:nvGrpSpPr>
        <p:grpSpPr>
          <a:xfrm>
            <a:off x="6311964" y="1766557"/>
            <a:ext cx="1994623" cy="955282"/>
            <a:chOff x="441968" y="1756225"/>
            <a:chExt cx="1994623" cy="955282"/>
          </a:xfrm>
        </p:grpSpPr>
        <p:grpSp>
          <p:nvGrpSpPr>
            <p:cNvPr id="75" name="组 74"/>
            <p:cNvGrpSpPr/>
            <p:nvPr/>
          </p:nvGrpSpPr>
          <p:grpSpPr>
            <a:xfrm>
              <a:off x="606667" y="1756225"/>
              <a:ext cx="1829924" cy="955282"/>
              <a:chOff x="592671" y="1772990"/>
              <a:chExt cx="1829924" cy="955282"/>
            </a:xfrm>
          </p:grpSpPr>
          <p:sp>
            <p:nvSpPr>
              <p:cNvPr id="77" name="矩形 76"/>
              <p:cNvSpPr/>
              <p:nvPr/>
            </p:nvSpPr>
            <p:spPr>
              <a:xfrm>
                <a:off x="592671" y="2217235"/>
                <a:ext cx="1829924" cy="511037"/>
              </a:xfrm>
              <a:prstGeom prst="rect">
                <a:avLst/>
              </a:prstGeom>
            </p:spPr>
            <p:txBody>
              <a:bodyPr wrap="square" numCol="1" spcCol="360000">
                <a:spAutoFit/>
              </a:bodyPr>
              <a:lstStyle/>
              <a:p>
                <a:pPr defTabSz="609585">
                  <a:lnSpc>
                    <a:spcPct val="130000"/>
                  </a:lnSpc>
                </a:pPr>
                <a:r>
                  <a:rPr lang="zh-CN" altLang="en-US" sz="1100" dirty="0">
                    <a:solidFill>
                      <a:schemeClr val="bg1"/>
                    </a:solidFill>
                    <a:latin typeface="微软雅黑" charset="0"/>
                    <a:ea typeface="微软雅黑" charset="0"/>
                  </a:rPr>
                  <a:t>建立模型来降低信贷用户违约的风险。</a:t>
                </a:r>
              </a:p>
            </p:txBody>
          </p:sp>
          <p:sp>
            <p:nvSpPr>
              <p:cNvPr id="78" name="矩形 77"/>
              <p:cNvSpPr/>
              <p:nvPr/>
            </p:nvSpPr>
            <p:spPr>
              <a:xfrm>
                <a:off x="811062" y="1772990"/>
                <a:ext cx="1005403" cy="380489"/>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研究目标</a:t>
                </a:r>
                <a:endParaRPr lang="en-US" altLang="zh-CN" sz="1600" b="1" kern="0" dirty="0">
                  <a:solidFill>
                    <a:schemeClr val="bg1"/>
                  </a:solidFill>
                  <a:ea typeface="微软雅黑" charset="0"/>
                </a:endParaRPr>
              </a:p>
            </p:txBody>
          </p:sp>
        </p:grpSp>
        <p:sp>
          <p:nvSpPr>
            <p:cNvPr id="76" name="矩形 7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9" name="组 78"/>
          <p:cNvGrpSpPr/>
          <p:nvPr/>
        </p:nvGrpSpPr>
        <p:grpSpPr>
          <a:xfrm>
            <a:off x="4827628" y="3977773"/>
            <a:ext cx="1994623" cy="894938"/>
            <a:chOff x="441968" y="1816569"/>
            <a:chExt cx="1994623" cy="894938"/>
          </a:xfrm>
        </p:grpSpPr>
        <p:grpSp>
          <p:nvGrpSpPr>
            <p:cNvPr id="80" name="组 79"/>
            <p:cNvGrpSpPr/>
            <p:nvPr/>
          </p:nvGrpSpPr>
          <p:grpSpPr>
            <a:xfrm>
              <a:off x="606667" y="1816569"/>
              <a:ext cx="1829924" cy="894938"/>
              <a:chOff x="592671" y="1833334"/>
              <a:chExt cx="1829924" cy="894938"/>
            </a:xfrm>
          </p:grpSpPr>
          <p:sp>
            <p:nvSpPr>
              <p:cNvPr id="82" name="矩形 81"/>
              <p:cNvSpPr/>
              <p:nvPr/>
            </p:nvSpPr>
            <p:spPr>
              <a:xfrm>
                <a:off x="592671" y="2217235"/>
                <a:ext cx="1829924" cy="511037"/>
              </a:xfrm>
              <a:prstGeom prst="rect">
                <a:avLst/>
              </a:prstGeom>
            </p:spPr>
            <p:txBody>
              <a:bodyPr wrap="square" numCol="1" spcCol="360000">
                <a:spAutoFit/>
              </a:bodyPr>
              <a:lstStyle/>
              <a:p>
                <a:pPr defTabSz="609585">
                  <a:lnSpc>
                    <a:spcPct val="130000"/>
                  </a:lnSpc>
                </a:pPr>
                <a:r>
                  <a:rPr lang="zh-CN" altLang="en-US" sz="1100" dirty="0">
                    <a:solidFill>
                      <a:schemeClr val="bg1"/>
                    </a:solidFill>
                    <a:latin typeface="微软雅黑" charset="0"/>
                    <a:ea typeface="微软雅黑" charset="0"/>
                  </a:rPr>
                  <a:t>通过网格搜索选取最佳参数，进一步提升模型性能</a:t>
                </a:r>
              </a:p>
            </p:txBody>
          </p:sp>
          <p:sp>
            <p:nvSpPr>
              <p:cNvPr id="83" name="矩形 82"/>
              <p:cNvSpPr/>
              <p:nvPr/>
            </p:nvSpPr>
            <p:spPr>
              <a:xfrm>
                <a:off x="592671" y="1833334"/>
                <a:ext cx="1005403" cy="380489"/>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模型调参</a:t>
                </a:r>
                <a:endParaRPr lang="en-US" altLang="zh-CN" sz="1600" b="1" kern="0" dirty="0">
                  <a:solidFill>
                    <a:schemeClr val="bg1"/>
                  </a:solidFill>
                  <a:ea typeface="微软雅黑" charset="0"/>
                </a:endParaRPr>
              </a:p>
            </p:txBody>
          </p:sp>
        </p:grpSp>
        <p:sp>
          <p:nvSpPr>
            <p:cNvPr id="81" name="矩形 8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4" name="组 83"/>
          <p:cNvGrpSpPr/>
          <p:nvPr/>
        </p:nvGrpSpPr>
        <p:grpSpPr>
          <a:xfrm>
            <a:off x="7853388" y="3972309"/>
            <a:ext cx="2076045" cy="883961"/>
            <a:chOff x="441968" y="1799284"/>
            <a:chExt cx="2076045" cy="883961"/>
          </a:xfrm>
        </p:grpSpPr>
        <p:grpSp>
          <p:nvGrpSpPr>
            <p:cNvPr id="85" name="组 84"/>
            <p:cNvGrpSpPr/>
            <p:nvPr/>
          </p:nvGrpSpPr>
          <p:grpSpPr>
            <a:xfrm>
              <a:off x="683509" y="1799284"/>
              <a:ext cx="1834504" cy="883961"/>
              <a:chOff x="669513" y="1816049"/>
              <a:chExt cx="1834504" cy="883961"/>
            </a:xfrm>
          </p:grpSpPr>
          <p:sp>
            <p:nvSpPr>
              <p:cNvPr id="87" name="矩形 86"/>
              <p:cNvSpPr/>
              <p:nvPr/>
            </p:nvSpPr>
            <p:spPr>
              <a:xfrm>
                <a:off x="674093" y="2188973"/>
                <a:ext cx="1829924" cy="511037"/>
              </a:xfrm>
              <a:prstGeom prst="rect">
                <a:avLst/>
              </a:prstGeom>
            </p:spPr>
            <p:txBody>
              <a:bodyPr wrap="square" numCol="1" spcCol="360000">
                <a:spAutoFit/>
              </a:bodyPr>
              <a:lstStyle/>
              <a:p>
                <a:pPr defTabSz="609585">
                  <a:lnSpc>
                    <a:spcPct val="130000"/>
                  </a:lnSpc>
                </a:pPr>
                <a:r>
                  <a:rPr lang="zh-CN" altLang="en-US" sz="1100" dirty="0">
                    <a:solidFill>
                      <a:schemeClr val="bg1"/>
                    </a:solidFill>
                    <a:latin typeface="微软雅黑" charset="0"/>
                    <a:ea typeface="微软雅黑" charset="0"/>
                  </a:rPr>
                  <a:t>运用 </a:t>
                </a:r>
                <a:r>
                  <a:rPr lang="en-US" altLang="zh-CN" sz="1100" dirty="0">
                    <a:solidFill>
                      <a:schemeClr val="bg1"/>
                    </a:solidFill>
                    <a:latin typeface="微软雅黑" charset="0"/>
                    <a:ea typeface="微软雅黑" charset="0"/>
                  </a:rPr>
                  <a:t>Stacking </a:t>
                </a:r>
                <a:r>
                  <a:rPr lang="zh-CN" altLang="en-US" sz="1100" dirty="0">
                    <a:solidFill>
                      <a:schemeClr val="bg1"/>
                    </a:solidFill>
                    <a:latin typeface="微软雅黑" charset="0"/>
                    <a:ea typeface="微软雅黑" charset="0"/>
                  </a:rPr>
                  <a:t>算法进行模型融合，使性能再度提升</a:t>
                </a:r>
              </a:p>
            </p:txBody>
          </p:sp>
          <p:sp>
            <p:nvSpPr>
              <p:cNvPr id="88" name="矩形 87"/>
              <p:cNvSpPr/>
              <p:nvPr/>
            </p:nvSpPr>
            <p:spPr>
              <a:xfrm>
                <a:off x="669513" y="1816049"/>
                <a:ext cx="1005403" cy="380489"/>
              </a:xfrm>
              <a:prstGeom prst="rect">
                <a:avLst/>
              </a:prstGeom>
            </p:spPr>
            <p:txBody>
              <a:bodyPr wrap="none">
                <a:spAutoFit/>
              </a:bodyPr>
              <a:lstStyle/>
              <a:p>
                <a:pPr algn="ctr" defTabSz="1219170">
                  <a:lnSpc>
                    <a:spcPct val="130000"/>
                  </a:lnSpc>
                  <a:defRPr/>
                </a:pPr>
                <a:r>
                  <a:rPr lang="zh-CN" altLang="en-US" sz="1600" b="1" kern="0" dirty="0">
                    <a:solidFill>
                      <a:schemeClr val="bg1"/>
                    </a:solidFill>
                    <a:ea typeface="微软雅黑" charset="0"/>
                  </a:rPr>
                  <a:t>模型集成</a:t>
                </a:r>
                <a:endParaRPr lang="en-US" altLang="zh-CN" sz="1600" b="1" kern="0" dirty="0">
                  <a:solidFill>
                    <a:schemeClr val="bg1"/>
                  </a:solidFill>
                  <a:ea typeface="微软雅黑" charset="0"/>
                </a:endParaRPr>
              </a:p>
            </p:txBody>
          </p:sp>
        </p:grpSp>
        <p:sp>
          <p:nvSpPr>
            <p:cNvPr id="86" name="矩形 85"/>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4768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手杖形箭头 58"/>
          <p:cNvSpPr/>
          <p:nvPr/>
        </p:nvSpPr>
        <p:spPr>
          <a:xfrm flipV="1">
            <a:off x="2794900" y="3652168"/>
            <a:ext cx="810486" cy="2437736"/>
          </a:xfrm>
          <a:prstGeom prst="uturnArrow">
            <a:avLst>
              <a:gd name="adj1" fmla="val 9583"/>
              <a:gd name="adj2" fmla="val 21046"/>
              <a:gd name="adj3" fmla="val 16717"/>
              <a:gd name="adj4" fmla="val 43750"/>
              <a:gd name="adj5" fmla="val 1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0" name="手杖形箭头 59"/>
          <p:cNvSpPr/>
          <p:nvPr/>
        </p:nvSpPr>
        <p:spPr>
          <a:xfrm>
            <a:off x="2197663" y="1371600"/>
            <a:ext cx="810486" cy="2437736"/>
          </a:xfrm>
          <a:prstGeom prst="uturnArrow">
            <a:avLst>
              <a:gd name="adj1" fmla="val 9583"/>
              <a:gd name="adj2" fmla="val 21046"/>
              <a:gd name="adj3" fmla="val 16717"/>
              <a:gd name="adj4" fmla="val 43750"/>
              <a:gd name="adj5"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文本占位符 1"/>
          <p:cNvSpPr>
            <a:spLocks noGrp="1"/>
          </p:cNvSpPr>
          <p:nvPr>
            <p:ph type="body" sz="quarter" idx="10"/>
          </p:nvPr>
        </p:nvSpPr>
        <p:spPr>
          <a:xfrm>
            <a:off x="290705" y="395615"/>
            <a:ext cx="4560696" cy="529569"/>
          </a:xfrm>
        </p:spPr>
        <p:txBody>
          <a:bodyPr/>
          <a:lstStyle/>
          <a:p>
            <a:r>
              <a:rPr kumimoji="1" lang="en-US" altLang="zh-CN" dirty="0"/>
              <a:t>3.2</a:t>
            </a:r>
            <a:r>
              <a:rPr kumimoji="1" lang="zh-CN" altLang="en-US" dirty="0"/>
              <a:t> 数据预处理</a:t>
            </a:r>
          </a:p>
        </p:txBody>
      </p:sp>
      <p:sp>
        <p:nvSpPr>
          <p:cNvPr id="56" name="手杖形箭头 55"/>
          <p:cNvSpPr/>
          <p:nvPr/>
        </p:nvSpPr>
        <p:spPr>
          <a:xfrm flipV="1">
            <a:off x="1585242" y="3652168"/>
            <a:ext cx="810486" cy="2437736"/>
          </a:xfrm>
          <a:prstGeom prst="uturnArrow">
            <a:avLst>
              <a:gd name="adj1" fmla="val 9583"/>
              <a:gd name="adj2" fmla="val 21046"/>
              <a:gd name="adj3" fmla="val 16717"/>
              <a:gd name="adj4" fmla="val 43750"/>
              <a:gd name="adj5"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手杖形箭头 2"/>
          <p:cNvSpPr/>
          <p:nvPr/>
        </p:nvSpPr>
        <p:spPr>
          <a:xfrm>
            <a:off x="988005" y="1371600"/>
            <a:ext cx="810486" cy="2437736"/>
          </a:xfrm>
          <a:prstGeom prst="uturnArrow">
            <a:avLst>
              <a:gd name="adj1" fmla="val 9583"/>
              <a:gd name="adj2" fmla="val 21046"/>
              <a:gd name="adj3" fmla="val 16717"/>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椭圆 7"/>
          <p:cNvSpPr/>
          <p:nvPr/>
        </p:nvSpPr>
        <p:spPr>
          <a:xfrm>
            <a:off x="1021023" y="1089491"/>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01</a:t>
            </a:r>
            <a:endParaRPr kumimoji="1" lang="zh-CN" altLang="en-US" sz="1400" b="1" dirty="0"/>
          </a:p>
        </p:txBody>
      </p:sp>
      <p:sp>
        <p:nvSpPr>
          <p:cNvPr id="64" name="椭圆 63"/>
          <p:cNvSpPr/>
          <p:nvPr/>
        </p:nvSpPr>
        <p:spPr>
          <a:xfrm>
            <a:off x="1656585" y="5807795"/>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02</a:t>
            </a:r>
            <a:endParaRPr kumimoji="1" lang="zh-CN" altLang="en-US" sz="1400" b="1" dirty="0"/>
          </a:p>
        </p:txBody>
      </p:sp>
      <p:sp>
        <p:nvSpPr>
          <p:cNvPr id="65" name="椭圆 64"/>
          <p:cNvSpPr/>
          <p:nvPr/>
        </p:nvSpPr>
        <p:spPr>
          <a:xfrm>
            <a:off x="2256080" y="1089491"/>
            <a:ext cx="564220" cy="564218"/>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03</a:t>
            </a:r>
            <a:endParaRPr kumimoji="1" lang="zh-CN" altLang="en-US" sz="1400" b="1" dirty="0"/>
          </a:p>
        </p:txBody>
      </p:sp>
      <p:sp>
        <p:nvSpPr>
          <p:cNvPr id="67" name="矩形 66"/>
          <p:cNvSpPr/>
          <p:nvPr/>
        </p:nvSpPr>
        <p:spPr>
          <a:xfrm>
            <a:off x="5308990" y="1286485"/>
            <a:ext cx="6253256" cy="789127"/>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离散化后的特征对异常数据有很强的鲁棒性，起到了简化了模型的作用，模型会更稳定，降低了模型过拟合的风险。小组根据变量现实特征及其与因变量的关系来确定某些变量分组的界限。</a:t>
            </a:r>
          </a:p>
        </p:txBody>
      </p:sp>
      <p:grpSp>
        <p:nvGrpSpPr>
          <p:cNvPr id="9" name="组 8"/>
          <p:cNvGrpSpPr/>
          <p:nvPr/>
        </p:nvGrpSpPr>
        <p:grpSpPr>
          <a:xfrm>
            <a:off x="4720945" y="820545"/>
            <a:ext cx="3518875" cy="564218"/>
            <a:chOff x="4961856" y="968687"/>
            <a:chExt cx="3518875" cy="564218"/>
          </a:xfrm>
        </p:grpSpPr>
        <p:sp>
          <p:nvSpPr>
            <p:cNvPr id="69" name="矩形 68"/>
            <p:cNvSpPr/>
            <p:nvPr/>
          </p:nvSpPr>
          <p:spPr>
            <a:xfrm>
              <a:off x="5526076" y="1019963"/>
              <a:ext cx="2954655" cy="461665"/>
            </a:xfrm>
            <a:prstGeom prst="rect">
              <a:avLst/>
            </a:prstGeom>
          </p:spPr>
          <p:txBody>
            <a:bodyPr wrap="none">
              <a:spAutoFit/>
            </a:bodyPr>
            <a:lstStyle/>
            <a:p>
              <a:pPr defTabSz="1219170">
                <a:defRPr/>
              </a:pPr>
              <a:r>
                <a:rPr lang="zh-CN" altLang="en-US" sz="2400" b="1" kern="0" dirty="0">
                  <a:solidFill>
                    <a:schemeClr val="accent1"/>
                  </a:solidFill>
                  <a:ea typeface="微软雅黑" charset="0"/>
                </a:rPr>
                <a:t>变量离散化与重分组</a:t>
              </a:r>
              <a:endParaRPr lang="en-US" altLang="zh-CN" sz="2400" b="1" kern="0" dirty="0">
                <a:solidFill>
                  <a:schemeClr val="accent1"/>
                </a:solidFill>
                <a:ea typeface="微软雅黑" charset="0"/>
              </a:endParaRPr>
            </a:p>
          </p:txBody>
        </p:sp>
        <p:sp>
          <p:nvSpPr>
            <p:cNvPr id="73" name="椭圆 72"/>
            <p:cNvSpPr/>
            <p:nvPr/>
          </p:nvSpPr>
          <p:spPr>
            <a:xfrm>
              <a:off x="4961856" y="968687"/>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01</a:t>
              </a:r>
              <a:endParaRPr kumimoji="1" lang="zh-CN" altLang="en-US" sz="1400" b="1" dirty="0"/>
            </a:p>
          </p:txBody>
        </p:sp>
      </p:grpSp>
      <p:sp>
        <p:nvSpPr>
          <p:cNvPr id="75" name="矩形 74"/>
          <p:cNvSpPr/>
          <p:nvPr/>
        </p:nvSpPr>
        <p:spPr>
          <a:xfrm>
            <a:off x="5308990" y="3153426"/>
            <a:ext cx="6253256" cy="789127"/>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实际数据中，缺失数据往往占相当比重，尤其是多元数据。这时删除个案的处理会丢失了大量信息，并且会产生偏倚，使不完全观测数据与完全观测数据间产生系统差异。小组使用 </a:t>
            </a:r>
            <a:r>
              <a:rPr lang="en-US" altLang="zh-CN" sz="1200" dirty="0">
                <a:solidFill>
                  <a:schemeClr val="tx1">
                    <a:lumMod val="75000"/>
                    <a:lumOff val="25000"/>
                  </a:schemeClr>
                </a:solidFill>
                <a:latin typeface="微软雅黑" charset="0"/>
                <a:ea typeface="微软雅黑" charset="0"/>
              </a:rPr>
              <a:t>k </a:t>
            </a:r>
            <a:r>
              <a:rPr lang="zh-CN" altLang="en-US" sz="1200" dirty="0">
                <a:solidFill>
                  <a:schemeClr val="tx1">
                    <a:lumMod val="75000"/>
                    <a:lumOff val="25000"/>
                  </a:schemeClr>
                </a:solidFill>
                <a:latin typeface="微软雅黑" charset="0"/>
                <a:ea typeface="微软雅黑" charset="0"/>
              </a:rPr>
              <a:t>近邻进行缺失值填补。</a:t>
            </a:r>
          </a:p>
        </p:txBody>
      </p:sp>
      <p:grpSp>
        <p:nvGrpSpPr>
          <p:cNvPr id="76" name="组 75"/>
          <p:cNvGrpSpPr/>
          <p:nvPr/>
        </p:nvGrpSpPr>
        <p:grpSpPr>
          <a:xfrm>
            <a:off x="4720945" y="2687486"/>
            <a:ext cx="2287769" cy="564218"/>
            <a:chOff x="4961856" y="968687"/>
            <a:chExt cx="2287769" cy="564218"/>
          </a:xfrm>
        </p:grpSpPr>
        <p:sp>
          <p:nvSpPr>
            <p:cNvPr id="77" name="矩形 76"/>
            <p:cNvSpPr/>
            <p:nvPr/>
          </p:nvSpPr>
          <p:spPr>
            <a:xfrm>
              <a:off x="5526076" y="1019963"/>
              <a:ext cx="1723549" cy="461665"/>
            </a:xfrm>
            <a:prstGeom prst="rect">
              <a:avLst/>
            </a:prstGeom>
          </p:spPr>
          <p:txBody>
            <a:bodyPr wrap="none">
              <a:spAutoFit/>
            </a:bodyPr>
            <a:lstStyle/>
            <a:p>
              <a:pPr defTabSz="1219170">
                <a:defRPr/>
              </a:pPr>
              <a:r>
                <a:rPr lang="zh-CN" altLang="en-US" sz="2400" b="1" kern="0" dirty="0">
                  <a:solidFill>
                    <a:schemeClr val="accent2">
                      <a:lumMod val="50000"/>
                    </a:schemeClr>
                  </a:solidFill>
                  <a:ea typeface="微软雅黑" charset="0"/>
                </a:rPr>
                <a:t>缺失值处理</a:t>
              </a:r>
              <a:endParaRPr lang="en-US" altLang="zh-CN" sz="2400" b="1" kern="0" dirty="0">
                <a:solidFill>
                  <a:schemeClr val="accent2">
                    <a:lumMod val="50000"/>
                  </a:schemeClr>
                </a:solidFill>
                <a:ea typeface="微软雅黑" charset="0"/>
              </a:endParaRPr>
            </a:p>
          </p:txBody>
        </p:sp>
        <p:sp>
          <p:nvSpPr>
            <p:cNvPr id="78" name="椭圆 77"/>
            <p:cNvSpPr/>
            <p:nvPr/>
          </p:nvSpPr>
          <p:spPr>
            <a:xfrm>
              <a:off x="4961856" y="968687"/>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02</a:t>
              </a:r>
              <a:endParaRPr kumimoji="1" lang="zh-CN" altLang="en-US" sz="1400" b="1" dirty="0"/>
            </a:p>
          </p:txBody>
        </p:sp>
      </p:grpSp>
      <p:sp>
        <p:nvSpPr>
          <p:cNvPr id="90" name="矩形 89"/>
          <p:cNvSpPr/>
          <p:nvPr/>
        </p:nvSpPr>
        <p:spPr>
          <a:xfrm>
            <a:off x="5308990" y="4987621"/>
            <a:ext cx="6253256" cy="308995"/>
          </a:xfrm>
          <a:prstGeom prst="rect">
            <a:avLst/>
          </a:prstGeom>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主要包括标准化、重编码、数据集划分、异常值处理、非平衡数据处理等方面。</a:t>
            </a:r>
          </a:p>
        </p:txBody>
      </p:sp>
      <p:grpSp>
        <p:nvGrpSpPr>
          <p:cNvPr id="91" name="组 90"/>
          <p:cNvGrpSpPr/>
          <p:nvPr/>
        </p:nvGrpSpPr>
        <p:grpSpPr>
          <a:xfrm>
            <a:off x="4720945" y="4521681"/>
            <a:ext cx="1979992" cy="564218"/>
            <a:chOff x="4961856" y="968687"/>
            <a:chExt cx="1979992" cy="564218"/>
          </a:xfrm>
        </p:grpSpPr>
        <p:sp>
          <p:nvSpPr>
            <p:cNvPr id="92" name="矩形 91"/>
            <p:cNvSpPr/>
            <p:nvPr/>
          </p:nvSpPr>
          <p:spPr>
            <a:xfrm>
              <a:off x="5526076" y="1019963"/>
              <a:ext cx="1415772" cy="461665"/>
            </a:xfrm>
            <a:prstGeom prst="rect">
              <a:avLst/>
            </a:prstGeom>
          </p:spPr>
          <p:txBody>
            <a:bodyPr wrap="none">
              <a:spAutoFit/>
            </a:bodyPr>
            <a:lstStyle/>
            <a:p>
              <a:pPr defTabSz="1219170">
                <a:defRPr/>
              </a:pPr>
              <a:r>
                <a:rPr lang="zh-CN" altLang="en-US" sz="2400" b="1" kern="0" dirty="0">
                  <a:solidFill>
                    <a:schemeClr val="accent3">
                      <a:lumMod val="75000"/>
                    </a:schemeClr>
                  </a:solidFill>
                  <a:ea typeface="微软雅黑" charset="0"/>
                </a:rPr>
                <a:t>其他处理</a:t>
              </a:r>
              <a:endParaRPr lang="en-US" altLang="zh-CN" sz="2400" b="1" kern="0" dirty="0">
                <a:solidFill>
                  <a:schemeClr val="accent3">
                    <a:lumMod val="75000"/>
                  </a:schemeClr>
                </a:solidFill>
                <a:ea typeface="微软雅黑" charset="0"/>
              </a:endParaRPr>
            </a:p>
          </p:txBody>
        </p:sp>
        <p:sp>
          <p:nvSpPr>
            <p:cNvPr id="93" name="椭圆 92"/>
            <p:cNvSpPr/>
            <p:nvPr/>
          </p:nvSpPr>
          <p:spPr>
            <a:xfrm>
              <a:off x="4961856" y="968687"/>
              <a:ext cx="564220" cy="564218"/>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03</a:t>
              </a:r>
              <a:endParaRPr kumimoji="1" lang="zh-CN" altLang="en-US" sz="1400" b="1" dirty="0"/>
            </a:p>
          </p:txBody>
        </p:sp>
      </p:grpSp>
      <p:grpSp>
        <p:nvGrpSpPr>
          <p:cNvPr id="15" name="组 14"/>
          <p:cNvGrpSpPr/>
          <p:nvPr/>
        </p:nvGrpSpPr>
        <p:grpSpPr>
          <a:xfrm>
            <a:off x="579279" y="3624389"/>
            <a:ext cx="883488" cy="883487"/>
            <a:chOff x="579279" y="3624389"/>
            <a:chExt cx="883488" cy="883487"/>
          </a:xfrm>
        </p:grpSpPr>
        <p:grpSp>
          <p:nvGrpSpPr>
            <p:cNvPr id="99" name="组 98"/>
            <p:cNvGrpSpPr/>
            <p:nvPr/>
          </p:nvGrpSpPr>
          <p:grpSpPr>
            <a:xfrm>
              <a:off x="579279" y="3624389"/>
              <a:ext cx="883488" cy="883487"/>
              <a:chOff x="1903443" y="3661626"/>
              <a:chExt cx="914400" cy="914400"/>
            </a:xfrm>
          </p:grpSpPr>
          <p:sp>
            <p:nvSpPr>
              <p:cNvPr id="100" name="椭圆 99"/>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01" name="椭圆 100"/>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ndParaRPr>
              </a:p>
            </p:txBody>
          </p:sp>
        </p:grpSp>
        <p:sp>
          <p:nvSpPr>
            <p:cNvPr id="14" name="矩形 13"/>
            <p:cNvSpPr/>
            <p:nvPr/>
          </p:nvSpPr>
          <p:spPr>
            <a:xfrm>
              <a:off x="710770" y="3892055"/>
              <a:ext cx="636713" cy="369332"/>
            </a:xfrm>
            <a:prstGeom prst="rect">
              <a:avLst/>
            </a:prstGeom>
          </p:spPr>
          <p:txBody>
            <a:bodyPr wrap="none">
              <a:spAutoFit/>
            </a:bodyPr>
            <a:lstStyle/>
            <a:p>
              <a:pPr algn="ctr"/>
              <a:r>
                <a:rPr kumimoji="1" lang="en-US" altLang="zh-CN"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rPr>
                <a:t>GO!</a:t>
              </a:r>
              <a:endParaRPr kumimoji="1" lang="zh-CN" altLang="en-US"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ndParaRPr>
            </a:p>
          </p:txBody>
        </p:sp>
      </p:grpSp>
      <p:grpSp>
        <p:nvGrpSpPr>
          <p:cNvPr id="102" name="组 101"/>
          <p:cNvGrpSpPr/>
          <p:nvPr/>
        </p:nvGrpSpPr>
        <p:grpSpPr>
          <a:xfrm>
            <a:off x="3031974" y="3029731"/>
            <a:ext cx="883488" cy="883487"/>
            <a:chOff x="579279" y="3624389"/>
            <a:chExt cx="883488" cy="883487"/>
          </a:xfrm>
        </p:grpSpPr>
        <p:grpSp>
          <p:nvGrpSpPr>
            <p:cNvPr id="103" name="组 102"/>
            <p:cNvGrpSpPr/>
            <p:nvPr/>
          </p:nvGrpSpPr>
          <p:grpSpPr>
            <a:xfrm>
              <a:off x="579279" y="3624389"/>
              <a:ext cx="883488" cy="883487"/>
              <a:chOff x="1903443" y="3661626"/>
              <a:chExt cx="914400" cy="914400"/>
            </a:xfrm>
          </p:grpSpPr>
          <p:sp>
            <p:nvSpPr>
              <p:cNvPr id="105" name="椭圆 104"/>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06" name="椭圆 105"/>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ndParaRPr>
              </a:p>
            </p:txBody>
          </p:sp>
        </p:grpSp>
        <p:sp>
          <p:nvSpPr>
            <p:cNvPr id="104" name="矩形 103"/>
            <p:cNvSpPr/>
            <p:nvPr/>
          </p:nvSpPr>
          <p:spPr>
            <a:xfrm>
              <a:off x="657319" y="3904755"/>
              <a:ext cx="692818" cy="307777"/>
            </a:xfrm>
            <a:prstGeom prst="rect">
              <a:avLst/>
            </a:prstGeom>
          </p:spPr>
          <p:txBody>
            <a:bodyPr wrap="none">
              <a:spAutoFit/>
            </a:bodyPr>
            <a:lstStyle/>
            <a:p>
              <a:pPr algn="ctr"/>
              <a:r>
                <a:rPr kumimoji="1" lang="en-US" altLang="zh-CN" sz="1400"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rPr>
                <a:t>YEAH!</a:t>
              </a:r>
              <a:endParaRPr kumimoji="1" lang="zh-CN" altLang="en-US" sz="1400"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ndParaRPr>
            </a:p>
          </p:txBody>
        </p:sp>
      </p:grpSp>
    </p:spTree>
    <p:extLst>
      <p:ext uri="{BB962C8B-B14F-4D97-AF65-F5344CB8AC3E}">
        <p14:creationId xmlns:p14="http://schemas.microsoft.com/office/powerpoint/2010/main" val="31027341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 8">
            <a:extLst>
              <a:ext uri="{FF2B5EF4-FFF2-40B4-BE49-F238E27FC236}">
                <a16:creationId xmlns:a16="http://schemas.microsoft.com/office/drawing/2014/main" id="{DA82701A-385B-4A96-B0C7-BA8C35445247}"/>
              </a:ext>
            </a:extLst>
          </p:cNvPr>
          <p:cNvGrpSpPr/>
          <p:nvPr/>
        </p:nvGrpSpPr>
        <p:grpSpPr>
          <a:xfrm>
            <a:off x="324310" y="538436"/>
            <a:ext cx="3518875" cy="564218"/>
            <a:chOff x="4961856" y="968687"/>
            <a:chExt cx="3518875" cy="564218"/>
          </a:xfrm>
        </p:grpSpPr>
        <p:sp>
          <p:nvSpPr>
            <p:cNvPr id="19" name="矩形 18">
              <a:extLst>
                <a:ext uri="{FF2B5EF4-FFF2-40B4-BE49-F238E27FC236}">
                  <a16:creationId xmlns:a16="http://schemas.microsoft.com/office/drawing/2014/main" id="{0237EDE8-C5B5-4EE2-9434-4911AF4269E1}"/>
                </a:ext>
              </a:extLst>
            </p:cNvPr>
            <p:cNvSpPr/>
            <p:nvPr/>
          </p:nvSpPr>
          <p:spPr>
            <a:xfrm>
              <a:off x="5526076" y="1019963"/>
              <a:ext cx="2954655" cy="461665"/>
            </a:xfrm>
            <a:prstGeom prst="rect">
              <a:avLst/>
            </a:prstGeom>
          </p:spPr>
          <p:txBody>
            <a:bodyPr wrap="none">
              <a:spAutoFit/>
            </a:bodyPr>
            <a:lstStyle/>
            <a:p>
              <a:pPr defTabSz="1219170">
                <a:defRPr/>
              </a:pPr>
              <a:r>
                <a:rPr lang="zh-CN" altLang="en-US" sz="2400" b="1" kern="0" dirty="0">
                  <a:solidFill>
                    <a:schemeClr val="accent1"/>
                  </a:solidFill>
                  <a:ea typeface="微软雅黑" charset="0"/>
                </a:rPr>
                <a:t>变量离散化与重分组</a:t>
              </a:r>
              <a:endParaRPr lang="en-US" altLang="zh-CN" sz="2400" b="1" kern="0" dirty="0">
                <a:solidFill>
                  <a:schemeClr val="accent1"/>
                </a:solidFill>
                <a:ea typeface="微软雅黑" charset="0"/>
              </a:endParaRPr>
            </a:p>
          </p:txBody>
        </p:sp>
        <p:sp>
          <p:nvSpPr>
            <p:cNvPr id="20" name="椭圆 19">
              <a:extLst>
                <a:ext uri="{FF2B5EF4-FFF2-40B4-BE49-F238E27FC236}">
                  <a16:creationId xmlns:a16="http://schemas.microsoft.com/office/drawing/2014/main" id="{84F7A9C5-CAC0-43EE-B51D-0B6159A895E1}"/>
                </a:ext>
              </a:extLst>
            </p:cNvPr>
            <p:cNvSpPr/>
            <p:nvPr/>
          </p:nvSpPr>
          <p:spPr>
            <a:xfrm>
              <a:off x="4961856" y="968687"/>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01</a:t>
              </a:r>
              <a:endParaRPr kumimoji="1" lang="zh-CN" altLang="en-US" sz="1400" b="1" dirty="0"/>
            </a:p>
          </p:txBody>
        </p:sp>
      </p:grpSp>
      <p:sp>
        <p:nvSpPr>
          <p:cNvPr id="3" name="Rectangle 3">
            <a:extLst>
              <a:ext uri="{FF2B5EF4-FFF2-40B4-BE49-F238E27FC236}">
                <a16:creationId xmlns:a16="http://schemas.microsoft.com/office/drawing/2014/main" id="{27B58E66-1F68-409B-8B64-751AC98FD94F}"/>
              </a:ext>
            </a:extLst>
          </p:cNvPr>
          <p:cNvSpPr>
            <a:spLocks noChangeArrowheads="1"/>
          </p:cNvSpPr>
          <p:nvPr/>
        </p:nvSpPr>
        <p:spPr bwMode="auto">
          <a:xfrm>
            <a:off x="3459637" y="53874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FF23F1C6-CC0C-4D67-A3C4-E2ED924DB9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8530" y="1470580"/>
            <a:ext cx="5429839" cy="4954201"/>
          </a:xfrm>
          <a:prstGeom prst="rect">
            <a:avLst/>
          </a:prstGeom>
          <a:noFill/>
          <a:ln>
            <a:noFill/>
          </a:ln>
        </p:spPr>
      </p:pic>
      <p:sp>
        <p:nvSpPr>
          <p:cNvPr id="4" name="矩形 3">
            <a:extLst>
              <a:ext uri="{FF2B5EF4-FFF2-40B4-BE49-F238E27FC236}">
                <a16:creationId xmlns:a16="http://schemas.microsoft.com/office/drawing/2014/main" id="{71EC9A8A-A5AE-49DE-B792-F322753CE15F}"/>
              </a:ext>
            </a:extLst>
          </p:cNvPr>
          <p:cNvSpPr/>
          <p:nvPr/>
        </p:nvSpPr>
        <p:spPr>
          <a:xfrm>
            <a:off x="6738257" y="1470580"/>
            <a:ext cx="4974771" cy="4801314"/>
          </a:xfrm>
          <a:prstGeom prst="rect">
            <a:avLst/>
          </a:prstGeom>
        </p:spPr>
        <p:txBody>
          <a:bodyPr wrap="square">
            <a:spAutoFit/>
          </a:bodyPr>
          <a:lstStyle/>
          <a:p>
            <a:pPr marL="285750" indent="-285750">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rPr>
              <a:t>收入：</a:t>
            </a:r>
            <a:r>
              <a:rPr lang="en-US" altLang="zh-CN" dirty="0">
                <a:latin typeface="微软雅黑" panose="020B0503020204020204" pitchFamily="34" charset="-122"/>
                <a:ea typeface="微软雅黑" panose="020B0503020204020204" pitchFamily="34" charset="-122"/>
              </a:rPr>
              <a:t>1000 </a:t>
            </a:r>
            <a:r>
              <a:rPr lang="zh-CN" altLang="zh-CN" dirty="0">
                <a:latin typeface="微软雅黑" panose="020B0503020204020204" pitchFamily="34" charset="-122"/>
                <a:ea typeface="微软雅黑" panose="020B0503020204020204" pitchFamily="34" charset="-122"/>
              </a:rPr>
              <a:t>元以下和</a:t>
            </a:r>
            <a:r>
              <a:rPr lang="en-US" altLang="zh-CN" dirty="0">
                <a:latin typeface="微软雅黑" panose="020B0503020204020204" pitchFamily="34" charset="-122"/>
                <a:ea typeface="微软雅黑" panose="020B0503020204020204" pitchFamily="34" charset="-122"/>
              </a:rPr>
              <a:t>1000-2000</a:t>
            </a:r>
            <a:r>
              <a:rPr lang="zh-CN" altLang="zh-CN" dirty="0">
                <a:latin typeface="微软雅黑" panose="020B0503020204020204" pitchFamily="34" charset="-122"/>
                <a:ea typeface="微软雅黑" panose="020B0503020204020204" pitchFamily="34" charset="-122"/>
              </a:rPr>
              <a:t>元两个类的取值样本数过少，因此将</a:t>
            </a:r>
            <a:r>
              <a:rPr lang="zh-CN" altLang="en-US" dirty="0">
                <a:latin typeface="微软雅黑" panose="020B0503020204020204" pitchFamily="34" charset="-122"/>
                <a:ea typeface="微软雅黑" panose="020B0503020204020204" pitchFamily="34" charset="-122"/>
              </a:rPr>
              <a:t>其与</a:t>
            </a:r>
            <a:r>
              <a:rPr lang="en-US" altLang="zh-CN" dirty="0">
                <a:latin typeface="微软雅黑" panose="020B0503020204020204" pitchFamily="34" charset="-122"/>
                <a:ea typeface="微软雅黑" panose="020B0503020204020204" pitchFamily="34" charset="-122"/>
              </a:rPr>
              <a:t>2000-5000</a:t>
            </a:r>
            <a:r>
              <a:rPr lang="zh-CN" altLang="zh-CN" dirty="0">
                <a:latin typeface="微软雅黑" panose="020B0503020204020204" pitchFamily="34" charset="-122"/>
                <a:ea typeface="微软雅黑" panose="020B0503020204020204" pitchFamily="34" charset="-122"/>
              </a:rPr>
              <a:t>元三个属性合并，记作</a:t>
            </a:r>
            <a:r>
              <a:rPr lang="en-US" altLang="zh-CN" dirty="0">
                <a:latin typeface="微软雅黑" panose="020B0503020204020204" pitchFamily="34" charset="-122"/>
                <a:ea typeface="微软雅黑" panose="020B0503020204020204" pitchFamily="34" charset="-122"/>
              </a:rPr>
              <a:t>5000</a:t>
            </a:r>
            <a:r>
              <a:rPr lang="zh-CN" altLang="zh-CN" dirty="0">
                <a:latin typeface="微软雅黑" panose="020B0503020204020204" pitchFamily="34" charset="-122"/>
                <a:ea typeface="微软雅黑" panose="020B0503020204020204" pitchFamily="34" charset="-122"/>
              </a:rPr>
              <a:t>元以下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rPr>
              <a:t>学历：</a:t>
            </a:r>
            <a:r>
              <a:rPr lang="zh-CN" altLang="zh-CN" dirty="0">
                <a:latin typeface="微软雅黑" panose="020B0503020204020204" pitchFamily="34" charset="-122"/>
                <a:ea typeface="微软雅黑" panose="020B0503020204020204" pitchFamily="34" charset="-122"/>
              </a:rPr>
              <a:t>研究生或以上类的取值样本数过少，</a:t>
            </a:r>
            <a:r>
              <a:rPr lang="zh-CN" altLang="en-US" dirty="0">
                <a:latin typeface="微软雅黑" panose="020B0503020204020204" pitchFamily="34" charset="-122"/>
                <a:ea typeface="微软雅黑" panose="020B0503020204020204" pitchFamily="34" charset="-122"/>
              </a:rPr>
              <a:t>且与本科违约率相似，</a:t>
            </a:r>
            <a:r>
              <a:rPr lang="zh-CN" altLang="zh-CN" dirty="0">
                <a:latin typeface="微软雅黑" panose="020B0503020204020204" pitchFamily="34" charset="-122"/>
                <a:ea typeface="微软雅黑" panose="020B0503020204020204" pitchFamily="34" charset="-122"/>
              </a:rPr>
              <a:t>因此将研究生或以上类与本科类合并</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rPr>
              <a:t>婚姻：</a:t>
            </a:r>
            <a:r>
              <a:rPr lang="zh-CN" altLang="zh-CN" dirty="0">
                <a:latin typeface="微软雅黑" panose="020B0503020204020204" pitchFamily="34" charset="-122"/>
                <a:ea typeface="微软雅黑" panose="020B0503020204020204" pitchFamily="34" charset="-122"/>
              </a:rPr>
              <a:t>孤寡类的取值样本数较少，将其与离婚类合并，记作离婚。</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rPr>
              <a:t>公司规模：</a:t>
            </a:r>
            <a:r>
              <a:rPr lang="zh-CN" altLang="zh-CN" dirty="0">
                <a:latin typeface="微软雅黑" panose="020B0503020204020204" pitchFamily="34" charset="-122"/>
                <a:ea typeface="微软雅黑" panose="020B0503020204020204" pitchFamily="34" charset="-122"/>
              </a:rPr>
              <a:t>关于公司规模变量，由于</a:t>
            </a:r>
            <a:r>
              <a:rPr lang="en-US" altLang="zh-CN" dirty="0">
                <a:latin typeface="微软雅黑" panose="020B0503020204020204" pitchFamily="34" charset="-122"/>
                <a:ea typeface="微软雅黑" panose="020B0503020204020204" pitchFamily="34" charset="-122"/>
              </a:rPr>
              <a:t>100-500</a:t>
            </a:r>
            <a:r>
              <a:rPr lang="zh-CN" altLang="zh-CN" dirty="0">
                <a:latin typeface="微软雅黑" panose="020B0503020204020204" pitchFamily="34" charset="-122"/>
                <a:ea typeface="微软雅黑" panose="020B0503020204020204" pitchFamily="34" charset="-122"/>
              </a:rPr>
              <a:t>人（违约率</a:t>
            </a:r>
            <a:r>
              <a:rPr lang="en-US" altLang="zh-CN" dirty="0">
                <a:latin typeface="微软雅黑" panose="020B0503020204020204" pitchFamily="34" charset="-122"/>
                <a:ea typeface="微软雅黑" panose="020B0503020204020204" pitchFamily="34" charset="-122"/>
              </a:rPr>
              <a:t>24.2%</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500</a:t>
            </a:r>
            <a:r>
              <a:rPr lang="zh-CN" altLang="zh-CN" dirty="0">
                <a:latin typeface="微软雅黑" panose="020B0503020204020204" pitchFamily="34" charset="-122"/>
                <a:ea typeface="微软雅黑" panose="020B0503020204020204" pitchFamily="34" charset="-122"/>
              </a:rPr>
              <a:t>人以上（违约率</a:t>
            </a:r>
            <a:r>
              <a:rPr lang="en-US" altLang="zh-CN" dirty="0">
                <a:latin typeface="微软雅黑" panose="020B0503020204020204" pitchFamily="34" charset="-122"/>
                <a:ea typeface="微软雅黑" panose="020B0503020204020204" pitchFamily="34" charset="-122"/>
              </a:rPr>
              <a:t>26.0%</a:t>
            </a:r>
            <a:r>
              <a:rPr lang="zh-CN" altLang="zh-CN" dirty="0">
                <a:latin typeface="微软雅黑" panose="020B0503020204020204" pitchFamily="34" charset="-122"/>
                <a:ea typeface="微软雅黑" panose="020B0503020204020204" pitchFamily="34" charset="-122"/>
              </a:rPr>
              <a:t>）两类公司规模的违约率相近，与</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人以下（违约率</a:t>
            </a:r>
            <a:r>
              <a:rPr lang="en-US" altLang="zh-CN" dirty="0">
                <a:latin typeface="微软雅黑" panose="020B0503020204020204" pitchFamily="34" charset="-122"/>
                <a:ea typeface="微软雅黑" panose="020B0503020204020204" pitchFamily="34" charset="-122"/>
              </a:rPr>
              <a:t>1.2%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10-100</a:t>
            </a:r>
            <a:r>
              <a:rPr lang="zh-CN" altLang="zh-CN" dirty="0">
                <a:latin typeface="微软雅黑" panose="020B0503020204020204" pitchFamily="34" charset="-122"/>
                <a:ea typeface="微软雅黑" panose="020B0503020204020204" pitchFamily="34" charset="-122"/>
              </a:rPr>
              <a:t>人（违约率</a:t>
            </a:r>
            <a:r>
              <a:rPr lang="en-US" altLang="zh-CN" dirty="0">
                <a:latin typeface="微软雅黑" panose="020B0503020204020204" pitchFamily="34" charset="-122"/>
                <a:ea typeface="微软雅黑" panose="020B0503020204020204" pitchFamily="34" charset="-122"/>
              </a:rPr>
              <a:t>16.6%</a:t>
            </a:r>
            <a:r>
              <a:rPr lang="zh-CN" altLang="zh-CN" dirty="0">
                <a:latin typeface="微软雅黑" panose="020B0503020204020204" pitchFamily="34" charset="-122"/>
                <a:ea typeface="微软雅黑" panose="020B0503020204020204" pitchFamily="34" charset="-122"/>
              </a:rPr>
              <a:t>）相差较大，因此将</a:t>
            </a:r>
            <a:r>
              <a:rPr lang="en-US" altLang="zh-CN" dirty="0">
                <a:latin typeface="微软雅黑" panose="020B0503020204020204" pitchFamily="34" charset="-122"/>
                <a:ea typeface="微软雅黑" panose="020B0503020204020204" pitchFamily="34" charset="-122"/>
              </a:rPr>
              <a:t>100-500</a:t>
            </a:r>
            <a:r>
              <a:rPr lang="zh-CN" altLang="zh-CN" dirty="0">
                <a:latin typeface="微软雅黑" panose="020B0503020204020204" pitchFamily="34" charset="-122"/>
                <a:ea typeface="微软雅黑" panose="020B0503020204020204" pitchFamily="34" charset="-122"/>
              </a:rPr>
              <a:t>人和</a:t>
            </a:r>
            <a:r>
              <a:rPr lang="en-US" altLang="zh-CN" dirty="0">
                <a:latin typeface="微软雅黑" panose="020B0503020204020204" pitchFamily="34" charset="-122"/>
                <a:ea typeface="微软雅黑" panose="020B0503020204020204" pitchFamily="34" charset="-122"/>
              </a:rPr>
              <a:t>500</a:t>
            </a:r>
            <a:r>
              <a:rPr lang="zh-CN" altLang="zh-CN" dirty="0">
                <a:latin typeface="微软雅黑" panose="020B0503020204020204" pitchFamily="34" charset="-122"/>
                <a:ea typeface="微软雅黑" panose="020B0503020204020204" pitchFamily="34" charset="-122"/>
              </a:rPr>
              <a:t>人以上两个类合并，记作</a:t>
            </a:r>
            <a:r>
              <a:rPr lang="en-US" altLang="zh-CN" dirty="0">
                <a:latin typeface="微软雅黑" panose="020B0503020204020204" pitchFamily="34" charset="-122"/>
                <a:ea typeface="微软雅黑" panose="020B0503020204020204" pitchFamily="34" charset="-122"/>
              </a:rPr>
              <a:t>100</a:t>
            </a:r>
            <a:r>
              <a:rPr lang="zh-CN" altLang="zh-CN" dirty="0">
                <a:latin typeface="微软雅黑" panose="020B0503020204020204" pitchFamily="34" charset="-122"/>
                <a:ea typeface="微软雅黑" panose="020B0503020204020204" pitchFamily="34" charset="-122"/>
              </a:rPr>
              <a:t>人以上。</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722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75">
            <a:extLst>
              <a:ext uri="{FF2B5EF4-FFF2-40B4-BE49-F238E27FC236}">
                <a16:creationId xmlns:a16="http://schemas.microsoft.com/office/drawing/2014/main" id="{5FC09DB8-F80F-4DAE-95C1-B2D8998AF989}"/>
              </a:ext>
            </a:extLst>
          </p:cNvPr>
          <p:cNvGrpSpPr/>
          <p:nvPr/>
        </p:nvGrpSpPr>
        <p:grpSpPr>
          <a:xfrm>
            <a:off x="224101" y="547099"/>
            <a:ext cx="2287769" cy="564218"/>
            <a:chOff x="4961856" y="968687"/>
            <a:chExt cx="2287769" cy="564218"/>
          </a:xfrm>
        </p:grpSpPr>
        <p:sp>
          <p:nvSpPr>
            <p:cNvPr id="10" name="矩形 9">
              <a:extLst>
                <a:ext uri="{FF2B5EF4-FFF2-40B4-BE49-F238E27FC236}">
                  <a16:creationId xmlns:a16="http://schemas.microsoft.com/office/drawing/2014/main" id="{A9AD2AC8-06A3-4394-87F5-036CD22A3132}"/>
                </a:ext>
              </a:extLst>
            </p:cNvPr>
            <p:cNvSpPr/>
            <p:nvPr/>
          </p:nvSpPr>
          <p:spPr>
            <a:xfrm>
              <a:off x="5526076" y="1019963"/>
              <a:ext cx="1723549" cy="461665"/>
            </a:xfrm>
            <a:prstGeom prst="rect">
              <a:avLst/>
            </a:prstGeom>
          </p:spPr>
          <p:txBody>
            <a:bodyPr wrap="none">
              <a:spAutoFit/>
            </a:bodyPr>
            <a:lstStyle/>
            <a:p>
              <a:pPr defTabSz="1219170">
                <a:defRPr/>
              </a:pPr>
              <a:r>
                <a:rPr lang="zh-CN" altLang="en-US" sz="2400" b="1" kern="0" dirty="0">
                  <a:solidFill>
                    <a:schemeClr val="accent2">
                      <a:lumMod val="50000"/>
                    </a:schemeClr>
                  </a:solidFill>
                  <a:ea typeface="微软雅黑" charset="0"/>
                </a:rPr>
                <a:t>缺失值处理</a:t>
              </a:r>
              <a:endParaRPr lang="en-US" altLang="zh-CN" sz="2400" b="1" kern="0" dirty="0">
                <a:solidFill>
                  <a:schemeClr val="accent2">
                    <a:lumMod val="50000"/>
                  </a:schemeClr>
                </a:solidFill>
                <a:ea typeface="微软雅黑" charset="0"/>
              </a:endParaRPr>
            </a:p>
          </p:txBody>
        </p:sp>
        <p:sp>
          <p:nvSpPr>
            <p:cNvPr id="11" name="椭圆 10">
              <a:extLst>
                <a:ext uri="{FF2B5EF4-FFF2-40B4-BE49-F238E27FC236}">
                  <a16:creationId xmlns:a16="http://schemas.microsoft.com/office/drawing/2014/main" id="{E3A4ABC7-E088-49B8-B880-C4F4F7452C2D}"/>
                </a:ext>
              </a:extLst>
            </p:cNvPr>
            <p:cNvSpPr/>
            <p:nvPr/>
          </p:nvSpPr>
          <p:spPr>
            <a:xfrm>
              <a:off x="4961856" y="968687"/>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02</a:t>
              </a:r>
              <a:endParaRPr kumimoji="1" lang="zh-CN" altLang="en-US" sz="1400" b="1" dirty="0"/>
            </a:p>
          </p:txBody>
        </p:sp>
      </p:grpSp>
      <p:pic>
        <p:nvPicPr>
          <p:cNvPr id="2" name="图片 1">
            <a:extLst>
              <a:ext uri="{FF2B5EF4-FFF2-40B4-BE49-F238E27FC236}">
                <a16:creationId xmlns:a16="http://schemas.microsoft.com/office/drawing/2014/main" id="{0F64DED4-0951-4FEA-AB8A-BFB74A661F1C}"/>
              </a:ext>
            </a:extLst>
          </p:cNvPr>
          <p:cNvPicPr>
            <a:picLocks noChangeAspect="1"/>
          </p:cNvPicPr>
          <p:nvPr/>
        </p:nvPicPr>
        <p:blipFill>
          <a:blip r:embed="rId3"/>
          <a:stretch>
            <a:fillRect/>
          </a:stretch>
        </p:blipFill>
        <p:spPr>
          <a:xfrm>
            <a:off x="1969412" y="1283784"/>
            <a:ext cx="8253175" cy="4290432"/>
          </a:xfrm>
          <a:prstGeom prst="rect">
            <a:avLst/>
          </a:prstGeom>
        </p:spPr>
      </p:pic>
    </p:spTree>
    <p:extLst>
      <p:ext uri="{BB962C8B-B14F-4D97-AF65-F5344CB8AC3E}">
        <p14:creationId xmlns:p14="http://schemas.microsoft.com/office/powerpoint/2010/main" val="54040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75">
            <a:extLst>
              <a:ext uri="{FF2B5EF4-FFF2-40B4-BE49-F238E27FC236}">
                <a16:creationId xmlns:a16="http://schemas.microsoft.com/office/drawing/2014/main" id="{5FC09DB8-F80F-4DAE-95C1-B2D8998AF989}"/>
              </a:ext>
            </a:extLst>
          </p:cNvPr>
          <p:cNvGrpSpPr/>
          <p:nvPr/>
        </p:nvGrpSpPr>
        <p:grpSpPr>
          <a:xfrm>
            <a:off x="224101" y="547099"/>
            <a:ext cx="2005640" cy="564218"/>
            <a:chOff x="4961856" y="968687"/>
            <a:chExt cx="2005640" cy="564218"/>
          </a:xfrm>
        </p:grpSpPr>
        <p:sp>
          <p:nvSpPr>
            <p:cNvPr id="10" name="矩形 9">
              <a:extLst>
                <a:ext uri="{FF2B5EF4-FFF2-40B4-BE49-F238E27FC236}">
                  <a16:creationId xmlns:a16="http://schemas.microsoft.com/office/drawing/2014/main" id="{A9AD2AC8-06A3-4394-87F5-036CD22A3132}"/>
                </a:ext>
              </a:extLst>
            </p:cNvPr>
            <p:cNvSpPr/>
            <p:nvPr/>
          </p:nvSpPr>
          <p:spPr>
            <a:xfrm>
              <a:off x="5526076" y="1019963"/>
              <a:ext cx="1441420" cy="461665"/>
            </a:xfrm>
            <a:prstGeom prst="rect">
              <a:avLst/>
            </a:prstGeom>
          </p:spPr>
          <p:txBody>
            <a:bodyPr wrap="none">
              <a:spAutoFit/>
            </a:bodyPr>
            <a:lstStyle/>
            <a:p>
              <a:pPr defTabSz="1219170">
                <a:defRPr/>
              </a:pPr>
              <a:r>
                <a:rPr lang="zh-CN" altLang="en-US" sz="2400" b="1" kern="0" dirty="0">
                  <a:solidFill>
                    <a:schemeClr val="accent2">
                      <a:lumMod val="50000"/>
                    </a:schemeClr>
                  </a:solidFill>
                  <a:ea typeface="微软雅黑" charset="0"/>
                </a:rPr>
                <a:t>其他处理</a:t>
              </a:r>
              <a:endParaRPr lang="en-US" altLang="zh-CN" sz="2400" b="1" kern="0" dirty="0">
                <a:solidFill>
                  <a:schemeClr val="accent2">
                    <a:lumMod val="50000"/>
                  </a:schemeClr>
                </a:solidFill>
                <a:ea typeface="微软雅黑" charset="0"/>
              </a:endParaRPr>
            </a:p>
          </p:txBody>
        </p:sp>
        <p:sp>
          <p:nvSpPr>
            <p:cNvPr id="11" name="椭圆 10">
              <a:extLst>
                <a:ext uri="{FF2B5EF4-FFF2-40B4-BE49-F238E27FC236}">
                  <a16:creationId xmlns:a16="http://schemas.microsoft.com/office/drawing/2014/main" id="{E3A4ABC7-E088-49B8-B880-C4F4F7452C2D}"/>
                </a:ext>
              </a:extLst>
            </p:cNvPr>
            <p:cNvSpPr/>
            <p:nvPr/>
          </p:nvSpPr>
          <p:spPr>
            <a:xfrm>
              <a:off x="4961856" y="968687"/>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a:t>03</a:t>
              </a:r>
              <a:endParaRPr kumimoji="1" lang="zh-CN" altLang="en-US" sz="1400" b="1" dirty="0"/>
            </a:p>
          </p:txBody>
        </p:sp>
      </p:grpSp>
      <p:sp>
        <p:nvSpPr>
          <p:cNvPr id="18" name="任意多边形 5">
            <a:extLst>
              <a:ext uri="{FF2B5EF4-FFF2-40B4-BE49-F238E27FC236}">
                <a16:creationId xmlns:a16="http://schemas.microsoft.com/office/drawing/2014/main" id="{3CEE5612-9E2F-4B3F-96D1-D572172D1089}"/>
              </a:ext>
            </a:extLst>
          </p:cNvPr>
          <p:cNvSpPr/>
          <p:nvPr/>
        </p:nvSpPr>
        <p:spPr>
          <a:xfrm>
            <a:off x="341142" y="160741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lumMod val="75000"/>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dirty="0"/>
          </a:p>
          <a:p>
            <a:pPr marL="285750" lvl="1" indent="-285750" algn="l" defTabSz="1644650">
              <a:lnSpc>
                <a:spcPct val="90000"/>
              </a:lnSpc>
              <a:spcBef>
                <a:spcPct val="0"/>
              </a:spcBef>
              <a:spcAft>
                <a:spcPct val="15000"/>
              </a:spcAft>
              <a:buChar char="••"/>
            </a:pPr>
            <a:endParaRPr lang="zh-CN" altLang="en-US" sz="3700" kern="1200" dirty="0"/>
          </a:p>
          <a:p>
            <a:pPr marL="285750" lvl="1" indent="-285750" algn="l" defTabSz="1644650">
              <a:lnSpc>
                <a:spcPct val="90000"/>
              </a:lnSpc>
              <a:spcBef>
                <a:spcPct val="0"/>
              </a:spcBef>
              <a:spcAft>
                <a:spcPct val="15000"/>
              </a:spcAft>
              <a:buChar char="••"/>
            </a:pPr>
            <a:endParaRPr lang="zh-CN" altLang="en-US" sz="3700" kern="1200" dirty="0"/>
          </a:p>
        </p:txBody>
      </p:sp>
      <p:sp>
        <p:nvSpPr>
          <p:cNvPr id="19" name="任意多边形 7">
            <a:extLst>
              <a:ext uri="{FF2B5EF4-FFF2-40B4-BE49-F238E27FC236}">
                <a16:creationId xmlns:a16="http://schemas.microsoft.com/office/drawing/2014/main" id="{ED74B0F3-EB66-4B9A-A924-530AE2D7906B}"/>
              </a:ext>
            </a:extLst>
          </p:cNvPr>
          <p:cNvSpPr/>
          <p:nvPr/>
        </p:nvSpPr>
        <p:spPr>
          <a:xfrm>
            <a:off x="2671961" y="160741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lumMod val="50000"/>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a:p>
          <a:p>
            <a:pPr marL="285750" lvl="1" indent="-285750" algn="l" defTabSz="1644650">
              <a:lnSpc>
                <a:spcPct val="90000"/>
              </a:lnSpc>
              <a:spcBef>
                <a:spcPct val="0"/>
              </a:spcBef>
              <a:spcAft>
                <a:spcPct val="15000"/>
              </a:spcAft>
              <a:buChar char="••"/>
            </a:pPr>
            <a:endParaRPr lang="zh-CN" altLang="en-US" sz="3700" kern="1200"/>
          </a:p>
          <a:p>
            <a:pPr marL="285750" lvl="1" indent="-285750" algn="l" defTabSz="1644650">
              <a:lnSpc>
                <a:spcPct val="90000"/>
              </a:lnSpc>
              <a:spcBef>
                <a:spcPct val="0"/>
              </a:spcBef>
              <a:spcAft>
                <a:spcPct val="15000"/>
              </a:spcAft>
              <a:buChar char="••"/>
            </a:pPr>
            <a:endParaRPr lang="zh-CN" altLang="en-US" sz="3700" kern="1200"/>
          </a:p>
        </p:txBody>
      </p:sp>
      <p:sp>
        <p:nvSpPr>
          <p:cNvPr id="20" name="任意多边形 8">
            <a:extLst>
              <a:ext uri="{FF2B5EF4-FFF2-40B4-BE49-F238E27FC236}">
                <a16:creationId xmlns:a16="http://schemas.microsoft.com/office/drawing/2014/main" id="{E755001C-F23B-48A5-9733-8BF937A6921D}"/>
              </a:ext>
            </a:extLst>
          </p:cNvPr>
          <p:cNvSpPr/>
          <p:nvPr/>
        </p:nvSpPr>
        <p:spPr>
          <a:xfrm>
            <a:off x="5002780" y="160741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lumMod val="75000"/>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a:p>
          <a:p>
            <a:pPr marL="285750" lvl="1" indent="-285750" algn="l" defTabSz="1644650">
              <a:lnSpc>
                <a:spcPct val="90000"/>
              </a:lnSpc>
              <a:spcBef>
                <a:spcPct val="0"/>
              </a:spcBef>
              <a:spcAft>
                <a:spcPct val="15000"/>
              </a:spcAft>
              <a:buChar char="••"/>
            </a:pPr>
            <a:endParaRPr lang="zh-CN" altLang="en-US" sz="3700" kern="1200"/>
          </a:p>
          <a:p>
            <a:pPr marL="285750" lvl="1" indent="-285750" algn="l" defTabSz="1644650">
              <a:lnSpc>
                <a:spcPct val="90000"/>
              </a:lnSpc>
              <a:spcBef>
                <a:spcPct val="0"/>
              </a:spcBef>
              <a:spcAft>
                <a:spcPct val="15000"/>
              </a:spcAft>
              <a:buChar char="••"/>
            </a:pPr>
            <a:endParaRPr lang="zh-CN" altLang="en-US" sz="3700" kern="1200"/>
          </a:p>
        </p:txBody>
      </p:sp>
      <p:sp>
        <p:nvSpPr>
          <p:cNvPr id="21" name="任意多边形 9">
            <a:extLst>
              <a:ext uri="{FF2B5EF4-FFF2-40B4-BE49-F238E27FC236}">
                <a16:creationId xmlns:a16="http://schemas.microsoft.com/office/drawing/2014/main" id="{B667419D-ABEB-43C9-8586-3B4F2680B2E6}"/>
              </a:ext>
            </a:extLst>
          </p:cNvPr>
          <p:cNvSpPr/>
          <p:nvPr/>
        </p:nvSpPr>
        <p:spPr>
          <a:xfrm>
            <a:off x="7333599" y="160741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lumMod val="50000"/>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750" tIns="971350" rIns="412750" bIns="971350"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22" name="任意多边形 10">
            <a:extLst>
              <a:ext uri="{FF2B5EF4-FFF2-40B4-BE49-F238E27FC236}">
                <a16:creationId xmlns:a16="http://schemas.microsoft.com/office/drawing/2014/main" id="{A8B7C7ED-C4D9-431D-A67D-3B0932C1AD4A}"/>
              </a:ext>
            </a:extLst>
          </p:cNvPr>
          <p:cNvSpPr/>
          <p:nvPr/>
        </p:nvSpPr>
        <p:spPr>
          <a:xfrm>
            <a:off x="9664419" y="160741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lumMod val="75000"/>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750" tIns="971350" rIns="412750" bIns="971350"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23" name="矩形 22">
            <a:extLst>
              <a:ext uri="{FF2B5EF4-FFF2-40B4-BE49-F238E27FC236}">
                <a16:creationId xmlns:a16="http://schemas.microsoft.com/office/drawing/2014/main" id="{4D3E1ED6-24DF-49C9-BC8E-901F50FF50DC}"/>
              </a:ext>
            </a:extLst>
          </p:cNvPr>
          <p:cNvSpPr/>
          <p:nvPr/>
        </p:nvSpPr>
        <p:spPr>
          <a:xfrm>
            <a:off x="393789" y="313616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charset="0"/>
              </a:rPr>
              <a:t>异常值</a:t>
            </a:r>
            <a:endParaRPr lang="en-US" altLang="zh-CN" sz="2400" b="1" dirty="0">
              <a:solidFill>
                <a:schemeClr val="bg1"/>
              </a:solidFill>
              <a:ea typeface="微软雅黑" charset="0"/>
            </a:endParaRPr>
          </a:p>
        </p:txBody>
      </p:sp>
      <p:sp>
        <p:nvSpPr>
          <p:cNvPr id="24" name="矩形 23">
            <a:extLst>
              <a:ext uri="{FF2B5EF4-FFF2-40B4-BE49-F238E27FC236}">
                <a16:creationId xmlns:a16="http://schemas.microsoft.com/office/drawing/2014/main" id="{33A3E7C7-0731-4347-827B-C2404D18C22E}"/>
              </a:ext>
            </a:extLst>
          </p:cNvPr>
          <p:cNvSpPr/>
          <p:nvPr/>
        </p:nvSpPr>
        <p:spPr>
          <a:xfrm>
            <a:off x="393789" y="3537323"/>
            <a:ext cx="1993811" cy="1749390"/>
          </a:xfrm>
          <a:prstGeom prst="rect">
            <a:avLst/>
          </a:prstGeom>
        </p:spPr>
        <p:txBody>
          <a:bodyPr wrap="square">
            <a:spAutoFit/>
          </a:bodyPr>
          <a:lstStyle/>
          <a:p>
            <a:pPr defTabSz="609585">
              <a:lnSpc>
                <a:spcPct val="130000"/>
              </a:lnSpc>
            </a:pPr>
            <a:r>
              <a:rPr lang="zh-CN" altLang="en-US" sz="1200" dirty="0">
                <a:solidFill>
                  <a:schemeClr val="bg1"/>
                </a:solidFill>
                <a:latin typeface="微软雅黑" charset="0"/>
                <a:ea typeface="微软雅黑" charset="0"/>
              </a:rPr>
              <a:t>异常值会大幅度地改变数据分析和统计建模的结果增加了误差差异，并降低了统计测试的能力。</a:t>
            </a:r>
            <a:endParaRPr lang="en-US" altLang="zh-CN" sz="1200" dirty="0">
              <a:solidFill>
                <a:schemeClr val="bg1"/>
              </a:solidFill>
              <a:latin typeface="微软雅黑" charset="0"/>
              <a:ea typeface="微软雅黑" charset="0"/>
            </a:endParaRPr>
          </a:p>
          <a:p>
            <a:pPr defTabSz="609585">
              <a:lnSpc>
                <a:spcPct val="130000"/>
              </a:lnSpc>
            </a:pPr>
            <a:r>
              <a:rPr lang="zh-CN" altLang="en-US" sz="1200" dirty="0">
                <a:solidFill>
                  <a:schemeClr val="bg1"/>
                </a:solidFill>
                <a:latin typeface="微软雅黑" charset="0"/>
                <a:ea typeface="微软雅黑" charset="0"/>
              </a:rPr>
              <a:t>由于异常值数量不多，小组采取了删除一场观测的方式。</a:t>
            </a:r>
            <a:endParaRPr lang="en-US" altLang="zh-CN" sz="1200" dirty="0">
              <a:solidFill>
                <a:schemeClr val="bg1"/>
              </a:solidFill>
              <a:latin typeface="微软雅黑" charset="0"/>
              <a:ea typeface="微软雅黑" charset="0"/>
            </a:endParaRPr>
          </a:p>
        </p:txBody>
      </p:sp>
      <p:sp>
        <p:nvSpPr>
          <p:cNvPr id="25" name="矩形 24">
            <a:extLst>
              <a:ext uri="{FF2B5EF4-FFF2-40B4-BE49-F238E27FC236}">
                <a16:creationId xmlns:a16="http://schemas.microsoft.com/office/drawing/2014/main" id="{B2516D50-A3A5-40CC-8353-3C8DF6B863EB}"/>
              </a:ext>
            </a:extLst>
          </p:cNvPr>
          <p:cNvSpPr/>
          <p:nvPr/>
        </p:nvSpPr>
        <p:spPr>
          <a:xfrm>
            <a:off x="2772922" y="313616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charset="0"/>
              </a:rPr>
              <a:t>独热编码</a:t>
            </a:r>
            <a:endParaRPr lang="en-US" altLang="zh-CN" sz="2400" b="1" dirty="0">
              <a:solidFill>
                <a:schemeClr val="bg1"/>
              </a:solidFill>
              <a:ea typeface="微软雅黑" charset="0"/>
            </a:endParaRPr>
          </a:p>
        </p:txBody>
      </p:sp>
      <p:sp>
        <p:nvSpPr>
          <p:cNvPr id="26" name="矩形 25">
            <a:extLst>
              <a:ext uri="{FF2B5EF4-FFF2-40B4-BE49-F238E27FC236}">
                <a16:creationId xmlns:a16="http://schemas.microsoft.com/office/drawing/2014/main" id="{2FB37444-A1CA-4E7B-85BA-BDE39584FDC9}"/>
              </a:ext>
            </a:extLst>
          </p:cNvPr>
          <p:cNvSpPr/>
          <p:nvPr/>
        </p:nvSpPr>
        <p:spPr>
          <a:xfrm>
            <a:off x="2772922" y="3537323"/>
            <a:ext cx="1993811" cy="1749390"/>
          </a:xfrm>
          <a:prstGeom prst="rect">
            <a:avLst/>
          </a:prstGeom>
        </p:spPr>
        <p:txBody>
          <a:bodyPr wrap="square">
            <a:spAutoFit/>
          </a:bodyPr>
          <a:lstStyle/>
          <a:p>
            <a:pPr algn="just" defTabSz="609585">
              <a:lnSpc>
                <a:spcPct val="130000"/>
              </a:lnSpc>
            </a:pPr>
            <a:r>
              <a:rPr lang="zh-CN" altLang="en-US" sz="1200" dirty="0">
                <a:solidFill>
                  <a:schemeClr val="bg1"/>
                </a:solidFill>
                <a:latin typeface="微软雅黑" charset="0"/>
                <a:ea typeface="微软雅黑" charset="0"/>
              </a:rPr>
              <a:t>数据中很多特征并不是连续值，是多分类值。像</a:t>
            </a:r>
            <a:r>
              <a:rPr lang="en-US" altLang="zh-CN" sz="1200" dirty="0">
                <a:solidFill>
                  <a:schemeClr val="bg1"/>
                </a:solidFill>
                <a:latin typeface="微软雅黑" charset="0"/>
                <a:ea typeface="微软雅黑" charset="0"/>
              </a:rPr>
              <a:t>XGBOOST</a:t>
            </a:r>
            <a:r>
              <a:rPr lang="zh-CN" altLang="en-US" sz="1200" dirty="0">
                <a:solidFill>
                  <a:schemeClr val="bg1"/>
                </a:solidFill>
                <a:latin typeface="微软雅黑" charset="0"/>
                <a:ea typeface="微软雅黑" charset="0"/>
              </a:rPr>
              <a:t>等学习器会默认变量连续有序，所以需要引入虚拟变量。</a:t>
            </a:r>
            <a:endParaRPr lang="en-US" altLang="zh-CN" sz="1200" dirty="0">
              <a:solidFill>
                <a:schemeClr val="bg1"/>
              </a:solidFill>
              <a:latin typeface="微软雅黑" charset="0"/>
              <a:ea typeface="微软雅黑" charset="0"/>
            </a:endParaRPr>
          </a:p>
          <a:p>
            <a:pPr algn="just" defTabSz="609585">
              <a:lnSpc>
                <a:spcPct val="130000"/>
              </a:lnSpc>
            </a:pPr>
            <a:r>
              <a:rPr lang="zh-CN" altLang="en-US" sz="1200" dirty="0">
                <a:solidFill>
                  <a:schemeClr val="bg1"/>
                </a:solidFill>
                <a:latin typeface="微软雅黑" charset="0"/>
                <a:ea typeface="微软雅黑" charset="0"/>
              </a:rPr>
              <a:t>小组采用独热编码，即 </a:t>
            </a:r>
            <a:r>
              <a:rPr lang="en-US" altLang="zh-CN" sz="1200" dirty="0">
                <a:solidFill>
                  <a:schemeClr val="bg1"/>
                </a:solidFill>
                <a:latin typeface="微软雅黑" charset="0"/>
                <a:ea typeface="微软雅黑" charset="0"/>
              </a:rPr>
              <a:t>One-Hot</a:t>
            </a:r>
            <a:r>
              <a:rPr lang="zh-CN" altLang="en-US" sz="1200" dirty="0">
                <a:solidFill>
                  <a:schemeClr val="bg1"/>
                </a:solidFill>
                <a:latin typeface="微软雅黑" charset="0"/>
                <a:ea typeface="微软雅黑" charset="0"/>
              </a:rPr>
              <a:t>编码。</a:t>
            </a:r>
          </a:p>
        </p:txBody>
      </p:sp>
      <p:sp>
        <p:nvSpPr>
          <p:cNvPr id="28" name="矩形 27">
            <a:extLst>
              <a:ext uri="{FF2B5EF4-FFF2-40B4-BE49-F238E27FC236}">
                <a16:creationId xmlns:a16="http://schemas.microsoft.com/office/drawing/2014/main" id="{E072F478-198C-4731-AE58-DC997C157C6D}"/>
              </a:ext>
            </a:extLst>
          </p:cNvPr>
          <p:cNvSpPr/>
          <p:nvPr/>
        </p:nvSpPr>
        <p:spPr>
          <a:xfrm>
            <a:off x="5084322" y="3537323"/>
            <a:ext cx="1993811" cy="1749390"/>
          </a:xfrm>
          <a:prstGeom prst="rect">
            <a:avLst/>
          </a:prstGeom>
        </p:spPr>
        <p:txBody>
          <a:bodyPr wrap="square">
            <a:spAutoFit/>
          </a:bodyPr>
          <a:lstStyle/>
          <a:p>
            <a:pPr algn="just" defTabSz="609585">
              <a:lnSpc>
                <a:spcPct val="130000"/>
              </a:lnSpc>
            </a:pPr>
            <a:r>
              <a:rPr lang="zh-CN" altLang="en-US" sz="1200" dirty="0">
                <a:solidFill>
                  <a:schemeClr val="bg1"/>
                </a:solidFill>
                <a:latin typeface="微软雅黑" charset="0"/>
                <a:ea typeface="微软雅黑" charset="0"/>
              </a:rPr>
              <a:t>建模是为了帮我们预测（也可以说是划分）未知的样本，直接用全数据进行训练及预测会高估学习器的性能。</a:t>
            </a:r>
            <a:endParaRPr lang="en-US" altLang="zh-CN" sz="1200" dirty="0">
              <a:solidFill>
                <a:schemeClr val="bg1"/>
              </a:solidFill>
              <a:latin typeface="微软雅黑" charset="0"/>
              <a:ea typeface="微软雅黑" charset="0"/>
            </a:endParaRPr>
          </a:p>
          <a:p>
            <a:pPr algn="just" defTabSz="609585">
              <a:lnSpc>
                <a:spcPct val="130000"/>
              </a:lnSpc>
            </a:pPr>
            <a:r>
              <a:rPr lang="zh-CN" altLang="en-US" sz="1200" dirty="0">
                <a:solidFill>
                  <a:schemeClr val="bg1"/>
                </a:solidFill>
                <a:latin typeface="微软雅黑" charset="0"/>
                <a:ea typeface="微软雅黑" charset="0"/>
              </a:rPr>
              <a:t>小组对原始数据按 </a:t>
            </a:r>
            <a:r>
              <a:rPr lang="en-US" altLang="zh-CN" sz="1200" dirty="0">
                <a:solidFill>
                  <a:schemeClr val="bg1"/>
                </a:solidFill>
                <a:latin typeface="微软雅黑" charset="0"/>
                <a:ea typeface="微软雅黑" charset="0"/>
              </a:rPr>
              <a:t>7</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3 </a:t>
            </a:r>
            <a:r>
              <a:rPr lang="zh-CN" altLang="en-US" sz="1200" dirty="0">
                <a:solidFill>
                  <a:schemeClr val="bg1"/>
                </a:solidFill>
                <a:latin typeface="微软雅黑" charset="0"/>
                <a:ea typeface="微软雅黑" charset="0"/>
              </a:rPr>
              <a:t>的比例划分训练集与测试集。</a:t>
            </a:r>
          </a:p>
        </p:txBody>
      </p:sp>
      <p:sp>
        <p:nvSpPr>
          <p:cNvPr id="29" name="矩形 28">
            <a:extLst>
              <a:ext uri="{FF2B5EF4-FFF2-40B4-BE49-F238E27FC236}">
                <a16:creationId xmlns:a16="http://schemas.microsoft.com/office/drawing/2014/main" id="{8FE8DFD0-232E-4D9A-9892-47B7B8982BE1}"/>
              </a:ext>
            </a:extLst>
          </p:cNvPr>
          <p:cNvSpPr/>
          <p:nvPr/>
        </p:nvSpPr>
        <p:spPr>
          <a:xfrm>
            <a:off x="7404189" y="313616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charset="0"/>
              </a:rPr>
              <a:t>标准化</a:t>
            </a:r>
            <a:endParaRPr lang="en-US" altLang="zh-CN" sz="2400" b="1" dirty="0">
              <a:solidFill>
                <a:schemeClr val="bg1"/>
              </a:solidFill>
              <a:ea typeface="微软雅黑" charset="0"/>
            </a:endParaRPr>
          </a:p>
        </p:txBody>
      </p:sp>
      <p:sp>
        <p:nvSpPr>
          <p:cNvPr id="30" name="矩形 29">
            <a:extLst>
              <a:ext uri="{FF2B5EF4-FFF2-40B4-BE49-F238E27FC236}">
                <a16:creationId xmlns:a16="http://schemas.microsoft.com/office/drawing/2014/main" id="{07426D7A-4F23-4694-A270-74BA924F434C}"/>
              </a:ext>
            </a:extLst>
          </p:cNvPr>
          <p:cNvSpPr/>
          <p:nvPr/>
        </p:nvSpPr>
        <p:spPr>
          <a:xfrm>
            <a:off x="7404189" y="3537323"/>
            <a:ext cx="1993811" cy="2229521"/>
          </a:xfrm>
          <a:prstGeom prst="rect">
            <a:avLst/>
          </a:prstGeom>
        </p:spPr>
        <p:txBody>
          <a:bodyPr wrap="square">
            <a:spAutoFit/>
          </a:bodyPr>
          <a:lstStyle/>
          <a:p>
            <a:pPr defTabSz="609585">
              <a:lnSpc>
                <a:spcPct val="130000"/>
              </a:lnSpc>
            </a:pPr>
            <a:r>
              <a:rPr lang="zh-CN" altLang="en-US" sz="1200" dirty="0">
                <a:solidFill>
                  <a:schemeClr val="bg1"/>
                </a:solidFill>
                <a:latin typeface="微软雅黑" charset="0"/>
                <a:ea typeface="微软雅黑" charset="0"/>
              </a:rPr>
              <a:t>因为模型要引入正则项，若直接用原始指标值进行分析，会相对削弱数值水平较低指标的作用。为保证结果的可靠性，需对原始指标数据进行标准化处理。</a:t>
            </a:r>
            <a:endParaRPr lang="en-US" altLang="zh-CN" sz="1200" dirty="0">
              <a:solidFill>
                <a:schemeClr val="bg1"/>
              </a:solidFill>
              <a:latin typeface="微软雅黑" charset="0"/>
              <a:ea typeface="微软雅黑" charset="0"/>
            </a:endParaRPr>
          </a:p>
          <a:p>
            <a:pPr defTabSz="609585">
              <a:lnSpc>
                <a:spcPct val="130000"/>
              </a:lnSpc>
            </a:pPr>
            <a:r>
              <a:rPr lang="zh-CN" altLang="en-US" sz="1200" dirty="0">
                <a:solidFill>
                  <a:schemeClr val="bg1"/>
                </a:solidFill>
                <a:latin typeface="微软雅黑" charset="0"/>
                <a:ea typeface="微软雅黑" charset="0"/>
              </a:rPr>
              <a:t>小组对数据进行 </a:t>
            </a:r>
            <a:r>
              <a:rPr lang="en-US" altLang="zh-CN" sz="1200" dirty="0">
                <a:solidFill>
                  <a:schemeClr val="bg1"/>
                </a:solidFill>
                <a:latin typeface="微软雅黑" charset="0"/>
                <a:ea typeface="微软雅黑" charset="0"/>
              </a:rPr>
              <a:t>z-score </a:t>
            </a:r>
            <a:r>
              <a:rPr lang="zh-CN" altLang="en-US" sz="1200" dirty="0">
                <a:solidFill>
                  <a:schemeClr val="bg1"/>
                </a:solidFill>
                <a:latin typeface="微软雅黑" charset="0"/>
                <a:ea typeface="微软雅黑" charset="0"/>
              </a:rPr>
              <a:t>标准化。</a:t>
            </a:r>
          </a:p>
        </p:txBody>
      </p:sp>
      <p:sp>
        <p:nvSpPr>
          <p:cNvPr id="31" name="矩形 30">
            <a:extLst>
              <a:ext uri="{FF2B5EF4-FFF2-40B4-BE49-F238E27FC236}">
                <a16:creationId xmlns:a16="http://schemas.microsoft.com/office/drawing/2014/main" id="{3002E4B0-9A5D-4946-988A-A1D8BEF2253E}"/>
              </a:ext>
            </a:extLst>
          </p:cNvPr>
          <p:cNvSpPr/>
          <p:nvPr/>
        </p:nvSpPr>
        <p:spPr>
          <a:xfrm>
            <a:off x="9732522" y="313616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charset="0"/>
              </a:rPr>
              <a:t>非平衡数据</a:t>
            </a:r>
            <a:endParaRPr lang="en-US" altLang="zh-CN" sz="2400" b="1" dirty="0">
              <a:solidFill>
                <a:schemeClr val="bg1"/>
              </a:solidFill>
              <a:ea typeface="微软雅黑" charset="0"/>
            </a:endParaRPr>
          </a:p>
        </p:txBody>
      </p:sp>
      <p:sp>
        <p:nvSpPr>
          <p:cNvPr id="32" name="矩形 31">
            <a:extLst>
              <a:ext uri="{FF2B5EF4-FFF2-40B4-BE49-F238E27FC236}">
                <a16:creationId xmlns:a16="http://schemas.microsoft.com/office/drawing/2014/main" id="{EC134713-77FE-4D8B-A7CA-785551C3B7AE}"/>
              </a:ext>
            </a:extLst>
          </p:cNvPr>
          <p:cNvSpPr/>
          <p:nvPr/>
        </p:nvSpPr>
        <p:spPr>
          <a:xfrm>
            <a:off x="9732522" y="3537323"/>
            <a:ext cx="1993811" cy="2469587"/>
          </a:xfrm>
          <a:prstGeom prst="rect">
            <a:avLst/>
          </a:prstGeom>
        </p:spPr>
        <p:txBody>
          <a:bodyPr wrap="square">
            <a:spAutoFit/>
          </a:bodyPr>
          <a:lstStyle/>
          <a:p>
            <a:pPr defTabSz="609585">
              <a:lnSpc>
                <a:spcPct val="130000"/>
              </a:lnSpc>
            </a:pPr>
            <a:r>
              <a:rPr lang="zh-CN" altLang="en-US" sz="1200" dirty="0">
                <a:solidFill>
                  <a:schemeClr val="bg1"/>
                </a:solidFill>
                <a:latin typeface="微软雅黑" charset="0"/>
                <a:ea typeface="微软雅黑" charset="0"/>
              </a:rPr>
              <a:t>当遇到不平衡数据时，以总体分类准确率为学习目标的传统分类算法会过多地关注多数类，从而使得少数类样本的分类性能下降。绝大多数常见的机器学习算法对于不平衡数据集都不能很好地工作。</a:t>
            </a:r>
            <a:endParaRPr lang="en-US" altLang="zh-CN" sz="1200" dirty="0">
              <a:solidFill>
                <a:schemeClr val="bg1"/>
              </a:solidFill>
              <a:latin typeface="微软雅黑" charset="0"/>
              <a:ea typeface="微软雅黑" charset="0"/>
            </a:endParaRPr>
          </a:p>
          <a:p>
            <a:pPr defTabSz="609585">
              <a:lnSpc>
                <a:spcPct val="130000"/>
              </a:lnSpc>
            </a:pPr>
            <a:r>
              <a:rPr lang="zh-CN" altLang="en-US" sz="1200" dirty="0">
                <a:solidFill>
                  <a:schemeClr val="bg1"/>
                </a:solidFill>
                <a:latin typeface="微软雅黑" charset="0"/>
                <a:ea typeface="微软雅黑" charset="0"/>
              </a:rPr>
              <a:t>小组使用 </a:t>
            </a:r>
            <a:r>
              <a:rPr lang="en-US" altLang="zh-CN" sz="1200" dirty="0">
                <a:solidFill>
                  <a:schemeClr val="bg1"/>
                </a:solidFill>
                <a:latin typeface="微软雅黑" charset="0"/>
                <a:ea typeface="微软雅黑" charset="0"/>
              </a:rPr>
              <a:t>SMOTE </a:t>
            </a:r>
            <a:r>
              <a:rPr lang="zh-CN" altLang="en-US" sz="1200" dirty="0">
                <a:solidFill>
                  <a:schemeClr val="bg1"/>
                </a:solidFill>
                <a:latin typeface="微软雅黑" charset="0"/>
                <a:ea typeface="微软雅黑" charset="0"/>
              </a:rPr>
              <a:t>算法处理此问题。</a:t>
            </a:r>
          </a:p>
        </p:txBody>
      </p:sp>
      <p:sp>
        <p:nvSpPr>
          <p:cNvPr id="33" name="文本框 32">
            <a:extLst>
              <a:ext uri="{FF2B5EF4-FFF2-40B4-BE49-F238E27FC236}">
                <a16:creationId xmlns:a16="http://schemas.microsoft.com/office/drawing/2014/main" id="{3D151C46-8ED9-4A25-8379-AC293DC560DB}"/>
              </a:ext>
            </a:extLst>
          </p:cNvPr>
          <p:cNvSpPr txBox="1"/>
          <p:nvPr/>
        </p:nvSpPr>
        <p:spPr>
          <a:xfrm>
            <a:off x="440898" y="2065354"/>
            <a:ext cx="567784" cy="923330"/>
          </a:xfrm>
          <a:prstGeom prst="rect">
            <a:avLst/>
          </a:prstGeom>
          <a:noFill/>
        </p:spPr>
        <p:txBody>
          <a:bodyPr wrap="none" rtlCol="0">
            <a:spAutoFit/>
          </a:bodyPr>
          <a:lstStyle/>
          <a:p>
            <a:r>
              <a:rPr lang="en-US" altLang="zh-CN" sz="5400" b="1" dirty="0">
                <a:solidFill>
                  <a:schemeClr val="bg1"/>
                </a:solidFill>
              </a:rPr>
              <a:t>1</a:t>
            </a:r>
            <a:endParaRPr lang="zh-CN" altLang="en-US" sz="5400" b="1" dirty="0">
              <a:solidFill>
                <a:schemeClr val="bg1"/>
              </a:solidFill>
            </a:endParaRPr>
          </a:p>
        </p:txBody>
      </p:sp>
      <p:sp>
        <p:nvSpPr>
          <p:cNvPr id="34" name="文本框 33">
            <a:extLst>
              <a:ext uri="{FF2B5EF4-FFF2-40B4-BE49-F238E27FC236}">
                <a16:creationId xmlns:a16="http://schemas.microsoft.com/office/drawing/2014/main" id="{F65658B6-4D19-4DAE-ADF5-1855FA4B77AB}"/>
              </a:ext>
            </a:extLst>
          </p:cNvPr>
          <p:cNvSpPr txBox="1"/>
          <p:nvPr/>
        </p:nvSpPr>
        <p:spPr>
          <a:xfrm>
            <a:off x="2855646" y="2065354"/>
            <a:ext cx="572593" cy="923330"/>
          </a:xfrm>
          <a:prstGeom prst="rect">
            <a:avLst/>
          </a:prstGeom>
          <a:noFill/>
        </p:spPr>
        <p:txBody>
          <a:bodyPr wrap="none" rtlCol="0">
            <a:spAutoFit/>
          </a:bodyPr>
          <a:lstStyle/>
          <a:p>
            <a:r>
              <a:rPr lang="en-US" altLang="zh-CN" sz="5400" b="1" dirty="0">
                <a:solidFill>
                  <a:schemeClr val="bg1"/>
                </a:solidFill>
              </a:rPr>
              <a:t>2</a:t>
            </a:r>
            <a:endParaRPr lang="zh-CN" altLang="en-US" sz="5400" b="1" dirty="0">
              <a:solidFill>
                <a:schemeClr val="bg1"/>
              </a:solidFill>
            </a:endParaRPr>
          </a:p>
        </p:txBody>
      </p:sp>
      <p:sp>
        <p:nvSpPr>
          <p:cNvPr id="35" name="文本框 34">
            <a:extLst>
              <a:ext uri="{FF2B5EF4-FFF2-40B4-BE49-F238E27FC236}">
                <a16:creationId xmlns:a16="http://schemas.microsoft.com/office/drawing/2014/main" id="{6E1E2949-6AA1-4F9C-B1BB-FD63818EF74F}"/>
              </a:ext>
            </a:extLst>
          </p:cNvPr>
          <p:cNvSpPr txBox="1"/>
          <p:nvPr/>
        </p:nvSpPr>
        <p:spPr>
          <a:xfrm>
            <a:off x="5168658" y="2065354"/>
            <a:ext cx="572593" cy="923330"/>
          </a:xfrm>
          <a:prstGeom prst="rect">
            <a:avLst/>
          </a:prstGeom>
          <a:noFill/>
        </p:spPr>
        <p:txBody>
          <a:bodyPr wrap="none" rtlCol="0">
            <a:spAutoFit/>
          </a:bodyPr>
          <a:lstStyle/>
          <a:p>
            <a:r>
              <a:rPr lang="en-US" altLang="zh-CN" sz="5400" b="1" dirty="0">
                <a:solidFill>
                  <a:schemeClr val="bg1"/>
                </a:solidFill>
              </a:rPr>
              <a:t>3</a:t>
            </a:r>
            <a:endParaRPr lang="zh-CN" altLang="en-US" sz="5400" b="1" dirty="0">
              <a:solidFill>
                <a:schemeClr val="bg1"/>
              </a:solidFill>
            </a:endParaRPr>
          </a:p>
        </p:txBody>
      </p:sp>
      <p:sp>
        <p:nvSpPr>
          <p:cNvPr id="36" name="文本框 35">
            <a:extLst>
              <a:ext uri="{FF2B5EF4-FFF2-40B4-BE49-F238E27FC236}">
                <a16:creationId xmlns:a16="http://schemas.microsoft.com/office/drawing/2014/main" id="{5FE974F5-307B-40DE-9C47-96D422A61D2E}"/>
              </a:ext>
            </a:extLst>
          </p:cNvPr>
          <p:cNvSpPr txBox="1"/>
          <p:nvPr/>
        </p:nvSpPr>
        <p:spPr>
          <a:xfrm>
            <a:off x="7500231" y="2065354"/>
            <a:ext cx="572593" cy="923330"/>
          </a:xfrm>
          <a:prstGeom prst="rect">
            <a:avLst/>
          </a:prstGeom>
          <a:noFill/>
        </p:spPr>
        <p:txBody>
          <a:bodyPr wrap="none" rtlCol="0">
            <a:spAutoFit/>
          </a:bodyPr>
          <a:lstStyle/>
          <a:p>
            <a:r>
              <a:rPr lang="en-US" altLang="zh-CN" sz="5400" b="1" dirty="0">
                <a:solidFill>
                  <a:schemeClr val="bg1"/>
                </a:solidFill>
              </a:rPr>
              <a:t>4</a:t>
            </a:r>
            <a:endParaRPr lang="zh-CN" altLang="en-US" sz="5400" b="1" dirty="0">
              <a:solidFill>
                <a:schemeClr val="bg1"/>
              </a:solidFill>
            </a:endParaRPr>
          </a:p>
        </p:txBody>
      </p:sp>
      <p:sp>
        <p:nvSpPr>
          <p:cNvPr id="37" name="文本框 36">
            <a:extLst>
              <a:ext uri="{FF2B5EF4-FFF2-40B4-BE49-F238E27FC236}">
                <a16:creationId xmlns:a16="http://schemas.microsoft.com/office/drawing/2014/main" id="{2685CE91-BBB7-4BF3-A5D0-B491F9569EF4}"/>
              </a:ext>
            </a:extLst>
          </p:cNvPr>
          <p:cNvSpPr txBox="1"/>
          <p:nvPr/>
        </p:nvSpPr>
        <p:spPr>
          <a:xfrm>
            <a:off x="9823637" y="2065354"/>
            <a:ext cx="567784" cy="923330"/>
          </a:xfrm>
          <a:prstGeom prst="rect">
            <a:avLst/>
          </a:prstGeom>
          <a:noFill/>
        </p:spPr>
        <p:txBody>
          <a:bodyPr wrap="none" rtlCol="0">
            <a:spAutoFit/>
          </a:bodyPr>
          <a:lstStyle/>
          <a:p>
            <a:r>
              <a:rPr lang="en-US" altLang="zh-CN" sz="5400" b="1" dirty="0">
                <a:solidFill>
                  <a:schemeClr val="bg1"/>
                </a:solidFill>
              </a:rPr>
              <a:t>5</a:t>
            </a:r>
            <a:endParaRPr lang="zh-CN" altLang="en-US" sz="5400" b="1" dirty="0">
              <a:solidFill>
                <a:schemeClr val="bg1"/>
              </a:solidFill>
            </a:endParaRPr>
          </a:p>
        </p:txBody>
      </p:sp>
      <p:sp>
        <p:nvSpPr>
          <p:cNvPr id="38" name="矩形 37">
            <a:extLst>
              <a:ext uri="{FF2B5EF4-FFF2-40B4-BE49-F238E27FC236}">
                <a16:creationId xmlns:a16="http://schemas.microsoft.com/office/drawing/2014/main" id="{FAFFEA06-4182-461A-A8B2-03D0BAD3E7C1}"/>
              </a:ext>
            </a:extLst>
          </p:cNvPr>
          <p:cNvSpPr/>
          <p:nvPr/>
        </p:nvSpPr>
        <p:spPr>
          <a:xfrm>
            <a:off x="5123468" y="311259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charset="0"/>
              </a:rPr>
              <a:t>数据集划分</a:t>
            </a:r>
            <a:endParaRPr lang="en-US" altLang="zh-CN" sz="2400" b="1" dirty="0">
              <a:solidFill>
                <a:schemeClr val="bg1"/>
              </a:solidFill>
              <a:ea typeface="微软雅黑" charset="0"/>
            </a:endParaRPr>
          </a:p>
        </p:txBody>
      </p:sp>
    </p:spTree>
    <p:extLst>
      <p:ext uri="{BB962C8B-B14F-4D97-AF65-F5344CB8AC3E}">
        <p14:creationId xmlns:p14="http://schemas.microsoft.com/office/powerpoint/2010/main" val="351071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3.3</a:t>
            </a:r>
            <a:r>
              <a:rPr kumimoji="1" lang="zh-CN" altLang="en-US" dirty="0"/>
              <a:t> 模型构建</a:t>
            </a:r>
          </a:p>
        </p:txBody>
      </p:sp>
      <p:grpSp>
        <p:nvGrpSpPr>
          <p:cNvPr id="3" name="组合 2">
            <a:extLst>
              <a:ext uri="{FF2B5EF4-FFF2-40B4-BE49-F238E27FC236}">
                <a16:creationId xmlns:a16="http://schemas.microsoft.com/office/drawing/2014/main" id="{09FFCA5A-4947-488C-929A-3CA610566309}"/>
              </a:ext>
            </a:extLst>
          </p:cNvPr>
          <p:cNvGrpSpPr/>
          <p:nvPr/>
        </p:nvGrpSpPr>
        <p:grpSpPr>
          <a:xfrm>
            <a:off x="1652932" y="1046091"/>
            <a:ext cx="8525182" cy="4306499"/>
            <a:chOff x="204935" y="218232"/>
            <a:chExt cx="5672704" cy="2865160"/>
          </a:xfrm>
        </p:grpSpPr>
        <p:sp>
          <p:nvSpPr>
            <p:cNvPr id="4" name="矩形: 圆角 3">
              <a:extLst>
                <a:ext uri="{FF2B5EF4-FFF2-40B4-BE49-F238E27FC236}">
                  <a16:creationId xmlns:a16="http://schemas.microsoft.com/office/drawing/2014/main" id="{F14AE2F6-DBCC-458F-9F37-9E43CB1DA413}"/>
                </a:ext>
              </a:extLst>
            </p:cNvPr>
            <p:cNvSpPr/>
            <p:nvPr/>
          </p:nvSpPr>
          <p:spPr>
            <a:xfrm>
              <a:off x="204935" y="987878"/>
              <a:ext cx="4064037" cy="67429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 name="矩形 4">
              <a:extLst>
                <a:ext uri="{FF2B5EF4-FFF2-40B4-BE49-F238E27FC236}">
                  <a16:creationId xmlns:a16="http://schemas.microsoft.com/office/drawing/2014/main" id="{412FC27D-6FDF-4938-978F-4C15086E99B6}"/>
                </a:ext>
              </a:extLst>
            </p:cNvPr>
            <p:cNvSpPr/>
            <p:nvPr/>
          </p:nvSpPr>
          <p:spPr>
            <a:xfrm>
              <a:off x="424756" y="1184751"/>
              <a:ext cx="1096957" cy="3371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ffectLst/>
                  <a:ea typeface="等线" panose="02010600030101010101" pitchFamily="2" charset="-122"/>
                  <a:cs typeface="Times New Roman" panose="02020603050405020304" pitchFamily="18" charset="0"/>
                </a:rPr>
                <a:t>K</a:t>
              </a:r>
              <a:r>
                <a:rPr lang="en-US" altLang="zh-CN" sz="1050" kern="100" dirty="0">
                  <a:ea typeface="宋体" panose="02010600030101010101" pitchFamily="2" charset="-122"/>
                  <a:cs typeface="Times New Roman" panose="02020603050405020304" pitchFamily="18" charset="0"/>
                </a:rPr>
                <a:t>NN </a:t>
              </a:r>
              <a:r>
                <a:rPr lang="zh-CN" sz="1050" kern="100" dirty="0">
                  <a:effectLst/>
                  <a:ea typeface="宋体" panose="02010600030101010101" pitchFamily="2" charset="-122"/>
                  <a:cs typeface="Times New Roman" panose="02020603050405020304" pitchFamily="18" charset="0"/>
                </a:rPr>
                <a:t>算法</a:t>
              </a:r>
              <a:endParaRPr lang="zh-CN" sz="1050" kern="100" dirty="0">
                <a:effectLst/>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9ACC03AA-8DF8-49F6-9D14-BFACDFBC05BE}"/>
                </a:ext>
              </a:extLst>
            </p:cNvPr>
            <p:cNvSpPr/>
            <p:nvPr/>
          </p:nvSpPr>
          <p:spPr>
            <a:xfrm>
              <a:off x="1731941" y="1195695"/>
              <a:ext cx="1096612" cy="3367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a:effectLst/>
                  <a:ea typeface="等线" panose="02010600030101010101" pitchFamily="2" charset="-122"/>
                  <a:cs typeface="Times New Roman" panose="02020603050405020304" pitchFamily="18" charset="0"/>
                </a:rPr>
                <a:t>随机森林</a:t>
              </a:r>
            </a:p>
          </p:txBody>
        </p:sp>
        <p:sp>
          <p:nvSpPr>
            <p:cNvPr id="7" name="矩形 6">
              <a:extLst>
                <a:ext uri="{FF2B5EF4-FFF2-40B4-BE49-F238E27FC236}">
                  <a16:creationId xmlns:a16="http://schemas.microsoft.com/office/drawing/2014/main" id="{77908C78-5199-4927-82D7-A3C3E75F95A3}"/>
                </a:ext>
              </a:extLst>
            </p:cNvPr>
            <p:cNvSpPr/>
            <p:nvPr/>
          </p:nvSpPr>
          <p:spPr>
            <a:xfrm>
              <a:off x="3045080" y="1195698"/>
              <a:ext cx="1096612" cy="3367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等线" panose="02010600030101010101" pitchFamily="2" charset="-122"/>
                  <a:cs typeface="Times New Roman" panose="02020603050405020304" pitchFamily="18" charset="0"/>
                </a:rPr>
                <a:t>Xgboost</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E485D5F-D6FB-49D8-B2A5-93B7EF9620E4}"/>
                </a:ext>
              </a:extLst>
            </p:cNvPr>
            <p:cNvSpPr/>
            <p:nvPr/>
          </p:nvSpPr>
          <p:spPr>
            <a:xfrm>
              <a:off x="1732157" y="2196378"/>
              <a:ext cx="1096612" cy="3367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等线" panose="02010600030101010101" pitchFamily="2" charset="-122"/>
                  <a:cs typeface="Times New Roman" panose="02020603050405020304" pitchFamily="18" charset="0"/>
                </a:rPr>
                <a:t>Logistic</a:t>
              </a:r>
              <a:r>
                <a:rPr lang="zh-CN" sz="1050" kern="100">
                  <a:effectLst/>
                  <a:ea typeface="等线" panose="02010600030101010101" pitchFamily="2" charset="-122"/>
                  <a:cs typeface="Times New Roman" panose="02020603050405020304" pitchFamily="18" charset="0"/>
                </a:rPr>
                <a:t>回归</a:t>
              </a:r>
            </a:p>
          </p:txBody>
        </p:sp>
        <p:sp>
          <p:nvSpPr>
            <p:cNvPr id="9" name="矩形 8">
              <a:extLst>
                <a:ext uri="{FF2B5EF4-FFF2-40B4-BE49-F238E27FC236}">
                  <a16:creationId xmlns:a16="http://schemas.microsoft.com/office/drawing/2014/main" id="{78DF18AE-549E-41CD-8C81-1A3C5EA44C96}"/>
                </a:ext>
              </a:extLst>
            </p:cNvPr>
            <p:cNvSpPr/>
            <p:nvPr/>
          </p:nvSpPr>
          <p:spPr>
            <a:xfrm>
              <a:off x="1732166" y="218232"/>
              <a:ext cx="1096612" cy="3367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a:effectLst/>
                  <a:ea typeface="等线" panose="02010600030101010101" pitchFamily="2" charset="-122"/>
                  <a:cs typeface="Times New Roman" panose="02020603050405020304" pitchFamily="18" charset="0"/>
                </a:rPr>
                <a:t>训练样本</a:t>
              </a:r>
            </a:p>
          </p:txBody>
        </p:sp>
        <p:sp>
          <p:nvSpPr>
            <p:cNvPr id="10" name="矩形 9">
              <a:extLst>
                <a:ext uri="{FF2B5EF4-FFF2-40B4-BE49-F238E27FC236}">
                  <a16:creationId xmlns:a16="http://schemas.microsoft.com/office/drawing/2014/main" id="{8149BDF2-8EA0-4E7A-A64C-FE0BE6A8CE86}"/>
                </a:ext>
              </a:extLst>
            </p:cNvPr>
            <p:cNvSpPr/>
            <p:nvPr/>
          </p:nvSpPr>
          <p:spPr>
            <a:xfrm>
              <a:off x="1732157" y="2746608"/>
              <a:ext cx="1096612" cy="33678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a:effectLst/>
                  <a:ea typeface="等线" panose="02010600030101010101" pitchFamily="2" charset="-122"/>
                  <a:cs typeface="Times New Roman" panose="02020603050405020304" pitchFamily="18" charset="0"/>
                </a:rPr>
                <a:t>最终预测结果</a:t>
              </a:r>
            </a:p>
          </p:txBody>
        </p:sp>
        <p:sp>
          <p:nvSpPr>
            <p:cNvPr id="11" name="文本框 9">
              <a:extLst>
                <a:ext uri="{FF2B5EF4-FFF2-40B4-BE49-F238E27FC236}">
                  <a16:creationId xmlns:a16="http://schemas.microsoft.com/office/drawing/2014/main" id="{4AAC5DD5-6EF7-4BEC-9AF9-359B9DFD6FB1}"/>
                </a:ext>
              </a:extLst>
            </p:cNvPr>
            <p:cNvSpPr txBox="1"/>
            <p:nvPr/>
          </p:nvSpPr>
          <p:spPr>
            <a:xfrm>
              <a:off x="1619310" y="638648"/>
              <a:ext cx="1323336" cy="26472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等线" panose="02010600030101010101" pitchFamily="2" charset="-122"/>
                  <a:ea typeface="宋体" panose="02010600030101010101" pitchFamily="2" charset="-122"/>
                  <a:cs typeface="Times New Roman" panose="02020603050405020304" pitchFamily="18" charset="0"/>
                </a:rPr>
                <a:t>训练样本作为输入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
              <a:extLst>
                <a:ext uri="{FF2B5EF4-FFF2-40B4-BE49-F238E27FC236}">
                  <a16:creationId xmlns:a16="http://schemas.microsoft.com/office/drawing/2014/main" id="{F9D22EBA-D126-4E94-A511-519FF3D29C6E}"/>
                </a:ext>
              </a:extLst>
            </p:cNvPr>
            <p:cNvSpPr txBox="1"/>
            <p:nvPr/>
          </p:nvSpPr>
          <p:spPr>
            <a:xfrm>
              <a:off x="1453004" y="1816109"/>
              <a:ext cx="1655286" cy="25830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等线" panose="02010600030101010101" pitchFamily="2" charset="-122"/>
                  <a:ea typeface="等线" panose="02010600030101010101" pitchFamily="2" charset="-122"/>
                  <a:cs typeface="Times New Roman" panose="02020603050405020304" pitchFamily="18" charset="0"/>
                </a:rPr>
                <a:t>模型输出结果作为输入</a:t>
              </a:r>
            </a:p>
          </p:txBody>
        </p:sp>
        <p:sp>
          <p:nvSpPr>
            <p:cNvPr id="13" name="椭圆 12">
              <a:extLst>
                <a:ext uri="{FF2B5EF4-FFF2-40B4-BE49-F238E27FC236}">
                  <a16:creationId xmlns:a16="http://schemas.microsoft.com/office/drawing/2014/main" id="{1FC4C104-1EE2-41ED-82DD-A106D7EB7A56}"/>
                </a:ext>
              </a:extLst>
            </p:cNvPr>
            <p:cNvSpPr/>
            <p:nvPr/>
          </p:nvSpPr>
          <p:spPr>
            <a:xfrm>
              <a:off x="4490414" y="1086912"/>
              <a:ext cx="1387225" cy="476250"/>
            </a:xfrm>
            <a:prstGeom prst="ellipse">
              <a:avLst/>
            </a:prstGeom>
            <a:ln>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a:effectLst/>
                  <a:ea typeface="宋体" panose="02010600030101010101" pitchFamily="2" charset="-122"/>
                  <a:cs typeface="Times New Roman" panose="02020603050405020304" pitchFamily="18" charset="0"/>
                </a:rPr>
                <a:t>初级学习器</a:t>
              </a:r>
              <a:endParaRPr lang="zh-CN" sz="1050" kern="100">
                <a:effectLst/>
                <a:ea typeface="等线" panose="02010600030101010101" pitchFamily="2" charset="-122"/>
                <a:cs typeface="Times New Roman" panose="02020603050405020304" pitchFamily="18" charset="0"/>
              </a:endParaRPr>
            </a:p>
          </p:txBody>
        </p:sp>
        <p:sp>
          <p:nvSpPr>
            <p:cNvPr id="14" name="椭圆 13">
              <a:extLst>
                <a:ext uri="{FF2B5EF4-FFF2-40B4-BE49-F238E27FC236}">
                  <a16:creationId xmlns:a16="http://schemas.microsoft.com/office/drawing/2014/main" id="{C099A2D2-0623-44CC-A4B4-83F2DA293940}"/>
                </a:ext>
              </a:extLst>
            </p:cNvPr>
            <p:cNvSpPr/>
            <p:nvPr/>
          </p:nvSpPr>
          <p:spPr>
            <a:xfrm>
              <a:off x="3069058" y="2116750"/>
              <a:ext cx="1386840" cy="475615"/>
            </a:xfrm>
            <a:prstGeom prst="ellipse">
              <a:avLst/>
            </a:prstGeom>
            <a:ln>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a:effectLst/>
                  <a:ea typeface="等线" panose="02010600030101010101" pitchFamily="2" charset="-122"/>
                  <a:cs typeface="Times New Roman" panose="02020603050405020304" pitchFamily="18" charset="0"/>
                </a:rPr>
                <a:t>次级学习器</a:t>
              </a:r>
            </a:p>
          </p:txBody>
        </p:sp>
        <p:cxnSp>
          <p:nvCxnSpPr>
            <p:cNvPr id="15" name="直接箭头连接符 14">
              <a:extLst>
                <a:ext uri="{FF2B5EF4-FFF2-40B4-BE49-F238E27FC236}">
                  <a16:creationId xmlns:a16="http://schemas.microsoft.com/office/drawing/2014/main" id="{9342DEDD-2275-4ACC-9E3D-AE967564EC36}"/>
                </a:ext>
              </a:extLst>
            </p:cNvPr>
            <p:cNvCxnSpPr/>
            <p:nvPr/>
          </p:nvCxnSpPr>
          <p:spPr>
            <a:xfrm flipH="1" flipV="1">
              <a:off x="4268972" y="1325026"/>
              <a:ext cx="221442" cy="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8381E11-7309-4542-9B65-499C8F871BE1}"/>
                </a:ext>
              </a:extLst>
            </p:cNvPr>
            <p:cNvCxnSpPr/>
            <p:nvPr/>
          </p:nvCxnSpPr>
          <p:spPr>
            <a:xfrm flipH="1">
              <a:off x="2828603" y="2354429"/>
              <a:ext cx="240275" cy="10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98C4B0B9-E812-4AC6-AE83-52B0803D9C58}"/>
                </a:ext>
              </a:extLst>
            </p:cNvPr>
            <p:cNvCxnSpPr/>
            <p:nvPr/>
          </p:nvCxnSpPr>
          <p:spPr>
            <a:xfrm>
              <a:off x="2280338" y="554986"/>
              <a:ext cx="506" cy="83627"/>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6B818211-2651-4614-9915-D73167764E45}"/>
                </a:ext>
              </a:extLst>
            </p:cNvPr>
            <p:cNvCxnSpPr/>
            <p:nvPr/>
          </p:nvCxnSpPr>
          <p:spPr>
            <a:xfrm>
              <a:off x="2280113" y="1532396"/>
              <a:ext cx="401" cy="283614"/>
            </a:xfrm>
            <a:prstGeom prst="line">
              <a:avLst/>
            </a:prstGeom>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4168EDD1-1102-4378-9FE5-F7C6A9428B9A}"/>
                </a:ext>
              </a:extLst>
            </p:cNvPr>
            <p:cNvCxnSpPr/>
            <p:nvPr/>
          </p:nvCxnSpPr>
          <p:spPr>
            <a:xfrm flipH="1">
              <a:off x="2280070" y="2074303"/>
              <a:ext cx="444" cy="88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D365007-8B2F-4A33-9318-F71C1F96E0EE}"/>
                </a:ext>
              </a:extLst>
            </p:cNvPr>
            <p:cNvCxnSpPr/>
            <p:nvPr/>
          </p:nvCxnSpPr>
          <p:spPr>
            <a:xfrm>
              <a:off x="2268722" y="2554374"/>
              <a:ext cx="0" cy="179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E18FB292-5BB7-46A8-8964-F1D1C268353B}"/>
                </a:ext>
              </a:extLst>
            </p:cNvPr>
            <p:cNvCxnSpPr/>
            <p:nvPr/>
          </p:nvCxnSpPr>
          <p:spPr>
            <a:xfrm flipH="1">
              <a:off x="2279936" y="903325"/>
              <a:ext cx="908" cy="281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59392592-1E49-4BC6-B81A-F34F73421527}"/>
                </a:ext>
              </a:extLst>
            </p:cNvPr>
            <p:cNvCxnSpPr/>
            <p:nvPr/>
          </p:nvCxnSpPr>
          <p:spPr>
            <a:xfrm rot="10800000" flipV="1">
              <a:off x="973178" y="755206"/>
              <a:ext cx="618211" cy="4294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73142CE4-2F26-4DE4-A7F2-09004DEBBBFB}"/>
                </a:ext>
              </a:extLst>
            </p:cNvPr>
            <p:cNvCxnSpPr/>
            <p:nvPr/>
          </p:nvCxnSpPr>
          <p:spPr>
            <a:xfrm>
              <a:off x="2942473" y="770969"/>
              <a:ext cx="650702" cy="4246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82D54C79-EBE4-4B89-9C5D-1E8E76AE0B38}"/>
                </a:ext>
              </a:extLst>
            </p:cNvPr>
            <p:cNvCxnSpPr/>
            <p:nvPr/>
          </p:nvCxnSpPr>
          <p:spPr>
            <a:xfrm>
              <a:off x="956389" y="1532312"/>
              <a:ext cx="496530" cy="412845"/>
            </a:xfrm>
            <a:prstGeom prst="bentConnector3">
              <a:avLst>
                <a:gd name="adj1" fmla="val -3301"/>
              </a:avLst>
            </a:prstGeom>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0FBB26F0-E333-4C23-814C-78D30C9F2137}"/>
                </a:ext>
              </a:extLst>
            </p:cNvPr>
            <p:cNvCxnSpPr/>
            <p:nvPr/>
          </p:nvCxnSpPr>
          <p:spPr>
            <a:xfrm rot="10800000" flipV="1">
              <a:off x="3108107" y="1548957"/>
              <a:ext cx="484856" cy="396200"/>
            </a:xfrm>
            <a:prstGeom prst="bentConnector3">
              <a:avLst>
                <a:gd name="adj1" fmla="val -244"/>
              </a:avLst>
            </a:prstGeom>
          </p:spPr>
          <p:style>
            <a:lnRef idx="1">
              <a:schemeClr val="dk1"/>
            </a:lnRef>
            <a:fillRef idx="0">
              <a:schemeClr val="dk1"/>
            </a:fillRef>
            <a:effectRef idx="0">
              <a:schemeClr val="dk1"/>
            </a:effectRef>
            <a:fontRef idx="minor">
              <a:schemeClr val="tx1"/>
            </a:fontRef>
          </p:style>
        </p:cxnSp>
      </p:grpSp>
      <p:sp>
        <p:nvSpPr>
          <p:cNvPr id="26" name="矩形 25">
            <a:extLst>
              <a:ext uri="{FF2B5EF4-FFF2-40B4-BE49-F238E27FC236}">
                <a16:creationId xmlns:a16="http://schemas.microsoft.com/office/drawing/2014/main" id="{700404F0-8784-493D-B2B6-A1F578E010E0}"/>
              </a:ext>
            </a:extLst>
          </p:cNvPr>
          <p:cNvSpPr/>
          <p:nvPr/>
        </p:nvSpPr>
        <p:spPr>
          <a:xfrm>
            <a:off x="6595861" y="4827153"/>
            <a:ext cx="5105642" cy="1404102"/>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zh-CN" dirty="0">
                <a:solidFill>
                  <a:srgbClr val="000000"/>
                </a:solidFill>
                <a:latin typeface="Courier New" panose="02070309020205020404" pitchFamily="49" charset="0"/>
                <a:cs typeface="Courier New" panose="02070309020205020404" pitchFamily="49" charset="0"/>
              </a:rPr>
              <a:t>对于所有的基学习器，均采用</a:t>
            </a:r>
            <a:r>
              <a:rPr lang="en-US" altLang="zh-CN" dirty="0">
                <a:solidFill>
                  <a:srgbClr val="000000"/>
                </a:solidFill>
                <a:latin typeface="Times New Roman" panose="02020603050405020304" pitchFamily="18" charset="0"/>
                <a:cs typeface="Courier New" panose="02070309020205020404" pitchFamily="49" charset="0"/>
              </a:rPr>
              <a:t>10</a:t>
            </a:r>
            <a:r>
              <a:rPr lang="zh-CN" altLang="zh-CN" dirty="0">
                <a:solidFill>
                  <a:srgbClr val="000000"/>
                </a:solidFill>
                <a:latin typeface="Courier New" panose="02070309020205020404" pitchFamily="49" charset="0"/>
                <a:cs typeface="Courier New" panose="02070309020205020404" pitchFamily="49" charset="0"/>
              </a:rPr>
              <a:t>折交叉验证的网格搜索法来确定重要参数的取值。</a:t>
            </a:r>
            <a:endParaRPr lang="en-US" altLang="zh-CN" dirty="0">
              <a:solidFill>
                <a:srgbClr val="000000"/>
              </a:solidFill>
              <a:latin typeface="Courier New" panose="02070309020205020404" pitchFamily="49" charset="0"/>
              <a:cs typeface="Courier New" panose="02070309020205020404" pitchFamily="49" charset="0"/>
            </a:endParaRPr>
          </a:p>
          <a:p>
            <a:pPr>
              <a:lnSpc>
                <a:spcPct val="120000"/>
              </a:lnSpc>
            </a:pPr>
            <a:endParaRPr lang="en-US" altLang="zh-CN"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Font typeface="Wingdings" panose="05000000000000000000" pitchFamily="2" charset="2"/>
              <a:buChar char="Ø"/>
            </a:pPr>
            <a:r>
              <a:rPr lang="zh-CN" altLang="zh-CN" dirty="0">
                <a:solidFill>
                  <a:srgbClr val="000000"/>
                </a:solidFill>
                <a:latin typeface="Courier New" panose="02070309020205020404" pitchFamily="49" charset="0"/>
                <a:cs typeface="Courier New" panose="02070309020205020404" pitchFamily="49" charset="0"/>
              </a:rPr>
              <a:t>选择分类正确率作为模型的</a:t>
            </a:r>
            <a:r>
              <a:rPr lang="zh-CN" altLang="en-US" dirty="0">
                <a:solidFill>
                  <a:srgbClr val="000000"/>
                </a:solidFill>
                <a:latin typeface="Courier New" panose="02070309020205020404" pitchFamily="49" charset="0"/>
                <a:cs typeface="Courier New" panose="02070309020205020404" pitchFamily="49" charset="0"/>
              </a:rPr>
              <a:t>选择</a:t>
            </a:r>
            <a:r>
              <a:rPr lang="zh-CN" altLang="zh-CN" dirty="0">
                <a:solidFill>
                  <a:srgbClr val="000000"/>
                </a:solidFill>
                <a:latin typeface="Courier New" panose="02070309020205020404" pitchFamily="49" charset="0"/>
                <a:cs typeface="Courier New" panose="02070309020205020404" pitchFamily="49" charset="0"/>
              </a:rPr>
              <a:t>指标。</a:t>
            </a:r>
            <a:endParaRPr lang="en-US" altLang="zh-CN"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351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200" dirty="0"/>
              <a:t>目 录</a:t>
            </a:r>
          </a:p>
        </p:txBody>
      </p:sp>
      <p:grpSp>
        <p:nvGrpSpPr>
          <p:cNvPr id="20" name="组 19"/>
          <p:cNvGrpSpPr/>
          <p:nvPr/>
        </p:nvGrpSpPr>
        <p:grpSpPr>
          <a:xfrm>
            <a:off x="1529536" y="1720321"/>
            <a:ext cx="4610006" cy="1159228"/>
            <a:chOff x="1529537" y="1338572"/>
            <a:chExt cx="4610006" cy="1159228"/>
          </a:xfrm>
        </p:grpSpPr>
        <p:sp>
          <p:nvSpPr>
            <p:cNvPr id="3" name="文本框 2"/>
            <p:cNvSpPr txBox="1"/>
            <p:nvPr/>
          </p:nvSpPr>
          <p:spPr>
            <a:xfrm>
              <a:off x="1529537" y="1338572"/>
              <a:ext cx="1085554" cy="1159228"/>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01</a:t>
              </a:r>
              <a:endParaRPr kumimoji="1" lang="zh-CN" altLang="en-US" sz="6933" b="1" dirty="0">
                <a:solidFill>
                  <a:schemeClr val="accent1"/>
                </a:solidFill>
                <a:latin typeface="Calibri"/>
                <a:ea typeface="宋体"/>
              </a:endParaRPr>
            </a:p>
          </p:txBody>
        </p:sp>
        <p:sp>
          <p:nvSpPr>
            <p:cNvPr id="4" name="矩形 3"/>
            <p:cNvSpPr/>
            <p:nvPr/>
          </p:nvSpPr>
          <p:spPr>
            <a:xfrm>
              <a:off x="2671075" y="1595021"/>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研究背景</a:t>
              </a:r>
              <a:endParaRPr lang="en-US" altLang="zh-CN" sz="3600" b="1" dirty="0">
                <a:solidFill>
                  <a:schemeClr val="accent1"/>
                </a:solidFill>
                <a:latin typeface="微软雅黑"/>
                <a:ea typeface="微软雅黑"/>
                <a:cs typeface="微软雅黑"/>
              </a:endParaRPr>
            </a:p>
          </p:txBody>
        </p:sp>
      </p:grpSp>
      <p:grpSp>
        <p:nvGrpSpPr>
          <p:cNvPr id="21" name="组 20"/>
          <p:cNvGrpSpPr/>
          <p:nvPr/>
        </p:nvGrpSpPr>
        <p:grpSpPr>
          <a:xfrm>
            <a:off x="1529536" y="2710048"/>
            <a:ext cx="4610007" cy="1159228"/>
            <a:chOff x="1529536" y="2362199"/>
            <a:chExt cx="4610007" cy="1159228"/>
          </a:xfrm>
        </p:grpSpPr>
        <p:sp>
          <p:nvSpPr>
            <p:cNvPr id="8" name="文本框 7"/>
            <p:cNvSpPr txBox="1"/>
            <p:nvPr/>
          </p:nvSpPr>
          <p:spPr>
            <a:xfrm>
              <a:off x="1529536" y="2362199"/>
              <a:ext cx="1085555" cy="1159228"/>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02</a:t>
              </a:r>
              <a:endParaRPr kumimoji="1" lang="zh-CN" altLang="en-US" sz="6933" b="1" dirty="0">
                <a:solidFill>
                  <a:schemeClr val="accent2">
                    <a:lumMod val="90000"/>
                  </a:schemeClr>
                </a:solidFill>
                <a:latin typeface="Calibri"/>
                <a:ea typeface="宋体"/>
              </a:endParaRPr>
            </a:p>
          </p:txBody>
        </p:sp>
        <p:sp>
          <p:nvSpPr>
            <p:cNvPr id="9" name="矩形 8"/>
            <p:cNvSpPr/>
            <p:nvPr/>
          </p:nvSpPr>
          <p:spPr>
            <a:xfrm>
              <a:off x="2671075" y="2618648"/>
              <a:ext cx="3468468" cy="646331"/>
            </a:xfrm>
            <a:prstGeom prst="rect">
              <a:avLst/>
            </a:prstGeom>
          </p:spPr>
          <p:txBody>
            <a:bodyPr wrap="square" anchor="ctr">
              <a:spAutoFit/>
            </a:bodyPr>
            <a:lstStyle/>
            <a:p>
              <a:r>
                <a:rPr lang="zh-CN" altLang="en-US" sz="3600" b="1" dirty="0">
                  <a:solidFill>
                    <a:schemeClr val="accent2">
                      <a:lumMod val="90000"/>
                    </a:schemeClr>
                  </a:solidFill>
                  <a:latin typeface="微软雅黑"/>
                  <a:ea typeface="微软雅黑"/>
                  <a:cs typeface="微软雅黑"/>
                </a:rPr>
                <a:t>数据探索</a:t>
              </a:r>
              <a:endParaRPr lang="en-US" altLang="zh-CN" sz="3600" b="1" dirty="0">
                <a:solidFill>
                  <a:schemeClr val="accent2">
                    <a:lumMod val="90000"/>
                  </a:schemeClr>
                </a:solidFill>
                <a:latin typeface="微软雅黑"/>
                <a:ea typeface="微软雅黑"/>
                <a:cs typeface="微软雅黑"/>
              </a:endParaRPr>
            </a:p>
          </p:txBody>
        </p:sp>
      </p:grpSp>
      <p:grpSp>
        <p:nvGrpSpPr>
          <p:cNvPr id="22" name="组 21"/>
          <p:cNvGrpSpPr/>
          <p:nvPr/>
        </p:nvGrpSpPr>
        <p:grpSpPr>
          <a:xfrm>
            <a:off x="1529536" y="3699775"/>
            <a:ext cx="4610007" cy="1159228"/>
            <a:chOff x="1529536" y="3385826"/>
            <a:chExt cx="4610007" cy="1159228"/>
          </a:xfrm>
        </p:grpSpPr>
        <p:sp>
          <p:nvSpPr>
            <p:cNvPr id="11" name="文本框 10"/>
            <p:cNvSpPr txBox="1"/>
            <p:nvPr/>
          </p:nvSpPr>
          <p:spPr>
            <a:xfrm>
              <a:off x="1529536" y="3385826"/>
              <a:ext cx="1085555" cy="1159228"/>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03</a:t>
              </a:r>
              <a:endParaRPr kumimoji="1" lang="zh-CN" altLang="en-US" sz="6933" b="1" dirty="0">
                <a:solidFill>
                  <a:schemeClr val="accent1"/>
                </a:solidFill>
                <a:latin typeface="Calibri"/>
                <a:ea typeface="宋体"/>
              </a:endParaRPr>
            </a:p>
          </p:txBody>
        </p:sp>
        <p:sp>
          <p:nvSpPr>
            <p:cNvPr id="12" name="矩形 11"/>
            <p:cNvSpPr/>
            <p:nvPr/>
          </p:nvSpPr>
          <p:spPr>
            <a:xfrm>
              <a:off x="2671075" y="3642275"/>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模型构建</a:t>
              </a:r>
              <a:endParaRPr lang="en-US" altLang="zh-CN" sz="3600" b="1" dirty="0">
                <a:solidFill>
                  <a:schemeClr val="accent1"/>
                </a:solidFill>
                <a:latin typeface="微软雅黑"/>
                <a:ea typeface="微软雅黑"/>
                <a:cs typeface="微软雅黑"/>
              </a:endParaRPr>
            </a:p>
          </p:txBody>
        </p:sp>
      </p:grpSp>
      <p:grpSp>
        <p:nvGrpSpPr>
          <p:cNvPr id="23" name="组 22"/>
          <p:cNvGrpSpPr/>
          <p:nvPr/>
        </p:nvGrpSpPr>
        <p:grpSpPr>
          <a:xfrm>
            <a:off x="1529536" y="4689502"/>
            <a:ext cx="4610007" cy="1159228"/>
            <a:chOff x="1529536" y="4409454"/>
            <a:chExt cx="4610007" cy="1159228"/>
          </a:xfrm>
        </p:grpSpPr>
        <p:sp>
          <p:nvSpPr>
            <p:cNvPr id="14" name="文本框 13"/>
            <p:cNvSpPr txBox="1"/>
            <p:nvPr/>
          </p:nvSpPr>
          <p:spPr>
            <a:xfrm>
              <a:off x="1529536" y="4409454"/>
              <a:ext cx="1085555" cy="1159228"/>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04</a:t>
              </a:r>
              <a:endParaRPr kumimoji="1" lang="zh-CN" altLang="en-US" sz="6933" b="1" dirty="0">
                <a:solidFill>
                  <a:schemeClr val="accent2">
                    <a:lumMod val="90000"/>
                  </a:schemeClr>
                </a:solidFill>
                <a:latin typeface="Calibri"/>
                <a:ea typeface="宋体"/>
              </a:endParaRPr>
            </a:p>
          </p:txBody>
        </p:sp>
        <p:sp>
          <p:nvSpPr>
            <p:cNvPr id="15" name="矩形 14"/>
            <p:cNvSpPr/>
            <p:nvPr/>
          </p:nvSpPr>
          <p:spPr>
            <a:xfrm>
              <a:off x="2671075" y="4665903"/>
              <a:ext cx="3468468" cy="646331"/>
            </a:xfrm>
            <a:prstGeom prst="rect">
              <a:avLst/>
            </a:prstGeom>
          </p:spPr>
          <p:txBody>
            <a:bodyPr wrap="square" anchor="ctr">
              <a:spAutoFit/>
            </a:bodyPr>
            <a:lstStyle/>
            <a:p>
              <a:r>
                <a:rPr lang="zh-CN" altLang="en-US" sz="3600" b="1" dirty="0">
                  <a:solidFill>
                    <a:schemeClr val="accent2">
                      <a:lumMod val="90000"/>
                    </a:schemeClr>
                  </a:solidFill>
                  <a:latin typeface="微软雅黑"/>
                  <a:ea typeface="微软雅黑"/>
                  <a:cs typeface="微软雅黑"/>
                </a:rPr>
                <a:t>模型评价</a:t>
              </a:r>
            </a:p>
          </p:txBody>
        </p:sp>
      </p:grpSp>
      <p:sp>
        <p:nvSpPr>
          <p:cNvPr id="28" name="文本框 27"/>
          <p:cNvSpPr txBox="1"/>
          <p:nvPr/>
        </p:nvSpPr>
        <p:spPr>
          <a:xfrm>
            <a:off x="7538282" y="1516600"/>
            <a:ext cx="4464684" cy="584775"/>
          </a:xfrm>
          <a:prstGeom prst="rect">
            <a:avLst/>
          </a:prstGeom>
          <a:noFill/>
          <a:ln>
            <a:solidFill>
              <a:schemeClr val="bg1"/>
            </a:solidFill>
          </a:ln>
        </p:spPr>
        <p:txBody>
          <a:bodyPr wrap="none" rtlCol="0">
            <a:spAutoFit/>
          </a:bodyPr>
          <a:lstStyle/>
          <a:p>
            <a:r>
              <a:rPr kumimoji="1" lang="en-US" altLang="zh-CN" sz="1600" b="1" dirty="0">
                <a:solidFill>
                  <a:schemeClr val="accent2">
                    <a:lumMod val="90000"/>
                  </a:schemeClr>
                </a:solidFill>
                <a:latin typeface="微软雅黑" panose="020B0503020204020204" pitchFamily="34" charset="-122"/>
                <a:ea typeface="微软雅黑" panose="020B0503020204020204" pitchFamily="34" charset="-122"/>
              </a:rPr>
              <a:t>P2P</a:t>
            </a:r>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网贷中信贷用户违约预测模型的构建</a:t>
            </a:r>
          </a:p>
          <a:p>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	</a:t>
            </a:r>
            <a:r>
              <a:rPr kumimoji="1" lang="en-US" altLang="zh-CN" sz="1600" b="1" dirty="0">
                <a:solidFill>
                  <a:schemeClr val="accent2">
                    <a:lumMod val="90000"/>
                  </a:schemeClr>
                </a:solidFill>
                <a:latin typeface="微软雅黑" panose="020B0503020204020204" pitchFamily="34" charset="-122"/>
                <a:ea typeface="微软雅黑" panose="020B0503020204020204" pitchFamily="34" charset="-122"/>
              </a:rPr>
              <a:t>——</a:t>
            </a:r>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基于</a:t>
            </a:r>
            <a:r>
              <a:rPr kumimoji="1" lang="en-US" altLang="zh-CN" sz="1600" b="1" dirty="0">
                <a:solidFill>
                  <a:schemeClr val="accent2">
                    <a:lumMod val="90000"/>
                  </a:schemeClr>
                </a:solidFill>
                <a:latin typeface="微软雅黑" panose="020B0503020204020204" pitchFamily="34" charset="-122"/>
                <a:ea typeface="微软雅黑" panose="020B0503020204020204" pitchFamily="34" charset="-122"/>
              </a:rPr>
              <a:t>stacking</a:t>
            </a:r>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算法的多模型融合</a:t>
            </a:r>
          </a:p>
        </p:txBody>
      </p:sp>
      <p:sp>
        <p:nvSpPr>
          <p:cNvPr id="29" name="矩形 28"/>
          <p:cNvSpPr/>
          <p:nvPr/>
        </p:nvSpPr>
        <p:spPr>
          <a:xfrm>
            <a:off x="8084191" y="2417238"/>
            <a:ext cx="3360097" cy="3909981"/>
          </a:xfrm>
          <a:prstGeom prst="rect">
            <a:avLst/>
          </a:prstGeom>
        </p:spPr>
        <p:txBody>
          <a:bodyPr wrap="square" numCol="1" spcCol="360000">
            <a:spAutoFit/>
          </a:bodyPr>
          <a:lstStyle/>
          <a:p>
            <a:pPr indent="457200" algn="just" defTabSz="609585">
              <a:lnSpc>
                <a:spcPct val="130000"/>
              </a:lnSpc>
            </a:pPr>
            <a:r>
              <a:rPr lang="en-US" altLang="zh-CN" sz="1200" dirty="0">
                <a:solidFill>
                  <a:schemeClr val="bg1"/>
                </a:solidFill>
                <a:latin typeface="微软雅黑" charset="0"/>
                <a:ea typeface="微软雅黑" charset="0"/>
              </a:rPr>
              <a:t>P2P</a:t>
            </a:r>
            <a:r>
              <a:rPr lang="zh-CN" altLang="en-US" sz="1200" dirty="0">
                <a:solidFill>
                  <a:schemeClr val="bg1"/>
                </a:solidFill>
                <a:latin typeface="微软雅黑" charset="0"/>
                <a:ea typeface="微软雅黑" charset="0"/>
              </a:rPr>
              <a:t>网贷平台作为一类互联网金融借贷业务平台，因契合小贷市场的需求，近些年处于快速成长期。然而，随着监管的加强以及竞争的加剧，</a:t>
            </a:r>
            <a:r>
              <a:rPr lang="en-US" altLang="zh-CN" sz="1200" dirty="0">
                <a:solidFill>
                  <a:schemeClr val="bg1"/>
                </a:solidFill>
                <a:latin typeface="微软雅黑" charset="0"/>
                <a:ea typeface="微软雅黑" charset="0"/>
              </a:rPr>
              <a:t>P2P</a:t>
            </a:r>
            <a:r>
              <a:rPr lang="zh-CN" altLang="en-US" sz="1200" dirty="0">
                <a:solidFill>
                  <a:schemeClr val="bg1"/>
                </a:solidFill>
                <a:latin typeface="微软雅黑" charset="0"/>
                <a:ea typeface="微软雅黑" charset="0"/>
              </a:rPr>
              <a:t>网贷作为风险频发的金融行业中的一员，经营中的高风险属性开始暴露。为了有效控制</a:t>
            </a:r>
            <a:r>
              <a:rPr lang="en-US" altLang="zh-CN" sz="1200" dirty="0">
                <a:solidFill>
                  <a:schemeClr val="bg1"/>
                </a:solidFill>
                <a:latin typeface="微软雅黑" charset="0"/>
                <a:ea typeface="微软雅黑" charset="0"/>
              </a:rPr>
              <a:t>P2P</a:t>
            </a:r>
            <a:r>
              <a:rPr lang="zh-CN" altLang="en-US" sz="1200" dirty="0">
                <a:solidFill>
                  <a:schemeClr val="bg1"/>
                </a:solidFill>
                <a:latin typeface="微软雅黑" charset="0"/>
                <a:ea typeface="微软雅黑" charset="0"/>
              </a:rPr>
              <a:t>网贷的信用风险，本文选择了信用管控体系较为严格、透明的人人贷平台作为研究对象。依此开展数据收集工作，并应用</a:t>
            </a:r>
            <a:r>
              <a:rPr lang="en-US" altLang="zh-CN" sz="1200" dirty="0">
                <a:solidFill>
                  <a:schemeClr val="bg1"/>
                </a:solidFill>
                <a:latin typeface="微软雅黑" charset="0"/>
                <a:ea typeface="微软雅黑" charset="0"/>
              </a:rPr>
              <a:t>stacking</a:t>
            </a:r>
            <a:r>
              <a:rPr lang="zh-CN" altLang="en-US" sz="1200" dirty="0">
                <a:solidFill>
                  <a:schemeClr val="bg1"/>
                </a:solidFill>
                <a:latin typeface="微软雅黑" charset="0"/>
                <a:ea typeface="微软雅黑" charset="0"/>
              </a:rPr>
              <a:t>算法进行多模型融合，建立合适有效的用户违约预测模型，并通过</a:t>
            </a:r>
            <a:r>
              <a:rPr lang="en-US" altLang="zh-CN" sz="1200" dirty="0">
                <a:solidFill>
                  <a:schemeClr val="bg1"/>
                </a:solidFill>
                <a:latin typeface="微软雅黑" charset="0"/>
                <a:ea typeface="微软雅黑" charset="0"/>
              </a:rPr>
              <a:t>AUC</a:t>
            </a:r>
            <a:r>
              <a:rPr lang="zh-CN" altLang="en-US" sz="1200" dirty="0">
                <a:solidFill>
                  <a:schemeClr val="bg1"/>
                </a:solidFill>
                <a:latin typeface="微软雅黑" charset="0"/>
                <a:ea typeface="微软雅黑" charset="0"/>
              </a:rPr>
              <a:t>和混淆矩阵等评估方法对模型性能进行评估。在此基础上，课题小组将结合模型的应用，对</a:t>
            </a:r>
            <a:r>
              <a:rPr lang="en-US" altLang="zh-CN" sz="1200" dirty="0">
                <a:solidFill>
                  <a:schemeClr val="bg1"/>
                </a:solidFill>
                <a:latin typeface="微软雅黑" charset="0"/>
                <a:ea typeface="微软雅黑" charset="0"/>
              </a:rPr>
              <a:t>P2P</a:t>
            </a:r>
            <a:r>
              <a:rPr lang="zh-CN" altLang="en-US" sz="1200" dirty="0">
                <a:solidFill>
                  <a:schemeClr val="bg1"/>
                </a:solidFill>
                <a:latin typeface="微软雅黑" charset="0"/>
                <a:ea typeface="微软雅黑" charset="0"/>
              </a:rPr>
              <a:t>网贷平台的发展提出可行性建议。</a:t>
            </a:r>
            <a:endParaRPr lang="en-US" altLang="zh-CN" sz="1200" dirty="0">
              <a:solidFill>
                <a:schemeClr val="bg1"/>
              </a:solidFill>
              <a:latin typeface="微软雅黑" charset="0"/>
              <a:ea typeface="微软雅黑" charset="0"/>
            </a:endParaRPr>
          </a:p>
          <a:p>
            <a:pPr algn="just" defTabSz="609585">
              <a:lnSpc>
                <a:spcPct val="130000"/>
              </a:lnSpc>
            </a:pPr>
            <a:endParaRPr lang="en-US" altLang="zh-CN" sz="1200" dirty="0">
              <a:solidFill>
                <a:schemeClr val="bg1"/>
              </a:solidFill>
              <a:latin typeface="微软雅黑" charset="0"/>
              <a:ea typeface="微软雅黑" charset="0"/>
            </a:endParaRPr>
          </a:p>
          <a:p>
            <a:pPr algn="just" defTabSz="609585">
              <a:lnSpc>
                <a:spcPct val="130000"/>
              </a:lnSpc>
            </a:pPr>
            <a:r>
              <a:rPr lang="zh-CN" altLang="en-US" sz="1200" dirty="0">
                <a:solidFill>
                  <a:schemeClr val="bg1"/>
                </a:solidFill>
                <a:latin typeface="微软雅黑" charset="0"/>
                <a:ea typeface="微软雅黑" charset="0"/>
              </a:rPr>
              <a:t>关键词：</a:t>
            </a:r>
            <a:r>
              <a:rPr lang="en-US" altLang="zh-CN" sz="1200" dirty="0">
                <a:solidFill>
                  <a:schemeClr val="bg1"/>
                </a:solidFill>
                <a:latin typeface="微软雅黑" charset="0"/>
                <a:ea typeface="微软雅黑" charset="0"/>
              </a:rPr>
              <a:t>P2P</a:t>
            </a:r>
            <a:r>
              <a:rPr lang="zh-CN" altLang="en-US" sz="1200" dirty="0">
                <a:solidFill>
                  <a:schemeClr val="bg1"/>
                </a:solidFill>
                <a:latin typeface="微软雅黑" charset="0"/>
                <a:ea typeface="微软雅黑" charset="0"/>
              </a:rPr>
              <a:t>网贷，信用风险，</a:t>
            </a:r>
            <a:r>
              <a:rPr lang="en-US" altLang="zh-CN" sz="1200" dirty="0">
                <a:solidFill>
                  <a:schemeClr val="bg1"/>
                </a:solidFill>
                <a:latin typeface="微软雅黑" charset="0"/>
                <a:ea typeface="微软雅黑" charset="0"/>
              </a:rPr>
              <a:t>stacking</a:t>
            </a:r>
            <a:r>
              <a:rPr lang="zh-CN" altLang="en-US" sz="1200" dirty="0">
                <a:solidFill>
                  <a:schemeClr val="bg1"/>
                </a:solidFill>
                <a:latin typeface="微软雅黑" charset="0"/>
                <a:ea typeface="微软雅黑" charset="0"/>
              </a:rPr>
              <a:t>算法，融合模型</a:t>
            </a:r>
          </a:p>
        </p:txBody>
      </p:sp>
    </p:spTree>
    <p:extLst>
      <p:ext uri="{BB962C8B-B14F-4D97-AF65-F5344CB8AC3E}">
        <p14:creationId xmlns:p14="http://schemas.microsoft.com/office/powerpoint/2010/main" val="498777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b="1" dirty="0">
                <a:solidFill>
                  <a:schemeClr val="tx1">
                    <a:lumMod val="75000"/>
                    <a:lumOff val="25000"/>
                  </a:schemeClr>
                </a:solidFill>
                <a:latin typeface="Microsoft YaHei" charset="0"/>
                <a:ea typeface="Microsoft YaHei" charset="0"/>
              </a:rPr>
              <a:t>3.3.1 KNN </a:t>
            </a:r>
            <a:r>
              <a:rPr kumimoji="1" lang="zh-CN" altLang="en-US" sz="2000" b="1" dirty="0">
                <a:solidFill>
                  <a:schemeClr val="tx1">
                    <a:lumMod val="75000"/>
                    <a:lumOff val="25000"/>
                  </a:schemeClr>
                </a:solidFill>
                <a:latin typeface="Microsoft YaHei" charset="0"/>
                <a:ea typeface="Microsoft YaHei" charset="0"/>
              </a:rPr>
              <a:t>模型</a:t>
            </a:r>
          </a:p>
        </p:txBody>
      </p:sp>
      <p:pic>
        <p:nvPicPr>
          <p:cNvPr id="3" name="图片 2">
            <a:extLst>
              <a:ext uri="{FF2B5EF4-FFF2-40B4-BE49-F238E27FC236}">
                <a16:creationId xmlns:a16="http://schemas.microsoft.com/office/drawing/2014/main" id="{76832819-759A-468C-9D86-1D0874B66ADF}"/>
              </a:ext>
            </a:extLst>
          </p:cNvPr>
          <p:cNvPicPr>
            <a:picLocks noChangeAspect="1"/>
          </p:cNvPicPr>
          <p:nvPr/>
        </p:nvPicPr>
        <p:blipFill rotWithShape="1">
          <a:blip r:embed="rId3"/>
          <a:srcRect b="22621"/>
          <a:stretch/>
        </p:blipFill>
        <p:spPr>
          <a:xfrm>
            <a:off x="838040" y="1661827"/>
            <a:ext cx="3621816" cy="3534346"/>
          </a:xfrm>
          <a:prstGeom prst="rect">
            <a:avLst/>
          </a:prstGeom>
        </p:spPr>
      </p:pic>
      <p:sp>
        <p:nvSpPr>
          <p:cNvPr id="4" name="矩形 3">
            <a:extLst>
              <a:ext uri="{FF2B5EF4-FFF2-40B4-BE49-F238E27FC236}">
                <a16:creationId xmlns:a16="http://schemas.microsoft.com/office/drawing/2014/main" id="{237B333B-E04A-4703-A534-140A06DF16D1}"/>
              </a:ext>
            </a:extLst>
          </p:cNvPr>
          <p:cNvSpPr/>
          <p:nvPr/>
        </p:nvSpPr>
        <p:spPr>
          <a:xfrm>
            <a:off x="5326971" y="1582340"/>
            <a:ext cx="6096000" cy="369331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1.     取</a:t>
            </a:r>
            <a:r>
              <a:rPr lang="zh-CN" altLang="en-US" b="1" dirty="0">
                <a:solidFill>
                  <a:srgbClr val="1F77B4"/>
                </a:solidFill>
                <a:latin typeface="微软雅黑" panose="020B0503020204020204" pitchFamily="34" charset="-122"/>
                <a:ea typeface="微软雅黑" panose="020B0503020204020204" pitchFamily="34" charset="-122"/>
              </a:rPr>
              <a:t>临近点的个数</a:t>
            </a:r>
            <a:r>
              <a:rPr lang="zh-CN" altLang="en-US" dirty="0">
                <a:latin typeface="微软雅黑" panose="020B0503020204020204" pitchFamily="34" charset="-122"/>
                <a:ea typeface="微软雅黑" panose="020B0503020204020204" pitchFamily="34" charset="-122"/>
              </a:rPr>
              <a:t>k：从图中可以看出临近点的个数的取值的不同会导致分类结果的不同，如上图，k=3时，预测为Class2， k=5时，预测为Class1.一般来说，k不能取值过大，也不能取值过小。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2.     </a:t>
            </a:r>
            <a:r>
              <a:rPr lang="zh-CN" altLang="en-US" b="1" dirty="0">
                <a:solidFill>
                  <a:srgbClr val="1F77B4"/>
                </a:solidFill>
                <a:latin typeface="微软雅黑" panose="020B0503020204020204" pitchFamily="34" charset="-122"/>
                <a:ea typeface="微软雅黑" panose="020B0503020204020204" pitchFamily="34" charset="-122"/>
              </a:rPr>
              <a:t>权重</a:t>
            </a:r>
            <a:r>
              <a:rPr lang="zh-CN" altLang="en-US" dirty="0">
                <a:latin typeface="微软雅黑" panose="020B0503020204020204" pitchFamily="34" charset="-122"/>
                <a:ea typeface="微软雅黑" panose="020B0503020204020204" pitchFamily="34" charset="-122"/>
              </a:rPr>
              <a:t>的考虑：可以考虑权重，因为距离预测样本点的距离不同的点其重要性不同，一般认为距离预测点越近，其影响越大，权重也应该越大。也可以不考虑区中，把与预测样本点的距离不同的点认为权重相同。</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3.     </a:t>
            </a:r>
            <a:r>
              <a:rPr lang="zh-CN" altLang="en-US" b="1" dirty="0">
                <a:solidFill>
                  <a:srgbClr val="1F77B4"/>
                </a:solidFill>
                <a:latin typeface="微软雅黑" panose="020B0503020204020204" pitchFamily="34" charset="-122"/>
                <a:ea typeface="微软雅黑" panose="020B0503020204020204" pitchFamily="34" charset="-122"/>
              </a:rPr>
              <a:t>距离计算方法</a:t>
            </a:r>
            <a:r>
              <a:rPr lang="zh-CN" altLang="en-US" dirty="0">
                <a:latin typeface="微软雅黑" panose="020B0503020204020204" pitchFamily="34" charset="-122"/>
                <a:ea typeface="微软雅黑" panose="020B0503020204020204" pitchFamily="34" charset="-122"/>
              </a:rPr>
              <a:t>：比如欧式距离，绝对值距离等。不同的距离计算方式可能会影响与预测样本点的距离，尤其是考虑权重后，距离计算方法影响更大。</a:t>
            </a:r>
          </a:p>
        </p:txBody>
      </p:sp>
    </p:spTree>
    <p:extLst>
      <p:ext uri="{BB962C8B-B14F-4D97-AF65-F5344CB8AC3E}">
        <p14:creationId xmlns:p14="http://schemas.microsoft.com/office/powerpoint/2010/main" val="66292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b="1" dirty="0">
                <a:solidFill>
                  <a:schemeClr val="tx1">
                    <a:lumMod val="75000"/>
                    <a:lumOff val="25000"/>
                  </a:schemeClr>
                </a:solidFill>
                <a:latin typeface="Microsoft YaHei" charset="0"/>
                <a:ea typeface="Microsoft YaHei" charset="0"/>
              </a:rPr>
              <a:t>3.3.2 </a:t>
            </a:r>
            <a:r>
              <a:rPr kumimoji="1" lang="zh-CN" altLang="en-US" sz="2000" b="1" dirty="0">
                <a:solidFill>
                  <a:schemeClr val="tx1">
                    <a:lumMod val="75000"/>
                    <a:lumOff val="25000"/>
                  </a:schemeClr>
                </a:solidFill>
                <a:latin typeface="Microsoft YaHei" charset="0"/>
                <a:ea typeface="Microsoft YaHei" charset="0"/>
              </a:rPr>
              <a:t>随机森林模型</a:t>
            </a:r>
          </a:p>
        </p:txBody>
      </p:sp>
      <p:pic>
        <p:nvPicPr>
          <p:cNvPr id="5" name="图片 4">
            <a:extLst>
              <a:ext uri="{FF2B5EF4-FFF2-40B4-BE49-F238E27FC236}">
                <a16:creationId xmlns:a16="http://schemas.microsoft.com/office/drawing/2014/main" id="{BF712B5A-F2ED-4E25-AA99-24BB62C7FA16}"/>
              </a:ext>
            </a:extLst>
          </p:cNvPr>
          <p:cNvPicPr>
            <a:picLocks noChangeAspect="1"/>
          </p:cNvPicPr>
          <p:nvPr/>
        </p:nvPicPr>
        <p:blipFill>
          <a:blip r:embed="rId3"/>
          <a:stretch>
            <a:fillRect/>
          </a:stretch>
        </p:blipFill>
        <p:spPr>
          <a:xfrm>
            <a:off x="290705" y="2034776"/>
            <a:ext cx="6045335" cy="2640742"/>
          </a:xfrm>
          <a:prstGeom prst="rect">
            <a:avLst/>
          </a:prstGeom>
        </p:spPr>
      </p:pic>
      <p:pic>
        <p:nvPicPr>
          <p:cNvPr id="6" name="图片 5">
            <a:extLst>
              <a:ext uri="{FF2B5EF4-FFF2-40B4-BE49-F238E27FC236}">
                <a16:creationId xmlns:a16="http://schemas.microsoft.com/office/drawing/2014/main" id="{42756D73-9CF4-49C4-A461-68A4B77F6D15}"/>
              </a:ext>
            </a:extLst>
          </p:cNvPr>
          <p:cNvPicPr>
            <a:picLocks noChangeAspect="1"/>
          </p:cNvPicPr>
          <p:nvPr/>
        </p:nvPicPr>
        <p:blipFill>
          <a:blip r:embed="rId4"/>
          <a:stretch>
            <a:fillRect/>
          </a:stretch>
        </p:blipFill>
        <p:spPr>
          <a:xfrm>
            <a:off x="7240262" y="358142"/>
            <a:ext cx="4753638" cy="3353268"/>
          </a:xfrm>
          <a:prstGeom prst="rect">
            <a:avLst/>
          </a:prstGeom>
        </p:spPr>
      </p:pic>
      <p:cxnSp>
        <p:nvCxnSpPr>
          <p:cNvPr id="7" name="连接符: 曲线 6">
            <a:extLst>
              <a:ext uri="{FF2B5EF4-FFF2-40B4-BE49-F238E27FC236}">
                <a16:creationId xmlns:a16="http://schemas.microsoft.com/office/drawing/2014/main" id="{16E42991-439B-4539-8400-C24E3D200EA6}"/>
              </a:ext>
            </a:extLst>
          </p:cNvPr>
          <p:cNvCxnSpPr/>
          <p:nvPr/>
        </p:nvCxnSpPr>
        <p:spPr>
          <a:xfrm flipV="1">
            <a:off x="5279240" y="1313155"/>
            <a:ext cx="2379909" cy="1902204"/>
          </a:xfrm>
          <a:prstGeom prst="curvedConnector3">
            <a:avLst/>
          </a:prstGeom>
          <a:ln w="19050">
            <a:solidFill>
              <a:srgbClr val="404040"/>
            </a:solidFill>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7EC890C-EF3C-451E-8EAF-66A7C8848F84}"/>
              </a:ext>
            </a:extLst>
          </p:cNvPr>
          <p:cNvSpPr/>
          <p:nvPr/>
        </p:nvSpPr>
        <p:spPr>
          <a:xfrm>
            <a:off x="5882404" y="1739628"/>
            <a:ext cx="6096000" cy="2585323"/>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1.随机森林需要有</a:t>
            </a:r>
            <a:r>
              <a:rPr lang="zh-CN" altLang="en-US" b="1" dirty="0">
                <a:solidFill>
                  <a:srgbClr val="1F77B4"/>
                </a:solidFill>
                <a:latin typeface="微软雅黑" panose="020B0503020204020204" pitchFamily="34" charset="-122"/>
                <a:ea typeface="微软雅黑" panose="020B0503020204020204" pitchFamily="34" charset="-122"/>
              </a:rPr>
              <a:t>多少棵树</a:t>
            </a:r>
            <a:r>
              <a:rPr lang="zh-CN" altLang="en-US" dirty="0">
                <a:latin typeface="微软雅黑" panose="020B0503020204020204" pitchFamily="34" charset="-122"/>
                <a:ea typeface="微软雅黑" panose="020B0503020204020204" pitchFamily="34" charset="-122"/>
              </a:rPr>
              <a:t>组成，一般来说，树的数量太少，容易导致模型过拟合，说的数量太多运算量太大。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2.每棵树的</a:t>
            </a:r>
            <a:r>
              <a:rPr lang="zh-CN" altLang="en-US" b="1" dirty="0">
                <a:solidFill>
                  <a:srgbClr val="1F77B4"/>
                </a:solidFill>
                <a:latin typeface="微软雅黑" panose="020B0503020204020204" pitchFamily="34" charset="-122"/>
                <a:ea typeface="微软雅黑" panose="020B0503020204020204" pitchFamily="34" charset="-122"/>
              </a:rPr>
              <a:t>训练样本子集</a:t>
            </a:r>
            <a:r>
              <a:rPr lang="zh-CN" altLang="en-US" dirty="0">
                <a:latin typeface="微软雅黑" panose="020B0503020204020204" pitchFamily="34" charset="-122"/>
                <a:ea typeface="微软雅黑" panose="020B0503020204020204" pitchFamily="34" charset="-122"/>
              </a:rPr>
              <a:t>是由自助法随机从原始训练样本集选取得到，其中一部分样本并未进入模型，记作oob样本，其可以用来检验一棵树的泛化能力。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3.在训练单棵树时，每次从训练样本子集中随机</a:t>
            </a:r>
            <a:r>
              <a:rPr lang="zh-CN" altLang="en-US" b="1" dirty="0">
                <a:solidFill>
                  <a:srgbClr val="1F77B4"/>
                </a:solidFill>
                <a:latin typeface="微软雅黑" panose="020B0503020204020204" pitchFamily="34" charset="-122"/>
                <a:ea typeface="微软雅黑" panose="020B0503020204020204" pitchFamily="34" charset="-122"/>
              </a:rPr>
              <a:t>选取多少个变量</a:t>
            </a:r>
            <a:r>
              <a:rPr lang="zh-CN" altLang="en-US" dirty="0">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0A0EC348-684C-4F91-A7FF-0C46DC34F6FA}"/>
              </a:ext>
            </a:extLst>
          </p:cNvPr>
          <p:cNvSpPr/>
          <p:nvPr/>
        </p:nvSpPr>
        <p:spPr>
          <a:xfrm>
            <a:off x="5805295" y="3940302"/>
            <a:ext cx="6096000" cy="2800767"/>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1.</a:t>
            </a:r>
            <a:r>
              <a:rPr lang="zh-CN" altLang="en-US" sz="1600" b="1" dirty="0">
                <a:solidFill>
                  <a:srgbClr val="1F77B4"/>
                </a:solidFill>
                <a:latin typeface="微软雅黑" panose="020B0503020204020204" pitchFamily="34" charset="-122"/>
                <a:ea typeface="微软雅黑" panose="020B0503020204020204" pitchFamily="34" charset="-122"/>
              </a:rPr>
              <a:t>树的最大深度</a:t>
            </a:r>
            <a:r>
              <a:rPr lang="zh-CN" altLang="en-US" sz="1600" dirty="0">
                <a:latin typeface="微软雅黑" panose="020B0503020204020204" pitchFamily="34" charset="-122"/>
                <a:ea typeface="微软雅黑" panose="020B0503020204020204" pitchFamily="34" charset="-122"/>
              </a:rPr>
              <a:t>设置为多少，以上图为例，上图目前树的深度为3，如果设置树的深度为2，则上图的第三层需要删除。</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2.</a:t>
            </a:r>
            <a:r>
              <a:rPr lang="zh-CN" altLang="en-US" sz="1600" b="1" dirty="0">
                <a:solidFill>
                  <a:srgbClr val="1F77B4"/>
                </a:solidFill>
                <a:latin typeface="微软雅黑" panose="020B0503020204020204" pitchFamily="34" charset="-122"/>
                <a:ea typeface="微软雅黑" panose="020B0503020204020204" pitchFamily="34" charset="-122"/>
              </a:rPr>
              <a:t>内部结点再划分所需要的最小样本数</a:t>
            </a:r>
            <a:r>
              <a:rPr lang="zh-CN" altLang="en-US" sz="1600" dirty="0">
                <a:latin typeface="微软雅黑" panose="020B0503020204020204" pitchFamily="34" charset="-122"/>
                <a:ea typeface="微软雅黑" panose="020B0503020204020204" pitchFamily="34" charset="-122"/>
              </a:rPr>
              <a:t>是多少，如果小于这个值，则该节点不能划分。比如设置为6，则上图中第二层的结点都不能再划分，因为上图第二层的样本数分别为5（2+3），4（4+0），5（3+2）.</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3.</a:t>
            </a:r>
            <a:r>
              <a:rPr lang="zh-CN" altLang="en-US" sz="1600" b="1" dirty="0">
                <a:solidFill>
                  <a:srgbClr val="1F77B4"/>
                </a:solidFill>
                <a:latin typeface="微软雅黑" panose="020B0503020204020204" pitchFamily="34" charset="-122"/>
                <a:ea typeface="微软雅黑" panose="020B0503020204020204" pitchFamily="34" charset="-122"/>
              </a:rPr>
              <a:t>叶子结点最小样本数是多少</a:t>
            </a:r>
            <a:r>
              <a:rPr lang="zh-CN" altLang="en-US" sz="1600" dirty="0">
                <a:latin typeface="微软雅黑" panose="020B0503020204020204" pitchFamily="34" charset="-122"/>
                <a:ea typeface="微软雅黑" panose="020B0503020204020204" pitchFamily="34" charset="-122"/>
              </a:rPr>
              <a:t>，如果小于这个值，则这个点不能成为叶子结点。比如设置为3，则第三层中的第一个结点和第三个结点都不能成为叶子结点。</a:t>
            </a:r>
          </a:p>
        </p:txBody>
      </p:sp>
    </p:spTree>
    <p:extLst>
      <p:ext uri="{BB962C8B-B14F-4D97-AF65-F5344CB8AC3E}">
        <p14:creationId xmlns:p14="http://schemas.microsoft.com/office/powerpoint/2010/main" val="61002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3.3.3</a:t>
            </a:r>
            <a:r>
              <a:rPr kumimoji="1" lang="zh-CN" altLang="en-US" dirty="0"/>
              <a:t> 模型最优参数表</a:t>
            </a:r>
          </a:p>
        </p:txBody>
      </p:sp>
      <p:graphicFrame>
        <p:nvGraphicFramePr>
          <p:cNvPr id="4" name="表格 3">
            <a:extLst>
              <a:ext uri="{FF2B5EF4-FFF2-40B4-BE49-F238E27FC236}">
                <a16:creationId xmlns:a16="http://schemas.microsoft.com/office/drawing/2014/main" id="{EB289C4C-A03E-4257-BAD0-84356AEA74C3}"/>
              </a:ext>
            </a:extLst>
          </p:cNvPr>
          <p:cNvGraphicFramePr>
            <a:graphicFrameLocks noGrp="1"/>
          </p:cNvGraphicFramePr>
          <p:nvPr>
            <p:extLst>
              <p:ext uri="{D42A27DB-BD31-4B8C-83A1-F6EECF244321}">
                <p14:modId xmlns:p14="http://schemas.microsoft.com/office/powerpoint/2010/main" val="2980738131"/>
              </p:ext>
            </p:extLst>
          </p:nvPr>
        </p:nvGraphicFramePr>
        <p:xfrm>
          <a:off x="614680" y="1048850"/>
          <a:ext cx="8128000" cy="5540693"/>
        </p:xfrm>
        <a:graphic>
          <a:graphicData uri="http://schemas.openxmlformats.org/drawingml/2006/table">
            <a:tbl>
              <a:tblPr firstRow="1" bandRow="1">
                <a:tableStyleId>{EB9631B5-78F2-41C9-869B-9F39066F8104}</a:tableStyleId>
              </a:tblPr>
              <a:tblGrid>
                <a:gridCol w="1753616">
                  <a:extLst>
                    <a:ext uri="{9D8B030D-6E8A-4147-A177-3AD203B41FA5}">
                      <a16:colId xmlns:a16="http://schemas.microsoft.com/office/drawing/2014/main" val="2657256012"/>
                    </a:ext>
                  </a:extLst>
                </a:gridCol>
                <a:gridCol w="6374384">
                  <a:extLst>
                    <a:ext uri="{9D8B030D-6E8A-4147-A177-3AD203B41FA5}">
                      <a16:colId xmlns:a16="http://schemas.microsoft.com/office/drawing/2014/main" val="1958418736"/>
                    </a:ext>
                  </a:extLst>
                </a:gridCol>
              </a:tblGrid>
              <a:tr h="370840">
                <a:tc>
                  <a:txBody>
                    <a:bodyPr/>
                    <a:lstStyle/>
                    <a:p>
                      <a:pPr>
                        <a:lnSpc>
                          <a:spcPct val="125000"/>
                        </a:lnSpc>
                      </a:pPr>
                      <a:r>
                        <a:rPr lang="en-US" altLang="zh-CN" dirty="0">
                          <a:solidFill>
                            <a:schemeClr val="tx1"/>
                          </a:solidFill>
                        </a:rPr>
                        <a:t>KNN</a:t>
                      </a:r>
                    </a:p>
                    <a:p>
                      <a:pPr>
                        <a:lnSpc>
                          <a:spcPct val="125000"/>
                        </a:lnSpc>
                      </a:pP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r>
                        <a:rPr lang="zh-CN" altLang="en-US" dirty="0">
                          <a:solidFill>
                            <a:schemeClr val="tx1"/>
                          </a:solidFill>
                        </a:rPr>
                        <a:t>随机森林</a:t>
                      </a: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endParaRPr lang="en-US" altLang="zh-CN" dirty="0">
                        <a:solidFill>
                          <a:schemeClr val="tx1"/>
                        </a:solidFill>
                      </a:endParaRPr>
                    </a:p>
                    <a:p>
                      <a:pPr>
                        <a:lnSpc>
                          <a:spcPct val="125000"/>
                        </a:lnSpc>
                      </a:pPr>
                      <a:r>
                        <a:rPr lang="en-US" altLang="zh-CN" dirty="0">
                          <a:solidFill>
                            <a:schemeClr val="tx1"/>
                          </a:solidFill>
                        </a:rPr>
                        <a:t>XGBOOST</a:t>
                      </a:r>
                    </a:p>
                  </a:txBody>
                  <a:tcPr/>
                </a:tc>
                <a:tc>
                  <a:txBody>
                    <a:bodyPr/>
                    <a:lstStyle/>
                    <a:p>
                      <a:pPr>
                        <a:lnSpc>
                          <a:spcPct val="125000"/>
                        </a:lnSpc>
                      </a:pPr>
                      <a:r>
                        <a:rPr lang="en-US" altLang="zh-CN" b="0" dirty="0">
                          <a:solidFill>
                            <a:schemeClr val="tx1"/>
                          </a:solidFill>
                        </a:rPr>
                        <a:t>K=2</a:t>
                      </a:r>
                      <a:r>
                        <a:rPr lang="zh-CN" altLang="en-US" b="0" dirty="0">
                          <a:solidFill>
                            <a:schemeClr val="tx1"/>
                          </a:solidFill>
                        </a:rPr>
                        <a:t>（临近点个数）</a:t>
                      </a:r>
                      <a:endParaRPr lang="en-US" altLang="zh-CN" b="0" dirty="0">
                        <a:solidFill>
                          <a:schemeClr val="tx1"/>
                        </a:solidFill>
                      </a:endParaRPr>
                    </a:p>
                    <a:p>
                      <a:pPr>
                        <a:lnSpc>
                          <a:spcPct val="125000"/>
                        </a:lnSpc>
                      </a:pPr>
                      <a:r>
                        <a:rPr lang="en-US" altLang="zh-CN" b="0" dirty="0">
                          <a:solidFill>
                            <a:schemeClr val="tx1"/>
                          </a:solidFill>
                        </a:rPr>
                        <a:t>weight=T</a:t>
                      </a:r>
                      <a:r>
                        <a:rPr lang="zh-CN" altLang="en-US" b="0" dirty="0">
                          <a:solidFill>
                            <a:schemeClr val="tx1"/>
                          </a:solidFill>
                        </a:rPr>
                        <a:t>（考虑权重），</a:t>
                      </a:r>
                      <a:r>
                        <a:rPr lang="en-US" altLang="zh-CN" b="0" dirty="0">
                          <a:solidFill>
                            <a:schemeClr val="tx1"/>
                          </a:solidFill>
                        </a:rPr>
                        <a:t>p=1</a:t>
                      </a:r>
                      <a:r>
                        <a:rPr lang="zh-CN" altLang="en-US" b="0" dirty="0">
                          <a:solidFill>
                            <a:schemeClr val="tx1"/>
                          </a:solidFill>
                        </a:rPr>
                        <a:t>（曼哈顿距离）</a:t>
                      </a:r>
                      <a:endParaRPr lang="en-US" altLang="zh-CN" b="0" dirty="0">
                        <a:solidFill>
                          <a:schemeClr val="tx1"/>
                        </a:solidFill>
                      </a:endParaRPr>
                    </a:p>
                    <a:p>
                      <a:pPr>
                        <a:lnSpc>
                          <a:spcPct val="125000"/>
                        </a:lnSpc>
                      </a:pPr>
                      <a:endParaRPr lang="en-US" altLang="zh-CN" b="0" dirty="0">
                        <a:solidFill>
                          <a:schemeClr val="tx1"/>
                        </a:solidFill>
                      </a:endParaRPr>
                    </a:p>
                    <a:p>
                      <a:pPr>
                        <a:lnSpc>
                          <a:spcPct val="125000"/>
                        </a:lnSpc>
                      </a:pPr>
                      <a:r>
                        <a:rPr lang="en-US" altLang="zh-CN" b="0" dirty="0" err="1">
                          <a:solidFill>
                            <a:schemeClr val="tx1"/>
                          </a:solidFill>
                        </a:rPr>
                        <a:t>n_estimators</a:t>
                      </a:r>
                      <a:r>
                        <a:rPr lang="en-US" altLang="zh-CN" b="0" dirty="0">
                          <a:solidFill>
                            <a:schemeClr val="tx1"/>
                          </a:solidFill>
                        </a:rPr>
                        <a:t>=97</a:t>
                      </a:r>
                      <a:r>
                        <a:rPr lang="zh-CN" altLang="en-US" b="0" dirty="0">
                          <a:solidFill>
                            <a:schemeClr val="tx1"/>
                          </a:solidFill>
                        </a:rPr>
                        <a:t>（树的棵数）</a:t>
                      </a:r>
                      <a:endParaRPr lang="en-US" altLang="zh-CN" b="0" dirty="0">
                        <a:solidFill>
                          <a:schemeClr val="tx1"/>
                        </a:solidFill>
                      </a:endParaRPr>
                    </a:p>
                    <a:p>
                      <a:pPr>
                        <a:lnSpc>
                          <a:spcPct val="125000"/>
                        </a:lnSpc>
                      </a:pPr>
                      <a:r>
                        <a:rPr lang="en-US" altLang="zh-CN" b="0" dirty="0" err="1">
                          <a:solidFill>
                            <a:schemeClr val="tx1"/>
                          </a:solidFill>
                        </a:rPr>
                        <a:t>min_samples_split</a:t>
                      </a:r>
                      <a:r>
                        <a:rPr lang="en-US" altLang="zh-CN" b="0" dirty="0">
                          <a:solidFill>
                            <a:schemeClr val="tx1"/>
                          </a:solidFill>
                        </a:rPr>
                        <a:t>=43</a:t>
                      </a:r>
                      <a:r>
                        <a:rPr lang="zh-CN" altLang="en-US" b="0" dirty="0">
                          <a:solidFill>
                            <a:schemeClr val="tx1"/>
                          </a:solidFill>
                        </a:rPr>
                        <a:t>（内部结点再划分最小样本数）</a:t>
                      </a:r>
                      <a:endParaRPr lang="en-US" altLang="zh-CN" b="0" dirty="0">
                        <a:solidFill>
                          <a:schemeClr val="tx1"/>
                        </a:solidFill>
                      </a:endParaRPr>
                    </a:p>
                    <a:p>
                      <a:pPr>
                        <a:lnSpc>
                          <a:spcPct val="125000"/>
                        </a:lnSpc>
                      </a:pPr>
                      <a:r>
                        <a:rPr lang="en-US" altLang="zh-CN" b="0" dirty="0" err="1">
                          <a:solidFill>
                            <a:schemeClr val="tx1"/>
                          </a:solidFill>
                        </a:rPr>
                        <a:t>max_depth</a:t>
                      </a:r>
                      <a:r>
                        <a:rPr lang="en-US" altLang="zh-CN" b="0" dirty="0">
                          <a:solidFill>
                            <a:schemeClr val="tx1"/>
                          </a:solidFill>
                        </a:rPr>
                        <a:t>=14</a:t>
                      </a:r>
                      <a:r>
                        <a:rPr lang="zh-CN" altLang="en-US" b="0" dirty="0">
                          <a:solidFill>
                            <a:schemeClr val="tx1"/>
                          </a:solidFill>
                        </a:rPr>
                        <a:t>（最大深度）</a:t>
                      </a:r>
                      <a:endParaRPr lang="en-US" altLang="zh-CN" b="0" dirty="0">
                        <a:solidFill>
                          <a:schemeClr val="tx1"/>
                        </a:solidFill>
                      </a:endParaRPr>
                    </a:p>
                    <a:p>
                      <a:pPr>
                        <a:lnSpc>
                          <a:spcPct val="125000"/>
                        </a:lnSpc>
                      </a:pPr>
                      <a:r>
                        <a:rPr lang="en-US" altLang="zh-CN" b="0" dirty="0" err="1">
                          <a:solidFill>
                            <a:schemeClr val="tx1"/>
                          </a:solidFill>
                        </a:rPr>
                        <a:t>min_samples_leaf</a:t>
                      </a:r>
                      <a:r>
                        <a:rPr lang="en-US" altLang="zh-CN" b="0" dirty="0">
                          <a:solidFill>
                            <a:schemeClr val="tx1"/>
                          </a:solidFill>
                        </a:rPr>
                        <a:t>=1</a:t>
                      </a:r>
                      <a:r>
                        <a:rPr lang="zh-CN" altLang="en-US" b="0" dirty="0">
                          <a:solidFill>
                            <a:schemeClr val="tx1"/>
                          </a:solidFill>
                        </a:rPr>
                        <a:t>（叶子结点最小样本数）</a:t>
                      </a:r>
                      <a:endParaRPr lang="en-US" altLang="zh-CN" b="0" dirty="0">
                        <a:solidFill>
                          <a:schemeClr val="tx1"/>
                        </a:solidFill>
                      </a:endParaRPr>
                    </a:p>
                    <a:p>
                      <a:pPr>
                        <a:lnSpc>
                          <a:spcPct val="125000"/>
                        </a:lnSpc>
                      </a:pPr>
                      <a:r>
                        <a:rPr lang="en-US" altLang="zh-CN" b="0" dirty="0" err="1">
                          <a:solidFill>
                            <a:schemeClr val="tx1"/>
                          </a:solidFill>
                        </a:rPr>
                        <a:t>max_features</a:t>
                      </a:r>
                      <a:r>
                        <a:rPr lang="en-US" altLang="zh-CN" b="0" dirty="0">
                          <a:solidFill>
                            <a:schemeClr val="tx1"/>
                          </a:solidFill>
                        </a:rPr>
                        <a:t>=14</a:t>
                      </a:r>
                      <a:r>
                        <a:rPr lang="zh-CN" altLang="en-US" b="0" dirty="0">
                          <a:solidFill>
                            <a:schemeClr val="tx1"/>
                          </a:solidFill>
                        </a:rPr>
                        <a:t>（最大特征数）</a:t>
                      </a:r>
                      <a:endParaRPr lang="en-US" altLang="zh-CN" b="0" dirty="0">
                        <a:solidFill>
                          <a:schemeClr val="tx1"/>
                        </a:solidFill>
                      </a:endParaRPr>
                    </a:p>
                    <a:p>
                      <a:pPr>
                        <a:lnSpc>
                          <a:spcPct val="125000"/>
                        </a:lnSpc>
                      </a:pPr>
                      <a:endParaRPr lang="en-US" altLang="zh-CN" b="0" dirty="0">
                        <a:solidFill>
                          <a:schemeClr val="tx1"/>
                        </a:solidFill>
                      </a:endParaRPr>
                    </a:p>
                    <a:p>
                      <a:pPr>
                        <a:lnSpc>
                          <a:spcPct val="125000"/>
                        </a:lnSpc>
                      </a:pPr>
                      <a:r>
                        <a:rPr lang="en-US" altLang="zh-CN" b="0" dirty="0" err="1">
                          <a:solidFill>
                            <a:schemeClr val="tx1"/>
                          </a:solidFill>
                        </a:rPr>
                        <a:t>n_estimators</a:t>
                      </a:r>
                      <a:r>
                        <a:rPr lang="en-US" altLang="zh-CN" b="0" dirty="0">
                          <a:solidFill>
                            <a:schemeClr val="tx1"/>
                          </a:solidFill>
                        </a:rPr>
                        <a:t>=86</a:t>
                      </a:r>
                      <a:r>
                        <a:rPr lang="zh-CN" altLang="en-US" b="0" dirty="0">
                          <a:solidFill>
                            <a:schemeClr val="tx1"/>
                          </a:solidFill>
                        </a:rPr>
                        <a:t>（树的棵数）</a:t>
                      </a:r>
                      <a:endParaRPr lang="en-US" altLang="zh-CN" b="0" dirty="0">
                        <a:solidFill>
                          <a:schemeClr val="tx1"/>
                        </a:solidFill>
                      </a:endParaRPr>
                    </a:p>
                    <a:p>
                      <a:pPr>
                        <a:lnSpc>
                          <a:spcPct val="125000"/>
                        </a:lnSpc>
                      </a:pPr>
                      <a:r>
                        <a:rPr lang="en-US" altLang="zh-CN" b="0" dirty="0" err="1">
                          <a:solidFill>
                            <a:schemeClr val="tx1"/>
                          </a:solidFill>
                        </a:rPr>
                        <a:t>max_depth</a:t>
                      </a:r>
                      <a:r>
                        <a:rPr lang="en-US" altLang="zh-CN" b="0" dirty="0">
                          <a:solidFill>
                            <a:schemeClr val="tx1"/>
                          </a:solidFill>
                        </a:rPr>
                        <a:t>=7</a:t>
                      </a:r>
                      <a:r>
                        <a:rPr lang="zh-CN" altLang="en-US" b="0" dirty="0">
                          <a:solidFill>
                            <a:schemeClr val="tx1"/>
                          </a:solidFill>
                        </a:rPr>
                        <a:t>（树的最大深度）</a:t>
                      </a:r>
                      <a:endParaRPr lang="en-US" altLang="zh-CN" b="0" dirty="0">
                        <a:solidFill>
                          <a:schemeClr val="tx1"/>
                        </a:solidFill>
                      </a:endParaRPr>
                    </a:p>
                    <a:p>
                      <a:pPr>
                        <a:lnSpc>
                          <a:spcPct val="125000"/>
                        </a:lnSpc>
                      </a:pPr>
                      <a:r>
                        <a:rPr lang="en-US" altLang="zh-CN" b="0" dirty="0" err="1">
                          <a:solidFill>
                            <a:schemeClr val="tx1"/>
                          </a:solidFill>
                        </a:rPr>
                        <a:t>min_child_weight</a:t>
                      </a:r>
                      <a:r>
                        <a:rPr lang="en-US" altLang="zh-CN" b="0" dirty="0">
                          <a:solidFill>
                            <a:schemeClr val="tx1"/>
                          </a:solidFill>
                        </a:rPr>
                        <a:t>=2</a:t>
                      </a:r>
                      <a:r>
                        <a:rPr lang="zh-CN" altLang="en-US" b="0" dirty="0">
                          <a:solidFill>
                            <a:schemeClr val="tx1"/>
                          </a:solidFill>
                        </a:rPr>
                        <a:t>（最小叶子分数）</a:t>
                      </a:r>
                      <a:endParaRPr lang="en-US" altLang="zh-CN" b="0" dirty="0">
                        <a:solidFill>
                          <a:schemeClr val="tx1"/>
                        </a:solidFill>
                      </a:endParaRPr>
                    </a:p>
                    <a:p>
                      <a:pPr>
                        <a:lnSpc>
                          <a:spcPct val="125000"/>
                        </a:lnSpc>
                      </a:pPr>
                      <a:r>
                        <a:rPr lang="en-US" altLang="zh-CN" b="0" dirty="0">
                          <a:solidFill>
                            <a:schemeClr val="tx1"/>
                          </a:solidFill>
                        </a:rPr>
                        <a:t>subsample=0.65</a:t>
                      </a:r>
                      <a:r>
                        <a:rPr lang="zh-CN" altLang="en-US" b="0" dirty="0">
                          <a:solidFill>
                            <a:schemeClr val="tx1"/>
                          </a:solidFill>
                        </a:rPr>
                        <a:t>（随机选取样本数）</a:t>
                      </a:r>
                      <a:endParaRPr lang="en-US" altLang="zh-CN" b="0" dirty="0">
                        <a:solidFill>
                          <a:schemeClr val="tx1"/>
                        </a:solidFill>
                      </a:endParaRPr>
                    </a:p>
                    <a:p>
                      <a:pPr>
                        <a:lnSpc>
                          <a:spcPct val="125000"/>
                        </a:lnSpc>
                      </a:pPr>
                      <a:r>
                        <a:rPr lang="en-US" altLang="zh-CN" b="0" dirty="0" err="1">
                          <a:solidFill>
                            <a:schemeClr val="tx1"/>
                          </a:solidFill>
                        </a:rPr>
                        <a:t>colsample_bytre</a:t>
                      </a:r>
                      <a:r>
                        <a:rPr lang="en-US" altLang="zh-CN" b="0" dirty="0">
                          <a:solidFill>
                            <a:schemeClr val="tx1"/>
                          </a:solidFill>
                        </a:rPr>
                        <a:t>=0.85</a:t>
                      </a:r>
                      <a:r>
                        <a:rPr lang="zh-CN" altLang="en-US" b="0" dirty="0">
                          <a:solidFill>
                            <a:schemeClr val="tx1"/>
                          </a:solidFill>
                        </a:rPr>
                        <a:t>（随机选取变量数）</a:t>
                      </a:r>
                      <a:endParaRPr lang="en-US" altLang="zh-CN" b="0" dirty="0">
                        <a:solidFill>
                          <a:schemeClr val="tx1"/>
                        </a:solidFill>
                      </a:endParaRPr>
                    </a:p>
                    <a:p>
                      <a:pPr>
                        <a:lnSpc>
                          <a:spcPct val="125000"/>
                        </a:lnSpc>
                      </a:pPr>
                      <a:r>
                        <a:rPr lang="en-US" altLang="zh-CN" b="0" dirty="0">
                          <a:solidFill>
                            <a:schemeClr val="tx1"/>
                          </a:solidFill>
                        </a:rPr>
                        <a:t>gamma=0.2</a:t>
                      </a:r>
                      <a:r>
                        <a:rPr lang="zh-CN" altLang="en-US" b="0" dirty="0">
                          <a:solidFill>
                            <a:schemeClr val="tx1"/>
                          </a:solidFill>
                        </a:rPr>
                        <a:t>（控制节点生成的参数）</a:t>
                      </a:r>
                      <a:endParaRPr lang="en-US" altLang="zh-CN" b="0" dirty="0">
                        <a:solidFill>
                          <a:schemeClr val="tx1"/>
                        </a:solidFill>
                      </a:endParaRPr>
                    </a:p>
                    <a:p>
                      <a:pPr>
                        <a:lnSpc>
                          <a:spcPct val="125000"/>
                        </a:lnSpc>
                      </a:pPr>
                      <a:r>
                        <a:rPr lang="en-US" altLang="zh-CN" b="0" dirty="0" err="1">
                          <a:solidFill>
                            <a:schemeClr val="tx1"/>
                          </a:solidFill>
                        </a:rPr>
                        <a:t>reg_alpha</a:t>
                      </a:r>
                      <a:r>
                        <a:rPr lang="en-US" altLang="zh-CN" b="0" dirty="0">
                          <a:solidFill>
                            <a:schemeClr val="tx1"/>
                          </a:solidFill>
                        </a:rPr>
                        <a:t>=0</a:t>
                      </a:r>
                      <a:r>
                        <a:rPr lang="zh-CN" altLang="en-US" b="0" dirty="0">
                          <a:solidFill>
                            <a:schemeClr val="tx1"/>
                          </a:solidFill>
                        </a:rPr>
                        <a:t>，</a:t>
                      </a:r>
                      <a:r>
                        <a:rPr lang="en-US" altLang="zh-CN" b="0" dirty="0" err="1">
                          <a:solidFill>
                            <a:schemeClr val="tx1"/>
                          </a:solidFill>
                        </a:rPr>
                        <a:t>reg_lambda</a:t>
                      </a:r>
                      <a:r>
                        <a:rPr lang="en-US" altLang="zh-CN" b="0" dirty="0">
                          <a:solidFill>
                            <a:schemeClr val="tx1"/>
                          </a:solidFill>
                        </a:rPr>
                        <a:t>=0.5</a:t>
                      </a:r>
                      <a:r>
                        <a:rPr lang="zh-CN" altLang="en-US" b="0" dirty="0">
                          <a:solidFill>
                            <a:schemeClr val="tx1"/>
                          </a:solidFill>
                        </a:rPr>
                        <a:t>（两个正则化项参数）</a:t>
                      </a:r>
                    </a:p>
                  </a:txBody>
                  <a:tcPr/>
                </a:tc>
                <a:extLst>
                  <a:ext uri="{0D108BD9-81ED-4DB2-BD59-A6C34878D82A}">
                    <a16:rowId xmlns:a16="http://schemas.microsoft.com/office/drawing/2014/main" val="351791983"/>
                  </a:ext>
                </a:extLst>
              </a:tr>
            </a:tbl>
          </a:graphicData>
        </a:graphic>
      </p:graphicFrame>
      <p:sp>
        <p:nvSpPr>
          <p:cNvPr id="5" name="文本框 4">
            <a:extLst>
              <a:ext uri="{FF2B5EF4-FFF2-40B4-BE49-F238E27FC236}">
                <a16:creationId xmlns:a16="http://schemas.microsoft.com/office/drawing/2014/main" id="{12C8294F-366D-4CF1-9E92-018D1C7DF632}"/>
              </a:ext>
            </a:extLst>
          </p:cNvPr>
          <p:cNvSpPr txBox="1"/>
          <p:nvPr/>
        </p:nvSpPr>
        <p:spPr>
          <a:xfrm flipH="1">
            <a:off x="8916416" y="1271016"/>
            <a:ext cx="3007360" cy="128400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交叉验证：</a:t>
            </a:r>
            <a:r>
              <a:rPr lang="en-US" altLang="zh-CN" dirty="0">
                <a:solidFill>
                  <a:schemeClr val="tx1">
                    <a:lumMod val="50000"/>
                    <a:lumOff val="50000"/>
                  </a:schemeClr>
                </a:solidFill>
              </a:rPr>
              <a:t>10</a:t>
            </a:r>
            <a:r>
              <a:rPr lang="zh-CN" altLang="en-US" dirty="0">
                <a:solidFill>
                  <a:schemeClr val="tx1">
                    <a:lumMod val="50000"/>
                    <a:lumOff val="50000"/>
                  </a:schemeClr>
                </a:solidFill>
              </a:rPr>
              <a:t>折</a:t>
            </a:r>
            <a:endParaRPr lang="en-US" altLang="zh-CN" dirty="0">
              <a:solidFill>
                <a:schemeClr val="tx1">
                  <a:lumMod val="50000"/>
                  <a:lumOff val="50000"/>
                </a:schemeClr>
              </a:solidFill>
            </a:endParaRPr>
          </a:p>
          <a:p>
            <a:pPr>
              <a:lnSpc>
                <a:spcPct val="150000"/>
              </a:lnSpc>
            </a:pPr>
            <a:r>
              <a:rPr lang="zh-CN" altLang="en-US" dirty="0">
                <a:solidFill>
                  <a:schemeClr val="tx1">
                    <a:lumMod val="50000"/>
                    <a:lumOff val="50000"/>
                  </a:schemeClr>
                </a:solidFill>
              </a:rPr>
              <a:t>参数搜寻方法：网格搜索</a:t>
            </a:r>
            <a:endParaRPr lang="en-US" altLang="zh-CN" dirty="0">
              <a:solidFill>
                <a:schemeClr val="tx1">
                  <a:lumMod val="50000"/>
                  <a:lumOff val="50000"/>
                </a:schemeClr>
              </a:solidFill>
            </a:endParaRPr>
          </a:p>
          <a:p>
            <a:pPr>
              <a:lnSpc>
                <a:spcPct val="150000"/>
              </a:lnSpc>
            </a:pPr>
            <a:r>
              <a:rPr lang="zh-CN" altLang="en-US" dirty="0">
                <a:solidFill>
                  <a:schemeClr val="tx1">
                    <a:lumMod val="50000"/>
                    <a:lumOff val="50000"/>
                  </a:schemeClr>
                </a:solidFill>
              </a:rPr>
              <a:t>模型选择标准：分类正确率</a:t>
            </a:r>
          </a:p>
        </p:txBody>
      </p:sp>
    </p:spTree>
    <p:extLst>
      <p:ext uri="{BB962C8B-B14F-4D97-AF65-F5344CB8AC3E}">
        <p14:creationId xmlns:p14="http://schemas.microsoft.com/office/powerpoint/2010/main" val="31165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75">
            <a:extLst>
              <a:ext uri="{FF2B5EF4-FFF2-40B4-BE49-F238E27FC236}">
                <a16:creationId xmlns:a16="http://schemas.microsoft.com/office/drawing/2014/main" id="{F79DB2C6-6E5A-4184-BF9C-71ACBA98D096}"/>
              </a:ext>
            </a:extLst>
          </p:cNvPr>
          <p:cNvGrpSpPr/>
          <p:nvPr/>
        </p:nvGrpSpPr>
        <p:grpSpPr>
          <a:xfrm>
            <a:off x="224101" y="547099"/>
            <a:ext cx="2771762" cy="564218"/>
            <a:chOff x="4961856" y="968687"/>
            <a:chExt cx="2771762" cy="564218"/>
          </a:xfrm>
        </p:grpSpPr>
        <p:sp>
          <p:nvSpPr>
            <p:cNvPr id="4" name="矩形 3">
              <a:extLst>
                <a:ext uri="{FF2B5EF4-FFF2-40B4-BE49-F238E27FC236}">
                  <a16:creationId xmlns:a16="http://schemas.microsoft.com/office/drawing/2014/main" id="{9AAAB8DF-443D-4237-A88F-FC8A0A74B88A}"/>
                </a:ext>
              </a:extLst>
            </p:cNvPr>
            <p:cNvSpPr/>
            <p:nvPr/>
          </p:nvSpPr>
          <p:spPr>
            <a:xfrm>
              <a:off x="5526076" y="1019963"/>
              <a:ext cx="2207542" cy="461665"/>
            </a:xfrm>
            <a:prstGeom prst="rect">
              <a:avLst/>
            </a:prstGeom>
          </p:spPr>
          <p:txBody>
            <a:bodyPr wrap="square">
              <a:spAutoFit/>
            </a:bodyPr>
            <a:lstStyle/>
            <a:p>
              <a:pPr defTabSz="1219170">
                <a:defRPr/>
              </a:pPr>
              <a:r>
                <a:rPr lang="zh-CN" altLang="en-US" sz="2400" b="1" kern="0" dirty="0">
                  <a:solidFill>
                    <a:schemeClr val="accent2">
                      <a:lumMod val="50000"/>
                    </a:schemeClr>
                  </a:solidFill>
                  <a:ea typeface="微软雅黑" charset="0"/>
                </a:rPr>
                <a:t>模型指导现实</a:t>
              </a:r>
              <a:endParaRPr lang="en-US" altLang="zh-CN" sz="2400" b="1" kern="0" dirty="0">
                <a:solidFill>
                  <a:schemeClr val="accent2">
                    <a:lumMod val="50000"/>
                  </a:schemeClr>
                </a:solidFill>
                <a:ea typeface="微软雅黑" charset="0"/>
              </a:endParaRPr>
            </a:p>
          </p:txBody>
        </p:sp>
        <p:sp>
          <p:nvSpPr>
            <p:cNvPr id="5" name="椭圆 4">
              <a:extLst>
                <a:ext uri="{FF2B5EF4-FFF2-40B4-BE49-F238E27FC236}">
                  <a16:creationId xmlns:a16="http://schemas.microsoft.com/office/drawing/2014/main" id="{95C2ED43-AED2-4B41-931D-076D1737961A}"/>
                </a:ext>
              </a:extLst>
            </p:cNvPr>
            <p:cNvSpPr/>
            <p:nvPr/>
          </p:nvSpPr>
          <p:spPr>
            <a:xfrm>
              <a:off x="4961856" y="968687"/>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04</a:t>
              </a:r>
              <a:endParaRPr kumimoji="1" lang="zh-CN" altLang="en-US" sz="1400" b="1" dirty="0"/>
            </a:p>
          </p:txBody>
        </p:sp>
      </p:grpSp>
      <p:pic>
        <p:nvPicPr>
          <p:cNvPr id="1034" name="Picture 10">
            <a:extLst>
              <a:ext uri="{FF2B5EF4-FFF2-40B4-BE49-F238E27FC236}">
                <a16:creationId xmlns:a16="http://schemas.microsoft.com/office/drawing/2014/main" id="{1FB7B229-5BC9-420E-BBCA-D869A00BF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001" y="4151376"/>
            <a:ext cx="539115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093D7EE-9EBE-40F7-B21C-EF5E8051A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001" y="1300783"/>
            <a:ext cx="5391150" cy="26098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D35F1662-AF3F-42C4-A83B-37334B87D49D}"/>
              </a:ext>
            </a:extLst>
          </p:cNvPr>
          <p:cNvSpPr txBox="1"/>
          <p:nvPr/>
        </p:nvSpPr>
        <p:spPr>
          <a:xfrm>
            <a:off x="7219950" y="1571625"/>
            <a:ext cx="4181475"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可以看出：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逾期次数、还清笔数等</a:t>
            </a:r>
            <a:r>
              <a:rPr lang="zh-CN" altLang="en-US" dirty="0">
                <a:solidFill>
                  <a:srgbClr val="1F77B4"/>
                </a:solidFill>
                <a:latin typeface="微软雅黑" panose="020B0503020204020204" pitchFamily="34" charset="-122"/>
                <a:ea typeface="微软雅黑" panose="020B0503020204020204" pitchFamily="34" charset="-122"/>
              </a:rPr>
              <a:t>信用记录</a:t>
            </a:r>
            <a:r>
              <a:rPr lang="zh-CN" altLang="en-US" dirty="0">
                <a:latin typeface="微软雅黑" panose="020B0503020204020204" pitchFamily="34" charset="-122"/>
                <a:ea typeface="微软雅黑" panose="020B0503020204020204" pitchFamily="34" charset="-122"/>
              </a:rPr>
              <a:t>对是否违约影响较大</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标的得到</a:t>
            </a:r>
            <a:r>
              <a:rPr lang="zh-CN" altLang="en-US" dirty="0">
                <a:solidFill>
                  <a:srgbClr val="1F77B4"/>
                </a:solidFill>
                <a:latin typeface="微软雅黑" panose="020B0503020204020204" pitchFamily="34" charset="-122"/>
                <a:ea typeface="微软雅黑" panose="020B0503020204020204" pitchFamily="34" charset="-122"/>
              </a:rPr>
              <a:t>认证</a:t>
            </a:r>
            <a:r>
              <a:rPr lang="zh-CN" altLang="en-US" dirty="0">
                <a:latin typeface="微软雅黑" panose="020B0503020204020204" pitchFamily="34" charset="-122"/>
                <a:ea typeface="微软雅黑" panose="020B0503020204020204" pitchFamily="34" charset="-122"/>
              </a:rPr>
              <a:t>也会有效降低违约风险</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利率、期限、借款总额等</a:t>
            </a:r>
            <a:r>
              <a:rPr lang="zh-CN" altLang="en-US" dirty="0">
                <a:solidFill>
                  <a:srgbClr val="1F77B4"/>
                </a:solidFill>
                <a:latin typeface="微软雅黑" panose="020B0503020204020204" pitchFamily="34" charset="-122"/>
                <a:ea typeface="微软雅黑" panose="020B0503020204020204" pitchFamily="34" charset="-122"/>
              </a:rPr>
              <a:t>标的自身因素</a:t>
            </a:r>
            <a:r>
              <a:rPr lang="zh-CN" altLang="en-US" dirty="0">
                <a:latin typeface="微软雅黑" panose="020B0503020204020204" pitchFamily="34" charset="-122"/>
                <a:ea typeface="微软雅黑" panose="020B0503020204020204" pitchFamily="34" charset="-122"/>
              </a:rPr>
              <a:t>对是否违约也有影响，这与前面的探索性分析内容相符合</a:t>
            </a:r>
          </a:p>
        </p:txBody>
      </p:sp>
    </p:spTree>
    <p:extLst>
      <p:ext uri="{BB962C8B-B14F-4D97-AF65-F5344CB8AC3E}">
        <p14:creationId xmlns:p14="http://schemas.microsoft.com/office/powerpoint/2010/main" val="66568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04</a:t>
            </a:r>
            <a:endParaRPr kumimoji="1" lang="zh-CN" altLang="en-US" sz="19900" b="1" dirty="0">
              <a:solidFill>
                <a:schemeClr val="accent1"/>
              </a:solidFill>
              <a:latin typeface="Calibri"/>
              <a:ea typeface="宋体"/>
            </a:endParaRPr>
          </a:p>
        </p:txBody>
      </p:sp>
      <p:sp>
        <p:nvSpPr>
          <p:cNvPr id="4" name="矩形 3"/>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模型评价</a:t>
            </a:r>
          </a:p>
        </p:txBody>
      </p:sp>
    </p:spTree>
    <p:extLst>
      <p:ext uri="{BB962C8B-B14F-4D97-AF65-F5344CB8AC3E}">
        <p14:creationId xmlns:p14="http://schemas.microsoft.com/office/powerpoint/2010/main" val="10217848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8">
            <a:extLst>
              <a:ext uri="{FF2B5EF4-FFF2-40B4-BE49-F238E27FC236}">
                <a16:creationId xmlns:a16="http://schemas.microsoft.com/office/drawing/2014/main" id="{5AB84420-126C-46C8-BE7F-8CCAA5FDB399}"/>
              </a:ext>
            </a:extLst>
          </p:cNvPr>
          <p:cNvGrpSpPr/>
          <p:nvPr/>
        </p:nvGrpSpPr>
        <p:grpSpPr>
          <a:xfrm>
            <a:off x="324310" y="538436"/>
            <a:ext cx="2903322" cy="564218"/>
            <a:chOff x="4961856" y="968687"/>
            <a:chExt cx="2903322" cy="564218"/>
          </a:xfrm>
        </p:grpSpPr>
        <p:sp>
          <p:nvSpPr>
            <p:cNvPr id="4" name="矩形 3">
              <a:extLst>
                <a:ext uri="{FF2B5EF4-FFF2-40B4-BE49-F238E27FC236}">
                  <a16:creationId xmlns:a16="http://schemas.microsoft.com/office/drawing/2014/main" id="{ECA9FAE2-743A-48F5-8093-DA1953F0E193}"/>
                </a:ext>
              </a:extLst>
            </p:cNvPr>
            <p:cNvSpPr/>
            <p:nvPr/>
          </p:nvSpPr>
          <p:spPr>
            <a:xfrm>
              <a:off x="5526076" y="1019963"/>
              <a:ext cx="2339102" cy="461665"/>
            </a:xfrm>
            <a:prstGeom prst="rect">
              <a:avLst/>
            </a:prstGeom>
          </p:spPr>
          <p:txBody>
            <a:bodyPr wrap="none">
              <a:spAutoFit/>
            </a:bodyPr>
            <a:lstStyle/>
            <a:p>
              <a:pPr defTabSz="1219170">
                <a:defRPr/>
              </a:pPr>
              <a:r>
                <a:rPr lang="zh-CN" altLang="en-US" sz="2400" b="1" kern="0" dirty="0">
                  <a:solidFill>
                    <a:schemeClr val="accent1"/>
                  </a:solidFill>
                  <a:ea typeface="微软雅黑" charset="0"/>
                </a:rPr>
                <a:t>建模预测与评价</a:t>
              </a:r>
              <a:endParaRPr lang="en-US" altLang="zh-CN" sz="2400" b="1" kern="0" dirty="0">
                <a:solidFill>
                  <a:schemeClr val="accent1"/>
                </a:solidFill>
                <a:ea typeface="微软雅黑" charset="0"/>
              </a:endParaRPr>
            </a:p>
          </p:txBody>
        </p:sp>
        <p:sp>
          <p:nvSpPr>
            <p:cNvPr id="5" name="椭圆 4">
              <a:extLst>
                <a:ext uri="{FF2B5EF4-FFF2-40B4-BE49-F238E27FC236}">
                  <a16:creationId xmlns:a16="http://schemas.microsoft.com/office/drawing/2014/main" id="{5A4D2FC1-211A-4A1A-8675-A01A95B291B9}"/>
                </a:ext>
              </a:extLst>
            </p:cNvPr>
            <p:cNvSpPr/>
            <p:nvPr/>
          </p:nvSpPr>
          <p:spPr>
            <a:xfrm>
              <a:off x="4961856" y="968687"/>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01</a:t>
              </a:r>
              <a:endParaRPr kumimoji="1" lang="zh-CN" altLang="en-US" sz="1400" b="1" dirty="0"/>
            </a:p>
          </p:txBody>
        </p:sp>
      </p:grpSp>
      <p:graphicFrame>
        <p:nvGraphicFramePr>
          <p:cNvPr id="7" name="表格 6">
            <a:extLst>
              <a:ext uri="{FF2B5EF4-FFF2-40B4-BE49-F238E27FC236}">
                <a16:creationId xmlns:a16="http://schemas.microsoft.com/office/drawing/2014/main" id="{7C9EDCAC-09CA-4A94-880A-8D058C98748D}"/>
              </a:ext>
            </a:extLst>
          </p:cNvPr>
          <p:cNvGraphicFramePr>
            <a:graphicFrameLocks noGrp="1"/>
          </p:cNvGraphicFramePr>
          <p:nvPr>
            <p:extLst>
              <p:ext uri="{D42A27DB-BD31-4B8C-83A1-F6EECF244321}">
                <p14:modId xmlns:p14="http://schemas.microsoft.com/office/powerpoint/2010/main" val="497199215"/>
              </p:ext>
            </p:extLst>
          </p:nvPr>
        </p:nvGraphicFramePr>
        <p:xfrm>
          <a:off x="324310" y="1234440"/>
          <a:ext cx="11306857" cy="2825496"/>
        </p:xfrm>
        <a:graphic>
          <a:graphicData uri="http://schemas.openxmlformats.org/drawingml/2006/table">
            <a:tbl>
              <a:tblPr firstRow="1" bandRow="1">
                <a:tableStyleId>{5C22544A-7EE6-4342-B048-85BDC9FD1C3A}</a:tableStyleId>
              </a:tblPr>
              <a:tblGrid>
                <a:gridCol w="2853329">
                  <a:extLst>
                    <a:ext uri="{9D8B030D-6E8A-4147-A177-3AD203B41FA5}">
                      <a16:colId xmlns:a16="http://schemas.microsoft.com/office/drawing/2014/main" val="2246133556"/>
                    </a:ext>
                  </a:extLst>
                </a:gridCol>
                <a:gridCol w="2113382">
                  <a:extLst>
                    <a:ext uri="{9D8B030D-6E8A-4147-A177-3AD203B41FA5}">
                      <a16:colId xmlns:a16="http://schemas.microsoft.com/office/drawing/2014/main" val="4217742888"/>
                    </a:ext>
                  </a:extLst>
                </a:gridCol>
                <a:gridCol w="2113382">
                  <a:extLst>
                    <a:ext uri="{9D8B030D-6E8A-4147-A177-3AD203B41FA5}">
                      <a16:colId xmlns:a16="http://schemas.microsoft.com/office/drawing/2014/main" val="3224480129"/>
                    </a:ext>
                  </a:extLst>
                </a:gridCol>
                <a:gridCol w="2113382">
                  <a:extLst>
                    <a:ext uri="{9D8B030D-6E8A-4147-A177-3AD203B41FA5}">
                      <a16:colId xmlns:a16="http://schemas.microsoft.com/office/drawing/2014/main" val="4211976921"/>
                    </a:ext>
                  </a:extLst>
                </a:gridCol>
                <a:gridCol w="2113382">
                  <a:extLst>
                    <a:ext uri="{9D8B030D-6E8A-4147-A177-3AD203B41FA5}">
                      <a16:colId xmlns:a16="http://schemas.microsoft.com/office/drawing/2014/main" val="3010677977"/>
                    </a:ext>
                  </a:extLst>
                </a:gridCol>
              </a:tblGrid>
              <a:tr h="449159">
                <a:tc gridSpan="5">
                  <a:txBody>
                    <a:bodyPr/>
                    <a:lstStyle/>
                    <a:p>
                      <a:pPr algn="ctr"/>
                      <a:r>
                        <a:rPr lang="zh-CN" altLang="en-US" sz="1400" b="1" dirty="0">
                          <a:solidFill>
                            <a:srgbClr val="8B6EC4"/>
                          </a:solidFill>
                          <a:latin typeface="黑体" panose="02010609060101010101" pitchFamily="49" charset="-122"/>
                          <a:ea typeface="黑体" panose="02010609060101010101" pitchFamily="49" charset="-122"/>
                        </a:rPr>
                        <a:t>模型预测结果表</a:t>
                      </a:r>
                      <a:endParaRPr lang="en-US" altLang="zh-CN" sz="1400" b="1" dirty="0">
                        <a:solidFill>
                          <a:srgbClr val="8B6EC4"/>
                        </a:solidFill>
                        <a:latin typeface="黑体" panose="02010609060101010101" pitchFamily="49" charset="-122"/>
                        <a:ea typeface="黑体" panose="02010609060101010101" pitchFamily="49" charset="-122"/>
                      </a:endParaRPr>
                    </a:p>
                  </a:txBody>
                  <a:tcPr anchor="ctr">
                    <a:lnT w="12700" cap="flat" cmpd="sng" algn="ctr">
                      <a:no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hMerge="1">
                  <a:txBody>
                    <a:bodyPr/>
                    <a:lstStyle/>
                    <a:p>
                      <a:pPr algn="ct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hMerge="1">
                  <a:txBody>
                    <a:bodyPr/>
                    <a:lstStyle/>
                    <a:p>
                      <a:pPr algn="ct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hMerge="1">
                  <a:txBody>
                    <a:bodyPr/>
                    <a:lstStyle/>
                    <a:p>
                      <a:pPr algn="ct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hMerge="1">
                  <a:txBody>
                    <a:bodyPr/>
                    <a:lstStyle/>
                    <a:p>
                      <a:pPr algn="ct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126198485"/>
                  </a:ext>
                </a:extLst>
              </a:tr>
              <a:tr h="513199">
                <a:tc>
                  <a:txBody>
                    <a:bodyPr/>
                    <a:lstStyle/>
                    <a:p>
                      <a:endParaRPr lang="zh-CN" altLang="en-US" dirty="0"/>
                    </a:p>
                  </a:txBody>
                  <a:tcPr>
                    <a:lnT w="12700" cap="flat" cmpd="sng" algn="ctr">
                      <a:solidFill>
                        <a:schemeClr val="accent1">
                          <a:lumMod val="40000"/>
                          <a:lumOff val="60000"/>
                        </a:schemeClr>
                      </a:solidFill>
                      <a:prstDash val="solid"/>
                      <a:round/>
                      <a:headEnd type="none" w="med" len="med"/>
                      <a:tailEnd type="none" w="med" len="med"/>
                    </a:lnT>
                  </a:tcPr>
                </a:tc>
                <a:tc>
                  <a:txBody>
                    <a:bodyPr/>
                    <a:lstStyle/>
                    <a:p>
                      <a:pPr algn="ctr"/>
                      <a:r>
                        <a:rPr lang="zh-CN" altLang="en-US" sz="1400" dirty="0">
                          <a:solidFill>
                            <a:schemeClr val="tx1"/>
                          </a:solidFill>
                          <a:latin typeface="黑体" panose="02010609060101010101" pitchFamily="49" charset="-122"/>
                          <a:ea typeface="黑体" panose="02010609060101010101" pitchFamily="49" charset="-122"/>
                        </a:rPr>
                        <a:t>准确率</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zh-CN" altLang="en-US" sz="1400" dirty="0">
                          <a:solidFill>
                            <a:schemeClr val="tx1"/>
                          </a:solidFill>
                          <a:latin typeface="黑体" panose="02010609060101010101" pitchFamily="49" charset="-122"/>
                          <a:ea typeface="黑体" panose="02010609060101010101" pitchFamily="49" charset="-122"/>
                        </a:rPr>
                        <a:t>查准率</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zh-CN" altLang="en-US" sz="1400" dirty="0">
                          <a:solidFill>
                            <a:schemeClr val="tx1"/>
                          </a:solidFill>
                          <a:latin typeface="黑体" panose="02010609060101010101" pitchFamily="49" charset="-122"/>
                          <a:ea typeface="黑体" panose="02010609060101010101" pitchFamily="49" charset="-122"/>
                        </a:rPr>
                        <a:t>查全率</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F1</a:t>
                      </a: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2771831624"/>
                  </a:ext>
                </a:extLst>
              </a:tr>
              <a:tr h="1863138">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KNN</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zh-CN" altLang="en-US" sz="1400" dirty="0">
                          <a:solidFill>
                            <a:schemeClr val="tx1"/>
                          </a:solidFill>
                          <a:latin typeface="黑体" panose="02010609060101010101" pitchFamily="49" charset="-122"/>
                          <a:ea typeface="黑体" panose="02010609060101010101" pitchFamily="49" charset="-122"/>
                        </a:rPr>
                        <a:t>随机森林</a:t>
                      </a:r>
                      <a:endParaRPr lang="en-US" altLang="zh-CN" sz="1400" dirty="0">
                        <a:solidFill>
                          <a:schemeClr val="tx1"/>
                        </a:solidFill>
                        <a:latin typeface="黑体" panose="02010609060101010101" pitchFamily="49" charset="-122"/>
                        <a:ea typeface="黑体" panose="02010609060101010101" pitchFamily="49" charset="-122"/>
                      </a:endParaRP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XGBOOST</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Stacking</a:t>
                      </a:r>
                      <a:r>
                        <a:rPr lang="zh-CN" altLang="en-US" sz="1400" dirty="0">
                          <a:solidFill>
                            <a:schemeClr val="tx1"/>
                          </a:solidFill>
                          <a:latin typeface="黑体" panose="02010609060101010101" pitchFamily="49" charset="-122"/>
                          <a:ea typeface="黑体" panose="02010609060101010101" pitchFamily="49" charset="-122"/>
                        </a:rPr>
                        <a:t>集成</a:t>
                      </a:r>
                    </a:p>
                  </a:txBody>
                  <a:tcPr marL="0" marR="0" anchor="ctr">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91.403%</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95.503%</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98.668%</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99.014%</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86.922%</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99.419%</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92.860%</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99.812%</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89.686%</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95.715%</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98.057%</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95.862%</a:t>
                      </a:r>
                      <a:endParaRPr lang="zh-CN" altLang="en-US" sz="1400" dirty="0">
                        <a:solidFill>
                          <a:schemeClr val="tx1"/>
                        </a:solidFill>
                        <a:latin typeface="黑体" panose="02010609060101010101" pitchFamily="49" charset="-122"/>
                        <a:ea typeface="黑体" panose="02010609060101010101" pitchFamily="49" charset="-122"/>
                      </a:endParaRP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tc>
                  <a:txBody>
                    <a:bodyPr/>
                    <a:lstStyle/>
                    <a:p>
                      <a:pPr algn="ctr"/>
                      <a:r>
                        <a:rPr lang="en-US" altLang="zh-CN" sz="1400" dirty="0">
                          <a:solidFill>
                            <a:schemeClr val="tx1"/>
                          </a:solidFill>
                          <a:latin typeface="黑体" panose="02010609060101010101" pitchFamily="49" charset="-122"/>
                          <a:ea typeface="黑体" panose="02010609060101010101" pitchFamily="49" charset="-122"/>
                        </a:rPr>
                        <a:t>88.282%</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97.532%</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95.279%</a:t>
                      </a:r>
                    </a:p>
                    <a:p>
                      <a:pPr algn="ctr"/>
                      <a:endParaRPr lang="en-US" altLang="zh-CN" sz="1400" dirty="0">
                        <a:solidFill>
                          <a:schemeClr val="tx1"/>
                        </a:solidFill>
                        <a:latin typeface="黑体" panose="02010609060101010101" pitchFamily="49" charset="-122"/>
                        <a:ea typeface="黑体" panose="02010609060101010101" pitchFamily="49" charset="-122"/>
                      </a:endParaRPr>
                    </a:p>
                    <a:p>
                      <a:pPr algn="ctr"/>
                      <a:r>
                        <a:rPr lang="en-US" altLang="zh-CN" sz="1400" dirty="0">
                          <a:solidFill>
                            <a:schemeClr val="tx1"/>
                          </a:solidFill>
                          <a:latin typeface="黑体" panose="02010609060101010101" pitchFamily="49" charset="-122"/>
                          <a:ea typeface="黑体" panose="02010609060101010101" pitchFamily="49" charset="-122"/>
                        </a:rPr>
                        <a:t>97.797%</a:t>
                      </a:r>
                    </a:p>
                  </a:txBody>
                  <a:tcPr anchor="ct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4020899143"/>
                  </a:ext>
                </a:extLst>
              </a:tr>
            </a:tbl>
          </a:graphicData>
        </a:graphic>
      </p:graphicFrame>
      <p:sp>
        <p:nvSpPr>
          <p:cNvPr id="11" name="矩形 10">
            <a:extLst>
              <a:ext uri="{FF2B5EF4-FFF2-40B4-BE49-F238E27FC236}">
                <a16:creationId xmlns:a16="http://schemas.microsoft.com/office/drawing/2014/main" id="{7B4D9525-9E6A-4A9D-B297-659B8459EBA4}"/>
              </a:ext>
            </a:extLst>
          </p:cNvPr>
          <p:cNvSpPr/>
          <p:nvPr/>
        </p:nvSpPr>
        <p:spPr>
          <a:xfrm>
            <a:off x="830580" y="4392228"/>
            <a:ext cx="10530840" cy="230832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KNN</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算法的预测能力相对较差，其四个指标都比其他模型低，尤其是查准率和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F1</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值差距更明显。其他三个</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集成类</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模型的表现都相对较好，每个指标的值都达到了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以上，说明这</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集成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模型对于网贷平台信用风险的预测的精度和稳定性都很好。</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）随机森林和</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xgboost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两个模型相比，都没有绝对的优势，</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xgboost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的准确率和查全率高于随机森林，而随机森林的查准率和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F1</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高于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xgboost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，二者各有所长。</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）综合比较四个模型，</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stacking</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集成模型在各个方面都表现的比较优秀，对网贷平台风险的预测以及模型稳定性都是最好的。</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5306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8">
            <a:extLst>
              <a:ext uri="{FF2B5EF4-FFF2-40B4-BE49-F238E27FC236}">
                <a16:creationId xmlns:a16="http://schemas.microsoft.com/office/drawing/2014/main" id="{5AB84420-126C-46C8-BE7F-8CCAA5FDB399}"/>
              </a:ext>
            </a:extLst>
          </p:cNvPr>
          <p:cNvGrpSpPr/>
          <p:nvPr/>
        </p:nvGrpSpPr>
        <p:grpSpPr>
          <a:xfrm>
            <a:off x="324310" y="538436"/>
            <a:ext cx="2903322" cy="564218"/>
            <a:chOff x="4961856" y="968687"/>
            <a:chExt cx="2903322" cy="564218"/>
          </a:xfrm>
        </p:grpSpPr>
        <p:sp>
          <p:nvSpPr>
            <p:cNvPr id="4" name="矩形 3">
              <a:extLst>
                <a:ext uri="{FF2B5EF4-FFF2-40B4-BE49-F238E27FC236}">
                  <a16:creationId xmlns:a16="http://schemas.microsoft.com/office/drawing/2014/main" id="{ECA9FAE2-743A-48F5-8093-DA1953F0E193}"/>
                </a:ext>
              </a:extLst>
            </p:cNvPr>
            <p:cNvSpPr/>
            <p:nvPr/>
          </p:nvSpPr>
          <p:spPr>
            <a:xfrm>
              <a:off x="5526076" y="1019963"/>
              <a:ext cx="2339102" cy="461665"/>
            </a:xfrm>
            <a:prstGeom prst="rect">
              <a:avLst/>
            </a:prstGeom>
          </p:spPr>
          <p:txBody>
            <a:bodyPr wrap="none">
              <a:spAutoFit/>
            </a:bodyPr>
            <a:lstStyle/>
            <a:p>
              <a:pPr defTabSz="1219170">
                <a:defRPr/>
              </a:pPr>
              <a:r>
                <a:rPr lang="zh-CN" altLang="en-US" sz="2400" b="1" kern="0" dirty="0">
                  <a:solidFill>
                    <a:schemeClr val="accent1"/>
                  </a:solidFill>
                  <a:ea typeface="微软雅黑" charset="0"/>
                </a:rPr>
                <a:t>建模预测与评价</a:t>
              </a:r>
              <a:endParaRPr lang="en-US" altLang="zh-CN" sz="2400" b="1" kern="0" dirty="0">
                <a:solidFill>
                  <a:schemeClr val="accent1"/>
                </a:solidFill>
                <a:ea typeface="微软雅黑" charset="0"/>
              </a:endParaRPr>
            </a:p>
          </p:txBody>
        </p:sp>
        <p:sp>
          <p:nvSpPr>
            <p:cNvPr id="5" name="椭圆 4">
              <a:extLst>
                <a:ext uri="{FF2B5EF4-FFF2-40B4-BE49-F238E27FC236}">
                  <a16:creationId xmlns:a16="http://schemas.microsoft.com/office/drawing/2014/main" id="{5A4D2FC1-211A-4A1A-8675-A01A95B291B9}"/>
                </a:ext>
              </a:extLst>
            </p:cNvPr>
            <p:cNvSpPr/>
            <p:nvPr/>
          </p:nvSpPr>
          <p:spPr>
            <a:xfrm>
              <a:off x="4961856" y="968687"/>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01</a:t>
              </a:r>
              <a:endParaRPr kumimoji="1" lang="zh-CN" altLang="en-US" sz="1400" b="1" dirty="0"/>
            </a:p>
          </p:txBody>
        </p:sp>
      </p:grpSp>
      <p:pic>
        <p:nvPicPr>
          <p:cNvPr id="7" name="图片 6">
            <a:extLst>
              <a:ext uri="{FF2B5EF4-FFF2-40B4-BE49-F238E27FC236}">
                <a16:creationId xmlns:a16="http://schemas.microsoft.com/office/drawing/2014/main" id="{65B447F5-4A55-4982-9A71-3D0652EE77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4942" y="1950106"/>
            <a:ext cx="4945380" cy="3528060"/>
          </a:xfrm>
          <a:prstGeom prst="rect">
            <a:avLst/>
          </a:prstGeom>
          <a:noFill/>
          <a:ln>
            <a:noFill/>
          </a:ln>
        </p:spPr>
      </p:pic>
      <p:pic>
        <p:nvPicPr>
          <p:cNvPr id="8" name="图片 7">
            <a:extLst>
              <a:ext uri="{FF2B5EF4-FFF2-40B4-BE49-F238E27FC236}">
                <a16:creationId xmlns:a16="http://schemas.microsoft.com/office/drawing/2014/main" id="{5AA57456-6D6D-4A20-ADF2-29E51243D7A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38243" y="1950106"/>
            <a:ext cx="5021580" cy="3528060"/>
          </a:xfrm>
          <a:prstGeom prst="rect">
            <a:avLst/>
          </a:prstGeom>
          <a:noFill/>
          <a:ln>
            <a:noFill/>
          </a:ln>
        </p:spPr>
      </p:pic>
    </p:spTree>
    <p:extLst>
      <p:ext uri="{BB962C8B-B14F-4D97-AF65-F5344CB8AC3E}">
        <p14:creationId xmlns:p14="http://schemas.microsoft.com/office/powerpoint/2010/main" val="65986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1" y="1580704"/>
            <a:ext cx="10033516"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感谢聆听，期待老师们的批评指导！</a:t>
            </a:r>
          </a:p>
        </p:txBody>
      </p:sp>
      <p:sp>
        <p:nvSpPr>
          <p:cNvPr id="3" name="文本框 2"/>
          <p:cNvSpPr txBox="1"/>
          <p:nvPr/>
        </p:nvSpPr>
        <p:spPr>
          <a:xfrm>
            <a:off x="866001" y="2688063"/>
            <a:ext cx="5773183" cy="1107996"/>
          </a:xfrm>
          <a:prstGeom prst="rect">
            <a:avLst/>
          </a:prstGeom>
          <a:solidFill>
            <a:schemeClr val="accent1"/>
          </a:solidFill>
        </p:spPr>
        <p:txBody>
          <a:bodyPr wrap="none" rtlCol="0">
            <a:spAutoFit/>
          </a:bodyPr>
          <a:lstStyle/>
          <a:p>
            <a:r>
              <a:rPr kumimoji="1" lang="en-US" altLang="zh-CN" sz="6600" b="1" dirty="0">
                <a:solidFill>
                  <a:schemeClr val="bg1"/>
                </a:solidFill>
                <a:latin typeface="Microsoft YaHei" charset="0"/>
                <a:ea typeface="Microsoft YaHei" charset="0"/>
                <a:cs typeface="Microsoft YaHei" charset="0"/>
              </a:rPr>
              <a:t>THANK</a:t>
            </a:r>
            <a:r>
              <a:rPr kumimoji="1" lang="zh-CN" altLang="en-US" sz="6600" b="1" dirty="0">
                <a:solidFill>
                  <a:schemeClr val="bg1"/>
                </a:solidFill>
                <a:latin typeface="Microsoft YaHei" charset="0"/>
                <a:ea typeface="Microsoft YaHei" charset="0"/>
                <a:cs typeface="Microsoft YaHei" charset="0"/>
              </a:rPr>
              <a:t> </a:t>
            </a:r>
            <a:r>
              <a:rPr kumimoji="1" lang="en-US" altLang="zh-CN" sz="6600" b="1" dirty="0">
                <a:solidFill>
                  <a:schemeClr val="bg1"/>
                </a:solidFill>
                <a:latin typeface="Microsoft YaHei" charset="0"/>
                <a:ea typeface="Microsoft YaHei" charset="0"/>
                <a:cs typeface="Microsoft YaHei" charset="0"/>
              </a:rPr>
              <a:t>YOU!</a:t>
            </a:r>
            <a:endParaRPr kumimoji="1" lang="zh-CN" altLang="en-US" sz="6600" b="1" dirty="0">
              <a:solidFill>
                <a:schemeClr val="bg1"/>
              </a:solidFill>
              <a:latin typeface="Microsoft YaHei" charset="0"/>
              <a:ea typeface="Microsoft YaHei" charset="0"/>
              <a:cs typeface="Microsoft YaHei" charset="0"/>
            </a:endParaRPr>
          </a:p>
        </p:txBody>
      </p:sp>
      <p:sp>
        <p:nvSpPr>
          <p:cNvPr id="8" name="文本框 7">
            <a:extLst>
              <a:ext uri="{FF2B5EF4-FFF2-40B4-BE49-F238E27FC236}">
                <a16:creationId xmlns:a16="http://schemas.microsoft.com/office/drawing/2014/main" id="{5FA17085-9ACE-40C2-ACB1-BC011D00A60A}"/>
              </a:ext>
            </a:extLst>
          </p:cNvPr>
          <p:cNvSpPr txBox="1"/>
          <p:nvPr/>
        </p:nvSpPr>
        <p:spPr>
          <a:xfrm>
            <a:off x="866001" y="4049892"/>
            <a:ext cx="6986208" cy="954107"/>
          </a:xfrm>
          <a:prstGeom prst="rect">
            <a:avLst/>
          </a:prstGeom>
          <a:noFill/>
        </p:spPr>
        <p:txBody>
          <a:bodyPr wrap="none" rtlCol="0">
            <a:spAutoFit/>
          </a:bodyPr>
          <a:lstStyle/>
          <a:p>
            <a:r>
              <a:rPr kumimoji="1" lang="en-US" altLang="zh-CN" sz="2800" b="1" dirty="0">
                <a:solidFill>
                  <a:schemeClr val="accent1"/>
                </a:solidFill>
                <a:latin typeface="Microsoft YaHei" charset="0"/>
                <a:ea typeface="Microsoft YaHei" charset="0"/>
                <a:cs typeface="Microsoft YaHei" charset="0"/>
              </a:rPr>
              <a:t>P2P</a:t>
            </a:r>
            <a:r>
              <a:rPr kumimoji="1" lang="zh-CN" altLang="en-US" sz="2800" b="1" dirty="0">
                <a:solidFill>
                  <a:schemeClr val="accent1"/>
                </a:solidFill>
                <a:latin typeface="Microsoft YaHei" charset="0"/>
                <a:ea typeface="Microsoft YaHei" charset="0"/>
                <a:cs typeface="Microsoft YaHei" charset="0"/>
              </a:rPr>
              <a:t>网贷中信贷用户违约预测模型的构建</a:t>
            </a:r>
            <a:endParaRPr kumimoji="1" lang="en-US" altLang="zh-CN" sz="2800" b="1" dirty="0">
              <a:solidFill>
                <a:schemeClr val="accent1"/>
              </a:solidFill>
              <a:latin typeface="Microsoft YaHei" charset="0"/>
              <a:ea typeface="Microsoft YaHei" charset="0"/>
              <a:cs typeface="Microsoft YaHei" charset="0"/>
            </a:endParaRPr>
          </a:p>
          <a:p>
            <a:r>
              <a:rPr kumimoji="1" lang="en-US" altLang="zh-CN" sz="2800" b="1" dirty="0">
                <a:solidFill>
                  <a:schemeClr val="accent1"/>
                </a:solidFill>
                <a:latin typeface="Microsoft YaHei" charset="0"/>
                <a:ea typeface="Microsoft YaHei" charset="0"/>
                <a:cs typeface="Microsoft YaHei" charset="0"/>
              </a:rPr>
              <a:t>	——</a:t>
            </a:r>
            <a:r>
              <a:rPr kumimoji="1" lang="zh-CN" altLang="en-US" sz="2800" b="1" dirty="0">
                <a:solidFill>
                  <a:schemeClr val="accent1"/>
                </a:solidFill>
                <a:latin typeface="Microsoft YaHei" charset="0"/>
                <a:ea typeface="Microsoft YaHei" charset="0"/>
                <a:cs typeface="Microsoft YaHei" charset="0"/>
              </a:rPr>
              <a:t>基于</a:t>
            </a:r>
            <a:r>
              <a:rPr kumimoji="1" lang="en-US" altLang="zh-CN" sz="2800" b="1" dirty="0">
                <a:solidFill>
                  <a:schemeClr val="accent1"/>
                </a:solidFill>
                <a:latin typeface="Microsoft YaHei" charset="0"/>
                <a:ea typeface="Microsoft YaHei" charset="0"/>
                <a:cs typeface="Microsoft YaHei" charset="0"/>
              </a:rPr>
              <a:t>stacking</a:t>
            </a:r>
            <a:r>
              <a:rPr kumimoji="1" lang="zh-CN" altLang="en-US" sz="2800" b="1" dirty="0">
                <a:solidFill>
                  <a:schemeClr val="accent1"/>
                </a:solidFill>
                <a:latin typeface="Microsoft YaHei" charset="0"/>
                <a:ea typeface="Microsoft YaHei" charset="0"/>
                <a:cs typeface="Microsoft YaHei" charset="0"/>
              </a:rPr>
              <a:t>算法的多模型融合</a:t>
            </a:r>
            <a:endParaRPr kumimoji="1" lang="zh-CN" altLang="en-US" sz="2800" b="1" dirty="0">
              <a:solidFill>
                <a:schemeClr val="accent2"/>
              </a:solidFill>
              <a:latin typeface="Microsoft YaHei" charset="0"/>
              <a:ea typeface="Microsoft YaHei" charset="0"/>
              <a:cs typeface="Microsoft YaHei" charset="0"/>
            </a:endParaRPr>
          </a:p>
        </p:txBody>
      </p:sp>
      <p:sp>
        <p:nvSpPr>
          <p:cNvPr id="9" name="文本框 8">
            <a:extLst>
              <a:ext uri="{FF2B5EF4-FFF2-40B4-BE49-F238E27FC236}">
                <a16:creationId xmlns:a16="http://schemas.microsoft.com/office/drawing/2014/main" id="{C8CC038F-11D5-495C-AC47-1A51C8639B7F}"/>
              </a:ext>
            </a:extLst>
          </p:cNvPr>
          <p:cNvSpPr txBox="1"/>
          <p:nvPr/>
        </p:nvSpPr>
        <p:spPr>
          <a:xfrm>
            <a:off x="866001" y="5198425"/>
            <a:ext cx="5386881"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指导老师：潘蕊</a:t>
            </a:r>
          </a:p>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小组成员：郝建锋、李小高、王燕坪、施霁珂、陈步</a:t>
            </a:r>
          </a:p>
        </p:txBody>
      </p:sp>
    </p:spTree>
    <p:extLst>
      <p:ext uri="{BB962C8B-B14F-4D97-AF65-F5344CB8AC3E}">
        <p14:creationId xmlns:p14="http://schemas.microsoft.com/office/powerpoint/2010/main" val="17304411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01</a:t>
            </a:r>
            <a:endParaRPr kumimoji="1" lang="zh-CN" altLang="en-US" sz="19900" b="1" dirty="0">
              <a:solidFill>
                <a:schemeClr val="accent1"/>
              </a:solidFill>
              <a:latin typeface="Calibri"/>
              <a:ea typeface="宋体"/>
            </a:endParaRPr>
          </a:p>
        </p:txBody>
      </p:sp>
      <p:sp>
        <p:nvSpPr>
          <p:cNvPr id="3" name="矩形 2"/>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研究背景</a:t>
            </a:r>
            <a:endParaRPr lang="en-US" altLang="zh-CN" sz="3600" b="1"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791698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A5E35CE8-96A6-4609-9B62-A150E6FCAC9B}"/>
              </a:ext>
            </a:extLst>
          </p:cNvPr>
          <p:cNvSpPr>
            <a:spLocks noGrp="1"/>
          </p:cNvSpPr>
          <p:nvPr>
            <p:ph type="body" sz="quarter" idx="10"/>
          </p:nvPr>
        </p:nvSpPr>
        <p:spPr>
          <a:xfrm>
            <a:off x="290705" y="395615"/>
            <a:ext cx="4560696" cy="529569"/>
          </a:xfrm>
        </p:spPr>
        <p:txBody>
          <a:bodyPr/>
          <a:lstStyle/>
          <a:p>
            <a:r>
              <a:rPr kumimoji="1" lang="en-US" altLang="zh-CN" dirty="0"/>
              <a:t>1.1</a:t>
            </a:r>
            <a:r>
              <a:rPr kumimoji="1" lang="zh-CN" altLang="en-US" dirty="0"/>
              <a:t> 问题来源</a:t>
            </a:r>
          </a:p>
        </p:txBody>
      </p:sp>
      <p:sp>
        <p:nvSpPr>
          <p:cNvPr id="6" name="文本框 5">
            <a:extLst>
              <a:ext uri="{FF2B5EF4-FFF2-40B4-BE49-F238E27FC236}">
                <a16:creationId xmlns:a16="http://schemas.microsoft.com/office/drawing/2014/main" id="{9D307CBF-9DE5-45BD-9C52-51CFC30EB91F}"/>
              </a:ext>
            </a:extLst>
          </p:cNvPr>
          <p:cNvSpPr txBox="1"/>
          <p:nvPr/>
        </p:nvSpPr>
        <p:spPr>
          <a:xfrm>
            <a:off x="-371953" y="867914"/>
            <a:ext cx="10446707" cy="458908"/>
          </a:xfrm>
          <a:prstGeom prst="rect">
            <a:avLst/>
          </a:prstGeom>
          <a:noFill/>
        </p:spPr>
        <p:txBody>
          <a:bodyPr wrap="square" rtlCol="0">
            <a:spAutoFit/>
          </a:bodyPr>
          <a:lstStyle/>
          <a:p>
            <a:pPr algn="ctr">
              <a:lnSpc>
                <a:spcPct val="150000"/>
              </a:lnSpc>
            </a:pP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高歌猛进  </a:t>
            </a:r>
            <a:r>
              <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rPr>
              <a:t>VS  </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倒闭狂潮</a:t>
            </a:r>
            <a:endPar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12" name="图表 11">
            <a:extLst>
              <a:ext uri="{FF2B5EF4-FFF2-40B4-BE49-F238E27FC236}">
                <a16:creationId xmlns:a16="http://schemas.microsoft.com/office/drawing/2014/main" id="{1C843EA8-13E6-4751-8D93-9E84A30E15D3}"/>
              </a:ext>
            </a:extLst>
          </p:cNvPr>
          <p:cNvGraphicFramePr/>
          <p:nvPr>
            <p:extLst>
              <p:ext uri="{D42A27DB-BD31-4B8C-83A1-F6EECF244321}">
                <p14:modId xmlns:p14="http://schemas.microsoft.com/office/powerpoint/2010/main" val="3604796364"/>
              </p:ext>
            </p:extLst>
          </p:nvPr>
        </p:nvGraphicFramePr>
        <p:xfrm>
          <a:off x="4851401" y="1632207"/>
          <a:ext cx="5503359" cy="4765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a:extLst>
              <a:ext uri="{FF2B5EF4-FFF2-40B4-BE49-F238E27FC236}">
                <a16:creationId xmlns:a16="http://schemas.microsoft.com/office/drawing/2014/main" id="{B5D17C00-AE8B-4234-A27E-4A27B0B73476}"/>
              </a:ext>
            </a:extLst>
          </p:cNvPr>
          <p:cNvGraphicFramePr/>
          <p:nvPr>
            <p:extLst>
              <p:ext uri="{D42A27DB-BD31-4B8C-83A1-F6EECF244321}">
                <p14:modId xmlns:p14="http://schemas.microsoft.com/office/powerpoint/2010/main" val="138374245"/>
              </p:ext>
            </p:extLst>
          </p:nvPr>
        </p:nvGraphicFramePr>
        <p:xfrm>
          <a:off x="138626" y="1612000"/>
          <a:ext cx="4537242" cy="47659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2046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6">
            <a:extLst>
              <a:ext uri="{FF2B5EF4-FFF2-40B4-BE49-F238E27FC236}">
                <a16:creationId xmlns:a16="http://schemas.microsoft.com/office/drawing/2014/main" id="{6CA8A11F-A3CA-46A7-AFF7-2465D4803DB1}"/>
              </a:ext>
            </a:extLst>
          </p:cNvPr>
          <p:cNvSpPr/>
          <p:nvPr/>
        </p:nvSpPr>
        <p:spPr>
          <a:xfrm>
            <a:off x="3285067" y="2452212"/>
            <a:ext cx="2810933" cy="541866"/>
          </a:xfrm>
          <a:prstGeom prst="chevron">
            <a:avLst/>
          </a:prstGeom>
          <a:solidFill>
            <a:srgbClr val="9979D8">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sp>
        <p:nvSpPr>
          <p:cNvPr id="3" name="五边形 7">
            <a:extLst>
              <a:ext uri="{FF2B5EF4-FFF2-40B4-BE49-F238E27FC236}">
                <a16:creationId xmlns:a16="http://schemas.microsoft.com/office/drawing/2014/main" id="{DEEDBDF8-D371-45C6-8AC1-01FADD5662D0}"/>
              </a:ext>
            </a:extLst>
          </p:cNvPr>
          <p:cNvSpPr/>
          <p:nvPr/>
        </p:nvSpPr>
        <p:spPr>
          <a:xfrm>
            <a:off x="745067" y="2452211"/>
            <a:ext cx="2675467" cy="54186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 name="燕尾形 54">
            <a:extLst>
              <a:ext uri="{FF2B5EF4-FFF2-40B4-BE49-F238E27FC236}">
                <a16:creationId xmlns:a16="http://schemas.microsoft.com/office/drawing/2014/main" id="{B558F4EB-7EBE-479D-A1A6-BDE3F0E2300A}"/>
              </a:ext>
            </a:extLst>
          </p:cNvPr>
          <p:cNvSpPr/>
          <p:nvPr/>
        </p:nvSpPr>
        <p:spPr>
          <a:xfrm>
            <a:off x="5960534" y="2452211"/>
            <a:ext cx="2810933" cy="541866"/>
          </a:xfrm>
          <a:prstGeom prst="chevron">
            <a:avLst/>
          </a:prstGeom>
          <a:solidFill>
            <a:srgbClr val="9979D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sp>
        <p:nvSpPr>
          <p:cNvPr id="5" name="燕尾形 55">
            <a:extLst>
              <a:ext uri="{FF2B5EF4-FFF2-40B4-BE49-F238E27FC236}">
                <a16:creationId xmlns:a16="http://schemas.microsoft.com/office/drawing/2014/main" id="{E47476FA-EAEF-49AE-B0F1-B136439CCBCB}"/>
              </a:ext>
            </a:extLst>
          </p:cNvPr>
          <p:cNvSpPr/>
          <p:nvPr/>
        </p:nvSpPr>
        <p:spPr>
          <a:xfrm>
            <a:off x="8636000" y="2452210"/>
            <a:ext cx="2810933" cy="541866"/>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grpSp>
        <p:nvGrpSpPr>
          <p:cNvPr id="6" name="组 28">
            <a:extLst>
              <a:ext uri="{FF2B5EF4-FFF2-40B4-BE49-F238E27FC236}">
                <a16:creationId xmlns:a16="http://schemas.microsoft.com/office/drawing/2014/main" id="{91197B8B-0DED-4F7E-95CA-D9E6D9112C9E}"/>
              </a:ext>
            </a:extLst>
          </p:cNvPr>
          <p:cNvGrpSpPr/>
          <p:nvPr/>
        </p:nvGrpSpPr>
        <p:grpSpPr>
          <a:xfrm>
            <a:off x="1230258" y="2994076"/>
            <a:ext cx="173567" cy="948266"/>
            <a:chOff x="11040533" y="427567"/>
            <a:chExt cx="173567" cy="948266"/>
          </a:xfrm>
          <a:solidFill>
            <a:schemeClr val="accent1">
              <a:lumMod val="60000"/>
              <a:lumOff val="40000"/>
            </a:schemeClr>
          </a:solidFill>
        </p:grpSpPr>
        <p:cxnSp>
          <p:nvCxnSpPr>
            <p:cNvPr id="16" name="直线连接符 25">
              <a:extLst>
                <a:ext uri="{FF2B5EF4-FFF2-40B4-BE49-F238E27FC236}">
                  <a16:creationId xmlns:a16="http://schemas.microsoft.com/office/drawing/2014/main" id="{148C9641-A78F-4EC0-8010-9F386AFC99E9}"/>
                </a:ext>
              </a:extLst>
            </p:cNvPr>
            <p:cNvCxnSpPr/>
            <p:nvPr/>
          </p:nvCxnSpPr>
          <p:spPr>
            <a:xfrm>
              <a:off x="11127316" y="427567"/>
              <a:ext cx="0" cy="897467"/>
            </a:xfrm>
            <a:prstGeom prst="line">
              <a:avLst/>
            </a:prstGeom>
            <a:grpFill/>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F1F129C7-2FA1-454D-B027-637B5866D2EE}"/>
                </a:ext>
              </a:extLst>
            </p:cNvPr>
            <p:cNvSpPr/>
            <p:nvPr/>
          </p:nvSpPr>
          <p:spPr>
            <a:xfrm>
              <a:off x="11040533" y="1202266"/>
              <a:ext cx="173567" cy="173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7" name="组 61">
            <a:extLst>
              <a:ext uri="{FF2B5EF4-FFF2-40B4-BE49-F238E27FC236}">
                <a16:creationId xmlns:a16="http://schemas.microsoft.com/office/drawing/2014/main" id="{BB8A8A47-6870-477A-BC89-DBE9A549D745}"/>
              </a:ext>
            </a:extLst>
          </p:cNvPr>
          <p:cNvGrpSpPr/>
          <p:nvPr/>
        </p:nvGrpSpPr>
        <p:grpSpPr>
          <a:xfrm>
            <a:off x="3402764" y="4636610"/>
            <a:ext cx="173567" cy="948266"/>
            <a:chOff x="11040533" y="427567"/>
            <a:chExt cx="173567" cy="948266"/>
          </a:xfrm>
          <a:solidFill>
            <a:srgbClr val="9979D8">
              <a:alpha val="89804"/>
            </a:srgbClr>
          </a:solidFill>
        </p:grpSpPr>
        <p:cxnSp>
          <p:nvCxnSpPr>
            <p:cNvPr id="14" name="直线连接符 62">
              <a:extLst>
                <a:ext uri="{FF2B5EF4-FFF2-40B4-BE49-F238E27FC236}">
                  <a16:creationId xmlns:a16="http://schemas.microsoft.com/office/drawing/2014/main" id="{2D17F740-C6F4-4DBE-AC70-C1179207020A}"/>
                </a:ext>
              </a:extLst>
            </p:cNvPr>
            <p:cNvCxnSpPr/>
            <p:nvPr/>
          </p:nvCxnSpPr>
          <p:spPr>
            <a:xfrm>
              <a:off x="11127316" y="427567"/>
              <a:ext cx="0" cy="897467"/>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0820124-35EC-4028-AD3D-32118998427F}"/>
                </a:ext>
              </a:extLst>
            </p:cNvPr>
            <p:cNvSpPr/>
            <p:nvPr/>
          </p:nvSpPr>
          <p:spPr>
            <a:xfrm>
              <a:off x="11040533" y="1202266"/>
              <a:ext cx="173567" cy="173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8" name="组 71">
            <a:extLst>
              <a:ext uri="{FF2B5EF4-FFF2-40B4-BE49-F238E27FC236}">
                <a16:creationId xmlns:a16="http://schemas.microsoft.com/office/drawing/2014/main" id="{F7015D91-FD42-4905-9495-AC0871BA35F7}"/>
              </a:ext>
            </a:extLst>
          </p:cNvPr>
          <p:cNvGrpSpPr/>
          <p:nvPr/>
        </p:nvGrpSpPr>
        <p:grpSpPr>
          <a:xfrm>
            <a:off x="6385652" y="2994076"/>
            <a:ext cx="173567" cy="948266"/>
            <a:chOff x="11040533" y="427567"/>
            <a:chExt cx="173567" cy="948266"/>
          </a:xfrm>
          <a:solidFill>
            <a:srgbClr val="9979D8">
              <a:alpha val="80000"/>
            </a:srgbClr>
          </a:solidFill>
        </p:grpSpPr>
        <p:cxnSp>
          <p:nvCxnSpPr>
            <p:cNvPr id="12" name="直线连接符 72">
              <a:extLst>
                <a:ext uri="{FF2B5EF4-FFF2-40B4-BE49-F238E27FC236}">
                  <a16:creationId xmlns:a16="http://schemas.microsoft.com/office/drawing/2014/main" id="{128D83F5-6D8B-46F9-83A3-B87764DA2FB3}"/>
                </a:ext>
              </a:extLst>
            </p:cNvPr>
            <p:cNvCxnSpPr/>
            <p:nvPr/>
          </p:nvCxnSpPr>
          <p:spPr>
            <a:xfrm>
              <a:off x="11127316" y="427567"/>
              <a:ext cx="0" cy="897467"/>
            </a:xfrm>
            <a:prstGeom prst="line">
              <a:avLst/>
            </a:prstGeom>
            <a:grpFill/>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09766B8-E52B-431B-97AF-74A2D7118B8A}"/>
                </a:ext>
              </a:extLst>
            </p:cNvPr>
            <p:cNvSpPr/>
            <p:nvPr/>
          </p:nvSpPr>
          <p:spPr>
            <a:xfrm>
              <a:off x="11040533" y="1202266"/>
              <a:ext cx="173567" cy="173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9" name="组 76">
            <a:extLst>
              <a:ext uri="{FF2B5EF4-FFF2-40B4-BE49-F238E27FC236}">
                <a16:creationId xmlns:a16="http://schemas.microsoft.com/office/drawing/2014/main" id="{74203F8F-715E-4673-98F9-AD4336CFBAD9}"/>
              </a:ext>
            </a:extLst>
          </p:cNvPr>
          <p:cNvGrpSpPr/>
          <p:nvPr/>
        </p:nvGrpSpPr>
        <p:grpSpPr>
          <a:xfrm>
            <a:off x="8269401" y="4636610"/>
            <a:ext cx="173567" cy="948266"/>
            <a:chOff x="11040533" y="427567"/>
            <a:chExt cx="173567" cy="948266"/>
          </a:xfrm>
          <a:solidFill>
            <a:schemeClr val="accent1">
              <a:lumMod val="60000"/>
              <a:lumOff val="40000"/>
            </a:schemeClr>
          </a:solidFill>
        </p:grpSpPr>
        <p:cxnSp>
          <p:nvCxnSpPr>
            <p:cNvPr id="10" name="直线连接符 77">
              <a:extLst>
                <a:ext uri="{FF2B5EF4-FFF2-40B4-BE49-F238E27FC236}">
                  <a16:creationId xmlns:a16="http://schemas.microsoft.com/office/drawing/2014/main" id="{C939CE29-94B0-47DA-B52F-B0E118791932}"/>
                </a:ext>
              </a:extLst>
            </p:cNvPr>
            <p:cNvCxnSpPr/>
            <p:nvPr/>
          </p:nvCxnSpPr>
          <p:spPr>
            <a:xfrm>
              <a:off x="11127316" y="427567"/>
              <a:ext cx="0" cy="897467"/>
            </a:xfrm>
            <a:prstGeom prst="line">
              <a:avLst/>
            </a:prstGeom>
            <a:grpFill/>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6B954EC-1378-4690-8C73-BDB4F9CDB109}"/>
                </a:ext>
              </a:extLst>
            </p:cNvPr>
            <p:cNvSpPr/>
            <p:nvPr/>
          </p:nvSpPr>
          <p:spPr>
            <a:xfrm>
              <a:off x="11040533" y="1202266"/>
              <a:ext cx="173567" cy="173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kumimoji="1" lang="zh-CN" altLang="en-US"/>
            </a:p>
          </p:txBody>
        </p:sp>
      </p:grpSp>
      <p:sp>
        <p:nvSpPr>
          <p:cNvPr id="18" name="矩形 17">
            <a:extLst>
              <a:ext uri="{FF2B5EF4-FFF2-40B4-BE49-F238E27FC236}">
                <a16:creationId xmlns:a16="http://schemas.microsoft.com/office/drawing/2014/main" id="{FFC2A32F-A43B-4330-855B-EA5B34593652}"/>
              </a:ext>
            </a:extLst>
          </p:cNvPr>
          <p:cNvSpPr/>
          <p:nvPr/>
        </p:nvSpPr>
        <p:spPr>
          <a:xfrm>
            <a:off x="1490608" y="3307110"/>
            <a:ext cx="3589030" cy="1055482"/>
          </a:xfrm>
          <a:prstGeom prst="rect">
            <a:avLst/>
          </a:prstGeom>
        </p:spPr>
        <p:txBody>
          <a:bodyPr wrap="square">
            <a:spAutoFit/>
          </a:bodyPr>
          <a:lstStyle/>
          <a:p>
            <a:pPr>
              <a:lnSpc>
                <a:spcPct val="120000"/>
              </a:lnSpc>
            </a:pPr>
            <a:r>
              <a:rPr lang="en-US" altLang="zh-CN" dirty="0"/>
              <a:t>P2P</a:t>
            </a:r>
            <a:r>
              <a:rPr lang="zh-CN" altLang="en-US" dirty="0"/>
              <a:t>平台是互联网和金融的衍生品，要紧紧把握二者的特点，</a:t>
            </a:r>
            <a:endParaRPr lang="en-US" altLang="zh-CN" dirty="0"/>
          </a:p>
          <a:p>
            <a:pPr>
              <a:lnSpc>
                <a:spcPct val="120000"/>
              </a:lnSpc>
            </a:pPr>
            <a:r>
              <a:rPr lang="zh-CN" altLang="en-US" dirty="0"/>
              <a:t>强化</a:t>
            </a:r>
            <a:r>
              <a:rPr lang="zh-CN" altLang="en-US" b="1" dirty="0"/>
              <a:t>风险控制和用户体验</a:t>
            </a:r>
            <a:r>
              <a:rPr lang="zh-CN" altLang="en-US" dirty="0"/>
              <a:t>。</a:t>
            </a:r>
            <a:endParaRPr lang="en-US" altLang="zh-CN" dirty="0"/>
          </a:p>
        </p:txBody>
      </p:sp>
      <p:sp>
        <p:nvSpPr>
          <p:cNvPr id="19" name="矩形 18">
            <a:extLst>
              <a:ext uri="{FF2B5EF4-FFF2-40B4-BE49-F238E27FC236}">
                <a16:creationId xmlns:a16="http://schemas.microsoft.com/office/drawing/2014/main" id="{CDEA128D-D6FE-486D-B7A9-97530782513D}"/>
              </a:ext>
            </a:extLst>
          </p:cNvPr>
          <p:cNvSpPr/>
          <p:nvPr/>
        </p:nvSpPr>
        <p:spPr>
          <a:xfrm>
            <a:off x="8442968" y="5172681"/>
            <a:ext cx="3228334" cy="1055482"/>
          </a:xfrm>
          <a:prstGeom prst="rect">
            <a:avLst/>
          </a:prstGeom>
        </p:spPr>
        <p:txBody>
          <a:bodyPr wrap="square">
            <a:spAutoFit/>
          </a:bodyPr>
          <a:lstStyle/>
          <a:p>
            <a:pPr>
              <a:lnSpc>
                <a:spcPct val="120000"/>
              </a:lnSpc>
            </a:pPr>
            <a:r>
              <a:rPr lang="en-US" altLang="zh-CN" dirty="0"/>
              <a:t>P2P</a:t>
            </a:r>
            <a:r>
              <a:rPr lang="zh-CN" altLang="en-US" dirty="0"/>
              <a:t>网贷平台的核心竞争力是</a:t>
            </a:r>
            <a:r>
              <a:rPr lang="zh-CN" altLang="en-US" b="1" dirty="0"/>
              <a:t>风控能力</a:t>
            </a:r>
            <a:r>
              <a:rPr lang="zh-CN" altLang="en-US" dirty="0"/>
              <a:t>，是平台生存的关键因素。</a:t>
            </a:r>
            <a:endParaRPr lang="en-US" altLang="zh-CN" dirty="0"/>
          </a:p>
        </p:txBody>
      </p:sp>
      <p:sp>
        <p:nvSpPr>
          <p:cNvPr id="20" name="文本框 19">
            <a:extLst>
              <a:ext uri="{FF2B5EF4-FFF2-40B4-BE49-F238E27FC236}">
                <a16:creationId xmlns:a16="http://schemas.microsoft.com/office/drawing/2014/main" id="{9022F086-8FEC-46F4-9DF6-5E518D603C8A}"/>
              </a:ext>
            </a:extLst>
          </p:cNvPr>
          <p:cNvSpPr txBox="1"/>
          <p:nvPr/>
        </p:nvSpPr>
        <p:spPr>
          <a:xfrm>
            <a:off x="3805140" y="722266"/>
            <a:ext cx="4581719" cy="1289905"/>
          </a:xfrm>
          <a:prstGeom prst="rect">
            <a:avLst/>
          </a:prstGeom>
          <a:noFill/>
        </p:spPr>
        <p:txBody>
          <a:bodyPr wrap="square" rtlCol="0">
            <a:spAutoFit/>
          </a:bodyPr>
          <a:lstStyle/>
          <a:p>
            <a:pPr algn="ctr">
              <a:lnSpc>
                <a:spcPct val="150000"/>
              </a:lnSpc>
            </a:pP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严监管时代</a:t>
            </a:r>
            <a:endPar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商业模式（受限</a:t>
            </a:r>
            <a:r>
              <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同质化）</a:t>
            </a:r>
            <a:endPar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层层桎梏之下，寻求突破之道</a:t>
            </a:r>
          </a:p>
        </p:txBody>
      </p:sp>
      <p:sp>
        <p:nvSpPr>
          <p:cNvPr id="21" name="文本框 20">
            <a:extLst>
              <a:ext uri="{FF2B5EF4-FFF2-40B4-BE49-F238E27FC236}">
                <a16:creationId xmlns:a16="http://schemas.microsoft.com/office/drawing/2014/main" id="{D254F166-AED6-4113-93FA-400EF744AE49}"/>
              </a:ext>
            </a:extLst>
          </p:cNvPr>
          <p:cNvSpPr txBox="1"/>
          <p:nvPr/>
        </p:nvSpPr>
        <p:spPr>
          <a:xfrm>
            <a:off x="3805140" y="5257798"/>
            <a:ext cx="3776518" cy="1200329"/>
          </a:xfrm>
          <a:prstGeom prst="rect">
            <a:avLst/>
          </a:prstGeom>
          <a:noFill/>
        </p:spPr>
        <p:txBody>
          <a:bodyPr wrap="square" rtlCol="0">
            <a:spAutoFit/>
          </a:bodyPr>
          <a:lstStyle/>
          <a:p>
            <a:r>
              <a:rPr lang="zh-CN" altLang="en-US" dirty="0"/>
              <a:t>监管造成</a:t>
            </a:r>
            <a:r>
              <a:rPr lang="en-US" altLang="zh-CN" dirty="0"/>
              <a:t>P2P</a:t>
            </a:r>
            <a:r>
              <a:rPr lang="zh-CN" altLang="en-US" dirty="0"/>
              <a:t>领域商业模式受限，</a:t>
            </a:r>
            <a:r>
              <a:rPr lang="zh-CN" altLang="en-US" b="1" dirty="0"/>
              <a:t>回归中介模式</a:t>
            </a:r>
            <a:r>
              <a:rPr lang="zh-CN" altLang="en-US" dirty="0"/>
              <a:t>的趋势愈加明显，提高自身经营管理能力成为最有前景的出路。</a:t>
            </a:r>
          </a:p>
        </p:txBody>
      </p:sp>
      <p:sp>
        <p:nvSpPr>
          <p:cNvPr id="22" name="矩形 21">
            <a:extLst>
              <a:ext uri="{FF2B5EF4-FFF2-40B4-BE49-F238E27FC236}">
                <a16:creationId xmlns:a16="http://schemas.microsoft.com/office/drawing/2014/main" id="{B9275CF7-0252-4612-A4DE-FCEC7144A1EA}"/>
              </a:ext>
            </a:extLst>
          </p:cNvPr>
          <p:cNvSpPr/>
          <p:nvPr/>
        </p:nvSpPr>
        <p:spPr>
          <a:xfrm>
            <a:off x="6647783" y="3302157"/>
            <a:ext cx="3976434" cy="1720279"/>
          </a:xfrm>
          <a:prstGeom prst="rect">
            <a:avLst/>
          </a:prstGeom>
        </p:spPr>
        <p:txBody>
          <a:bodyPr wrap="square">
            <a:spAutoFit/>
          </a:bodyPr>
          <a:lstStyle/>
          <a:p>
            <a:pPr>
              <a:lnSpc>
                <a:spcPct val="120000"/>
              </a:lnSpc>
            </a:pPr>
            <a:r>
              <a:rPr lang="en-US" altLang="zh-CN" dirty="0">
                <a:solidFill>
                  <a:srgbClr val="111111"/>
                </a:solidFill>
                <a:latin typeface="Arial" panose="020B0604020202020204" pitchFamily="34" charset="0"/>
              </a:rPr>
              <a:t>P2P</a:t>
            </a:r>
            <a:r>
              <a:rPr lang="zh-CN" altLang="en-US" dirty="0">
                <a:solidFill>
                  <a:srgbClr val="111111"/>
                </a:solidFill>
                <a:latin typeface="Arial" panose="020B0604020202020204" pitchFamily="34" charset="0"/>
              </a:rPr>
              <a:t>网贷平台本质上是</a:t>
            </a:r>
            <a:r>
              <a:rPr lang="zh-CN" altLang="en-US" b="1" dirty="0">
                <a:solidFill>
                  <a:srgbClr val="111111"/>
                </a:solidFill>
                <a:latin typeface="Arial" panose="020B0604020202020204" pitchFamily="34" charset="0"/>
              </a:rPr>
              <a:t>中介服务平台</a:t>
            </a:r>
            <a:r>
              <a:rPr lang="zh-CN" altLang="en-US" dirty="0">
                <a:solidFill>
                  <a:srgbClr val="111111"/>
                </a:solidFill>
                <a:latin typeface="Arial" panose="020B0604020202020204" pitchFamily="34" charset="0"/>
              </a:rPr>
              <a:t>，用户体验的好与坏是培养投资者粘性的关键因素。在保证借贷人安全的情况下，谁拥有的投资者多，谁就能生存。</a:t>
            </a:r>
            <a:endParaRPr lang="zh-CN" altLang="en-US" dirty="0"/>
          </a:p>
        </p:txBody>
      </p:sp>
    </p:spTree>
    <p:extLst>
      <p:ext uri="{BB962C8B-B14F-4D97-AF65-F5344CB8AC3E}">
        <p14:creationId xmlns:p14="http://schemas.microsoft.com/office/powerpoint/2010/main" val="186007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A5E35CE8-96A6-4609-9B62-A150E6FCAC9B}"/>
              </a:ext>
            </a:extLst>
          </p:cNvPr>
          <p:cNvSpPr>
            <a:spLocks noGrp="1"/>
          </p:cNvSpPr>
          <p:nvPr>
            <p:ph type="body" sz="quarter" idx="10"/>
          </p:nvPr>
        </p:nvSpPr>
        <p:spPr>
          <a:xfrm>
            <a:off x="290705" y="395615"/>
            <a:ext cx="4560696" cy="529569"/>
          </a:xfrm>
        </p:spPr>
        <p:txBody>
          <a:bodyPr/>
          <a:lstStyle/>
          <a:p>
            <a:r>
              <a:rPr kumimoji="1" lang="en-US" altLang="zh-CN" dirty="0"/>
              <a:t>1.2</a:t>
            </a:r>
            <a:r>
              <a:rPr kumimoji="1" lang="zh-CN" altLang="en-US" dirty="0"/>
              <a:t> 数据来源</a:t>
            </a:r>
          </a:p>
        </p:txBody>
      </p:sp>
      <p:pic>
        <p:nvPicPr>
          <p:cNvPr id="2" name="图片 1">
            <a:extLst>
              <a:ext uri="{FF2B5EF4-FFF2-40B4-BE49-F238E27FC236}">
                <a16:creationId xmlns:a16="http://schemas.microsoft.com/office/drawing/2014/main" id="{9EDEA671-EAF5-4254-AA5C-587DE1D83A3B}"/>
              </a:ext>
            </a:extLst>
          </p:cNvPr>
          <p:cNvPicPr>
            <a:picLocks noChangeAspect="1"/>
          </p:cNvPicPr>
          <p:nvPr/>
        </p:nvPicPr>
        <p:blipFill>
          <a:blip r:embed="rId3"/>
          <a:stretch>
            <a:fillRect/>
          </a:stretch>
        </p:blipFill>
        <p:spPr>
          <a:xfrm>
            <a:off x="2678134" y="373115"/>
            <a:ext cx="6835732" cy="6111770"/>
          </a:xfrm>
          <a:prstGeom prst="rect">
            <a:avLst/>
          </a:prstGeom>
        </p:spPr>
      </p:pic>
    </p:spTree>
    <p:extLst>
      <p:ext uri="{BB962C8B-B14F-4D97-AF65-F5344CB8AC3E}">
        <p14:creationId xmlns:p14="http://schemas.microsoft.com/office/powerpoint/2010/main" val="357032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a:extLst>
              <a:ext uri="{FF2B5EF4-FFF2-40B4-BE49-F238E27FC236}">
                <a16:creationId xmlns:a16="http://schemas.microsoft.com/office/drawing/2014/main" id="{69C21825-4307-4956-9541-2FCC11EB5597}"/>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b="1">
                <a:latin typeface="微软雅黑" panose="020B0503020204020204" pitchFamily="34" charset="-122"/>
                <a:ea typeface="微软雅黑" panose="020B0503020204020204" pitchFamily="34" charset="-122"/>
              </a:rPr>
              <a:t>1.2</a:t>
            </a:r>
            <a:r>
              <a:rPr kumimoji="1" lang="zh-CN" altLang="en-US" sz="2000" b="1">
                <a:latin typeface="微软雅黑" panose="020B0503020204020204" pitchFamily="34" charset="-122"/>
                <a:ea typeface="微软雅黑" panose="020B0503020204020204" pitchFamily="34" charset="-122"/>
              </a:rPr>
              <a:t> 数据来源</a:t>
            </a:r>
            <a:endParaRPr kumimoji="1" lang="zh-CN" altLang="en-US" sz="2000" b="1"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E0CFAD0F-FEAE-4612-9B76-3D21A7A3E8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0B0F2B8B-46EF-4644-B7DA-9F7BACDD4DE8}"/>
              </a:ext>
            </a:extLst>
          </p:cNvPr>
          <p:cNvPicPr>
            <a:picLocks noChangeAspect="1"/>
          </p:cNvPicPr>
          <p:nvPr/>
        </p:nvPicPr>
        <p:blipFill>
          <a:blip r:embed="rId2"/>
          <a:stretch>
            <a:fillRect/>
          </a:stretch>
        </p:blipFill>
        <p:spPr>
          <a:xfrm>
            <a:off x="3954594" y="681752"/>
            <a:ext cx="4282811" cy="5494496"/>
          </a:xfrm>
          <a:prstGeom prst="rect">
            <a:avLst/>
          </a:prstGeom>
        </p:spPr>
      </p:pic>
    </p:spTree>
    <p:extLst>
      <p:ext uri="{BB962C8B-B14F-4D97-AF65-F5344CB8AC3E}">
        <p14:creationId xmlns:p14="http://schemas.microsoft.com/office/powerpoint/2010/main" val="323422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02</a:t>
            </a:r>
            <a:endParaRPr kumimoji="1" lang="zh-CN" altLang="en-US" sz="19900" b="1" dirty="0">
              <a:solidFill>
                <a:schemeClr val="accent1"/>
              </a:solidFill>
              <a:latin typeface="Calibri"/>
              <a:ea typeface="宋体"/>
            </a:endParaRPr>
          </a:p>
        </p:txBody>
      </p:sp>
      <p:sp>
        <p:nvSpPr>
          <p:cNvPr id="3" name="矩形 2"/>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数据探索</a:t>
            </a:r>
            <a:endParaRPr lang="en-US" altLang="zh-CN" sz="3600" b="1"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1386418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232555-F1F7-4A6E-8E8A-F429CF35BC51}"/>
              </a:ext>
            </a:extLst>
          </p:cNvPr>
          <p:cNvSpPr>
            <a:spLocks noGrp="1"/>
          </p:cNvSpPr>
          <p:nvPr>
            <p:ph type="body" sz="quarter" idx="10"/>
          </p:nvPr>
        </p:nvSpPr>
        <p:spPr/>
        <p:txBody>
          <a:bodyPr/>
          <a:lstStyle/>
          <a:p>
            <a:r>
              <a:rPr lang="en-US" altLang="zh-CN"/>
              <a:t>2.2 </a:t>
            </a:r>
            <a:r>
              <a:rPr lang="zh-CN" altLang="en-US"/>
              <a:t>基本</a:t>
            </a:r>
            <a:r>
              <a:rPr lang="zh-CN" altLang="en-US" dirty="0"/>
              <a:t>信息</a:t>
            </a:r>
          </a:p>
        </p:txBody>
      </p:sp>
      <p:graphicFrame>
        <p:nvGraphicFramePr>
          <p:cNvPr id="6" name="图表 5">
            <a:extLst>
              <a:ext uri="{FF2B5EF4-FFF2-40B4-BE49-F238E27FC236}">
                <a16:creationId xmlns:a16="http://schemas.microsoft.com/office/drawing/2014/main" id="{A207A6FB-DFC2-4ACE-885D-BEE308382D00}"/>
              </a:ext>
            </a:extLst>
          </p:cNvPr>
          <p:cNvGraphicFramePr>
            <a:graphicFrameLocks/>
          </p:cNvGraphicFramePr>
          <p:nvPr>
            <p:extLst/>
          </p:nvPr>
        </p:nvGraphicFramePr>
        <p:xfrm>
          <a:off x="7219665" y="1761912"/>
          <a:ext cx="3045725" cy="1869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a:extLst>
              <a:ext uri="{FF2B5EF4-FFF2-40B4-BE49-F238E27FC236}">
                <a16:creationId xmlns:a16="http://schemas.microsoft.com/office/drawing/2014/main" id="{0D39E884-7B9F-42D5-9570-A07BCDFE542A}"/>
              </a:ext>
            </a:extLst>
          </p:cNvPr>
          <p:cNvGraphicFramePr>
            <a:graphicFrameLocks/>
          </p:cNvGraphicFramePr>
          <p:nvPr>
            <p:extLst/>
          </p:nvPr>
        </p:nvGraphicFramePr>
        <p:xfrm>
          <a:off x="1303359" y="4388473"/>
          <a:ext cx="3150359" cy="2241645"/>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组合 15">
            <a:extLst>
              <a:ext uri="{FF2B5EF4-FFF2-40B4-BE49-F238E27FC236}">
                <a16:creationId xmlns:a16="http://schemas.microsoft.com/office/drawing/2014/main" id="{84514C8D-BAA1-43FD-B4FA-76FB07C1829E}"/>
              </a:ext>
            </a:extLst>
          </p:cNvPr>
          <p:cNvGrpSpPr/>
          <p:nvPr/>
        </p:nvGrpSpPr>
        <p:grpSpPr>
          <a:xfrm>
            <a:off x="4998162" y="5503858"/>
            <a:ext cx="4016990" cy="815541"/>
            <a:chOff x="996287" y="1044599"/>
            <a:chExt cx="3209080" cy="815541"/>
          </a:xfrm>
        </p:grpSpPr>
        <p:sp>
          <p:nvSpPr>
            <p:cNvPr id="14" name="矩形 13">
              <a:extLst>
                <a:ext uri="{FF2B5EF4-FFF2-40B4-BE49-F238E27FC236}">
                  <a16:creationId xmlns:a16="http://schemas.microsoft.com/office/drawing/2014/main" id="{589269B5-FB2D-4EE1-87C1-7BF40EACDA67}"/>
                </a:ext>
              </a:extLst>
            </p:cNvPr>
            <p:cNvSpPr/>
            <p:nvPr/>
          </p:nvSpPr>
          <p:spPr>
            <a:xfrm>
              <a:off x="996287" y="1330571"/>
              <a:ext cx="3209080" cy="5295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solidFill>
                    <a:schemeClr val="tx1"/>
                  </a:solidFill>
                </a:rPr>
                <a:t>未婚借款人违约率最高，离婚借款人违约率最低</a:t>
              </a:r>
              <a:endParaRPr lang="en-US" altLang="zh-CN" sz="1400" dirty="0">
                <a:solidFill>
                  <a:schemeClr val="tx1"/>
                </a:solidFill>
              </a:endParaRPr>
            </a:p>
            <a:p>
              <a:pPr algn="ctr"/>
              <a:r>
                <a:rPr lang="zh-CN" altLang="en-US" sz="1400" dirty="0">
                  <a:solidFill>
                    <a:schemeClr val="tx1"/>
                  </a:solidFill>
                </a:rPr>
                <a:t>二者违约率相差</a:t>
              </a:r>
              <a:r>
                <a:rPr lang="en-US" altLang="zh-CN" sz="1400" dirty="0">
                  <a:solidFill>
                    <a:schemeClr val="tx1"/>
                  </a:solidFill>
                </a:rPr>
                <a:t>4.8%</a:t>
              </a:r>
              <a:endParaRPr lang="zh-CN" altLang="en-US" sz="1400" dirty="0">
                <a:solidFill>
                  <a:schemeClr val="tx1"/>
                </a:solidFill>
              </a:endParaRPr>
            </a:p>
          </p:txBody>
        </p:sp>
        <p:sp>
          <p:nvSpPr>
            <p:cNvPr id="15" name="矩形: 圆角 14">
              <a:extLst>
                <a:ext uri="{FF2B5EF4-FFF2-40B4-BE49-F238E27FC236}">
                  <a16:creationId xmlns:a16="http://schemas.microsoft.com/office/drawing/2014/main" id="{7F015B1B-A7A4-47DB-BB72-A4F997A2E448}"/>
                </a:ext>
              </a:extLst>
            </p:cNvPr>
            <p:cNvSpPr/>
            <p:nvPr/>
          </p:nvSpPr>
          <p:spPr>
            <a:xfrm>
              <a:off x="996287" y="1044599"/>
              <a:ext cx="627797" cy="285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2"/>
                  </a:solidFill>
                </a:rPr>
                <a:t>婚姻</a:t>
              </a:r>
            </a:p>
          </p:txBody>
        </p:sp>
      </p:grpSp>
      <p:grpSp>
        <p:nvGrpSpPr>
          <p:cNvPr id="17" name="组合 16">
            <a:extLst>
              <a:ext uri="{FF2B5EF4-FFF2-40B4-BE49-F238E27FC236}">
                <a16:creationId xmlns:a16="http://schemas.microsoft.com/office/drawing/2014/main" id="{A5CA55E2-CB9C-45EA-AFAE-FB1E6403B896}"/>
              </a:ext>
            </a:extLst>
          </p:cNvPr>
          <p:cNvGrpSpPr/>
          <p:nvPr/>
        </p:nvGrpSpPr>
        <p:grpSpPr>
          <a:xfrm>
            <a:off x="1303359" y="1122447"/>
            <a:ext cx="2349691" cy="815541"/>
            <a:chOff x="996286" y="1044599"/>
            <a:chExt cx="2349691" cy="815541"/>
          </a:xfrm>
        </p:grpSpPr>
        <p:sp>
          <p:nvSpPr>
            <p:cNvPr id="18" name="矩形 17">
              <a:extLst>
                <a:ext uri="{FF2B5EF4-FFF2-40B4-BE49-F238E27FC236}">
                  <a16:creationId xmlns:a16="http://schemas.microsoft.com/office/drawing/2014/main" id="{DB93C882-6788-4908-80F3-A6CAFF815E9E}"/>
                </a:ext>
              </a:extLst>
            </p:cNvPr>
            <p:cNvSpPr/>
            <p:nvPr/>
          </p:nvSpPr>
          <p:spPr>
            <a:xfrm>
              <a:off x="996286" y="1330571"/>
              <a:ext cx="2349691" cy="5295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solidFill>
                    <a:schemeClr val="tx1"/>
                  </a:solidFill>
                </a:rPr>
                <a:t>男性违约率高于女性</a:t>
              </a:r>
              <a:endParaRPr lang="en-US" altLang="zh-CN" sz="1400" dirty="0">
                <a:solidFill>
                  <a:schemeClr val="tx1"/>
                </a:solidFill>
              </a:endParaRPr>
            </a:p>
            <a:p>
              <a:pPr algn="ctr"/>
              <a:r>
                <a:rPr lang="zh-CN" altLang="en-US" sz="1400" dirty="0">
                  <a:solidFill>
                    <a:schemeClr val="tx1"/>
                  </a:solidFill>
                </a:rPr>
                <a:t>超过了女性违约率的两倍</a:t>
              </a:r>
            </a:p>
          </p:txBody>
        </p:sp>
        <p:sp>
          <p:nvSpPr>
            <p:cNvPr id="19" name="矩形: 圆角 18">
              <a:extLst>
                <a:ext uri="{FF2B5EF4-FFF2-40B4-BE49-F238E27FC236}">
                  <a16:creationId xmlns:a16="http://schemas.microsoft.com/office/drawing/2014/main" id="{B317E3AF-18C6-46AD-8640-5716B31335F4}"/>
                </a:ext>
              </a:extLst>
            </p:cNvPr>
            <p:cNvSpPr/>
            <p:nvPr/>
          </p:nvSpPr>
          <p:spPr>
            <a:xfrm>
              <a:off x="996287" y="1044599"/>
              <a:ext cx="627797" cy="285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2"/>
                  </a:solidFill>
                </a:rPr>
                <a:t>性别</a:t>
              </a:r>
            </a:p>
          </p:txBody>
        </p:sp>
      </p:grpSp>
      <p:grpSp>
        <p:nvGrpSpPr>
          <p:cNvPr id="20" name="组合 19">
            <a:extLst>
              <a:ext uri="{FF2B5EF4-FFF2-40B4-BE49-F238E27FC236}">
                <a16:creationId xmlns:a16="http://schemas.microsoft.com/office/drawing/2014/main" id="{D895BB72-700E-4D61-8DA6-25C24C6247FF}"/>
              </a:ext>
            </a:extLst>
          </p:cNvPr>
          <p:cNvGrpSpPr/>
          <p:nvPr/>
        </p:nvGrpSpPr>
        <p:grpSpPr>
          <a:xfrm>
            <a:off x="7509648" y="660399"/>
            <a:ext cx="3011009" cy="815541"/>
            <a:chOff x="996287" y="1044599"/>
            <a:chExt cx="2486792" cy="815541"/>
          </a:xfrm>
        </p:grpSpPr>
        <p:sp>
          <p:nvSpPr>
            <p:cNvPr id="21" name="矩形 20">
              <a:extLst>
                <a:ext uri="{FF2B5EF4-FFF2-40B4-BE49-F238E27FC236}">
                  <a16:creationId xmlns:a16="http://schemas.microsoft.com/office/drawing/2014/main" id="{EED53D8E-54C0-4DAC-B835-704B7111D25B}"/>
                </a:ext>
              </a:extLst>
            </p:cNvPr>
            <p:cNvSpPr/>
            <p:nvPr/>
          </p:nvSpPr>
          <p:spPr>
            <a:xfrm>
              <a:off x="996287" y="1330571"/>
              <a:ext cx="2486792" cy="5295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solidFill>
                    <a:schemeClr val="tx1"/>
                  </a:solidFill>
                </a:rPr>
                <a:t>随着学历的提升，违约率逐渐降低</a:t>
              </a:r>
              <a:endParaRPr lang="en-US" altLang="zh-CN" sz="1400" dirty="0">
                <a:solidFill>
                  <a:schemeClr val="tx1"/>
                </a:solidFill>
              </a:endParaRPr>
            </a:p>
            <a:p>
              <a:pPr algn="ctr"/>
              <a:r>
                <a:rPr lang="zh-CN" altLang="en-US" sz="1400" dirty="0">
                  <a:solidFill>
                    <a:schemeClr val="tx1"/>
                  </a:solidFill>
                </a:rPr>
                <a:t>最高和最低比率相差</a:t>
              </a:r>
              <a:r>
                <a:rPr lang="en-US" altLang="zh-CN" sz="1400" dirty="0">
                  <a:solidFill>
                    <a:schemeClr val="tx1"/>
                  </a:solidFill>
                </a:rPr>
                <a:t>8%</a:t>
              </a:r>
              <a:endParaRPr lang="zh-CN" altLang="en-US" sz="1400" dirty="0">
                <a:solidFill>
                  <a:schemeClr val="tx1"/>
                </a:solidFill>
              </a:endParaRPr>
            </a:p>
          </p:txBody>
        </p:sp>
        <p:sp>
          <p:nvSpPr>
            <p:cNvPr id="22" name="矩形: 圆角 21">
              <a:extLst>
                <a:ext uri="{FF2B5EF4-FFF2-40B4-BE49-F238E27FC236}">
                  <a16:creationId xmlns:a16="http://schemas.microsoft.com/office/drawing/2014/main" id="{CD34FF21-3571-418D-B0CB-4DAC930C1E0B}"/>
                </a:ext>
              </a:extLst>
            </p:cNvPr>
            <p:cNvSpPr/>
            <p:nvPr/>
          </p:nvSpPr>
          <p:spPr>
            <a:xfrm>
              <a:off x="996287" y="1044599"/>
              <a:ext cx="627797" cy="285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2"/>
                  </a:solidFill>
                </a:rPr>
                <a:t>学历</a:t>
              </a:r>
            </a:p>
          </p:txBody>
        </p:sp>
      </p:grpSp>
      <p:sp>
        <p:nvSpPr>
          <p:cNvPr id="23" name="AutoShape 2" descr="âåæ¬¾ å°äººå¾âçå¾çæç´¢ç»æ">
            <a:extLst>
              <a:ext uri="{FF2B5EF4-FFF2-40B4-BE49-F238E27FC236}">
                <a16:creationId xmlns:a16="http://schemas.microsoft.com/office/drawing/2014/main" id="{B6F31ACD-720E-489D-9BB3-F8A2BFDA80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3DE795E7-364F-4216-B524-C0F27E164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4436" y="2496844"/>
            <a:ext cx="2667000" cy="1714500"/>
          </a:xfrm>
          <a:prstGeom prst="rect">
            <a:avLst/>
          </a:prstGeom>
        </p:spPr>
      </p:pic>
      <p:graphicFrame>
        <p:nvGraphicFramePr>
          <p:cNvPr id="24" name="图表 23">
            <a:extLst>
              <a:ext uri="{FF2B5EF4-FFF2-40B4-BE49-F238E27FC236}">
                <a16:creationId xmlns:a16="http://schemas.microsoft.com/office/drawing/2014/main" id="{A5BE9CF6-4E51-4D58-8C7A-3BACE62B2534}"/>
              </a:ext>
            </a:extLst>
          </p:cNvPr>
          <p:cNvGraphicFramePr>
            <a:graphicFrameLocks/>
          </p:cNvGraphicFramePr>
          <p:nvPr/>
        </p:nvGraphicFramePr>
        <p:xfrm>
          <a:off x="568982" y="1921866"/>
          <a:ext cx="3358193" cy="22416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37585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3323</TotalTime>
  <Words>2612</Words>
  <Application>Microsoft Office PowerPoint</Application>
  <PresentationFormat>宽屏</PresentationFormat>
  <Paragraphs>301</Paragraphs>
  <Slides>27</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黑体</vt:lpstr>
      <vt:lpstr>Microsoft YaHei</vt:lpstr>
      <vt:lpstr>Microsoft YaHei</vt:lpstr>
      <vt:lpstr>Arial</vt:lpstr>
      <vt:lpstr>Calibri</vt:lpstr>
      <vt:lpstr>Century Gothic</vt:lpstr>
      <vt:lpstr>Courier New</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建锋 郝</cp:lastModifiedBy>
  <cp:revision>336</cp:revision>
  <dcterms:created xsi:type="dcterms:W3CDTF">2015-08-18T02:51:41Z</dcterms:created>
  <dcterms:modified xsi:type="dcterms:W3CDTF">2019-04-09T15:38:25Z</dcterms:modified>
  <cp:category/>
</cp:coreProperties>
</file>