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25"/>
  </p:notesMasterIdLst>
  <p:sldIdLst>
    <p:sldId id="256" r:id="rId2"/>
    <p:sldId id="263" r:id="rId3"/>
    <p:sldId id="258" r:id="rId4"/>
    <p:sldId id="259" r:id="rId5"/>
    <p:sldId id="264" r:id="rId6"/>
    <p:sldId id="265" r:id="rId7"/>
    <p:sldId id="267" r:id="rId8"/>
    <p:sldId id="268" r:id="rId9"/>
    <p:sldId id="266" r:id="rId10"/>
    <p:sldId id="270" r:id="rId11"/>
    <p:sldId id="271" r:id="rId12"/>
    <p:sldId id="272" r:id="rId13"/>
    <p:sldId id="276" r:id="rId14"/>
    <p:sldId id="278" r:id="rId15"/>
    <p:sldId id="283" r:id="rId16"/>
    <p:sldId id="284" r:id="rId17"/>
    <p:sldId id="285" r:id="rId18"/>
    <p:sldId id="286" r:id="rId19"/>
    <p:sldId id="288" r:id="rId20"/>
    <p:sldId id="287" r:id="rId21"/>
    <p:sldId id="289" r:id="rId22"/>
    <p:sldId id="280" r:id="rId23"/>
    <p:sldId id="282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05" autoAdjust="0"/>
    <p:restoredTop sz="94660"/>
  </p:normalViewPr>
  <p:slideViewPr>
    <p:cSldViewPr snapToGrid="0">
      <p:cViewPr varScale="1">
        <p:scale>
          <a:sx n="102" d="100"/>
          <a:sy n="102" d="100"/>
        </p:scale>
        <p:origin x="66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záhlaví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Zástupný symbol pro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2E46A2-F158-4BED-A71D-F36B4700C14A}" type="datetimeFigureOut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obrázek snímk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Zástupný symbol pro poznámky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6" name="Zástupný symbol pro zápatí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Zástupný symbol pro číslo snímk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EA9A19-CDC4-465E-8FAA-FB5E2A4E6E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45780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742F4FE-6413-B9C4-B12B-ECF7DB48A6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E4A9D6FA-15DD-8371-0F8E-364EFDCC4D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482654F1-8FFA-7035-4FAD-1BD9EE74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B353D-A9CC-4A50-AEB6-42341B31158E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459FB38-50F1-85EF-C875-84EE9D4086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7093102E-0520-EBBB-32FE-28A11D50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8527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AF5B13A-19FC-6B2B-A51C-58CF3C5CD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8B84CC99-15F2-589F-F925-8842751C13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BDDF2C5-2F7D-2A8A-C19A-214D5E256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96EF39-887F-41D7-8E72-6B975371605A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3502F74-21C3-66EC-75C8-038A0C762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D29CFBA7-EE83-94C6-0AB3-B35BA0BA3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1736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A83F5395-E3EE-4B87-055A-195562B9BD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E0B1C80D-52EB-1184-8B01-7068723A1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0711AF76-AEEE-C3AB-9003-DF374B01D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7D2E50-B61F-4B9C-A2ED-B350683F3156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8CC948E4-DA9B-916E-A8CF-433075D14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0186A43-46E1-C60C-AD2B-4DD2D3D86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64556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CE14477-6E0D-3621-6586-B2F4244B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C9F164B-F837-8D44-D772-E61D20EA14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FC70E8E8-A87F-893C-54FB-D6EE84DDB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24230-BB46-4A99-92E0-5F7BD4039F6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DAAF50E5-5779-B3A0-F06B-7277F3576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1388755-C846-FE4B-A3A7-045D1F81B9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7645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DEF065-67BB-D9B2-6399-563D871C3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D09FAC9-EE3F-AFF3-B3BD-5F473CE4C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A49151F-B2F0-5FBD-F03A-331862AF5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40C167-9577-4083-BD6E-9376B6373118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AFE6F90-F4C3-59BE-5DE3-89749F6C3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4E840043-142A-842F-37F5-0B0711158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997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000894-D105-9793-BEB1-C03887E07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307572D-94E3-FB94-4565-9D240CBCD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C6E846FF-1FC6-EF3C-0FCD-1392D65D26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7CB5EE00-7DCA-1660-9F64-275EC4FD8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E73FD0-6BC8-4D2A-943F-1CE580F74102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7D53D51B-D87E-DC8F-FDBC-B976C3228C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02C7BDA-C9E7-1D26-F626-F51FCCDA0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70722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2867EF1-CEB6-9464-2EA0-3992C2E5F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0746B27D-2082-0D5D-AE6F-6FEF32A7E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10C1C8D1-C877-0E3E-F496-789A496DF5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42F695F1-EB82-D70B-F1C3-C487D7252F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512DB876-D5CB-92FA-396D-8502C0E7F6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5C323656-E743-EED2-E7E4-F7FB59647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4465D-695A-43BB-A2E4-5D251AF1F3FB}" type="datetime1">
              <a:rPr lang="en-GB" smtClean="0"/>
              <a:t>29/04/2025</a:t>
            </a:fld>
            <a:endParaRPr lang="en-GB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40DF8834-D5F6-9858-1FA7-086D5C746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00138495-C2EB-89C6-3412-92D45553A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3388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A701FC3-186E-B614-7BEA-A7463C16F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0B8504E8-E782-2287-CE3A-46838E404B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357162-6A14-4212-A0A4-5C19A1008B56}" type="datetime1">
              <a:rPr lang="en-GB" smtClean="0"/>
              <a:t>29/04/2025</a:t>
            </a:fld>
            <a:endParaRPr lang="en-GB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C8C6959A-0E38-3A4B-0E74-879FFB9A40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C74DF8FC-695C-3C57-568B-6F9531C4F5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0657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EEBF666F-DB12-E3D9-FA52-792B37300E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961C2-EC52-4AA6-8B9A-E569488EF0AE}" type="datetime1">
              <a:rPr lang="en-GB" smtClean="0"/>
              <a:t>29/04/2025</a:t>
            </a:fld>
            <a:endParaRPr lang="en-GB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EF7F2DF8-70F4-13CB-6C59-3EA08BF28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9C15600-DA1A-535B-0E90-2C80233AF9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8185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456135F-1183-A554-4E3D-0013C37D3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2E12C27-1B53-425D-328B-E83B2500E9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B2297E6A-F679-5215-8305-F663849B75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C313F3A0-0219-A2CB-8656-E8BC444EE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D047CA-679E-4D26-97BE-4B49DD2A0BD5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3DFC9C24-46D2-6CD4-C0B0-C69B3527C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7B1EC600-83A6-1369-34E9-CAA801D3AA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361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5E9794B-892C-64D8-D0BD-4ED6EF8D7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FC52155F-222F-CB7A-08AD-3BA6F3AE09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F974671D-E91F-5542-99C4-696AD280AE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10A06D97-6BB8-B8D2-5A0D-F9E6A3C8C9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E52EE-56F2-41D1-BEFA-1CD00EAC2057}" type="datetime1">
              <a:rPr lang="en-GB" smtClean="0"/>
              <a:t>29/04/2025</a:t>
            </a:fld>
            <a:endParaRPr lang="en-GB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E9E5F410-E185-8D4F-BDD7-D85A4D8C8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270072A8-8502-5CD7-46FB-A8CCF9D22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01098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C375229B-1F24-5CE7-BDE4-FEED3E162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  <a:endParaRPr lang="en-GB"/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3E56350A-D837-84AC-0CF8-8A19CA8164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  <a:endParaRPr lang="en-GB"/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DEB99EDF-207D-DD1B-015E-54CAB9F1BD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33FE3F-F1C9-475B-A681-8D66ED612CC1}" type="datetime1">
              <a:rPr lang="en-GB" smtClean="0"/>
              <a:t>29/04/2025</a:t>
            </a:fld>
            <a:endParaRPr lang="en-GB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226F1CE1-93D4-BF2D-FC19-9B30399445C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5F821FD6-EFA5-C6C1-9D6C-B266280A16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96986B-09E1-422F-9D6D-F3432B0D2D0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32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délník 3">
            <a:extLst>
              <a:ext uri="{FF2B5EF4-FFF2-40B4-BE49-F238E27FC236}">
                <a16:creationId xmlns:a16="http://schemas.microsoft.com/office/drawing/2014/main" id="{A0534FB3-87CB-07FC-E573-5F095E4026FC}"/>
              </a:ext>
            </a:extLst>
          </p:cNvPr>
          <p:cNvSpPr/>
          <p:nvPr/>
        </p:nvSpPr>
        <p:spPr>
          <a:xfrm>
            <a:off x="1658867" y="2095983"/>
            <a:ext cx="8932090" cy="224746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91891EC8-E080-3C16-419F-6A50E7B290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1043" y="2293303"/>
            <a:ext cx="9144000" cy="2387600"/>
          </a:xfrm>
          <a:ln>
            <a:noFill/>
          </a:ln>
        </p:spPr>
        <p:txBody>
          <a:bodyPr>
            <a:normAutofit fontScale="90000"/>
          </a:bodyPr>
          <a:lstStyle/>
          <a:p>
            <a:r>
              <a:rPr lang="en-GB" dirty="0" err="1"/>
              <a:t>Kvantově</a:t>
            </a:r>
            <a:r>
              <a:rPr lang="en-GB" dirty="0"/>
              <a:t> </a:t>
            </a:r>
            <a:r>
              <a:rPr lang="en-GB" dirty="0" err="1"/>
              <a:t>odolná</a:t>
            </a:r>
            <a:r>
              <a:rPr lang="en-GB" dirty="0"/>
              <a:t> P2P </a:t>
            </a:r>
            <a:r>
              <a:rPr lang="en-GB" dirty="0" err="1"/>
              <a:t>komunikační</a:t>
            </a:r>
            <a:r>
              <a:rPr lang="en-GB" dirty="0"/>
              <a:t> </a:t>
            </a:r>
            <a:r>
              <a:rPr lang="en-GB" dirty="0" err="1"/>
              <a:t>aplikace</a:t>
            </a:r>
            <a:b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</a:br>
            <a:endParaRPr lang="en-GB" dirty="0"/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A3C7BDF4-5746-52C0-5317-61A9B09878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58867" y="4419334"/>
            <a:ext cx="9144000" cy="1655762"/>
          </a:xfrm>
        </p:spPr>
        <p:txBody>
          <a:bodyPr>
            <a:normAutofit/>
          </a:bodyPr>
          <a:lstStyle/>
          <a:p>
            <a:r>
              <a:rPr lang="cs-CZ" sz="1600" dirty="0"/>
              <a:t>Richard Stupka, Dušan Sýkora, Vojtěch Svoboda a </a:t>
            </a:r>
            <a:r>
              <a:rPr lang="en-GB" sz="1600" b="0" i="0" dirty="0">
                <a:effectLst/>
                <a:latin typeface="gg sans"/>
              </a:rPr>
              <a:t>Martin </a:t>
            </a:r>
            <a:r>
              <a:rPr lang="en-GB" sz="1600" b="0" i="0" dirty="0" err="1">
                <a:effectLst/>
                <a:latin typeface="gg sans"/>
              </a:rPr>
              <a:t>Dundálek</a:t>
            </a:r>
            <a:endParaRPr lang="en-GB" sz="1600" dirty="0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EEC35C46-E621-E1A6-DDDB-6512FBD42299}"/>
              </a:ext>
            </a:extLst>
          </p:cNvPr>
          <p:cNvSpPr/>
          <p:nvPr/>
        </p:nvSpPr>
        <p:spPr>
          <a:xfrm flipV="1">
            <a:off x="1658867" y="4297815"/>
            <a:ext cx="8932090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9B3B214E-E59B-F0D9-9351-7CEF7E2242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851" y="123954"/>
            <a:ext cx="2205839" cy="699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63743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B007D671-C809-23F7-5F45-52E1424CD1E7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2A9139FA-3602-B3E1-13F7-38D727927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6" name="Zástupný obsah 5">
            <a:extLst>
              <a:ext uri="{FF2B5EF4-FFF2-40B4-BE49-F238E27FC236}">
                <a16:creationId xmlns:a16="http://schemas.microsoft.com/office/drawing/2014/main" id="{0A9193B9-6771-ECEE-955B-0522E4B9BB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73023" y="1798636"/>
            <a:ext cx="5114925" cy="3895725"/>
          </a:xfrm>
        </p:spPr>
      </p:pic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82B744D-B2B8-7FA1-4A22-437B29D7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10</a:t>
            </a:fld>
            <a:endParaRPr lang="en-GB"/>
          </a:p>
        </p:txBody>
      </p:sp>
      <p:sp>
        <p:nvSpPr>
          <p:cNvPr id="14" name="TextovéPole 13">
            <a:extLst>
              <a:ext uri="{FF2B5EF4-FFF2-40B4-BE49-F238E27FC236}">
                <a16:creationId xmlns:a16="http://schemas.microsoft.com/office/drawing/2014/main" id="{4CBFCAD1-CBFB-776D-8B62-44422BEFC1B1}"/>
              </a:ext>
            </a:extLst>
          </p:cNvPr>
          <p:cNvSpPr txBox="1"/>
          <p:nvPr/>
        </p:nvSpPr>
        <p:spPr>
          <a:xfrm>
            <a:off x="312343" y="1472080"/>
            <a:ext cx="6550183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800" b="1" dirty="0" err="1"/>
              <a:t>Proces</a:t>
            </a:r>
            <a:r>
              <a:rPr lang="en-GB" sz="2800" b="1" dirty="0"/>
              <a:t> </a:t>
            </a:r>
            <a:r>
              <a:rPr lang="en-GB" sz="2800" b="1" dirty="0" err="1"/>
              <a:t>objevování</a:t>
            </a:r>
            <a:r>
              <a:rPr lang="en-GB" sz="2800" b="1" dirty="0"/>
              <a:t> </a:t>
            </a:r>
            <a:r>
              <a:rPr lang="en-GB" sz="2800" b="1" dirty="0" err="1"/>
              <a:t>peerů</a:t>
            </a:r>
            <a:r>
              <a:rPr lang="en-GB" sz="28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Broadcastové</a:t>
            </a:r>
            <a:r>
              <a:rPr lang="en-GB" sz="2800" dirty="0"/>
              <a:t> </a:t>
            </a:r>
            <a:r>
              <a:rPr lang="en-GB" sz="2800" dirty="0" err="1"/>
              <a:t>oznámení</a:t>
            </a:r>
            <a:r>
              <a:rPr lang="en-GB" sz="2800" dirty="0"/>
              <a:t> </a:t>
            </a:r>
            <a:r>
              <a:rPr lang="en-GB" sz="2800" dirty="0" err="1"/>
              <a:t>přes</a:t>
            </a:r>
            <a:r>
              <a:rPr lang="en-GB" sz="2800" dirty="0"/>
              <a:t> UDP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Přímé</a:t>
            </a:r>
            <a:r>
              <a:rPr lang="en-GB" sz="2800" dirty="0"/>
              <a:t> </a:t>
            </a:r>
            <a:r>
              <a:rPr lang="en-GB" sz="2800" dirty="0" err="1"/>
              <a:t>ověření</a:t>
            </a:r>
            <a:r>
              <a:rPr lang="en-GB" sz="2800" dirty="0"/>
              <a:t> </a:t>
            </a:r>
            <a:r>
              <a:rPr lang="en-GB" sz="2800" dirty="0" err="1"/>
              <a:t>dostupnosti</a:t>
            </a:r>
            <a:r>
              <a:rPr lang="en-GB" sz="2800" dirty="0"/>
              <a:t> </a:t>
            </a:r>
            <a:r>
              <a:rPr lang="en-GB" sz="2800" dirty="0" err="1"/>
              <a:t>uzlů</a:t>
            </a:r>
            <a:endParaRPr lang="en-GB" sz="28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800" dirty="0" err="1"/>
              <a:t>Automatické</a:t>
            </a:r>
            <a:r>
              <a:rPr lang="en-GB" sz="2800" dirty="0"/>
              <a:t> </a:t>
            </a:r>
            <a:r>
              <a:rPr lang="en-GB" sz="2800" dirty="0" err="1"/>
              <a:t>přidání</a:t>
            </a:r>
            <a:r>
              <a:rPr lang="en-GB" sz="2800" dirty="0"/>
              <a:t> do </a:t>
            </a:r>
            <a:r>
              <a:rPr lang="en-GB" sz="2800" dirty="0" err="1"/>
              <a:t>seznamu</a:t>
            </a:r>
            <a:r>
              <a:rPr lang="en-GB" sz="2800" dirty="0"/>
              <a:t> </a:t>
            </a:r>
            <a:r>
              <a:rPr lang="en-GB" sz="2800" dirty="0" err="1"/>
              <a:t>peerů</a:t>
            </a:r>
            <a:endParaRPr lang="en-GB" sz="2800" dirty="0"/>
          </a:p>
        </p:txBody>
      </p:sp>
      <p:pic>
        <p:nvPicPr>
          <p:cNvPr id="18" name="Obrázek 17">
            <a:extLst>
              <a:ext uri="{FF2B5EF4-FFF2-40B4-BE49-F238E27FC236}">
                <a16:creationId xmlns:a16="http://schemas.microsoft.com/office/drawing/2014/main" id="{D676ABCC-D3EC-B75E-BB76-DAC79552A3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21" name="Obdélník 20">
            <a:extLst>
              <a:ext uri="{FF2B5EF4-FFF2-40B4-BE49-F238E27FC236}">
                <a16:creationId xmlns:a16="http://schemas.microsoft.com/office/drawing/2014/main" id="{DDBD950F-2F4C-E1BE-408B-274C3D117E15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38644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1C4AE693-88EC-5187-B610-9FB23C66A094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A0383C67-68D6-8965-1AC6-988D82BA30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Datové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toky</a:t>
            </a:r>
            <a:r>
              <a:rPr lang="en-GB" dirty="0">
                <a:solidFill>
                  <a:srgbClr val="FF0000"/>
                </a:solidFill>
              </a:rPr>
              <a:t> a </a:t>
            </a:r>
            <a:r>
              <a:rPr lang="en-GB" dirty="0" err="1">
                <a:solidFill>
                  <a:srgbClr val="FF0000"/>
                </a:solidFill>
              </a:rPr>
              <a:t>komunikace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716A9484-98C7-C661-40FD-1FD8AD7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11</a:t>
            </a:fld>
            <a:endParaRPr lang="en-GB"/>
          </a:p>
        </p:txBody>
      </p:sp>
      <p:pic>
        <p:nvPicPr>
          <p:cNvPr id="5" name="Zástupný obsah 4">
            <a:extLst>
              <a:ext uri="{FF2B5EF4-FFF2-40B4-BE49-F238E27FC236}">
                <a16:creationId xmlns:a16="http://schemas.microsoft.com/office/drawing/2014/main" id="{E09C8E5C-A305-6100-55FB-933016D5A91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236933" y="1370808"/>
            <a:ext cx="4259675" cy="5168104"/>
          </a:xfrm>
          <a:prstGeom prst="rect">
            <a:avLst/>
          </a:prstGeom>
        </p:spPr>
      </p:pic>
      <p:sp>
        <p:nvSpPr>
          <p:cNvPr id="8" name="TextovéPole 7">
            <a:extLst>
              <a:ext uri="{FF2B5EF4-FFF2-40B4-BE49-F238E27FC236}">
                <a16:creationId xmlns:a16="http://schemas.microsoft.com/office/drawing/2014/main" id="{4B2314A2-B07C-58B2-9933-3ED3D89C2519}"/>
              </a:ext>
            </a:extLst>
          </p:cNvPr>
          <p:cNvSpPr txBox="1"/>
          <p:nvPr/>
        </p:nvSpPr>
        <p:spPr>
          <a:xfrm>
            <a:off x="309638" y="1449979"/>
            <a:ext cx="6115616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b="1" dirty="0" err="1"/>
              <a:t>Bezpečná</a:t>
            </a:r>
            <a:r>
              <a:rPr lang="en-GB" sz="2400" b="1" dirty="0"/>
              <a:t> </a:t>
            </a:r>
            <a:r>
              <a:rPr lang="en-GB" sz="2400" b="1" dirty="0" err="1"/>
              <a:t>výměna</a:t>
            </a:r>
            <a:r>
              <a:rPr lang="en-GB" sz="2400" b="1" dirty="0"/>
              <a:t> </a:t>
            </a:r>
            <a:r>
              <a:rPr lang="en-GB" sz="2400" b="1" dirty="0" err="1"/>
              <a:t>zpráv</a:t>
            </a:r>
            <a:endParaRPr lang="cs-CZ" sz="24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/>
              <a:t>Post-</a:t>
            </a:r>
            <a:r>
              <a:rPr lang="en-GB" sz="2800" dirty="0" err="1"/>
              <a:t>kvantová</a:t>
            </a:r>
            <a:r>
              <a:rPr lang="en-GB" sz="2800" dirty="0"/>
              <a:t> </a:t>
            </a:r>
            <a:r>
              <a:rPr lang="en-GB" sz="2800" dirty="0" err="1"/>
              <a:t>výměna</a:t>
            </a:r>
            <a:r>
              <a:rPr lang="en-GB" sz="2800" dirty="0"/>
              <a:t> </a:t>
            </a:r>
            <a:r>
              <a:rPr lang="en-GB" sz="2800" dirty="0" err="1"/>
              <a:t>klíčů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Symetrické</a:t>
            </a:r>
            <a:r>
              <a:rPr lang="en-GB" sz="2800" dirty="0"/>
              <a:t> </a:t>
            </a:r>
            <a:r>
              <a:rPr lang="en-GB" sz="2800" dirty="0" err="1"/>
              <a:t>šifrování</a:t>
            </a:r>
            <a:r>
              <a:rPr lang="en-GB" sz="2800" dirty="0"/>
              <a:t> </a:t>
            </a:r>
            <a:r>
              <a:rPr lang="en-GB" sz="2800" dirty="0" err="1"/>
              <a:t>obsahu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Podpis</a:t>
            </a:r>
            <a:r>
              <a:rPr lang="en-GB" sz="2800" dirty="0"/>
              <a:t> </a:t>
            </a:r>
            <a:r>
              <a:rPr lang="en-GB" sz="2800" dirty="0" err="1"/>
              <a:t>zpráv</a:t>
            </a:r>
            <a:r>
              <a:rPr lang="en-GB" sz="2800" dirty="0"/>
              <a:t> pro </a:t>
            </a:r>
            <a:r>
              <a:rPr lang="en-GB" sz="2800" dirty="0" err="1"/>
              <a:t>autentizaci</a:t>
            </a:r>
            <a:endParaRPr lang="en-GB" sz="2800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2800" dirty="0" err="1"/>
              <a:t>Přenos</a:t>
            </a:r>
            <a:r>
              <a:rPr lang="en-GB" sz="2800" dirty="0"/>
              <a:t> s </a:t>
            </a:r>
            <a:r>
              <a:rPr lang="en-GB" sz="2800" dirty="0" err="1"/>
              <a:t>autentizovanými</a:t>
            </a:r>
            <a:r>
              <a:rPr lang="en-GB" sz="2800" dirty="0"/>
              <a:t> </a:t>
            </a:r>
            <a:r>
              <a:rPr lang="en-GB" sz="2800" dirty="0" err="1"/>
              <a:t>metadaty</a:t>
            </a:r>
            <a:endParaRPr lang="en-GB" sz="2800" dirty="0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C2076D92-81A5-AD5E-D879-9981B86608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E8926E95-38EC-BA9A-0B5C-ED7D89B48278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2938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délník 8">
            <a:extLst>
              <a:ext uri="{FF2B5EF4-FFF2-40B4-BE49-F238E27FC236}">
                <a16:creationId xmlns:a16="http://schemas.microsoft.com/office/drawing/2014/main" id="{7140CA9F-5FA0-9D20-0E2F-DF9910FD63D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B3B2CBD-3BC2-EF08-1E23-C51EE3936B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Hlavní okno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59CADB97-68F6-D640-E423-50CD9C7D3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09575" y="1543475"/>
            <a:ext cx="5181600" cy="4351338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cs-CZ" dirty="0"/>
              <a:t>Heslo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Seznam</a:t>
            </a:r>
            <a:r>
              <a:rPr lang="en-GB" dirty="0"/>
              <a:t> </a:t>
            </a:r>
            <a:r>
              <a:rPr lang="en-GB" dirty="0" err="1"/>
              <a:t>dostupných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Okno</a:t>
            </a:r>
            <a:r>
              <a:rPr lang="en-GB" dirty="0"/>
              <a:t> pro </a:t>
            </a:r>
            <a:r>
              <a:rPr lang="en-GB" dirty="0" err="1"/>
              <a:t>zprávy</a:t>
            </a:r>
            <a:r>
              <a:rPr lang="en-GB" dirty="0"/>
              <a:t> </a:t>
            </a:r>
            <a:endParaRPr lang="cs-CZ" dirty="0"/>
          </a:p>
          <a:p>
            <a:pPr>
              <a:buFont typeface="Arial" panose="020B0604020202020204" pitchFamily="34" charset="0"/>
              <a:buChar char="•"/>
            </a:pPr>
            <a:r>
              <a:rPr lang="en-GB" dirty="0" err="1"/>
              <a:t>Informace</a:t>
            </a:r>
            <a:r>
              <a:rPr lang="en-GB" dirty="0"/>
              <a:t> o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nastaveních</a:t>
            </a:r>
            <a:endParaRPr lang="en-GB" dirty="0"/>
          </a:p>
          <a:p>
            <a:endParaRPr lang="en-GB" dirty="0"/>
          </a:p>
        </p:txBody>
      </p:sp>
      <p:sp>
        <p:nvSpPr>
          <p:cNvPr id="8" name="Zástupný obsah 7">
            <a:extLst>
              <a:ext uri="{FF2B5EF4-FFF2-40B4-BE49-F238E27FC236}">
                <a16:creationId xmlns:a16="http://schemas.microsoft.com/office/drawing/2014/main" id="{1F0743E0-846D-5E8D-C583-2E438D16DC7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231A25AC-33A8-6197-2175-750EF6B60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5015B761-8393-A27D-0B97-E9F15442A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1687" y="1543475"/>
            <a:ext cx="5762625" cy="4533900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06B745C7-2ED0-8CE1-34DC-451DE615A3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035BC2F1-4CF0-4C92-500C-9CA2051B811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" name="Obrázek 4">
            <a:extLst>
              <a:ext uri="{FF2B5EF4-FFF2-40B4-BE49-F238E27FC236}">
                <a16:creationId xmlns:a16="http://schemas.microsoft.com/office/drawing/2014/main" id="{9C850E7C-0060-BC9E-0FD9-EFCE30EDCD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3111" y="4316233"/>
            <a:ext cx="3535427" cy="176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88014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bdélník 15">
            <a:extLst>
              <a:ext uri="{FF2B5EF4-FFF2-40B4-BE49-F238E27FC236}">
                <a16:creationId xmlns:a16="http://schemas.microsoft.com/office/drawing/2014/main" id="{3E3ACDF1-4D0D-23ED-F465-BF95324EFF25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9C70BF5-5594-BD48-95DC-998E02B868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Cryptography Settings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3E5901E6-6465-4ADC-04F3-E5E275642C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654" y="1514475"/>
            <a:ext cx="7436668" cy="4351338"/>
          </a:xfrm>
        </p:spPr>
        <p:txBody>
          <a:bodyPr/>
          <a:lstStyle/>
          <a:p>
            <a:pPr marL="0" indent="0">
              <a:buNone/>
            </a:pPr>
            <a:r>
              <a:rPr lang="cs-CZ" dirty="0"/>
              <a:t>Zde se</a:t>
            </a:r>
            <a:r>
              <a:rPr lang="en-GB" dirty="0" err="1"/>
              <a:t>nastavují</a:t>
            </a:r>
            <a:r>
              <a:rPr lang="en-GB" dirty="0"/>
              <a:t> </a:t>
            </a:r>
            <a:r>
              <a:rPr lang="en-GB" dirty="0" err="1"/>
              <a:t>algoritmy</a:t>
            </a:r>
            <a:r>
              <a:rPr lang="en-GB" dirty="0"/>
              <a:t> </a:t>
            </a:r>
            <a:endParaRPr lang="cs-CZ" dirty="0"/>
          </a:p>
          <a:p>
            <a:r>
              <a:rPr lang="cs-CZ" dirty="0"/>
              <a:t>V</a:t>
            </a:r>
            <a:r>
              <a:rPr lang="en-GB" dirty="0" err="1"/>
              <a:t>ýměnu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cs-CZ" dirty="0"/>
          </a:p>
          <a:p>
            <a:endParaRPr lang="cs-CZ" dirty="0"/>
          </a:p>
          <a:p>
            <a:endParaRPr lang="cs-CZ" dirty="0"/>
          </a:p>
          <a:p>
            <a:endParaRPr lang="cs-CZ" dirty="0"/>
          </a:p>
          <a:p>
            <a:r>
              <a:rPr lang="cs-CZ" dirty="0"/>
              <a:t>S</a:t>
            </a:r>
            <a:r>
              <a:rPr lang="en-GB" dirty="0" err="1"/>
              <a:t>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marL="0" indent="0">
              <a:buNone/>
            </a:pPr>
            <a:endParaRPr lang="cs-CZ" dirty="0"/>
          </a:p>
          <a:p>
            <a:r>
              <a:rPr lang="cs-CZ" dirty="0" err="1"/>
              <a:t>Digitalní</a:t>
            </a:r>
            <a:r>
              <a:rPr lang="cs-CZ" dirty="0"/>
              <a:t> </a:t>
            </a:r>
            <a:r>
              <a:rPr lang="en-GB" dirty="0" err="1"/>
              <a:t>podpis</a:t>
            </a:r>
            <a:r>
              <a:rPr lang="en-GB" dirty="0"/>
              <a:t>.</a:t>
            </a: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1CF95C3D-76E7-8BA9-4A36-AB23EA2BE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13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35178D7B-8D37-795E-E357-742F53980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6462" y="1514475"/>
            <a:ext cx="4973924" cy="4276725"/>
          </a:xfrm>
          <a:prstGeom prst="rect">
            <a:avLst/>
          </a:prstGeom>
        </p:spPr>
      </p:pic>
      <p:pic>
        <p:nvPicPr>
          <p:cNvPr id="11" name="Obrázek 10">
            <a:extLst>
              <a:ext uri="{FF2B5EF4-FFF2-40B4-BE49-F238E27FC236}">
                <a16:creationId xmlns:a16="http://schemas.microsoft.com/office/drawing/2014/main" id="{DC3B1414-A280-7106-033F-BD99C16050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688" y="2536039"/>
            <a:ext cx="3543300" cy="122872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D5617E35-7842-39BD-BB2C-BB06A25C97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488" y="4586100"/>
            <a:ext cx="5214938" cy="448800"/>
          </a:xfrm>
          <a:prstGeom prst="rect">
            <a:avLst/>
          </a:prstGeom>
        </p:spPr>
      </p:pic>
      <p:pic>
        <p:nvPicPr>
          <p:cNvPr id="15" name="Obrázek 14">
            <a:extLst>
              <a:ext uri="{FF2B5EF4-FFF2-40B4-BE49-F238E27FC236}">
                <a16:creationId xmlns:a16="http://schemas.microsoft.com/office/drawing/2014/main" id="{07EB2330-1469-CD20-23EF-30F1539EF7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1487" y="5509249"/>
            <a:ext cx="3533775" cy="771525"/>
          </a:xfrm>
          <a:prstGeom prst="rect">
            <a:avLst/>
          </a:prstGeom>
        </p:spPr>
      </p:pic>
      <p:pic>
        <p:nvPicPr>
          <p:cNvPr id="17" name="Obrázek 16">
            <a:extLst>
              <a:ext uri="{FF2B5EF4-FFF2-40B4-BE49-F238E27FC236}">
                <a16:creationId xmlns:a16="http://schemas.microsoft.com/office/drawing/2014/main" id="{F54C1A82-6464-3690-2561-DA407EA2D18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8" name="Obdélník 17">
            <a:extLst>
              <a:ext uri="{FF2B5EF4-FFF2-40B4-BE49-F238E27FC236}">
                <a16:creationId xmlns:a16="http://schemas.microsoft.com/office/drawing/2014/main" id="{F02EE0D2-43C7-EB62-90BF-9C29BE3DF11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3770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délník 7">
            <a:extLst>
              <a:ext uri="{FF2B5EF4-FFF2-40B4-BE49-F238E27FC236}">
                <a16:creationId xmlns:a16="http://schemas.microsoft.com/office/drawing/2014/main" id="{AB0641BC-7878-90EB-40AA-54FAD65B18E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16F20D33-0641-2B7E-E888-2BD4E249A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Logy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7" name="Zástupný obsah 6">
            <a:extLst>
              <a:ext uri="{FF2B5EF4-FFF2-40B4-BE49-F238E27FC236}">
                <a16:creationId xmlns:a16="http://schemas.microsoft.com/office/drawing/2014/main" id="{9BBAE429-7BEA-72DE-3160-FB354A285E5E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6019800" y="1690688"/>
            <a:ext cx="5181600" cy="3989227"/>
          </a:xfrm>
        </p:spPr>
      </p:pic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21496D1A-8CD3-551E-7696-5C5F0F85B2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479" y="1691631"/>
            <a:ext cx="5181600" cy="4351338"/>
          </a:xfrm>
        </p:spPr>
        <p:txBody>
          <a:bodyPr/>
          <a:lstStyle/>
          <a:p>
            <a:r>
              <a:rPr lang="cs-CZ" dirty="0"/>
              <a:t>Z</a:t>
            </a:r>
            <a:r>
              <a:rPr lang="en-GB" dirty="0" err="1"/>
              <a:t>obrazují</a:t>
            </a:r>
            <a:r>
              <a:rPr lang="en-GB" dirty="0"/>
              <a:t> </a:t>
            </a:r>
            <a:r>
              <a:rPr lang="en-GB" dirty="0" err="1"/>
              <a:t>typy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teré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dy</a:t>
            </a:r>
            <a:r>
              <a:rPr lang="en-GB" dirty="0"/>
              <a:t> </a:t>
            </a:r>
            <a:r>
              <a:rPr lang="en-GB" dirty="0" err="1"/>
              <a:t>byly</a:t>
            </a:r>
            <a:r>
              <a:rPr lang="en-GB" dirty="0"/>
              <a:t> </a:t>
            </a:r>
            <a:r>
              <a:rPr lang="en-GB" dirty="0" err="1"/>
              <a:t>odeslány</a:t>
            </a:r>
            <a:endParaRPr lang="cs-CZ" dirty="0"/>
          </a:p>
          <a:p>
            <a:pPr lvl="1"/>
            <a:r>
              <a:rPr lang="cs-CZ" dirty="0"/>
              <a:t>K</a:t>
            </a:r>
            <a:r>
              <a:rPr lang="en-GB" dirty="0" err="1"/>
              <a:t>terým</a:t>
            </a:r>
            <a:r>
              <a:rPr lang="en-GB" dirty="0"/>
              <a:t> </a:t>
            </a:r>
            <a:r>
              <a:rPr lang="en-GB" dirty="0" err="1"/>
              <a:t>počítačem</a:t>
            </a:r>
            <a:r>
              <a:rPr lang="en-GB" dirty="0"/>
              <a:t> v </a:t>
            </a:r>
            <a:r>
              <a:rPr lang="en-GB" dirty="0" err="1"/>
              <a:t>konverzaci</a:t>
            </a:r>
            <a:endParaRPr lang="cs-CZ" dirty="0"/>
          </a:p>
          <a:p>
            <a:pPr lvl="1"/>
            <a:r>
              <a:rPr lang="cs-CZ" dirty="0" err="1"/>
              <a:t>Stručny</a:t>
            </a:r>
            <a:r>
              <a:rPr lang="cs-CZ" dirty="0"/>
              <a:t> popis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D851B31B-15AF-1CC4-59A2-21E9677379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14</a:t>
            </a:fld>
            <a:endParaRPr lang="en-GB"/>
          </a:p>
        </p:txBody>
      </p:sp>
      <p:sp>
        <p:nvSpPr>
          <p:cNvPr id="9" name="Obdélník 8">
            <a:extLst>
              <a:ext uri="{FF2B5EF4-FFF2-40B4-BE49-F238E27FC236}">
                <a16:creationId xmlns:a16="http://schemas.microsoft.com/office/drawing/2014/main" id="{CD300390-9141-BC10-F823-9C49AE92C22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AB6F67F8-5518-01B3-5988-A5DAB0EB37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7875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DC81BE0-AE93-512D-ED9F-52A2F9287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15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193D11DB-07F8-D5DE-6428-77E8C615242A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5CDBF2F6-39B9-B716-8D02-3199B6B25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Testování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Zástupný obsah 3">
            <a:extLst>
              <a:ext uri="{FF2B5EF4-FFF2-40B4-BE49-F238E27FC236}">
                <a16:creationId xmlns:a16="http://schemas.microsoft.com/office/drawing/2014/main" id="{4FEE6EB0-7D9E-2705-8E06-B3CD49C61B8E}"/>
              </a:ext>
            </a:extLst>
          </p:cNvPr>
          <p:cNvSpPr txBox="1">
            <a:spLocks/>
          </p:cNvSpPr>
          <p:nvPr/>
        </p:nvSpPr>
        <p:spPr>
          <a:xfrm>
            <a:off x="437515" y="1456426"/>
            <a:ext cx="11172594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buNone/>
            </a:pPr>
            <a:r>
              <a:rPr lang="en-GB" b="1" i="0" dirty="0" err="1">
                <a:solidFill>
                  <a:srgbClr val="030712"/>
                </a:solidFill>
                <a:effectLst/>
              </a:rPr>
              <a:t>Dva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přístupy</a:t>
            </a:r>
            <a:r>
              <a:rPr lang="en-GB" b="1" i="0" dirty="0">
                <a:solidFill>
                  <a:srgbClr val="030712"/>
                </a:solidFill>
                <a:effectLst/>
              </a:rPr>
              <a:t> k </a:t>
            </a:r>
            <a:r>
              <a:rPr lang="en-GB" b="1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1" i="0" dirty="0">
                <a:solidFill>
                  <a:srgbClr val="030712"/>
                </a:solidFill>
                <a:effectLst/>
              </a:rPr>
              <a:t>:</a:t>
            </a: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1. Manuální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UI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funkčnosti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uživatelského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rozhraní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Ověření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stanicemi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Výměna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šifrovaná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komunikace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algn="l">
              <a:spcBef>
                <a:spcPts val="1200"/>
              </a:spcBef>
              <a:buNone/>
            </a:pPr>
            <a:r>
              <a:rPr lang="en-GB" b="0" i="0" dirty="0">
                <a:solidFill>
                  <a:srgbClr val="030712"/>
                </a:solidFill>
                <a:effectLst/>
              </a:rPr>
              <a:t>2.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Automatizované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cs-CZ" b="0" i="0" dirty="0">
                <a:solidFill>
                  <a:srgbClr val="030712"/>
                </a:solidFill>
                <a:effectLst/>
              </a:rPr>
              <a:t> pomocí skriptu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12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Generování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podrobných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reportů</a:t>
            </a:r>
            <a:endParaRPr lang="en-GB" b="0" i="0" dirty="0">
              <a:solidFill>
                <a:srgbClr val="030712"/>
              </a:solidFill>
              <a:effectLst/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E7A66BB3-807A-4ABD-3C09-C6EA6598D2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3794559E-0FD6-875B-1586-C4461A5EDC6B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55479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8DB3F59-4AE7-3EA8-8BB2-8355273AEE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10938164" cy="4351338"/>
          </a:xfrm>
        </p:spPr>
        <p:txBody>
          <a:bodyPr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cs-CZ" b="0" i="0" dirty="0">
                <a:solidFill>
                  <a:srgbClr val="030712"/>
                </a:solidFill>
                <a:effectLst/>
              </a:rPr>
              <a:t>V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ytvoření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dvou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testovacích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(server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klient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Testování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všech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108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kryptografických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  <a:endParaRPr lang="cs-CZ" dirty="0">
              <a:solidFill>
                <a:srgbClr val="030712"/>
              </a:solidFill>
            </a:endParaRP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9 variant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2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symetrické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× 6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algoritmů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podpisu</a:t>
            </a:r>
            <a:endParaRPr lang="cs-CZ" dirty="0">
              <a:solidFill>
                <a:srgbClr val="030712"/>
              </a:solidFill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>
                <a:solidFill>
                  <a:srgbClr val="030712"/>
                </a:solidFill>
                <a:effectLst/>
              </a:rPr>
              <a:t>Pro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každou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kombinaci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testuje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Navázání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spojení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mezi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uzly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Výměnu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její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Základní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zasílání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zpráv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Přenos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různých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velikostí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(10 KB, 100 KB, 1 MB)</a:t>
            </a:r>
            <a:endParaRPr lang="cs-CZ" b="0" i="0" dirty="0">
              <a:solidFill>
                <a:srgbClr val="030712"/>
              </a:solidFill>
              <a:effectLst/>
            </a:endParaRPr>
          </a:p>
          <a:p>
            <a:pPr marL="514350" indent="-514350">
              <a:spcBef>
                <a:spcPts val="900"/>
              </a:spcBef>
              <a:buFont typeface="+mj-lt"/>
              <a:buAutoNum type="arabicPeriod"/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Měření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výkonnostních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metrik</a:t>
            </a:r>
            <a:r>
              <a:rPr lang="en-GB" b="0" i="0" dirty="0">
                <a:solidFill>
                  <a:srgbClr val="030712"/>
                </a:solidFill>
                <a:effectLst/>
              </a:rPr>
              <a:t>:</a:t>
            </a:r>
          </a:p>
          <a:p>
            <a:pPr lvl="1">
              <a:spcBef>
                <a:spcPts val="900"/>
              </a:spcBef>
            </a:pPr>
            <a:r>
              <a:rPr lang="en-GB" b="0" i="0" dirty="0">
                <a:solidFill>
                  <a:srgbClr val="030712"/>
                </a:solidFill>
                <a:effectLst/>
              </a:rPr>
              <a:t>Doba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výměny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klíčů</a:t>
            </a:r>
            <a:endParaRPr lang="en-GB" b="0" i="0" dirty="0">
              <a:solidFill>
                <a:srgbClr val="030712"/>
              </a:solidFill>
              <a:effectLst/>
            </a:endParaRPr>
          </a:p>
          <a:p>
            <a:pPr lvl="1">
              <a:spcBef>
                <a:spcPts val="900"/>
              </a:spcBef>
            </a:pPr>
            <a:r>
              <a:rPr lang="en-GB" b="0" i="0" dirty="0" err="1">
                <a:solidFill>
                  <a:srgbClr val="030712"/>
                </a:solidFill>
                <a:effectLst/>
              </a:rPr>
              <a:t>Rychlost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přenosu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</a:t>
            </a:r>
            <a:r>
              <a:rPr lang="en-GB" b="0" i="0" dirty="0" err="1">
                <a:solidFill>
                  <a:srgbClr val="030712"/>
                </a:solidFill>
                <a:effectLst/>
              </a:rPr>
              <a:t>souborů</a:t>
            </a:r>
            <a:r>
              <a:rPr lang="en-GB" b="0" i="0" dirty="0">
                <a:solidFill>
                  <a:srgbClr val="030712"/>
                </a:solidFill>
                <a:effectLst/>
              </a:rPr>
              <a:t> (KB/s)</a:t>
            </a:r>
          </a:p>
          <a:p>
            <a:pPr marL="0" indent="0">
              <a:buNone/>
            </a:pPr>
            <a:r>
              <a:rPr lang="cs-CZ" sz="2600" dirty="0"/>
              <a:t>5.       </a:t>
            </a:r>
            <a:r>
              <a:rPr lang="en-GB" sz="2900" dirty="0" err="1">
                <a:solidFill>
                  <a:srgbClr val="030712"/>
                </a:solidFill>
              </a:rPr>
              <a:t>Generování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podrobného</a:t>
            </a:r>
            <a:r>
              <a:rPr lang="en-GB" sz="2900" dirty="0">
                <a:solidFill>
                  <a:srgbClr val="030712"/>
                </a:solidFill>
              </a:rPr>
              <a:t> </a:t>
            </a:r>
            <a:r>
              <a:rPr lang="en-GB" sz="2900" dirty="0" err="1">
                <a:solidFill>
                  <a:srgbClr val="030712"/>
                </a:solidFill>
              </a:rPr>
              <a:t>reportu</a:t>
            </a:r>
            <a:r>
              <a:rPr lang="en-GB" sz="2900" dirty="0">
                <a:solidFill>
                  <a:srgbClr val="030712"/>
                </a:solidFill>
              </a:rPr>
              <a:t> s </a:t>
            </a:r>
            <a:r>
              <a:rPr lang="en-GB" sz="2900" dirty="0" err="1">
                <a:solidFill>
                  <a:srgbClr val="030712"/>
                </a:solidFill>
              </a:rPr>
              <a:t>výsledky</a:t>
            </a:r>
            <a:r>
              <a:rPr lang="cs-CZ" sz="2900" dirty="0">
                <a:solidFill>
                  <a:srgbClr val="030712"/>
                </a:solidFill>
              </a:rPr>
              <a:t> do souboru (viz dokumentace)</a:t>
            </a:r>
          </a:p>
          <a:p>
            <a:pPr marL="0" indent="0">
              <a:buNone/>
            </a:pPr>
            <a:r>
              <a:rPr lang="cs-CZ" dirty="0"/>
              <a:t>	</a:t>
            </a:r>
            <a:br>
              <a:rPr lang="en-GB" dirty="0"/>
            </a:b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694B6C75-9502-86C0-133C-042576FA9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16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097E23C4-EF76-E201-4FDB-FE5AACA112F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F1BC26BA-F977-C661-41D1-E0086FC5E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Proces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64702623-CB72-E66B-54EC-1B1773F6C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8DBE1D7-2AF6-E7F2-FF19-67BF596A8BC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9531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8135870D-E5D0-B096-3CD2-00A013D91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17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A8127886-6113-00D7-DA4E-46E06B112A82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C5B700DA-2C59-42BA-F59F-40C887886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AF79EB77-2B85-A414-7F2F-3A51512A39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2479711"/>
            <a:ext cx="8191500" cy="3552825"/>
          </a:xfrm>
          <a:prstGeom prst="rect">
            <a:avLst/>
          </a:prstGeom>
        </p:spPr>
      </p:pic>
      <p:pic>
        <p:nvPicPr>
          <p:cNvPr id="10" name="Obrázek 9">
            <a:extLst>
              <a:ext uri="{FF2B5EF4-FFF2-40B4-BE49-F238E27FC236}">
                <a16:creationId xmlns:a16="http://schemas.microsoft.com/office/drawing/2014/main" id="{F65A792A-367E-B1D5-0D83-6873CFF22A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1" name="Obdélník 10">
            <a:extLst>
              <a:ext uri="{FF2B5EF4-FFF2-40B4-BE49-F238E27FC236}">
                <a16:creationId xmlns:a16="http://schemas.microsoft.com/office/drawing/2014/main" id="{C9397266-9DD8-1C04-1B18-C0C90B874BD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ovéPole 11">
            <a:extLst>
              <a:ext uri="{FF2B5EF4-FFF2-40B4-BE49-F238E27FC236}">
                <a16:creationId xmlns:a16="http://schemas.microsoft.com/office/drawing/2014/main" id="{5B4D9526-5A54-B211-90AB-649923E03C6E}"/>
              </a:ext>
            </a:extLst>
          </p:cNvPr>
          <p:cNvSpPr txBox="1"/>
          <p:nvPr/>
        </p:nvSpPr>
        <p:spPr>
          <a:xfrm>
            <a:off x="659786" y="1612077"/>
            <a:ext cx="58187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Doba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výměny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klíčů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algoritmu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8940343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6B5575-36BF-B6F5-468D-F0B92CBB1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E51348F6-CB26-BFFB-14E9-0B4CF799E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18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812337-19EA-9597-21A1-74334F0EBD26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E6EAFEA1-96B6-1762-E449-90551A3AD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EB2EAA5-AB10-4729-3F72-024D443113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BBB05A1-6601-771C-9C64-DFC41334752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Obrázek 10">
            <a:extLst>
              <a:ext uri="{FF2B5EF4-FFF2-40B4-BE49-F238E27FC236}">
                <a16:creationId xmlns:a16="http://schemas.microsoft.com/office/drawing/2014/main" id="{130EC6F6-3B02-7021-06A8-44EAD4D92E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7613" y="4899346"/>
            <a:ext cx="8248650" cy="1323975"/>
          </a:xfrm>
          <a:prstGeom prst="rect">
            <a:avLst/>
          </a:prstGeom>
        </p:spPr>
      </p:pic>
      <p:pic>
        <p:nvPicPr>
          <p:cNvPr id="13" name="Obrázek 12">
            <a:extLst>
              <a:ext uri="{FF2B5EF4-FFF2-40B4-BE49-F238E27FC236}">
                <a16:creationId xmlns:a16="http://schemas.microsoft.com/office/drawing/2014/main" id="{26AFBEF9-13C3-A8BB-881B-632CE333EA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1675" y="1946347"/>
            <a:ext cx="8201025" cy="2438400"/>
          </a:xfrm>
          <a:prstGeom prst="rect">
            <a:avLst/>
          </a:prstGeom>
        </p:spPr>
      </p:pic>
      <p:sp>
        <p:nvSpPr>
          <p:cNvPr id="14" name="TextovéPole 13">
            <a:extLst>
              <a:ext uri="{FF2B5EF4-FFF2-40B4-BE49-F238E27FC236}">
                <a16:creationId xmlns:a16="http://schemas.microsoft.com/office/drawing/2014/main" id="{B616CBCD-D67E-29C2-AA99-9EDB25257730}"/>
              </a:ext>
            </a:extLst>
          </p:cNvPr>
          <p:cNvSpPr txBox="1"/>
          <p:nvPr/>
        </p:nvSpPr>
        <p:spPr>
          <a:xfrm>
            <a:off x="666278" y="129666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Nejlepší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pro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souborů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(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průměr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všech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)</a:t>
            </a:r>
            <a:endParaRPr lang="en-GB" sz="2800" b="1" dirty="0"/>
          </a:p>
        </p:txBody>
      </p:sp>
      <p:sp>
        <p:nvSpPr>
          <p:cNvPr id="15" name="TextovéPole 14">
            <a:extLst>
              <a:ext uri="{FF2B5EF4-FFF2-40B4-BE49-F238E27FC236}">
                <a16:creationId xmlns:a16="http://schemas.microsoft.com/office/drawing/2014/main" id="{AF65B11A-6B6B-D46F-9AC7-84688B6894D3}"/>
              </a:ext>
            </a:extLst>
          </p:cNvPr>
          <p:cNvSpPr txBox="1"/>
          <p:nvPr/>
        </p:nvSpPr>
        <p:spPr>
          <a:xfrm>
            <a:off x="578533" y="4376126"/>
            <a:ext cx="106113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Nej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pomalejší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cs-CZ" sz="2800" b="1" i="0" dirty="0">
                <a:solidFill>
                  <a:srgbClr val="030712"/>
                </a:solidFill>
                <a:effectLst/>
                <a:latin typeface="ui-sans-serif"/>
              </a:rPr>
              <a:t>kombinace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552695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BE4D2-D3D4-BAF6-144A-DA123BA121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A9818D7-F494-2CD9-C2F9-70CAD28D14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19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DE80FE70-CAEB-F9F4-2EEA-E1E9F114844D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4000DBA2-AFB6-D09B-B477-AF0C312BCA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Výsledky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545F3921-CA5B-C80A-BE18-2817F38282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B50F18CF-E31D-FF68-A870-E31A200F2F9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9" name="Obrázek 8">
            <a:extLst>
              <a:ext uri="{FF2B5EF4-FFF2-40B4-BE49-F238E27FC236}">
                <a16:creationId xmlns:a16="http://schemas.microsoft.com/office/drawing/2014/main" id="{4C54FCB8-304C-DC5C-9158-D04673F9CA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0159" y="2175600"/>
            <a:ext cx="8343900" cy="3648075"/>
          </a:xfrm>
          <a:prstGeom prst="rect">
            <a:avLst/>
          </a:prstGeom>
        </p:spPr>
      </p:pic>
      <p:sp>
        <p:nvSpPr>
          <p:cNvPr id="10" name="TextovéPole 9">
            <a:extLst>
              <a:ext uri="{FF2B5EF4-FFF2-40B4-BE49-F238E27FC236}">
                <a16:creationId xmlns:a16="http://schemas.microsoft.com/office/drawing/2014/main" id="{C9E22EA4-C22F-287F-CAD5-0CBFDE927B15}"/>
              </a:ext>
            </a:extLst>
          </p:cNvPr>
          <p:cNvSpPr txBox="1"/>
          <p:nvPr/>
        </p:nvSpPr>
        <p:spPr>
          <a:xfrm>
            <a:off x="659786" y="1612077"/>
            <a:ext cx="69509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Rychlost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přenosu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podle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velikosti</a:t>
            </a:r>
            <a:r>
              <a:rPr lang="en-GB" sz="2800" b="1" i="0" dirty="0">
                <a:solidFill>
                  <a:srgbClr val="030712"/>
                </a:solidFill>
                <a:effectLst/>
                <a:latin typeface="ui-sans-serif"/>
              </a:rPr>
              <a:t> </a:t>
            </a:r>
            <a:r>
              <a:rPr lang="en-GB" sz="2800" b="1" i="0" dirty="0" err="1">
                <a:solidFill>
                  <a:srgbClr val="030712"/>
                </a:solidFill>
                <a:effectLst/>
                <a:latin typeface="ui-sans-serif"/>
              </a:rPr>
              <a:t>souboru</a:t>
            </a:r>
            <a:endParaRPr lang="en-GB" sz="2800" b="1" dirty="0"/>
          </a:p>
        </p:txBody>
      </p:sp>
    </p:spTree>
    <p:extLst>
      <p:ext uri="{BB962C8B-B14F-4D97-AF65-F5344CB8AC3E}">
        <p14:creationId xmlns:p14="http://schemas.microsoft.com/office/powerpoint/2010/main" val="40415391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C7CB94EB-D1D3-2704-6E65-6FC4D559AE01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9AF3CC2-4CFB-28A4-DDA3-04D10EBB8B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OBSAH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4501A3E-9FD8-3D2D-03F5-FF97516784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6109" y="1665286"/>
            <a:ext cx="10515600" cy="4351338"/>
          </a:xfrm>
        </p:spPr>
        <p:txBody>
          <a:bodyPr>
            <a:normAutofit fontScale="92500" lnSpcReduction="20000"/>
          </a:bodyPr>
          <a:lstStyle/>
          <a:p>
            <a:r>
              <a:rPr lang="cs-CZ" dirty="0"/>
              <a:t>Popis projektu</a:t>
            </a:r>
          </a:p>
          <a:p>
            <a:r>
              <a:rPr lang="cs-CZ" dirty="0"/>
              <a:t>Cíle projektu</a:t>
            </a:r>
          </a:p>
          <a:p>
            <a:r>
              <a:rPr lang="cs-CZ" dirty="0"/>
              <a:t>Klíčové funkce</a:t>
            </a:r>
          </a:p>
          <a:p>
            <a:r>
              <a:rPr lang="cs-CZ" dirty="0"/>
              <a:t>Architektura</a:t>
            </a:r>
          </a:p>
          <a:p>
            <a:r>
              <a:rPr lang="cs-CZ" dirty="0"/>
              <a:t>Bezpečnostní model</a:t>
            </a:r>
          </a:p>
          <a:p>
            <a:r>
              <a:rPr lang="cs-CZ" dirty="0"/>
              <a:t>Implementace</a:t>
            </a:r>
          </a:p>
          <a:p>
            <a:r>
              <a:rPr lang="cs-CZ" dirty="0"/>
              <a:t>Datové toky a komunikace</a:t>
            </a:r>
          </a:p>
          <a:p>
            <a:r>
              <a:rPr lang="cs-CZ" dirty="0"/>
              <a:t>Rozhraní aplikace</a:t>
            </a:r>
          </a:p>
          <a:p>
            <a:r>
              <a:rPr lang="cs-CZ" dirty="0"/>
              <a:t>Testování</a:t>
            </a:r>
          </a:p>
          <a:p>
            <a:r>
              <a:rPr lang="cs-CZ" dirty="0"/>
              <a:t>Popis a ukázka samotné aplikace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3A8AB913-2710-BF92-C629-B5E9CA8A44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7C244FB-33ED-3125-D602-1497A397DE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957EB5CA-2910-AFC9-FB4A-E5391146272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5839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BB4504-5457-1463-5149-903402E7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796AE311-FBC2-505E-6188-EE4F34140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20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2EB3FCC7-3D36-2684-F855-D227E243308F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C6303FB-B554-9572-DBBC-98BDE67DC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Doporučení na základě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B6A6BA83-EB57-899F-D8DD-F0062A3CE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5962" y="1281112"/>
            <a:ext cx="8220075" cy="4295775"/>
          </a:xfrm>
          <a:prstGeom prst="rect">
            <a:avLst/>
          </a:prstGeom>
        </p:spPr>
      </p:pic>
      <p:pic>
        <p:nvPicPr>
          <p:cNvPr id="8" name="Obrázek 7">
            <a:extLst>
              <a:ext uri="{FF2B5EF4-FFF2-40B4-BE49-F238E27FC236}">
                <a16:creationId xmlns:a16="http://schemas.microsoft.com/office/drawing/2014/main" id="{58C15B4E-3796-771D-47A8-1F0248B0A6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4DC50664-6B0E-858D-A60C-3FDB2FAD98CE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96890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EB770-69D7-3DDA-80E2-3972556E77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36DE37F-4A04-6B26-F32A-742CAAE6BF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21</a:t>
            </a:fld>
            <a:endParaRPr lang="en-GB"/>
          </a:p>
        </p:txBody>
      </p:sp>
      <p:sp>
        <p:nvSpPr>
          <p:cNvPr id="6" name="Obdélník 5">
            <a:extLst>
              <a:ext uri="{FF2B5EF4-FFF2-40B4-BE49-F238E27FC236}">
                <a16:creationId xmlns:a16="http://schemas.microsoft.com/office/drawing/2014/main" id="{B3C17B4D-FA4E-2C44-823B-53BA2A4A340E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13BE714C-A469-0EE0-19E9-9CB6F75CF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Závěr testování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3A3AB1A1-A34B-23A1-CDFE-8F52F7859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CA3C4F2C-CD0F-3FD6-E7EE-5FFF2D2864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ovéPole 1">
            <a:extLst>
              <a:ext uri="{FF2B5EF4-FFF2-40B4-BE49-F238E27FC236}">
                <a16:creationId xmlns:a16="http://schemas.microsoft.com/office/drawing/2014/main" id="{B1F01C82-8E61-60B1-E94C-36AFDE88D582}"/>
              </a:ext>
            </a:extLst>
          </p:cNvPr>
          <p:cNvSpPr txBox="1"/>
          <p:nvPr/>
        </p:nvSpPr>
        <p:spPr>
          <a:xfrm>
            <a:off x="641023" y="1687398"/>
            <a:ext cx="1018094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Ú</a:t>
            </a:r>
            <a:r>
              <a:rPr lang="en-GB" sz="2400" dirty="0" err="1"/>
              <a:t>spěšně</a:t>
            </a:r>
            <a:r>
              <a:rPr lang="en-GB" sz="2400" dirty="0"/>
              <a:t> </a:t>
            </a:r>
            <a:r>
              <a:rPr lang="en-GB" sz="2400" dirty="0" err="1"/>
              <a:t>otestov</a:t>
            </a:r>
            <a:r>
              <a:rPr lang="cs-CZ" sz="2400" dirty="0" err="1"/>
              <a:t>áno</a:t>
            </a:r>
            <a:r>
              <a:rPr lang="en-GB" sz="2400" dirty="0"/>
              <a:t> </a:t>
            </a:r>
            <a:r>
              <a:rPr lang="en-GB" sz="2400" dirty="0" err="1"/>
              <a:t>všech</a:t>
            </a:r>
            <a:r>
              <a:rPr lang="en-GB" sz="2400" dirty="0"/>
              <a:t> 108 </a:t>
            </a:r>
            <a:r>
              <a:rPr lang="en-GB" sz="2400" dirty="0" err="1"/>
              <a:t>kombinací</a:t>
            </a:r>
            <a:r>
              <a:rPr lang="en-GB" sz="2400" dirty="0"/>
              <a:t> </a:t>
            </a:r>
            <a:r>
              <a:rPr lang="en-GB" sz="2400" dirty="0" err="1"/>
              <a:t>kryptografických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P</a:t>
            </a:r>
            <a:r>
              <a:rPr lang="en-GB" sz="2400" dirty="0" err="1"/>
              <a:t>otvr</a:t>
            </a:r>
            <a:r>
              <a:rPr lang="cs-CZ" sz="2400" dirty="0" err="1"/>
              <a:t>zena</a:t>
            </a:r>
            <a:r>
              <a:rPr lang="en-GB" sz="2400" dirty="0"/>
              <a:t> </a:t>
            </a:r>
            <a:r>
              <a:rPr lang="en-GB" sz="2400" dirty="0" err="1"/>
              <a:t>vzájemn</a:t>
            </a:r>
            <a:r>
              <a:rPr lang="cs-CZ" sz="2400" dirty="0"/>
              <a:t>á</a:t>
            </a:r>
            <a:r>
              <a:rPr lang="en-GB" sz="2400" dirty="0"/>
              <a:t> </a:t>
            </a:r>
            <a:r>
              <a:rPr lang="en-GB" sz="2400" dirty="0" err="1"/>
              <a:t>kompatibilit</a:t>
            </a:r>
            <a:r>
              <a:rPr lang="cs-CZ" sz="2400" dirty="0"/>
              <a:t>a algoritmů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400" dirty="0" err="1"/>
              <a:t>Vytvoř</a:t>
            </a:r>
            <a:r>
              <a:rPr lang="cs-CZ" sz="2400" dirty="0" err="1"/>
              <a:t>eny</a:t>
            </a:r>
            <a:r>
              <a:rPr lang="en-GB" sz="2400" dirty="0"/>
              <a:t> </a:t>
            </a:r>
            <a:r>
              <a:rPr lang="en-GB" sz="2400" dirty="0" err="1"/>
              <a:t>podrobné</a:t>
            </a:r>
            <a:r>
              <a:rPr lang="en-GB" sz="2400" dirty="0"/>
              <a:t> </a:t>
            </a:r>
            <a:r>
              <a:rPr lang="en-GB" sz="2400" dirty="0" err="1"/>
              <a:t>výkonnostní</a:t>
            </a:r>
            <a:r>
              <a:rPr lang="en-GB" sz="2400" dirty="0"/>
              <a:t> </a:t>
            </a:r>
            <a:r>
              <a:rPr lang="en-GB" sz="2400" dirty="0" err="1"/>
              <a:t>profily</a:t>
            </a: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cs-CZ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cs-CZ" sz="2400" dirty="0"/>
              <a:t>I</a:t>
            </a:r>
            <a:r>
              <a:rPr lang="en-GB" sz="2400" dirty="0" err="1"/>
              <a:t>dentifikova</a:t>
            </a:r>
            <a:r>
              <a:rPr lang="cs-CZ" sz="2400" dirty="0" err="1"/>
              <a:t>ny</a:t>
            </a:r>
            <a:r>
              <a:rPr lang="cs-CZ" sz="2400" dirty="0"/>
              <a:t> </a:t>
            </a:r>
            <a:r>
              <a:rPr lang="en-GB" sz="2400" dirty="0" err="1"/>
              <a:t>optimální</a:t>
            </a:r>
            <a:r>
              <a:rPr lang="en-GB" sz="2400" dirty="0"/>
              <a:t> </a:t>
            </a:r>
            <a:r>
              <a:rPr lang="en-GB" sz="2400" dirty="0" err="1"/>
              <a:t>kombinace</a:t>
            </a:r>
            <a:r>
              <a:rPr lang="en-GB" sz="2400" dirty="0"/>
              <a:t> </a:t>
            </a:r>
            <a:r>
              <a:rPr lang="en-GB" sz="2400" dirty="0" err="1"/>
              <a:t>algoritmů</a:t>
            </a:r>
            <a:r>
              <a:rPr lang="en-GB" sz="2400" dirty="0"/>
              <a:t> pro </a:t>
            </a:r>
            <a:r>
              <a:rPr lang="en-GB" sz="2400" dirty="0" err="1"/>
              <a:t>různé</a:t>
            </a:r>
            <a:r>
              <a:rPr lang="en-GB" sz="2400" dirty="0"/>
              <a:t> </a:t>
            </a:r>
            <a:r>
              <a:rPr lang="en-GB" sz="2400" dirty="0" err="1"/>
              <a:t>případy</a:t>
            </a:r>
            <a:r>
              <a:rPr lang="en-GB" sz="2400" dirty="0"/>
              <a:t> </a:t>
            </a:r>
            <a:r>
              <a:rPr lang="en-GB" sz="2400" dirty="0" err="1"/>
              <a:t>použití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40217991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délník 5">
            <a:extLst>
              <a:ext uri="{FF2B5EF4-FFF2-40B4-BE49-F238E27FC236}">
                <a16:creationId xmlns:a16="http://schemas.microsoft.com/office/drawing/2014/main" id="{9AB1E2E0-E445-7609-3BC3-2408D765191C}"/>
              </a:ext>
            </a:extLst>
          </p:cNvPr>
          <p:cNvSpPr/>
          <p:nvPr/>
        </p:nvSpPr>
        <p:spPr>
          <a:xfrm>
            <a:off x="0" y="-1"/>
            <a:ext cx="12192000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E85E28AF-D31F-9986-04D8-696B845F2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1363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Ukázka Aplikace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D0CB7290-F736-14F9-C8FD-B9CDA15801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2324" y="1690688"/>
            <a:ext cx="11447352" cy="4351338"/>
          </a:xfrm>
        </p:spPr>
        <p:txBody>
          <a:bodyPr/>
          <a:lstStyle/>
          <a:p>
            <a:pPr marL="0" indent="0">
              <a:buNone/>
            </a:pPr>
            <a:endParaRPr lang="cs-CZ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A4AF7EF7-19BA-3A65-E16C-250A6BF0B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22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42C9C5F8-45A3-7588-5E5A-96B6E799E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D2798C63-D0C7-8503-BE22-A0C93FE44363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3163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Obdélník 9">
            <a:extLst>
              <a:ext uri="{FF2B5EF4-FFF2-40B4-BE49-F238E27FC236}">
                <a16:creationId xmlns:a16="http://schemas.microsoft.com/office/drawing/2014/main" id="{F49C8129-0BDF-2607-6FA5-D598EAAF9DA6}"/>
              </a:ext>
            </a:extLst>
          </p:cNvPr>
          <p:cNvSpPr/>
          <p:nvPr/>
        </p:nvSpPr>
        <p:spPr>
          <a:xfrm>
            <a:off x="2190938" y="3004524"/>
            <a:ext cx="7170345" cy="111670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Nadpis 8">
            <a:extLst>
              <a:ext uri="{FF2B5EF4-FFF2-40B4-BE49-F238E27FC236}">
                <a16:creationId xmlns:a16="http://schemas.microsoft.com/office/drawing/2014/main" id="{CC4BE027-66D3-FB25-8D5F-B97ADA713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52149" y="2900095"/>
            <a:ext cx="6087701" cy="1325563"/>
          </a:xfrm>
        </p:spPr>
        <p:txBody>
          <a:bodyPr/>
          <a:lstStyle/>
          <a:p>
            <a:r>
              <a:rPr lang="cs-CZ" dirty="0"/>
              <a:t>Děkujeme za </a:t>
            </a:r>
            <a:r>
              <a:rPr lang="cs-CZ" dirty="0" err="1"/>
              <a:t>pozoronost</a:t>
            </a:r>
            <a:endParaRPr lang="en-GB" dirty="0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B4FACF86-7A2A-BA4D-CD18-E949EE4FB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23</a:t>
            </a:fld>
            <a:endParaRPr lang="en-GB"/>
          </a:p>
        </p:txBody>
      </p:sp>
      <p:pic>
        <p:nvPicPr>
          <p:cNvPr id="7" name="Obrázek 6">
            <a:extLst>
              <a:ext uri="{FF2B5EF4-FFF2-40B4-BE49-F238E27FC236}">
                <a16:creationId xmlns:a16="http://schemas.microsoft.com/office/drawing/2014/main" id="{A6353A54-ADFF-7F7D-CE68-8580E5FC2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570" y="507636"/>
            <a:ext cx="2027171" cy="642762"/>
          </a:xfrm>
          <a:prstGeom prst="rect">
            <a:avLst/>
          </a:prstGeom>
        </p:spPr>
      </p:pic>
      <p:sp>
        <p:nvSpPr>
          <p:cNvPr id="8" name="Obdélník 7">
            <a:extLst>
              <a:ext uri="{FF2B5EF4-FFF2-40B4-BE49-F238E27FC236}">
                <a16:creationId xmlns:a16="http://schemas.microsoft.com/office/drawing/2014/main" id="{C7881FA7-5720-FEBB-1D78-F597126A8085}"/>
              </a:ext>
            </a:extLst>
          </p:cNvPr>
          <p:cNvSpPr/>
          <p:nvPr/>
        </p:nvSpPr>
        <p:spPr>
          <a:xfrm>
            <a:off x="2191696" y="4075508"/>
            <a:ext cx="7169587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2211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délník 4">
            <a:extLst>
              <a:ext uri="{FF2B5EF4-FFF2-40B4-BE49-F238E27FC236}">
                <a16:creationId xmlns:a16="http://schemas.microsoft.com/office/drawing/2014/main" id="{879E9470-47E2-A818-8E2B-F0F4A68A23D5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30430F9E-AB8C-EE2F-E940-B88C25AC90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349" y="18255"/>
            <a:ext cx="10515600" cy="1325563"/>
          </a:xfrm>
        </p:spPr>
        <p:txBody>
          <a:bodyPr/>
          <a:lstStyle/>
          <a:p>
            <a:r>
              <a:rPr lang="cs-CZ" dirty="0">
                <a:solidFill>
                  <a:srgbClr val="FF0000"/>
                </a:solidFill>
              </a:rPr>
              <a:t>Popis projektu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2D5E6331-71F3-205B-8FD9-62AC7F2CB2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dirty="0"/>
              <a:t>Point-to-point a</a:t>
            </a:r>
            <a:r>
              <a:rPr lang="en-GB" dirty="0" err="1"/>
              <a:t>plikace</a:t>
            </a:r>
            <a:r>
              <a:rPr lang="en-GB" dirty="0"/>
              <a:t> </a:t>
            </a:r>
            <a:r>
              <a:rPr lang="en-GB" dirty="0" err="1"/>
              <a:t>umožňuj</a:t>
            </a:r>
            <a:r>
              <a:rPr lang="cs-CZ" dirty="0" err="1"/>
              <a:t>ící</a:t>
            </a:r>
            <a:r>
              <a:rPr lang="en-GB" dirty="0"/>
              <a:t> </a:t>
            </a:r>
            <a:r>
              <a:rPr lang="en-GB" dirty="0" err="1"/>
              <a:t>navazovat</a:t>
            </a:r>
            <a:r>
              <a:rPr lang="cs-CZ" dirty="0"/>
              <a:t> spojení</a:t>
            </a:r>
            <a:r>
              <a:rPr lang="en-GB" dirty="0"/>
              <a:t> a </a:t>
            </a:r>
            <a:r>
              <a:rPr lang="en-GB" dirty="0" err="1"/>
              <a:t>provádět</a:t>
            </a:r>
            <a:r>
              <a:rPr lang="en-GB" dirty="0"/>
              <a:t> </a:t>
            </a:r>
            <a:r>
              <a:rPr lang="en-GB" dirty="0" err="1"/>
              <a:t>tři</a:t>
            </a:r>
            <a:r>
              <a:rPr lang="en-GB" dirty="0"/>
              <a:t> </a:t>
            </a:r>
            <a:r>
              <a:rPr lang="en-GB" dirty="0" err="1"/>
              <a:t>základní</a:t>
            </a:r>
            <a:r>
              <a:rPr lang="en-GB" dirty="0"/>
              <a:t> </a:t>
            </a:r>
            <a:r>
              <a:rPr lang="en-GB" dirty="0" err="1"/>
              <a:t>kryptografické</a:t>
            </a:r>
            <a:r>
              <a:rPr lang="en-GB" dirty="0"/>
              <a:t> </a:t>
            </a:r>
            <a:r>
              <a:rPr lang="en-GB" dirty="0" err="1"/>
              <a:t>operace</a:t>
            </a:r>
            <a:r>
              <a:rPr lang="cs-CZ" dirty="0"/>
              <a:t>:</a:t>
            </a:r>
          </a:p>
          <a:p>
            <a:endParaRPr lang="cs-CZ" dirty="0"/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Výměna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tajného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klíče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prostřednictvím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založených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na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veřejném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klíči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lvl="1">
              <a:buFont typeface="+mj-lt"/>
              <a:buAutoNum type="arabicPeriod"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Důvěrný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přenos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-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šifrovaný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pomocí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symetrických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</a:p>
          <a:p>
            <a:pPr marL="914400" lvl="2" indent="0">
              <a:buNone/>
            </a:pP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>
              <a:buFont typeface="+mj-lt"/>
              <a:buAutoNum type="arabicPeriod"/>
            </a:pP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Podepisování</a:t>
            </a:r>
            <a:r>
              <a:rPr lang="en-GB" b="1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1" i="0" dirty="0" err="1">
                <a:solidFill>
                  <a:srgbClr val="1F2328"/>
                </a:solidFill>
                <a:effectLst/>
                <a:latin typeface="-apple-system"/>
              </a:rPr>
              <a:t>dat</a:t>
            </a:r>
            <a:r>
              <a:rPr lang="cs-CZ" b="1" i="0" dirty="0">
                <a:solidFill>
                  <a:srgbClr val="1F2328"/>
                </a:solidFill>
                <a:effectLst/>
                <a:latin typeface="-apple-system"/>
              </a:rPr>
              <a:t> -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 s</a:t>
            </a:r>
            <a:r>
              <a:rPr lang="cs-CZ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využitím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postkvantových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podpisových</a:t>
            </a:r>
            <a:r>
              <a:rPr lang="en-GB" b="0" i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  <a:r>
              <a:rPr lang="en-GB" b="0" i="0" dirty="0" err="1">
                <a:solidFill>
                  <a:srgbClr val="1F2328"/>
                </a:solidFill>
                <a:effectLst/>
                <a:latin typeface="-apple-system"/>
              </a:rPr>
              <a:t>algoritmů</a:t>
            </a:r>
            <a:r>
              <a:rPr lang="cs-CZ" b="0" i="0" dirty="0">
                <a:solidFill>
                  <a:srgbClr val="1F2328"/>
                </a:solidFill>
                <a:effectLst/>
                <a:latin typeface="-apple-system"/>
              </a:rPr>
              <a:t>.</a:t>
            </a:r>
            <a:endParaRPr lang="en-GB" b="0" i="0" dirty="0">
              <a:solidFill>
                <a:srgbClr val="1F2328"/>
              </a:solidFill>
              <a:effectLst/>
              <a:latin typeface="-apple-system"/>
            </a:endParaRPr>
          </a:p>
          <a:p>
            <a:pPr lvl="1"/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93AA2D71-530A-29E1-0A67-B84F4C150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3</a:t>
            </a:fld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E01E7D67-B826-EBAD-395D-4DA14ABBD1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Obdélník 6">
            <a:extLst>
              <a:ext uri="{FF2B5EF4-FFF2-40B4-BE49-F238E27FC236}">
                <a16:creationId xmlns:a16="http://schemas.microsoft.com/office/drawing/2014/main" id="{015A5063-9753-0E0D-F227-2FB35935B80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96704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6E98EC85-A560-6719-D814-0CB577A123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b="1" dirty="0" err="1"/>
              <a:t>Funkční</a:t>
            </a:r>
            <a:r>
              <a:rPr lang="en-GB" b="1" dirty="0"/>
              <a:t> P2P </a:t>
            </a:r>
            <a:r>
              <a:rPr lang="en-GB" b="1" dirty="0" err="1"/>
              <a:t>síť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přímá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</a:t>
            </a:r>
            <a:r>
              <a:rPr lang="en-GB" dirty="0" err="1"/>
              <a:t>mezi</a:t>
            </a:r>
            <a:r>
              <a:rPr lang="en-GB" dirty="0"/>
              <a:t> </a:t>
            </a:r>
            <a:r>
              <a:rPr lang="en-GB" dirty="0" err="1"/>
              <a:t>uživateli</a:t>
            </a:r>
            <a:r>
              <a:rPr lang="en-GB" dirty="0"/>
              <a:t> bez </a:t>
            </a:r>
            <a:r>
              <a:rPr lang="en-GB" dirty="0" err="1"/>
              <a:t>centrálního</a:t>
            </a:r>
            <a:r>
              <a:rPr lang="en-GB" dirty="0"/>
              <a:t> </a:t>
            </a:r>
            <a:r>
              <a:rPr lang="en-GB" dirty="0" err="1"/>
              <a:t>serveru</a:t>
            </a:r>
            <a:r>
              <a:rPr lang="en-GB" dirty="0"/>
              <a:t>  </a:t>
            </a:r>
          </a:p>
          <a:p>
            <a:r>
              <a:rPr lang="en-GB" b="1" dirty="0" err="1"/>
              <a:t>Postkvantová</a:t>
            </a:r>
            <a:r>
              <a:rPr lang="en-GB" b="1" dirty="0"/>
              <a:t> </a:t>
            </a:r>
            <a:r>
              <a:rPr lang="en-GB" b="1" dirty="0" err="1"/>
              <a:t>kryptografie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výměna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a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r>
              <a:rPr lang="en-GB" dirty="0"/>
              <a:t>  </a:t>
            </a:r>
          </a:p>
          <a:p>
            <a:r>
              <a:rPr lang="en-GB" b="1" dirty="0" err="1"/>
              <a:t>Důvěrná</a:t>
            </a:r>
            <a:r>
              <a:rPr lang="en-GB" b="1" dirty="0"/>
              <a:t> </a:t>
            </a:r>
            <a:r>
              <a:rPr lang="en-GB" b="1" dirty="0" err="1"/>
              <a:t>komunikace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</a:t>
            </a:r>
            <a:r>
              <a:rPr lang="en-GB" dirty="0" err="1"/>
              <a:t>symetrických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 </a:t>
            </a:r>
          </a:p>
          <a:p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výběr</a:t>
            </a:r>
            <a:r>
              <a:rPr lang="en-GB" dirty="0"/>
              <a:t> </a:t>
            </a:r>
            <a:r>
              <a:rPr lang="en-GB" dirty="0" err="1"/>
              <a:t>algoritmů</a:t>
            </a:r>
            <a:r>
              <a:rPr lang="en-GB" dirty="0"/>
              <a:t> a </a:t>
            </a:r>
            <a:r>
              <a:rPr lang="en-GB" dirty="0" err="1"/>
              <a:t>správa</a:t>
            </a:r>
            <a:r>
              <a:rPr lang="en-GB" dirty="0"/>
              <a:t> </a:t>
            </a:r>
            <a:r>
              <a:rPr lang="en-GB" dirty="0" err="1"/>
              <a:t>komunikace</a:t>
            </a:r>
            <a:r>
              <a:rPr lang="en-GB" dirty="0"/>
              <a:t>  </a:t>
            </a:r>
          </a:p>
          <a:p>
            <a:r>
              <a:rPr lang="en-GB" b="1" dirty="0" err="1"/>
              <a:t>Bezpečné</a:t>
            </a:r>
            <a:r>
              <a:rPr lang="en-GB" b="1" dirty="0"/>
              <a:t> </a:t>
            </a:r>
            <a:r>
              <a:rPr lang="en-GB" b="1" dirty="0" err="1"/>
              <a:t>logování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záznam</a:t>
            </a:r>
            <a:r>
              <a:rPr lang="en-GB" dirty="0"/>
              <a:t> </a:t>
            </a:r>
            <a:r>
              <a:rPr lang="en-GB" dirty="0" err="1"/>
              <a:t>kryptografických</a:t>
            </a:r>
            <a:r>
              <a:rPr lang="en-GB" dirty="0"/>
              <a:t> </a:t>
            </a:r>
            <a:r>
              <a:rPr lang="en-GB" dirty="0" err="1"/>
              <a:t>operací</a:t>
            </a:r>
            <a:r>
              <a:rPr lang="en-GB" dirty="0"/>
              <a:t> s </a:t>
            </a:r>
            <a:r>
              <a:rPr lang="en-GB" dirty="0" err="1"/>
              <a:t>ochranou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 </a:t>
            </a:r>
          </a:p>
          <a:p>
            <a:r>
              <a:rPr lang="en-GB" b="1" dirty="0" err="1"/>
              <a:t>Ukládání</a:t>
            </a:r>
            <a:r>
              <a:rPr lang="en-GB" b="1" dirty="0"/>
              <a:t> </a:t>
            </a:r>
            <a:r>
              <a:rPr lang="en-GB" b="1" dirty="0" err="1"/>
              <a:t>klíčů</a:t>
            </a:r>
            <a:r>
              <a:rPr lang="en-GB" b="1" dirty="0"/>
              <a:t> a </a:t>
            </a:r>
            <a:r>
              <a:rPr lang="en-GB" b="1" dirty="0" err="1"/>
              <a:t>logů</a:t>
            </a:r>
            <a:r>
              <a:rPr lang="en-GB" b="1" dirty="0"/>
              <a:t> </a:t>
            </a:r>
            <a:r>
              <a:rPr lang="en-GB" dirty="0"/>
              <a:t>–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lokální</a:t>
            </a:r>
            <a:r>
              <a:rPr lang="en-GB" dirty="0"/>
              <a:t> </a:t>
            </a:r>
            <a:r>
              <a:rPr lang="en-GB" dirty="0" err="1"/>
              <a:t>úložiště</a:t>
            </a:r>
            <a:endParaRPr lang="cs-CZ" dirty="0"/>
          </a:p>
          <a:p>
            <a:r>
              <a:rPr lang="cs-CZ" b="1" dirty="0"/>
              <a:t>Testování a optimalizace</a:t>
            </a:r>
            <a:endParaRPr lang="en-GB" b="1" dirty="0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C9DFF920-848E-E837-6AF5-C42A6BC6D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4</a:t>
            </a:fld>
            <a:endParaRPr lang="en-GB" dirty="0"/>
          </a:p>
        </p:txBody>
      </p:sp>
      <p:sp>
        <p:nvSpPr>
          <p:cNvPr id="12" name="Obdélník 11">
            <a:extLst>
              <a:ext uri="{FF2B5EF4-FFF2-40B4-BE49-F238E27FC236}">
                <a16:creationId xmlns:a16="http://schemas.microsoft.com/office/drawing/2014/main" id="{F109D816-36BF-40C9-C4BE-E0F2CA2BE573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Nadpis 1">
            <a:extLst>
              <a:ext uri="{FF2B5EF4-FFF2-40B4-BE49-F238E27FC236}">
                <a16:creationId xmlns:a16="http://schemas.microsoft.com/office/drawing/2014/main" id="{7CFFBC3A-B82E-74B5-2466-2E63E72BC5C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dirty="0">
                <a:solidFill>
                  <a:srgbClr val="FF0000"/>
                </a:solidFill>
              </a:rPr>
              <a:t>Cíle projektu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E4BF4516-FF1A-F28C-E07A-E9E2823A92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C74C715F-0CBB-A64A-463E-8B9DAEE044C2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26887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délník 6">
            <a:extLst>
              <a:ext uri="{FF2B5EF4-FFF2-40B4-BE49-F238E27FC236}">
                <a16:creationId xmlns:a16="http://schemas.microsoft.com/office/drawing/2014/main" id="{417D67DC-20EE-6D12-288E-8FEDEF42BDEF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08FEFA03-DF7B-9A0B-EF42-53694B994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5"/>
            <a:ext cx="10515600" cy="1325563"/>
          </a:xfrm>
        </p:spPr>
        <p:txBody>
          <a:bodyPr/>
          <a:lstStyle/>
          <a:p>
            <a:r>
              <a:rPr lang="en-GB" dirty="0" err="1">
                <a:solidFill>
                  <a:srgbClr val="FF0000"/>
                </a:solidFill>
              </a:rPr>
              <a:t>Klíčové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funkce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82407659-FE93-CBF1-F516-0C37CC2063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mechanismy</a:t>
            </a:r>
            <a:r>
              <a:rPr lang="en-GB" dirty="0"/>
              <a:t> </a:t>
            </a:r>
            <a:r>
              <a:rPr lang="en-GB" dirty="0" err="1"/>
              <a:t>výměny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</a:t>
            </a:r>
            <a:endParaRPr lang="cs-CZ" dirty="0"/>
          </a:p>
          <a:p>
            <a:pPr lvl="1"/>
            <a:r>
              <a:rPr lang="en-GB" dirty="0"/>
              <a:t>ML-KEM, HQC, </a:t>
            </a:r>
            <a:r>
              <a:rPr lang="en-GB" dirty="0" err="1"/>
              <a:t>FrodoKEM</a:t>
            </a:r>
            <a:endParaRPr lang="cs-CZ" dirty="0"/>
          </a:p>
          <a:p>
            <a:r>
              <a:rPr lang="en-GB" dirty="0"/>
              <a:t>Post-</a:t>
            </a:r>
            <a:r>
              <a:rPr lang="en-GB" dirty="0" err="1"/>
              <a:t>kvantové</a:t>
            </a:r>
            <a:r>
              <a:rPr lang="en-GB" dirty="0"/>
              <a:t> </a:t>
            </a:r>
            <a:r>
              <a:rPr lang="en-GB" dirty="0" err="1"/>
              <a:t>digitální</a:t>
            </a:r>
            <a:r>
              <a:rPr lang="en-GB" dirty="0"/>
              <a:t> </a:t>
            </a:r>
            <a:r>
              <a:rPr lang="en-GB" dirty="0" err="1"/>
              <a:t>podpisy</a:t>
            </a:r>
            <a:endParaRPr lang="cs-CZ" dirty="0"/>
          </a:p>
          <a:p>
            <a:pPr lvl="1"/>
            <a:r>
              <a:rPr lang="en-GB" dirty="0"/>
              <a:t>ML-DSA, SPHINCS+</a:t>
            </a:r>
            <a:endParaRPr lang="cs-CZ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endParaRPr lang="cs-CZ" dirty="0"/>
          </a:p>
          <a:p>
            <a:pPr lvl="1"/>
            <a:r>
              <a:rPr lang="en-GB" dirty="0"/>
              <a:t>AES-256-GCM, ChaCha20-Poly1305</a:t>
            </a:r>
            <a:endParaRPr lang="cs-CZ" dirty="0"/>
          </a:p>
          <a:p>
            <a:r>
              <a:rPr lang="en-GB" dirty="0" err="1"/>
              <a:t>Automatické</a:t>
            </a:r>
            <a:r>
              <a:rPr lang="en-GB" dirty="0"/>
              <a:t>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peerů</a:t>
            </a:r>
            <a:r>
              <a:rPr lang="en-GB" dirty="0"/>
              <a:t> v </a:t>
            </a:r>
            <a:r>
              <a:rPr lang="en-GB" dirty="0" err="1"/>
              <a:t>lokálních</a:t>
            </a:r>
            <a:r>
              <a:rPr lang="en-GB" dirty="0"/>
              <a:t> </a:t>
            </a:r>
            <a:r>
              <a:rPr lang="en-GB" dirty="0" err="1"/>
              <a:t>sítích</a:t>
            </a:r>
            <a:endParaRPr lang="en-GB" dirty="0"/>
          </a:p>
          <a:p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logování</a:t>
            </a:r>
            <a:r>
              <a:rPr lang="en-GB" dirty="0"/>
              <a:t> s </a:t>
            </a:r>
            <a:r>
              <a:rPr lang="en-GB" dirty="0" err="1"/>
              <a:t>šifrovanými</a:t>
            </a:r>
            <a:r>
              <a:rPr lang="en-GB" dirty="0"/>
              <a:t> audit logy</a:t>
            </a:r>
            <a:endParaRPr lang="cs-CZ" dirty="0"/>
          </a:p>
          <a:p>
            <a:r>
              <a:rPr lang="pt-BR" dirty="0"/>
              <a:t>Multiplatformní podpora </a:t>
            </a:r>
            <a:endParaRPr lang="cs-CZ" dirty="0"/>
          </a:p>
          <a:p>
            <a:pPr lvl="1"/>
            <a:r>
              <a:rPr lang="en-GB" dirty="0"/>
              <a:t>Windows, macOS, Linux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8E41C4CE-5707-42BF-68B4-DF9C99EE85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5</a:t>
            </a:fld>
            <a:endParaRPr lang="en-GB"/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1F15EE8A-66B0-7BF0-F413-B5B0CE6EE7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035EA98A-F9EA-599D-7C18-73D7977961F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3876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9243470F-5823-3DDB-59E8-C437A314A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82" y="1343818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GB" b="1" dirty="0" err="1"/>
              <a:t>Vrstvená</a:t>
            </a:r>
            <a:r>
              <a:rPr lang="en-GB" b="1" dirty="0"/>
              <a:t> </a:t>
            </a:r>
            <a:r>
              <a:rPr lang="en-GB" b="1" dirty="0" err="1"/>
              <a:t>struktura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b="1" dirty="0" err="1"/>
              <a:t>Síťová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P2P </a:t>
            </a:r>
            <a:r>
              <a:rPr lang="en-GB" dirty="0" err="1"/>
              <a:t>spojení</a:t>
            </a:r>
            <a:r>
              <a:rPr lang="en-GB" dirty="0"/>
              <a:t> a </a:t>
            </a:r>
            <a:r>
              <a:rPr lang="en-GB" dirty="0" err="1"/>
              <a:t>objevování</a:t>
            </a:r>
            <a:r>
              <a:rPr lang="en-GB" dirty="0"/>
              <a:t> </a:t>
            </a:r>
            <a:r>
              <a:rPr lang="en-GB" dirty="0" err="1"/>
              <a:t>uzlů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Kryptografická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Post-</a:t>
            </a:r>
            <a:r>
              <a:rPr lang="en-GB" dirty="0" err="1"/>
              <a:t>kvantové</a:t>
            </a:r>
            <a:r>
              <a:rPr lang="en-GB" dirty="0"/>
              <a:t> a </a:t>
            </a:r>
            <a:r>
              <a:rPr lang="en-GB" dirty="0" err="1"/>
              <a:t>symetrické</a:t>
            </a:r>
            <a:r>
              <a:rPr lang="en-GB" dirty="0"/>
              <a:t> </a:t>
            </a:r>
            <a:r>
              <a:rPr lang="en-GB" dirty="0" err="1"/>
              <a:t>algoritmy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Aplikační</a:t>
            </a:r>
            <a:r>
              <a:rPr lang="en-GB" b="1" dirty="0"/>
              <a:t> </a:t>
            </a:r>
            <a:r>
              <a:rPr lang="en-GB" b="1" dirty="0" err="1"/>
              <a:t>vrstva</a:t>
            </a:r>
            <a:r>
              <a:rPr lang="en-GB" dirty="0"/>
              <a:t> - Messaging a </a:t>
            </a:r>
            <a:r>
              <a:rPr lang="en-GB" dirty="0" err="1"/>
              <a:t>bezpečnostní</a:t>
            </a:r>
            <a:r>
              <a:rPr lang="en-GB" dirty="0"/>
              <a:t> </a:t>
            </a:r>
            <a:r>
              <a:rPr lang="en-GB" dirty="0" err="1"/>
              <a:t>logika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b="1" dirty="0" err="1"/>
              <a:t>Uživatelské</a:t>
            </a:r>
            <a:r>
              <a:rPr lang="en-GB" b="1" dirty="0"/>
              <a:t> </a:t>
            </a:r>
            <a:r>
              <a:rPr lang="en-GB" b="1" dirty="0" err="1"/>
              <a:t>rozhraní</a:t>
            </a:r>
            <a:r>
              <a:rPr lang="en-GB" dirty="0"/>
              <a:t> - </a:t>
            </a:r>
            <a:r>
              <a:rPr lang="en-GB" dirty="0" err="1"/>
              <a:t>Interaktivní</a:t>
            </a:r>
            <a:r>
              <a:rPr lang="en-GB" dirty="0"/>
              <a:t> GUI</a:t>
            </a:r>
            <a:endParaRPr lang="cs-CZ" dirty="0"/>
          </a:p>
          <a:p>
            <a:pPr marL="0" indent="0">
              <a:buNone/>
            </a:pPr>
            <a:endParaRPr lang="en-GB" dirty="0"/>
          </a:p>
          <a:p>
            <a:pPr>
              <a:buNone/>
            </a:pPr>
            <a:r>
              <a:rPr lang="en-GB" b="1" dirty="0" err="1"/>
              <a:t>Komponenty</a:t>
            </a:r>
            <a:r>
              <a:rPr lang="en-GB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P2PNode</a:t>
            </a:r>
            <a:r>
              <a:rPr lang="en-GB" dirty="0"/>
              <a:t> - </a:t>
            </a:r>
            <a:r>
              <a:rPr lang="en-GB" dirty="0" err="1"/>
              <a:t>Zajišťuje</a:t>
            </a:r>
            <a:r>
              <a:rPr lang="en-GB" dirty="0"/>
              <a:t> </a:t>
            </a:r>
            <a:r>
              <a:rPr lang="en-GB" dirty="0" err="1"/>
              <a:t>přímá</a:t>
            </a:r>
            <a:r>
              <a:rPr lang="en-GB" dirty="0"/>
              <a:t> P2P </a:t>
            </a:r>
            <a:r>
              <a:rPr lang="en-GB" dirty="0" err="1"/>
              <a:t>spojení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KeyStorage</a:t>
            </a:r>
            <a:r>
              <a:rPr lang="en-GB" dirty="0"/>
              <a:t> - </a:t>
            </a:r>
            <a:r>
              <a:rPr lang="en-GB" dirty="0" err="1"/>
              <a:t>Bezpečné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 err="1"/>
              <a:t>SecureMessaging</a:t>
            </a:r>
            <a:r>
              <a:rPr lang="en-GB" dirty="0"/>
              <a:t> - </a:t>
            </a:r>
            <a:r>
              <a:rPr lang="en-GB" dirty="0" err="1"/>
              <a:t>Koordinuje</a:t>
            </a:r>
            <a:r>
              <a:rPr lang="en-GB" dirty="0"/>
              <a:t> </a:t>
            </a:r>
            <a:r>
              <a:rPr lang="en-GB" dirty="0" err="1"/>
              <a:t>šifrovanou</a:t>
            </a:r>
            <a:r>
              <a:rPr lang="en-GB" dirty="0"/>
              <a:t> </a:t>
            </a:r>
            <a:r>
              <a:rPr lang="en-GB" dirty="0" err="1"/>
              <a:t>komunikaci</a:t>
            </a:r>
            <a:endParaRPr lang="en-GB" dirty="0"/>
          </a:p>
          <a:p>
            <a:pPr>
              <a:buNone/>
            </a:pPr>
            <a:endParaRPr lang="cs-CZ" b="1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2C851AB-A52C-19F4-623B-BC24AE5745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6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9411A146-CD5A-1287-5E55-6C0413680178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Nadpis 1">
            <a:extLst>
              <a:ext uri="{FF2B5EF4-FFF2-40B4-BE49-F238E27FC236}">
                <a16:creationId xmlns:a16="http://schemas.microsoft.com/office/drawing/2014/main" id="{6ECC45F6-310E-2272-7D6A-22C0E1E8FFF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2C436619-7814-334D-1480-E8C923CA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5" name="Obdélník 14">
            <a:extLst>
              <a:ext uri="{FF2B5EF4-FFF2-40B4-BE49-F238E27FC236}">
                <a16:creationId xmlns:a16="http://schemas.microsoft.com/office/drawing/2014/main" id="{94CEA0D4-CDE5-7BE9-C117-2A244F520570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8660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FFBC70F4-5849-9E14-6C17-5D48CC4E3F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GB" sz="2000" b="1" dirty="0" err="1"/>
              <a:t>Vrstvená</a:t>
            </a:r>
            <a:r>
              <a:rPr lang="en-GB" sz="2000" b="1" dirty="0"/>
              <a:t> </a:t>
            </a:r>
            <a:r>
              <a:rPr lang="en-GB" sz="2000" b="1" dirty="0" err="1"/>
              <a:t>struktura</a:t>
            </a:r>
            <a:r>
              <a:rPr lang="en-GB" sz="2000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sz="2000" b="1" dirty="0" err="1"/>
              <a:t>Síťová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endParaRPr lang="en-GB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Kryptografická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Aplikační</a:t>
            </a:r>
            <a:r>
              <a:rPr lang="en-GB" sz="2000" b="1" dirty="0"/>
              <a:t> </a:t>
            </a:r>
            <a:r>
              <a:rPr lang="en-GB" sz="2000" b="1" dirty="0" err="1"/>
              <a:t>vrstva</a:t>
            </a:r>
            <a:r>
              <a:rPr lang="en-GB" sz="2000" dirty="0"/>
              <a:t> </a:t>
            </a:r>
            <a:endParaRPr lang="cs-CZ" sz="2000" dirty="0"/>
          </a:p>
          <a:p>
            <a:pPr>
              <a:buFont typeface="+mj-lt"/>
              <a:buAutoNum type="arabicPeriod"/>
            </a:pPr>
            <a:r>
              <a:rPr lang="en-GB" sz="2000" b="1" dirty="0" err="1"/>
              <a:t>Uživatelské</a:t>
            </a:r>
            <a:r>
              <a:rPr lang="en-GB" sz="2000" b="1" dirty="0"/>
              <a:t> </a:t>
            </a:r>
            <a:r>
              <a:rPr lang="en-GB" sz="2000" b="1" dirty="0" err="1"/>
              <a:t>rozhraní</a:t>
            </a:r>
            <a:endParaRPr lang="cs-CZ" sz="2000" b="1" dirty="0"/>
          </a:p>
          <a:p>
            <a:pPr>
              <a:buNone/>
            </a:pPr>
            <a:r>
              <a:rPr lang="en-GB" sz="2000" b="1" dirty="0" err="1"/>
              <a:t>Komponenty</a:t>
            </a:r>
            <a:r>
              <a:rPr lang="en-GB" sz="2000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/>
              <a:t>P2PNode</a:t>
            </a:r>
            <a:r>
              <a:rPr lang="en-GB" sz="2000" dirty="0"/>
              <a:t> - P2P </a:t>
            </a:r>
            <a:r>
              <a:rPr lang="en-GB" sz="2000" dirty="0" err="1"/>
              <a:t>spojení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KeyStorage</a:t>
            </a:r>
            <a:r>
              <a:rPr lang="en-GB" sz="2000" dirty="0"/>
              <a:t> - </a:t>
            </a:r>
            <a:r>
              <a:rPr lang="en-GB" sz="2000" dirty="0" err="1"/>
              <a:t>Bezpečné</a:t>
            </a:r>
            <a:r>
              <a:rPr lang="en-GB" sz="2000" dirty="0"/>
              <a:t> </a:t>
            </a:r>
            <a:r>
              <a:rPr lang="en-GB" sz="2000" dirty="0" err="1"/>
              <a:t>ukládání</a:t>
            </a:r>
            <a:r>
              <a:rPr lang="en-GB" sz="2000" dirty="0"/>
              <a:t> </a:t>
            </a:r>
            <a:r>
              <a:rPr lang="en-GB" sz="2000" dirty="0" err="1"/>
              <a:t>klíčů</a:t>
            </a:r>
            <a:endParaRPr lang="en-GB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GB" sz="2000" b="1" dirty="0" err="1"/>
              <a:t>SecureMessaging</a:t>
            </a:r>
            <a:r>
              <a:rPr lang="en-GB" sz="2000" dirty="0"/>
              <a:t> – </a:t>
            </a:r>
            <a:r>
              <a:rPr lang="cs-CZ" sz="2000" dirty="0"/>
              <a:t>Koordinace komunikace</a:t>
            </a:r>
            <a:endParaRPr lang="en-GB" sz="2000" dirty="0"/>
          </a:p>
          <a:p>
            <a:pPr marL="0" indent="0">
              <a:buNone/>
            </a:pPr>
            <a:r>
              <a:rPr lang="en-GB" sz="2000" dirty="0"/>
              <a:t> </a:t>
            </a:r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51465D2-4788-913E-5D87-F7CAEA1AD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7</a:t>
            </a:fld>
            <a:endParaRPr lang="en-GB"/>
          </a:p>
        </p:txBody>
      </p:sp>
      <p:pic>
        <p:nvPicPr>
          <p:cNvPr id="14" name="Obrázek 13">
            <a:extLst>
              <a:ext uri="{FF2B5EF4-FFF2-40B4-BE49-F238E27FC236}">
                <a16:creationId xmlns:a16="http://schemas.microsoft.com/office/drawing/2014/main" id="{19697166-5AC9-DB46-AF83-F71168CD5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4651" y="1756407"/>
            <a:ext cx="5965390" cy="4523036"/>
          </a:xfrm>
          <a:prstGeom prst="rect">
            <a:avLst/>
          </a:prstGeom>
        </p:spPr>
      </p:pic>
      <p:sp>
        <p:nvSpPr>
          <p:cNvPr id="5" name="Obdélník 4">
            <a:extLst>
              <a:ext uri="{FF2B5EF4-FFF2-40B4-BE49-F238E27FC236}">
                <a16:creationId xmlns:a16="http://schemas.microsoft.com/office/drawing/2014/main" id="{F328C72F-92C6-F319-698C-3C4CEB79A39E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Obrázek 5">
            <a:extLst>
              <a:ext uri="{FF2B5EF4-FFF2-40B4-BE49-F238E27FC236}">
                <a16:creationId xmlns:a16="http://schemas.microsoft.com/office/drawing/2014/main" id="{CE489E43-7CA2-1B65-3056-2B536ED41D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7" name="Nadpis 1">
            <a:extLst>
              <a:ext uri="{FF2B5EF4-FFF2-40B4-BE49-F238E27FC236}">
                <a16:creationId xmlns:a16="http://schemas.microsoft.com/office/drawing/2014/main" id="{C13F2D34-A957-A443-28C9-F45C2FBC3DA9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Přehled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architektury</a:t>
            </a:r>
            <a:endParaRPr lang="en-GB" dirty="0">
              <a:solidFill>
                <a:srgbClr val="FF0000"/>
              </a:solidFill>
            </a:endParaRPr>
          </a:p>
        </p:txBody>
      </p:sp>
      <p:sp>
        <p:nvSpPr>
          <p:cNvPr id="8" name="Obdélník 7">
            <a:extLst>
              <a:ext uri="{FF2B5EF4-FFF2-40B4-BE49-F238E27FC236}">
                <a16:creationId xmlns:a16="http://schemas.microsoft.com/office/drawing/2014/main" id="{550AE516-5DF8-7360-94FB-4B90A5AEEC87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02384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705872D0-A748-EE74-171D-08C1A75E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GB" b="1" dirty="0" err="1"/>
              <a:t>Několikavrstvá</a:t>
            </a:r>
            <a:r>
              <a:rPr lang="en-GB" b="1" dirty="0"/>
              <a:t> </a:t>
            </a:r>
            <a:r>
              <a:rPr lang="en-GB" b="1" dirty="0" err="1"/>
              <a:t>bezpečnost</a:t>
            </a:r>
            <a:r>
              <a:rPr lang="en-GB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GB" dirty="0" err="1"/>
              <a:t>Autentizace</a:t>
            </a:r>
            <a:r>
              <a:rPr lang="en-GB" dirty="0"/>
              <a:t> </a:t>
            </a:r>
            <a:r>
              <a:rPr lang="en-GB" dirty="0" err="1"/>
              <a:t>zpráv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/>
              <a:t>End-to-end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endParaRPr lang="cs-CZ" dirty="0"/>
          </a:p>
          <a:p>
            <a:pPr>
              <a:buFont typeface="+mj-lt"/>
              <a:buAutoNum type="arabicPeriod"/>
            </a:pPr>
            <a:r>
              <a:rPr lang="en-GB" dirty="0"/>
              <a:t>AEAD pro </a:t>
            </a:r>
            <a:r>
              <a:rPr lang="en-GB" dirty="0" err="1"/>
              <a:t>ochranu</a:t>
            </a:r>
            <a:r>
              <a:rPr lang="en-GB" dirty="0"/>
              <a:t> </a:t>
            </a:r>
            <a:r>
              <a:rPr lang="en-GB" dirty="0" err="1"/>
              <a:t>metadat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ukládání</a:t>
            </a:r>
            <a:r>
              <a:rPr lang="en-GB" dirty="0"/>
              <a:t> </a:t>
            </a:r>
            <a:r>
              <a:rPr lang="en-GB" dirty="0" err="1"/>
              <a:t>klíčů</a:t>
            </a:r>
            <a:r>
              <a:rPr lang="en-GB" dirty="0"/>
              <a:t> (Argon2id)</a:t>
            </a:r>
          </a:p>
          <a:p>
            <a:pPr>
              <a:buFont typeface="+mj-lt"/>
              <a:buAutoNum type="arabicPeriod"/>
            </a:pPr>
            <a:r>
              <a:rPr lang="en-GB" dirty="0"/>
              <a:t>Forward Secrecy </a:t>
            </a:r>
            <a:r>
              <a:rPr lang="en-GB" dirty="0" err="1"/>
              <a:t>díky</a:t>
            </a:r>
            <a:r>
              <a:rPr lang="en-GB" dirty="0"/>
              <a:t> </a:t>
            </a:r>
            <a:r>
              <a:rPr lang="en-GB" dirty="0" err="1"/>
              <a:t>rotaci</a:t>
            </a:r>
            <a:r>
              <a:rPr lang="en-GB" dirty="0"/>
              <a:t> </a:t>
            </a:r>
            <a:r>
              <a:rPr lang="en-GB" dirty="0" err="1"/>
              <a:t>klíčů</a:t>
            </a:r>
            <a:endParaRPr lang="en-GB" dirty="0"/>
          </a:p>
          <a:p>
            <a:pPr>
              <a:buFont typeface="+mj-lt"/>
              <a:buAutoNum type="arabicPeriod"/>
            </a:pPr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auditní</a:t>
            </a:r>
            <a:r>
              <a:rPr lang="en-GB" dirty="0"/>
              <a:t> logy</a:t>
            </a:r>
          </a:p>
          <a:p>
            <a:endParaRPr lang="en-GB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489EEE85-8646-032C-E894-4131BA673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8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11A2C2D1-F422-77F8-1FAB-353DAD1B3F3A}"/>
              </a:ext>
            </a:extLst>
          </p:cNvPr>
          <p:cNvSpPr/>
          <p:nvPr/>
        </p:nvSpPr>
        <p:spPr>
          <a:xfrm>
            <a:off x="-1349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B76B64C3-5D14-F87B-A451-C5AFD745B1D1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Bezpečnostní</a:t>
            </a:r>
            <a:r>
              <a:rPr lang="en-GB" dirty="0">
                <a:solidFill>
                  <a:srgbClr val="FF0000"/>
                </a:solidFill>
              </a:rPr>
              <a:t> model</a:t>
            </a: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B92D0F37-B5EF-E56A-A679-40FC68AD0F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1816" y="2052741"/>
            <a:ext cx="4361601" cy="3710053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4BCB377F-5935-3D3A-4156-B7BA4BC1C8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10" name="Obdélník 9">
            <a:extLst>
              <a:ext uri="{FF2B5EF4-FFF2-40B4-BE49-F238E27FC236}">
                <a16:creationId xmlns:a16="http://schemas.microsoft.com/office/drawing/2014/main" id="{CEF0CB39-5366-6B93-5099-9CF48F2B12F6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4251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A7BFAC97-0C54-B712-3CEF-0DA54D2BB9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Programovací</a:t>
            </a:r>
            <a:r>
              <a:rPr lang="en-GB" dirty="0"/>
              <a:t> </a:t>
            </a:r>
            <a:r>
              <a:rPr lang="en-GB" dirty="0" err="1"/>
              <a:t>jazyk</a:t>
            </a:r>
            <a:r>
              <a:rPr lang="en-GB" dirty="0"/>
              <a:t>: Python 3.8+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Ukládaní dat</a:t>
            </a:r>
          </a:p>
          <a:p>
            <a:pPr lvl="1"/>
            <a:r>
              <a:rPr lang="en-GB" dirty="0" err="1"/>
              <a:t>Šifrované</a:t>
            </a:r>
            <a:r>
              <a:rPr lang="en-GB" dirty="0"/>
              <a:t> </a:t>
            </a:r>
            <a:r>
              <a:rPr lang="en-GB" dirty="0" err="1"/>
              <a:t>klíče</a:t>
            </a:r>
            <a:r>
              <a:rPr lang="en-GB" dirty="0"/>
              <a:t> </a:t>
            </a:r>
            <a:r>
              <a:rPr lang="en-GB" dirty="0" err="1"/>
              <a:t>pomocí</a:t>
            </a:r>
            <a:r>
              <a:rPr lang="en-GB" dirty="0"/>
              <a:t> Argon2id KDF</a:t>
            </a:r>
            <a:endParaRPr lang="cs-CZ" dirty="0"/>
          </a:p>
          <a:p>
            <a:pPr lvl="1"/>
            <a:r>
              <a:rPr lang="en-GB" dirty="0" err="1"/>
              <a:t>Autentizované</a:t>
            </a:r>
            <a:r>
              <a:rPr lang="en-GB" dirty="0"/>
              <a:t> </a:t>
            </a:r>
            <a:r>
              <a:rPr lang="en-GB" dirty="0" err="1"/>
              <a:t>šifrování</a:t>
            </a:r>
            <a:r>
              <a:rPr lang="en-GB" dirty="0"/>
              <a:t> </a:t>
            </a:r>
            <a:r>
              <a:rPr lang="en-GB" dirty="0" err="1"/>
              <a:t>všech</a:t>
            </a:r>
            <a:r>
              <a:rPr lang="en-GB" dirty="0"/>
              <a:t> </a:t>
            </a:r>
            <a:r>
              <a:rPr lang="en-GB" dirty="0" err="1"/>
              <a:t>souborů</a:t>
            </a:r>
            <a:endParaRPr lang="cs-CZ" dirty="0"/>
          </a:p>
          <a:p>
            <a:pPr marL="0" indent="0">
              <a:buNone/>
            </a:pPr>
            <a:r>
              <a:rPr lang="cs-CZ" dirty="0"/>
              <a:t>Knihovny</a:t>
            </a:r>
          </a:p>
          <a:p>
            <a:pPr lvl="1"/>
            <a:r>
              <a:rPr lang="pt-BR" dirty="0"/>
              <a:t>Open Quantum Safe (OQS) - implementace post-kvantových algoritmů</a:t>
            </a:r>
            <a:endParaRPr lang="cs-CZ" dirty="0"/>
          </a:p>
          <a:p>
            <a:pPr lvl="1"/>
            <a:r>
              <a:rPr lang="en-GB" dirty="0"/>
              <a:t>PyQt5 - </a:t>
            </a:r>
            <a:r>
              <a:rPr lang="en-GB" dirty="0" err="1"/>
              <a:t>uživatelské</a:t>
            </a:r>
            <a:r>
              <a:rPr lang="en-GB" dirty="0"/>
              <a:t> </a:t>
            </a:r>
            <a:r>
              <a:rPr lang="en-GB" dirty="0" err="1"/>
              <a:t>rozhraní</a:t>
            </a:r>
            <a:endParaRPr lang="cs-CZ" dirty="0"/>
          </a:p>
          <a:p>
            <a:pPr lvl="1"/>
            <a:r>
              <a:rPr lang="en-GB" dirty="0"/>
              <a:t>Cryptography - </a:t>
            </a:r>
            <a:r>
              <a:rPr lang="en-GB" dirty="0" err="1"/>
              <a:t>klasické</a:t>
            </a:r>
            <a:r>
              <a:rPr lang="en-GB" dirty="0"/>
              <a:t> </a:t>
            </a:r>
            <a:r>
              <a:rPr lang="en-GB" dirty="0" err="1"/>
              <a:t>šifrovací</a:t>
            </a:r>
            <a:r>
              <a:rPr lang="en-GB" dirty="0"/>
              <a:t> </a:t>
            </a:r>
            <a:r>
              <a:rPr lang="en-GB" dirty="0" err="1"/>
              <a:t>operace</a:t>
            </a:r>
            <a:endParaRPr lang="cs-CZ" dirty="0"/>
          </a:p>
          <a:p>
            <a:pPr lvl="1"/>
            <a:r>
              <a:rPr lang="en-GB" dirty="0" err="1"/>
              <a:t>AsyncIO</a:t>
            </a:r>
            <a:r>
              <a:rPr lang="en-GB" dirty="0"/>
              <a:t> – </a:t>
            </a:r>
            <a:r>
              <a:rPr lang="en-GB" dirty="0" err="1"/>
              <a:t>asynchronní</a:t>
            </a:r>
            <a:r>
              <a:rPr lang="en-GB" dirty="0"/>
              <a:t> </a:t>
            </a:r>
            <a:r>
              <a:rPr lang="en-GB" dirty="0" err="1"/>
              <a:t>komunikace</a:t>
            </a:r>
            <a:endParaRPr lang="cs-CZ" dirty="0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91EFA2C-30CB-9515-D391-FCF07B87B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96986B-09E1-422F-9D6D-F3432B0D2D09}" type="slidenum">
              <a:rPr lang="en-GB" smtClean="0"/>
              <a:t>9</a:t>
            </a:fld>
            <a:endParaRPr lang="en-GB"/>
          </a:p>
        </p:txBody>
      </p:sp>
      <p:sp>
        <p:nvSpPr>
          <p:cNvPr id="5" name="Obdélník 4">
            <a:extLst>
              <a:ext uri="{FF2B5EF4-FFF2-40B4-BE49-F238E27FC236}">
                <a16:creationId xmlns:a16="http://schemas.microsoft.com/office/drawing/2014/main" id="{C9302385-694A-11B4-92CA-8BCAD46E1979}"/>
              </a:ext>
            </a:extLst>
          </p:cNvPr>
          <p:cNvSpPr/>
          <p:nvPr/>
        </p:nvSpPr>
        <p:spPr>
          <a:xfrm>
            <a:off x="0" y="0"/>
            <a:ext cx="12192000" cy="111670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D3AEF80A-E16A-1184-396F-49636FBEA336}"/>
              </a:ext>
            </a:extLst>
          </p:cNvPr>
          <p:cNvSpPr txBox="1">
            <a:spLocks/>
          </p:cNvSpPr>
          <p:nvPr/>
        </p:nvSpPr>
        <p:spPr>
          <a:xfrm>
            <a:off x="-1349" y="1825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dirty="0" err="1">
                <a:solidFill>
                  <a:srgbClr val="FF0000"/>
                </a:solidFill>
              </a:rPr>
              <a:t>Implementační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 err="1">
                <a:solidFill>
                  <a:srgbClr val="FF0000"/>
                </a:solidFill>
              </a:rPr>
              <a:t>detaily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8" name="Obrázek 7">
            <a:extLst>
              <a:ext uri="{FF2B5EF4-FFF2-40B4-BE49-F238E27FC236}">
                <a16:creationId xmlns:a16="http://schemas.microsoft.com/office/drawing/2014/main" id="{70187F46-770C-1912-1EB1-8E0543E141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3527" y="299406"/>
            <a:ext cx="1556365" cy="493482"/>
          </a:xfrm>
          <a:prstGeom prst="rect">
            <a:avLst/>
          </a:prstGeom>
        </p:spPr>
      </p:pic>
      <p:sp>
        <p:nvSpPr>
          <p:cNvPr id="9" name="Obdélník 8">
            <a:extLst>
              <a:ext uri="{FF2B5EF4-FFF2-40B4-BE49-F238E27FC236}">
                <a16:creationId xmlns:a16="http://schemas.microsoft.com/office/drawing/2014/main" id="{2D729FC5-8AE8-2037-879B-AD7BA5D9181C}"/>
              </a:ext>
            </a:extLst>
          </p:cNvPr>
          <p:cNvSpPr/>
          <p:nvPr/>
        </p:nvSpPr>
        <p:spPr>
          <a:xfrm>
            <a:off x="-1349" y="1070983"/>
            <a:ext cx="860453" cy="4571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7146943"/>
      </p:ext>
    </p:extLst>
  </p:cSld>
  <p:clrMapOvr>
    <a:masterClrMapping/>
  </p:clrMapOvr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1535</TotalTime>
  <Words>665</Words>
  <Application>Microsoft Office PowerPoint</Application>
  <PresentationFormat>Širokoúhlá obrazovka</PresentationFormat>
  <Paragraphs>177</Paragraphs>
  <Slides>23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6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23</vt:i4>
      </vt:variant>
    </vt:vector>
  </HeadingPairs>
  <TitlesOfParts>
    <vt:vector size="30" baseType="lpstr">
      <vt:lpstr>-apple-system</vt:lpstr>
      <vt:lpstr>Aptos</vt:lpstr>
      <vt:lpstr>Aptos Display</vt:lpstr>
      <vt:lpstr>Arial</vt:lpstr>
      <vt:lpstr>gg sans</vt:lpstr>
      <vt:lpstr>ui-sans-serif</vt:lpstr>
      <vt:lpstr>Motiv Office</vt:lpstr>
      <vt:lpstr>Kvantově odolná P2P komunikační aplikace </vt:lpstr>
      <vt:lpstr>OBSAH</vt:lpstr>
      <vt:lpstr>Popis projektu</vt:lpstr>
      <vt:lpstr>Prezentace aplikace PowerPoint</vt:lpstr>
      <vt:lpstr>Klíčové funkce</vt:lpstr>
      <vt:lpstr>Prezentace aplikace PowerPoint</vt:lpstr>
      <vt:lpstr>Prezentace aplikace PowerPoint</vt:lpstr>
      <vt:lpstr>Prezentace aplikace PowerPoint</vt:lpstr>
      <vt:lpstr>Prezentace aplikace PowerPoint</vt:lpstr>
      <vt:lpstr>Datové toky a komunikace</vt:lpstr>
      <vt:lpstr>Datové toky a komunikace</vt:lpstr>
      <vt:lpstr>Hlavní okno aplikace</vt:lpstr>
      <vt:lpstr>Cryptography Settings</vt:lpstr>
      <vt:lpstr>Logy</vt:lpstr>
      <vt:lpstr>Testování</vt:lpstr>
      <vt:lpstr>Proces testování</vt:lpstr>
      <vt:lpstr>Výsledky testování</vt:lpstr>
      <vt:lpstr>Výsledky testování</vt:lpstr>
      <vt:lpstr>Výsledky testování</vt:lpstr>
      <vt:lpstr>Doporučení na základě testování</vt:lpstr>
      <vt:lpstr>Závěr testování</vt:lpstr>
      <vt:lpstr>Ukázka Aplikace</vt:lpstr>
      <vt:lpstr>Děkujeme za pozoronost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Richard Stupka</dc:creator>
  <cp:lastModifiedBy>Richard Stupka</cp:lastModifiedBy>
  <cp:revision>18</cp:revision>
  <dcterms:created xsi:type="dcterms:W3CDTF">2025-03-17T13:29:26Z</dcterms:created>
  <dcterms:modified xsi:type="dcterms:W3CDTF">2025-04-29T12:44:47Z</dcterms:modified>
</cp:coreProperties>
</file>