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63" r:id="rId3"/>
    <p:sldId id="258" r:id="rId4"/>
    <p:sldId id="259" r:id="rId5"/>
    <p:sldId id="264" r:id="rId6"/>
    <p:sldId id="265" r:id="rId7"/>
    <p:sldId id="267" r:id="rId8"/>
    <p:sldId id="268" r:id="rId9"/>
    <p:sldId id="266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8" r:id="rId18"/>
    <p:sldId id="283" r:id="rId19"/>
    <p:sldId id="284" r:id="rId20"/>
    <p:sldId id="285" r:id="rId21"/>
    <p:sldId id="286" r:id="rId22"/>
    <p:sldId id="287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46A2-F158-4BED-A71D-F36B4700C14A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9A19-CDC4-465E-8FAA-FB5E2A4E6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9A19-CDC4-465E-8FAA-FB5E2A4E6ED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F4FE-6413-B9C4-B12B-ECF7DB48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A9D6FA-15DD-8371-0F8E-364EFDCC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2654F1-8FFA-7035-4FAD-1BD9EE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53D-A9CC-4A50-AEB6-42341B31158E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9FB38-50F1-85EF-C875-84EE9D4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93102E-0520-EBBB-32FE-28A11D5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5B13A-19FC-6B2B-A51C-58CF3C5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84CC99-15F2-589F-F925-8842751C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DF2C5-2F7D-2A8A-C19A-214D5E2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F39-887F-41D7-8E72-6B975371605A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502F74-21C3-66EC-75C8-038A0C7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CFBA7-EE83-94C6-0AB3-B35BA0B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3F5395-E3EE-4B87-055A-195562B9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B1C80D-52EB-1184-8B01-7068723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1AF76-AEEE-C3AB-9003-DF374B0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E50-B61F-4B9C-A2ED-B350683F3156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C948E4-DA9B-916E-A8CF-433075D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186A43-46E1-C60C-AD2B-4DD2D3D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14477-6E0D-3621-6586-B2F4244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F164B-F837-8D44-D772-E61D20EA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0E8E8-A87F-893C-54FB-D6EE84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230-BB46-4A99-92E0-5F7BD4039F61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AF50E5-5779-B3A0-F06B-7277F35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88755-C846-FE4B-A3A7-045D1F8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F065-67BB-D9B2-6399-563D871C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09FAC9-EE3F-AFF3-B3BD-5F473CE4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9151F-B2F0-5FBD-F03A-331862A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C167-9577-4083-BD6E-9376B6373118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FE6F90-F4C3-59BE-5DE3-89749F6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40043-142A-842F-37F5-0B07111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00894-D105-9793-BEB1-C03887E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7572D-94E3-FB94-4565-9D240CB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E846FF-1FC6-EF3C-0FCD-1392D65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5EE00-7DCA-1660-9F64-275EC4F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3FD0-6BC8-4D2A-943F-1CE580F74102}" type="datetime1">
              <a:rPr lang="en-GB" smtClean="0"/>
              <a:t>25/04/2025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3D51B-D87E-DC8F-FDBC-B976C322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2C7BDA-C9E7-1D26-F626-F51FCCD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67EF1-CEB6-9464-2EA0-3992C2E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46B27D-2082-0D5D-AE6F-6FEF32A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C1C8D1-C877-0E3E-F496-789A496D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F695F1-EB82-D70B-F1C3-C487D725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2DB876-D5CB-92FA-396D-8502C0E7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C323656-E743-EED2-E7E4-F7FB596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65D-695A-43BB-A2E4-5D251AF1F3FB}" type="datetime1">
              <a:rPr lang="en-GB" smtClean="0"/>
              <a:t>25/04/2025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DF8834-D5F6-9858-1FA7-086D5C7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138495-C2EB-89C6-3412-92D4555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01FC3-186E-B614-7BEA-A7463C1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8504E8-E782-2287-CE3A-46838E4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162-6A14-4212-A0A4-5C19A1008B56}" type="datetime1">
              <a:rPr lang="en-GB" smtClean="0"/>
              <a:t>25/04/2025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C6959A-0E38-3A4B-0E74-879FFB9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4DF8FC-695C-3C57-568B-6F9531C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F666F-DB12-E3D9-FA52-792B373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61C2-EC52-4AA6-8B9A-E569488EF0AE}" type="datetime1">
              <a:rPr lang="en-GB" smtClean="0"/>
              <a:t>25/04/2025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7F2DF8-70F4-13CB-6C59-3EA08BF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C15600-DA1A-535B-0E90-2C8023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6135F-1183-A554-4E3D-0013C37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12C27-1B53-425D-328B-E83B250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297E6A-F679-5215-8305-F663849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13F3A0-0219-A2CB-8656-E8BC444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7CA-679E-4D26-97BE-4B49DD2A0BD5}" type="datetime1">
              <a:rPr lang="en-GB" smtClean="0"/>
              <a:t>25/04/2025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FC9C24-46D2-6CD4-C0B0-C69B3527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1EC600-83A6-1369-34E9-CAA801D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9794B-892C-64D8-D0BD-4ED6EF8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52155F-222F-CB7A-08AD-3BA6F3AE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74671D-E91F-5542-99C4-696AD280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A06D97-6BB8-B8D2-5A0D-F9E6A3C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2EE-56F2-41D1-BEFA-1CD00EAC2057}" type="datetime1">
              <a:rPr lang="en-GB" smtClean="0"/>
              <a:t>25/04/2025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E5F410-E185-8D4F-BDD7-D85A4D8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0072A8-8502-5CD7-46FB-A8CCF9D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75229B-1F24-5CE7-BDE4-FEED3E1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6350A-D837-84AC-0CF8-8A19CA8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B99EDF-207D-DD1B-015E-54CAB9F1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FE3F-F1C9-475B-A681-8D66ED612CC1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6F1CE1-93D4-BF2D-FC19-9B303994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821FD6-EFA5-C6C1-9D6C-B266280A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0534FB3-87CB-07FC-E573-5F095E4026FC}"/>
              </a:ext>
            </a:extLst>
          </p:cNvPr>
          <p:cNvSpPr/>
          <p:nvPr/>
        </p:nvSpPr>
        <p:spPr>
          <a:xfrm>
            <a:off x="1658867" y="2095983"/>
            <a:ext cx="8932090" cy="2247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1EC8-E080-3C16-419F-6A50E7B2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43" y="2293303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/>
              <a:t>Kvantově</a:t>
            </a:r>
            <a:r>
              <a:rPr lang="en-GB" dirty="0"/>
              <a:t> </a:t>
            </a:r>
            <a:r>
              <a:rPr lang="en-GB" dirty="0" err="1"/>
              <a:t>odolná</a:t>
            </a:r>
            <a:r>
              <a:rPr lang="en-GB" dirty="0"/>
              <a:t> P2P </a:t>
            </a:r>
            <a:r>
              <a:rPr lang="en-GB" dirty="0" err="1"/>
              <a:t>komunikační</a:t>
            </a:r>
            <a:r>
              <a:rPr lang="en-GB" dirty="0"/>
              <a:t> </a:t>
            </a:r>
            <a:r>
              <a:rPr lang="en-GB" dirty="0" err="1"/>
              <a:t>aplikace</a:t>
            </a:r>
            <a:b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C7BDF4-5746-52C0-5317-61A9B098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867" y="4419334"/>
            <a:ext cx="9144000" cy="1655762"/>
          </a:xfrm>
        </p:spPr>
        <p:txBody>
          <a:bodyPr>
            <a:normAutofit/>
          </a:bodyPr>
          <a:lstStyle/>
          <a:p>
            <a:r>
              <a:rPr lang="cs-CZ" sz="1600" dirty="0"/>
              <a:t>Richard Stupka, Dušan Sýkora, Vojtěch Svoboda a </a:t>
            </a:r>
            <a:r>
              <a:rPr lang="en-GB" sz="1600" b="0" i="0" dirty="0">
                <a:effectLst/>
                <a:latin typeface="gg sans"/>
              </a:rPr>
              <a:t>Martin </a:t>
            </a:r>
            <a:r>
              <a:rPr lang="en-GB" sz="1600" b="0" i="0" dirty="0" err="1">
                <a:effectLst/>
                <a:latin typeface="gg sans"/>
              </a:rPr>
              <a:t>Dundálek</a:t>
            </a:r>
            <a:endParaRPr lang="en-GB" sz="16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35C46-E621-E1A6-DDDB-6512FBD42299}"/>
              </a:ext>
            </a:extLst>
          </p:cNvPr>
          <p:cNvSpPr/>
          <p:nvPr/>
        </p:nvSpPr>
        <p:spPr>
          <a:xfrm flipV="1">
            <a:off x="1658867" y="4297815"/>
            <a:ext cx="893209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3B214E-E59B-F0D9-9351-7CEF7E22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1" y="123954"/>
            <a:ext cx="2205839" cy="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007D671-C809-23F7-5F45-52E1424CD1E7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9139FA-3602-B3E1-13F7-38D7279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0A9193B9-6771-ECEE-955B-0522E4B9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023" y="1798636"/>
            <a:ext cx="5114925" cy="3895725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2B744D-B2B8-7FA1-4A22-437B29D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10</a:t>
            </a:fld>
            <a:endParaRPr lang="en-GB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CBFCAD1-CBFB-776D-8B62-44422BEFC1B1}"/>
              </a:ext>
            </a:extLst>
          </p:cNvPr>
          <p:cNvSpPr txBox="1"/>
          <p:nvPr/>
        </p:nvSpPr>
        <p:spPr>
          <a:xfrm>
            <a:off x="312343" y="1472080"/>
            <a:ext cx="6550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 err="1"/>
              <a:t>Proces</a:t>
            </a:r>
            <a:r>
              <a:rPr lang="en-GB" sz="2800" b="1" dirty="0"/>
              <a:t> </a:t>
            </a:r>
            <a:r>
              <a:rPr lang="en-GB" sz="2800" b="1" dirty="0" err="1"/>
              <a:t>objevování</a:t>
            </a:r>
            <a:r>
              <a:rPr lang="en-GB" sz="2800" b="1" dirty="0"/>
              <a:t> </a:t>
            </a:r>
            <a:r>
              <a:rPr lang="en-GB" sz="2800" b="1" dirty="0" err="1"/>
              <a:t>peerů</a:t>
            </a:r>
            <a:r>
              <a:rPr lang="en-GB" sz="28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Broadcastové</a:t>
            </a:r>
            <a:r>
              <a:rPr lang="en-GB" sz="2800" dirty="0"/>
              <a:t> </a:t>
            </a:r>
            <a:r>
              <a:rPr lang="en-GB" sz="2800" dirty="0" err="1"/>
              <a:t>oznámení</a:t>
            </a:r>
            <a:r>
              <a:rPr lang="en-GB" sz="2800" dirty="0"/>
              <a:t> </a:t>
            </a:r>
            <a:r>
              <a:rPr lang="en-GB" sz="2800" dirty="0" err="1"/>
              <a:t>přes</a:t>
            </a:r>
            <a:r>
              <a:rPr lang="en-GB" sz="2800" dirty="0"/>
              <a:t> UDP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Přímé</a:t>
            </a:r>
            <a:r>
              <a:rPr lang="en-GB" sz="2800" dirty="0"/>
              <a:t> </a:t>
            </a:r>
            <a:r>
              <a:rPr lang="en-GB" sz="2800" dirty="0" err="1"/>
              <a:t>ověření</a:t>
            </a:r>
            <a:r>
              <a:rPr lang="en-GB" sz="2800" dirty="0"/>
              <a:t> </a:t>
            </a:r>
            <a:r>
              <a:rPr lang="en-GB" sz="2800" dirty="0" err="1"/>
              <a:t>dostupnosti</a:t>
            </a:r>
            <a:r>
              <a:rPr lang="en-GB" sz="2800" dirty="0"/>
              <a:t> </a:t>
            </a:r>
            <a:r>
              <a:rPr lang="en-GB" sz="2800" dirty="0" err="1"/>
              <a:t>uzlů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Automatické</a:t>
            </a:r>
            <a:r>
              <a:rPr lang="en-GB" sz="2800" dirty="0"/>
              <a:t> </a:t>
            </a:r>
            <a:r>
              <a:rPr lang="en-GB" sz="2800" dirty="0" err="1"/>
              <a:t>přidání</a:t>
            </a:r>
            <a:r>
              <a:rPr lang="en-GB" sz="2800" dirty="0"/>
              <a:t> do </a:t>
            </a:r>
            <a:r>
              <a:rPr lang="en-GB" sz="2800" dirty="0" err="1"/>
              <a:t>seznamu</a:t>
            </a:r>
            <a:r>
              <a:rPr lang="en-GB" sz="2800" dirty="0"/>
              <a:t> </a:t>
            </a:r>
            <a:r>
              <a:rPr lang="en-GB" sz="2800" dirty="0" err="1"/>
              <a:t>peerů</a:t>
            </a:r>
            <a:endParaRPr lang="en-GB" sz="2800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676ABCC-D3EC-B75E-BB76-DAC79552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DDBD950F-2F4C-E1BE-408B-274C3D117E1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1C4AE693-88EC-5187-B610-9FB23C66A094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0383C67-68D6-8965-1AC6-988D82B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6A9484-98C7-C661-40FD-1FD8AD7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11</a:t>
            </a:fld>
            <a:endParaRPr lang="en-GB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09C8E5C-A305-6100-55FB-933016D5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933" y="1370808"/>
            <a:ext cx="4259675" cy="516810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B2314A2-B07C-58B2-9933-3ED3D89C2519}"/>
              </a:ext>
            </a:extLst>
          </p:cNvPr>
          <p:cNvSpPr txBox="1"/>
          <p:nvPr/>
        </p:nvSpPr>
        <p:spPr>
          <a:xfrm>
            <a:off x="309638" y="1449979"/>
            <a:ext cx="611561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Bezpečná</a:t>
            </a:r>
            <a:r>
              <a:rPr lang="en-GB" sz="2400" b="1" dirty="0"/>
              <a:t> </a:t>
            </a:r>
            <a:r>
              <a:rPr lang="en-GB" sz="2400" b="1" dirty="0" err="1"/>
              <a:t>výměna</a:t>
            </a:r>
            <a:r>
              <a:rPr lang="en-GB" sz="2400" b="1" dirty="0"/>
              <a:t> </a:t>
            </a:r>
            <a:r>
              <a:rPr lang="en-GB" sz="2400" b="1" dirty="0" err="1"/>
              <a:t>zpráv</a:t>
            </a: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Post-</a:t>
            </a:r>
            <a:r>
              <a:rPr lang="en-GB" sz="2800" dirty="0" err="1"/>
              <a:t>kvantová</a:t>
            </a:r>
            <a:r>
              <a:rPr lang="en-GB" sz="2800" dirty="0"/>
              <a:t> </a:t>
            </a:r>
            <a:r>
              <a:rPr lang="en-GB" sz="2800" dirty="0" err="1"/>
              <a:t>výměna</a:t>
            </a:r>
            <a:r>
              <a:rPr lang="en-GB" sz="2800" dirty="0"/>
              <a:t> </a:t>
            </a:r>
            <a:r>
              <a:rPr lang="en-GB" sz="2800" dirty="0" err="1"/>
              <a:t>klíčů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Symetrické</a:t>
            </a:r>
            <a:r>
              <a:rPr lang="en-GB" sz="2800" dirty="0"/>
              <a:t> </a:t>
            </a:r>
            <a:r>
              <a:rPr lang="en-GB" sz="2800" dirty="0" err="1"/>
              <a:t>šifrování</a:t>
            </a:r>
            <a:r>
              <a:rPr lang="en-GB" sz="2800" dirty="0"/>
              <a:t> </a:t>
            </a:r>
            <a:r>
              <a:rPr lang="en-GB" sz="2800" dirty="0" err="1"/>
              <a:t>obsahu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Podpis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r>
              <a:rPr lang="en-GB" sz="2800" dirty="0"/>
              <a:t> pro </a:t>
            </a:r>
            <a:r>
              <a:rPr lang="en-GB" sz="2800" dirty="0" err="1"/>
              <a:t>autentizaci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Přenos</a:t>
            </a:r>
            <a:r>
              <a:rPr lang="en-GB" sz="2800" dirty="0"/>
              <a:t> s </a:t>
            </a:r>
            <a:r>
              <a:rPr lang="en-GB" sz="2800" dirty="0" err="1"/>
              <a:t>autentizovanými</a:t>
            </a:r>
            <a:r>
              <a:rPr lang="en-GB" sz="2800" dirty="0"/>
              <a:t> </a:t>
            </a:r>
            <a:r>
              <a:rPr lang="en-GB" sz="2800" dirty="0" err="1"/>
              <a:t>metadaty</a:t>
            </a:r>
            <a:endParaRPr lang="en-GB" sz="2800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2076D92-81A5-AD5E-D879-9981B866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8926E95-38EC-BA9A-0B5C-ED7D89B48278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3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54FE06B-4320-202A-4C0A-7CB04D86171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AC43A4-78AA-4AE5-1F5D-FA6D3BFC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0000"/>
                </a:solidFill>
              </a:rPr>
              <a:t>Prvotní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 err="1">
                <a:solidFill>
                  <a:srgbClr val="FF0000"/>
                </a:solidFill>
              </a:rPr>
              <a:t>spuštění</a:t>
            </a:r>
            <a:r>
              <a:rPr lang="en-GB" sz="4000" dirty="0">
                <a:solidFill>
                  <a:srgbClr val="FF0000"/>
                </a:solidFill>
              </a:rPr>
              <a:t> a </a:t>
            </a:r>
            <a:r>
              <a:rPr lang="en-GB" sz="4000" dirty="0" err="1">
                <a:solidFill>
                  <a:srgbClr val="FF0000"/>
                </a:solidFill>
              </a:rPr>
              <a:t>přihlášení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FA7E8-75B4-9DFE-174F-5C4331E5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48" y="1343818"/>
            <a:ext cx="10515600" cy="4351338"/>
          </a:xfrm>
        </p:spPr>
        <p:txBody>
          <a:bodyPr/>
          <a:lstStyle/>
          <a:p>
            <a:r>
              <a:rPr lang="cs-CZ" dirty="0"/>
              <a:t>U</a:t>
            </a:r>
            <a:r>
              <a:rPr lang="en-GB" dirty="0" err="1"/>
              <a:t>živatel</a:t>
            </a:r>
            <a:r>
              <a:rPr lang="cs-CZ" dirty="0"/>
              <a:t> je</a:t>
            </a:r>
            <a:r>
              <a:rPr lang="en-GB" dirty="0"/>
              <a:t> </a:t>
            </a:r>
            <a:r>
              <a:rPr lang="en-GB" dirty="0" err="1"/>
              <a:t>vyzván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zvolení</a:t>
            </a:r>
            <a:r>
              <a:rPr lang="en-GB" dirty="0"/>
              <a:t> </a:t>
            </a:r>
            <a:r>
              <a:rPr lang="en-GB" dirty="0" err="1"/>
              <a:t>hesla</a:t>
            </a:r>
            <a:r>
              <a:rPr lang="en-GB" dirty="0"/>
              <a:t> </a:t>
            </a:r>
            <a:r>
              <a:rPr lang="en-GB" dirty="0" err="1"/>
              <a:t>které</a:t>
            </a:r>
            <a:r>
              <a:rPr lang="en-GB" dirty="0"/>
              <a:t> </a:t>
            </a:r>
            <a:r>
              <a:rPr lang="en-GB" dirty="0" err="1"/>
              <a:t>slouží</a:t>
            </a:r>
            <a:r>
              <a:rPr lang="en-GB" dirty="0"/>
              <a:t> pro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záznamů</a:t>
            </a:r>
            <a:r>
              <a:rPr lang="en-GB" dirty="0"/>
              <a:t> </a:t>
            </a:r>
            <a:r>
              <a:rPr lang="en-GB" dirty="0" err="1"/>
              <a:t>které</a:t>
            </a:r>
            <a:r>
              <a:rPr lang="en-GB" dirty="0"/>
              <a:t> program </a:t>
            </a:r>
            <a:r>
              <a:rPr lang="en-GB" dirty="0" err="1"/>
              <a:t>ukládá</a:t>
            </a:r>
            <a:endParaRPr lang="cs-CZ" dirty="0"/>
          </a:p>
          <a:p>
            <a:r>
              <a:rPr lang="en-GB" dirty="0" err="1"/>
              <a:t>Při</a:t>
            </a:r>
            <a:r>
              <a:rPr lang="en-GB" dirty="0"/>
              <a:t> </a:t>
            </a:r>
            <a:r>
              <a:rPr lang="en-GB" dirty="0" err="1"/>
              <a:t>dalších</a:t>
            </a:r>
            <a:r>
              <a:rPr lang="en-GB" dirty="0"/>
              <a:t> </a:t>
            </a:r>
            <a:r>
              <a:rPr lang="en-GB" dirty="0" err="1"/>
              <a:t>spuštěních</a:t>
            </a:r>
            <a:r>
              <a:rPr lang="en-GB" dirty="0"/>
              <a:t> se </a:t>
            </a:r>
            <a:r>
              <a:rPr lang="en-GB" dirty="0" err="1"/>
              <a:t>stejné</a:t>
            </a:r>
            <a:r>
              <a:rPr lang="en-GB" dirty="0"/>
              <a:t> </a:t>
            </a:r>
            <a:r>
              <a:rPr lang="en-GB" dirty="0" err="1"/>
              <a:t>heslo</a:t>
            </a:r>
            <a:r>
              <a:rPr lang="en-GB" dirty="0"/>
              <a:t> </a:t>
            </a:r>
            <a:r>
              <a:rPr lang="en-GB" dirty="0" err="1"/>
              <a:t>používá</a:t>
            </a:r>
            <a:r>
              <a:rPr lang="en-GB" dirty="0"/>
              <a:t> k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dešifrování</a:t>
            </a:r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7F9916-6517-AA40-92AD-62FDE36D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12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8FC667-D080-2D9D-4D88-28FA3AE0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86" y="3429000"/>
            <a:ext cx="3535427" cy="17611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4937A8C-0C92-D7D3-7327-FD1919AF4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80C0F34E-DEA4-306E-F404-8F06D31610F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4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140CA9F-5FA0-9D20-0E2F-DF9910FD63D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B2CBD-3BC2-EF08-1E23-C51EE3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Hlavní okno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ADB97-68F6-D640-E423-50CD9C7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54347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dostupných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</a:t>
            </a:r>
            <a:r>
              <a:rPr lang="en-GB" dirty="0" err="1"/>
              <a:t>vlevo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Okno</a:t>
            </a:r>
            <a:r>
              <a:rPr lang="en-GB" dirty="0"/>
              <a:t> pro </a:t>
            </a:r>
            <a:r>
              <a:rPr lang="en-GB" dirty="0" err="1"/>
              <a:t>zprávy</a:t>
            </a:r>
            <a:r>
              <a:rPr lang="en-GB" dirty="0"/>
              <a:t> </a:t>
            </a:r>
            <a:r>
              <a:rPr lang="en-GB" dirty="0" err="1"/>
              <a:t>vpravo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nastaveních</a:t>
            </a:r>
            <a:endParaRPr lang="en-GB" dirty="0"/>
          </a:p>
          <a:p>
            <a:endParaRPr lang="en-GB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F0743E0-846D-5E8D-C583-2E438D16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1A25AC-33A8-6197-2175-750EF6B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015B761-8393-A27D-0B97-E9F1544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1543475"/>
            <a:ext cx="5762625" cy="45339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B745C7-2ED0-8CE1-34DC-451DE615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035BC2F1-4CF0-4C92-500C-9CA2051B811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0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9904E0FE-AD53-CB2F-7576-7A66532E21A9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5C2162-ECDE-937F-4FF1-E85F58D9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33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Navázání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spojení</a:t>
            </a:r>
            <a:r>
              <a:rPr lang="en-GB" dirty="0">
                <a:solidFill>
                  <a:srgbClr val="FF0000"/>
                </a:solidFill>
              </a:rPr>
              <a:t> s </a:t>
            </a:r>
            <a:r>
              <a:rPr lang="en-GB" dirty="0" err="1">
                <a:solidFill>
                  <a:srgbClr val="FF0000"/>
                </a:solidFill>
              </a:rPr>
              <a:t>peerem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DB97C9-DAC5-E213-B7FB-853301D6D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313" y="1494632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objevení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síti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Alternativně</a:t>
            </a:r>
            <a:r>
              <a:rPr lang="en-GB" dirty="0"/>
              <a:t>: </a:t>
            </a:r>
            <a:r>
              <a:rPr lang="en-GB" dirty="0" err="1"/>
              <a:t>ruční</a:t>
            </a:r>
            <a:r>
              <a:rPr lang="en-GB" dirty="0"/>
              <a:t> </a:t>
            </a:r>
            <a:r>
              <a:rPr lang="en-GB" dirty="0" err="1"/>
              <a:t>přidání</a:t>
            </a:r>
            <a:r>
              <a:rPr lang="en-GB" dirty="0"/>
              <a:t> </a:t>
            </a:r>
            <a:r>
              <a:rPr lang="en-GB" dirty="0" err="1"/>
              <a:t>peera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IP </a:t>
            </a:r>
            <a:r>
              <a:rPr lang="en-GB" dirty="0" err="1"/>
              <a:t>adresy</a:t>
            </a:r>
            <a:r>
              <a:rPr lang="en-GB" dirty="0"/>
              <a:t> (Connect to Peer)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C71E96-6E25-0108-98E6-078B4AFC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14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1A351CE-FB24-88E2-3303-C605623A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94632"/>
            <a:ext cx="4762500" cy="31813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5EAE57-0D0F-D03E-0272-C4FA0751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797822"/>
            <a:ext cx="2076450" cy="12573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7092F4B-0D67-47B5-7504-5910AAE3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063E471C-157A-185C-BAF4-4CD219F5D5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02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D56E84EB-3E3B-640D-2B43-65E750AF59C8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688804-43D1-C799-BE64-FF14D297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sz="4400" dirty="0">
                <a:solidFill>
                  <a:srgbClr val="FF0000"/>
                </a:solidFill>
              </a:rPr>
              <a:t>Nastavení kryptografických algoritmů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2B484F-5D58-382F-1C73-21B238D0D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617" y="1509619"/>
            <a:ext cx="12216898" cy="4351338"/>
          </a:xfrm>
        </p:spPr>
        <p:txBody>
          <a:bodyPr/>
          <a:lstStyle/>
          <a:p>
            <a:r>
              <a:rPr lang="en-GB" dirty="0"/>
              <a:t>Use Peer Settings - </a:t>
            </a:r>
            <a:r>
              <a:rPr lang="en-GB" dirty="0" err="1"/>
              <a:t>Synchronizuje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s </a:t>
            </a:r>
            <a:r>
              <a:rPr lang="en-GB" dirty="0" err="1"/>
              <a:t>druhým</a:t>
            </a:r>
            <a:r>
              <a:rPr lang="en-GB" dirty="0"/>
              <a:t> </a:t>
            </a:r>
            <a:r>
              <a:rPr lang="cs-CZ" dirty="0"/>
              <a:t>zařízením</a:t>
            </a:r>
          </a:p>
          <a:p>
            <a:r>
              <a:rPr lang="en-GB" dirty="0"/>
              <a:t>Establish Shared Key - </a:t>
            </a:r>
            <a:r>
              <a:rPr lang="en-GB" dirty="0" err="1"/>
              <a:t>Provede</a:t>
            </a:r>
            <a:r>
              <a:rPr lang="en-GB" dirty="0"/>
              <a:t> </a:t>
            </a:r>
            <a:r>
              <a:rPr lang="en-GB" dirty="0" err="1"/>
              <a:t>výměnu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r>
              <a:rPr lang="en-GB" dirty="0" err="1"/>
              <a:t>podle</a:t>
            </a:r>
            <a:r>
              <a:rPr lang="en-GB" dirty="0"/>
              <a:t>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nastavení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762713-E701-FAC2-9525-387A0FDC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15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77582D8-151B-7839-0DA4-8A08E5F2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47" y="3338419"/>
            <a:ext cx="6353175" cy="174307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FA5882E-4B20-7D00-805E-F2AD39E1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AD440D9-EE08-12FD-E016-8BEDC2480E3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4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3E3ACDF1-4D0D-23ED-F465-BF95324EFF2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0BF5-5594-BD48-95DC-998E02B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Cryptography Settings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01E6-6465-4ADC-04F3-E5E27564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654" y="1514475"/>
            <a:ext cx="743666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Zde se</a:t>
            </a:r>
            <a:r>
              <a:rPr lang="en-GB" dirty="0" err="1"/>
              <a:t>nastavují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endParaRPr lang="cs-CZ" dirty="0"/>
          </a:p>
          <a:p>
            <a:r>
              <a:rPr lang="cs-CZ" dirty="0"/>
              <a:t>V</a:t>
            </a:r>
            <a:r>
              <a:rPr lang="en-GB" dirty="0" err="1"/>
              <a:t>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</a:t>
            </a:r>
            <a:r>
              <a:rPr lang="en-GB" dirty="0" err="1"/>
              <a:t>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Digitalní</a:t>
            </a:r>
            <a:r>
              <a:rPr lang="cs-CZ" dirty="0"/>
              <a:t> </a:t>
            </a:r>
            <a:r>
              <a:rPr lang="en-GB" dirty="0" err="1"/>
              <a:t>podpis</a:t>
            </a:r>
            <a:r>
              <a:rPr lang="en-GB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F95C3D-76E7-8BA9-4A36-AB23EA2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16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5178D7B-8D37-795E-E357-742F539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514475"/>
            <a:ext cx="4973924" cy="42767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1414-A280-7106-033F-BD99C16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536039"/>
            <a:ext cx="3543300" cy="12287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5617E35-7842-39BD-BB2C-BB06A25C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86100"/>
            <a:ext cx="5214938" cy="4488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7EB2330-1469-CD20-23EF-30F1539E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5509249"/>
            <a:ext cx="3533775" cy="7715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54C1A82-6464-3690-2561-DA407EA2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F02EE0D2-43C7-EB62-90BF-9C29BE3DF11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AB0641BC-7878-90EB-40AA-54FAD65B18E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F20D33-0641-2B7E-E888-2BD4E24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Logy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BBAE429-7BEA-72DE-3160-FB354A285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3989227"/>
          </a:xfr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496D1A-8CD3-551E-7696-5C5F0F85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79" y="1691631"/>
            <a:ext cx="5181600" cy="4351338"/>
          </a:xfrm>
        </p:spPr>
        <p:txBody>
          <a:bodyPr/>
          <a:lstStyle/>
          <a:p>
            <a:r>
              <a:rPr lang="cs-CZ" dirty="0"/>
              <a:t>Z</a:t>
            </a:r>
            <a:r>
              <a:rPr lang="en-GB" dirty="0" err="1"/>
              <a:t>obrazují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teré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dy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terým</a:t>
            </a:r>
            <a:r>
              <a:rPr lang="en-GB" dirty="0"/>
              <a:t> </a:t>
            </a:r>
            <a:r>
              <a:rPr lang="en-GB" dirty="0" err="1"/>
              <a:t>počítačem</a:t>
            </a:r>
            <a:r>
              <a:rPr lang="en-GB" dirty="0"/>
              <a:t> v </a:t>
            </a:r>
            <a:r>
              <a:rPr lang="en-GB" dirty="0" err="1"/>
              <a:t>konverzaci</a:t>
            </a:r>
            <a:endParaRPr lang="cs-CZ" dirty="0"/>
          </a:p>
          <a:p>
            <a:pPr lvl="1"/>
            <a:r>
              <a:rPr lang="cs-CZ" dirty="0" err="1"/>
              <a:t>Stručny</a:t>
            </a:r>
            <a:r>
              <a:rPr lang="cs-CZ" dirty="0"/>
              <a:t> popis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51B31B-15AF-1CC4-59A2-21E9677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17</a:t>
            </a:fld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D300390-9141-BC10-F823-9C49AE92C22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B6F67F8-5518-01B3-5988-A5DAB0EB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81BE0-AE93-512D-ED9F-52A2F928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18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93D11DB-07F8-D5DE-6428-77E8C615242A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CDBF2F6-39B9-B716-8D02-3199B6B2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Testování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4FEE6EB0-7D9E-2705-8E06-B3CD49C61B8E}"/>
              </a:ext>
            </a:extLst>
          </p:cNvPr>
          <p:cNvSpPr txBox="1">
            <a:spLocks/>
          </p:cNvSpPr>
          <p:nvPr/>
        </p:nvSpPr>
        <p:spPr>
          <a:xfrm>
            <a:off x="437515" y="1456426"/>
            <a:ext cx="11172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Dva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základní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přístupy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k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1. Manuální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UI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funkčnosti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uživatelského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rozhraní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Ověření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stanicemi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Výměna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šifrovaná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komunikace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2.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Automatizované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Generování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podrobných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reportů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7A66BB3-807A-4ABD-3C09-C6EA6598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3794559E-0FD6-875B-1586-C4461A5EDC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4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DB3F59-4AE7-3EA8-8BB2-8355273A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8164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0" i="0" dirty="0">
                <a:solidFill>
                  <a:srgbClr val="030712"/>
                </a:solidFill>
                <a:effectLst/>
                <a:latin typeface="ui-sans-serif"/>
              </a:rPr>
              <a:t>V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ytvoření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dvou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testovacích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uzlů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(server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klient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cs-CZ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108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kryptografických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  <a:endParaRPr lang="cs-CZ" dirty="0">
              <a:solidFill>
                <a:srgbClr val="030712"/>
              </a:solidFill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9 variant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× 2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symetrické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× 6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podpisu</a:t>
            </a:r>
            <a:endParaRPr lang="cs-CZ" dirty="0">
              <a:solidFill>
                <a:srgbClr val="030712"/>
              </a:solidFill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Pro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každou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testuje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Navázání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uzly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její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Základní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zasílání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zpráv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(10 KB, 100 KB, 1 MB)</a:t>
            </a:r>
            <a:endParaRPr lang="cs-CZ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výkonnostních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metrik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(KB/s)</a:t>
            </a:r>
          </a:p>
          <a:p>
            <a:pPr marL="457200" lvl="1" indent="0" algn="l">
              <a:spcBef>
                <a:spcPts val="900"/>
              </a:spcBef>
              <a:buNone/>
            </a:pP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4B6C75-9502-86C0-133C-042576F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19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7E23C4-EF76-E201-4FDB-FE5AACA112F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F1BC26BA-F977-C661-41D1-E0086FC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Proces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4702623-CB72-E66B-54EC-1B1773F6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8DBE1D7-2AF6-E7F2-FF19-67BF596A8BC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7CB94EB-D1D3-2704-6E65-6FC4D559AE01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F3CC2-4CFB-28A4-DDA3-04D10EBB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01A3E-9FD8-3D2D-03F5-FF97516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09" y="166528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Popis projektu</a:t>
            </a:r>
          </a:p>
          <a:p>
            <a:r>
              <a:rPr lang="cs-CZ" dirty="0"/>
              <a:t>Cíle projektu</a:t>
            </a:r>
          </a:p>
          <a:p>
            <a:r>
              <a:rPr lang="cs-CZ" dirty="0"/>
              <a:t>Klíčové funkce</a:t>
            </a:r>
          </a:p>
          <a:p>
            <a:r>
              <a:rPr lang="cs-CZ" dirty="0"/>
              <a:t>Architektura</a:t>
            </a:r>
          </a:p>
          <a:p>
            <a:r>
              <a:rPr lang="cs-CZ" dirty="0"/>
              <a:t>Bezpečnostní model</a:t>
            </a:r>
          </a:p>
          <a:p>
            <a:r>
              <a:rPr lang="cs-CZ" dirty="0"/>
              <a:t>Implementace</a:t>
            </a:r>
          </a:p>
          <a:p>
            <a:r>
              <a:rPr lang="cs-CZ" dirty="0"/>
              <a:t>Datové toky a komunikace</a:t>
            </a:r>
          </a:p>
          <a:p>
            <a:r>
              <a:rPr lang="cs-CZ" dirty="0"/>
              <a:t>Rozhraní aplikace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Popis a ukázka samotné aplikace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8AB913-2710-BF92-C629-B5E9CA8A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C244FB-33ED-3125-D602-1497A39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57EB5CA-2910-AFC9-FB4A-E5391146272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35870D-E5D0-B096-3CD2-00A013D9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20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8127886-6113-00D7-DA4E-46E06B112A82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5B700DA-2C59-42BA-F59F-40C88788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F79EB77-2B85-A414-7F2F-3A51512A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79711"/>
            <a:ext cx="8191500" cy="355282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65A792A-367E-B1D5-0D83-6873CFF2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C9397266-9DD8-1C04-1B18-C0C90B874BD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B4D9526-5A54-B211-90AB-649923E03C6E}"/>
              </a:ext>
            </a:extLst>
          </p:cNvPr>
          <p:cNvSpPr txBox="1"/>
          <p:nvPr/>
        </p:nvSpPr>
        <p:spPr>
          <a:xfrm>
            <a:off x="659786" y="1612077"/>
            <a:ext cx="58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algoritmu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03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575-36BF-B6F5-468D-F0B92CBB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1348F6-CB26-BFFB-14E9-0B4CF79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21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812337-19EA-9597-21A1-74334F0EBD2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E6EAFEA1-96B6-1762-E449-90551A3A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7A4DDA0-8B94-56C8-1F05-7AEF96CB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431820"/>
            <a:ext cx="8267700" cy="440055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6EB2EAA5-AB10-4729-3F72-024D4431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BBB05A1-6601-771C-9C64-DFC41334752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6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4504-5457-1463-5149-903402E7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6AE311-FBC2-505E-6188-EE4F341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22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EB3FCC7-3D36-2684-F855-D227E243308F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C6303FB-B554-9572-DBBC-98BDE67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Doporučení na základě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6A6BA83-EB57-899F-D8DD-F0062A3C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81112"/>
            <a:ext cx="8220075" cy="42957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8C15B4E-3796-771D-47A8-1F0248B0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DC50664-6B0E-858D-A60C-3FDB2FAD98C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8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AB1E2E0-E445-7609-3BC3-2408D765191C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5E28AF-D31F-9986-04D8-696B845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63"/>
            <a:ext cx="10515600" cy="1325563"/>
          </a:xfrm>
        </p:spPr>
        <p:txBody>
          <a:bodyPr/>
          <a:lstStyle/>
          <a:p>
            <a:r>
              <a:rPr lang="cs-CZ" dirty="0" err="1">
                <a:solidFill>
                  <a:srgbClr val="FF0000"/>
                </a:solidFill>
              </a:rPr>
              <a:t>Ukazka</a:t>
            </a:r>
            <a:r>
              <a:rPr lang="cs-CZ" dirty="0">
                <a:solidFill>
                  <a:srgbClr val="FF0000"/>
                </a:solidFill>
              </a:rPr>
              <a:t>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CB7290-F736-14F9-C8FD-B9CDA15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324" y="1690688"/>
            <a:ext cx="11447352" cy="435133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AF7EF7-19BA-3A65-E16C-250A6BF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23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C9C5F8-45A3-7588-5E5A-96B6E799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D2798C63-D0C7-8503-BE22-A0C93FE4436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49C8129-0BDF-2607-6FA5-D598EAAF9DA6}"/>
              </a:ext>
            </a:extLst>
          </p:cNvPr>
          <p:cNvSpPr/>
          <p:nvPr/>
        </p:nvSpPr>
        <p:spPr>
          <a:xfrm>
            <a:off x="2190938" y="3004524"/>
            <a:ext cx="7170345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CC4BE027-66D3-FB25-8D5F-B97ADA7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9" y="2900095"/>
            <a:ext cx="6087701" cy="1325563"/>
          </a:xfrm>
        </p:spPr>
        <p:txBody>
          <a:bodyPr/>
          <a:lstStyle/>
          <a:p>
            <a:r>
              <a:rPr lang="cs-CZ" dirty="0"/>
              <a:t>Děkujeme za </a:t>
            </a:r>
            <a:r>
              <a:rPr lang="cs-CZ" dirty="0" err="1"/>
              <a:t>pozoronost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FACF86-7A2A-BA4D-CD18-E949EE4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24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6353A54-ADFF-7F7D-CE68-8580E5FC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" y="507636"/>
            <a:ext cx="2027171" cy="64276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7881FA7-5720-FEBB-1D78-F597126A8085}"/>
              </a:ext>
            </a:extLst>
          </p:cNvPr>
          <p:cNvSpPr/>
          <p:nvPr/>
        </p:nvSpPr>
        <p:spPr>
          <a:xfrm>
            <a:off x="2191696" y="4075508"/>
            <a:ext cx="716958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1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79E9470-47E2-A818-8E2B-F0F4A68A23D5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30F9E-AB8C-EE2F-E940-B88C25A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Popis projektu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5E6331-71F3-205B-8FD9-62AC7F2C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Point-to-point a</a:t>
            </a:r>
            <a:r>
              <a:rPr lang="en-GB" dirty="0" err="1"/>
              <a:t>plikace</a:t>
            </a:r>
            <a:r>
              <a:rPr lang="en-GB" dirty="0"/>
              <a:t> </a:t>
            </a:r>
            <a:r>
              <a:rPr lang="en-GB" dirty="0" err="1"/>
              <a:t>umožňuj</a:t>
            </a:r>
            <a:r>
              <a:rPr lang="cs-CZ" dirty="0" err="1"/>
              <a:t>ící</a:t>
            </a:r>
            <a:r>
              <a:rPr lang="en-GB" dirty="0"/>
              <a:t> </a:t>
            </a:r>
            <a:r>
              <a:rPr lang="en-GB" dirty="0" err="1"/>
              <a:t>navazovat</a:t>
            </a:r>
            <a:r>
              <a:rPr lang="cs-CZ" dirty="0"/>
              <a:t> spojení</a:t>
            </a:r>
            <a:r>
              <a:rPr lang="en-GB" dirty="0"/>
              <a:t> a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tři</a:t>
            </a:r>
            <a:r>
              <a:rPr lang="en-GB" dirty="0"/>
              <a:t> </a:t>
            </a:r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r>
              <a:rPr lang="cs-CZ" dirty="0"/>
              <a:t>:</a:t>
            </a:r>
          </a:p>
          <a:p>
            <a:endParaRPr lang="cs-CZ" dirty="0"/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Výměna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tajného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klíče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prostřednictvím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založených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veřejném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klíči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Důvěrný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přenos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šifrovaný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pomocí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symetrických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914400" lvl="2" indent="0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Podepisování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s</a:t>
            </a:r>
            <a:r>
              <a:rPr lang="cs-CZ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využitím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podpisových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AA2D71-530A-29E1-0A67-B84F4C1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01E7D67-B826-EBAD-395D-4DA14ABB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015A5063-9753-0E0D-F227-2FB35935B80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EC85-A560-6719-D814-0CB577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Funkční</a:t>
            </a:r>
            <a:r>
              <a:rPr lang="en-GB" b="1" dirty="0"/>
              <a:t> P2P </a:t>
            </a:r>
            <a:r>
              <a:rPr lang="en-GB" b="1" dirty="0" err="1"/>
              <a:t>síť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uživateli</a:t>
            </a:r>
            <a:r>
              <a:rPr lang="en-GB" dirty="0"/>
              <a:t> bez </a:t>
            </a:r>
            <a:r>
              <a:rPr lang="en-GB" dirty="0" err="1"/>
              <a:t>centrálního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  </a:t>
            </a:r>
          </a:p>
          <a:p>
            <a:r>
              <a:rPr lang="en-GB" b="1" dirty="0" err="1"/>
              <a:t>Postkvantová</a:t>
            </a:r>
            <a:r>
              <a:rPr lang="en-GB" b="1" dirty="0"/>
              <a:t> </a:t>
            </a:r>
            <a:r>
              <a:rPr lang="en-GB" b="1" dirty="0" err="1"/>
              <a:t>kryptografie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výměna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a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r>
              <a:rPr lang="en-GB" dirty="0"/>
              <a:t>  </a:t>
            </a:r>
          </a:p>
          <a:p>
            <a:r>
              <a:rPr lang="en-GB" b="1" dirty="0" err="1"/>
              <a:t>Důvěrná</a:t>
            </a:r>
            <a:r>
              <a:rPr lang="en-GB" b="1" dirty="0"/>
              <a:t> </a:t>
            </a:r>
            <a:r>
              <a:rPr lang="en-GB" b="1" dirty="0" err="1"/>
              <a:t>komunikace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symetrických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 </a:t>
            </a:r>
          </a:p>
          <a:p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výběr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a </a:t>
            </a:r>
            <a:r>
              <a:rPr lang="en-GB" dirty="0" err="1"/>
              <a:t>správa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 </a:t>
            </a:r>
          </a:p>
          <a:p>
            <a:r>
              <a:rPr lang="en-GB" b="1" dirty="0" err="1"/>
              <a:t>Bezpečné</a:t>
            </a:r>
            <a:r>
              <a:rPr lang="en-GB" b="1" dirty="0"/>
              <a:t> </a:t>
            </a:r>
            <a:r>
              <a:rPr lang="en-GB" b="1" dirty="0" err="1"/>
              <a:t>logování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záznam</a:t>
            </a:r>
            <a:r>
              <a:rPr lang="en-GB" dirty="0"/>
              <a:t>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operací</a:t>
            </a:r>
            <a:r>
              <a:rPr lang="en-GB" dirty="0"/>
              <a:t> s </a:t>
            </a:r>
            <a:r>
              <a:rPr lang="en-GB" dirty="0" err="1"/>
              <a:t>ochranou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 </a:t>
            </a:r>
          </a:p>
          <a:p>
            <a:r>
              <a:rPr lang="en-GB" b="1" dirty="0" err="1"/>
              <a:t>Ukládání</a:t>
            </a:r>
            <a:r>
              <a:rPr lang="en-GB" b="1" dirty="0"/>
              <a:t> </a:t>
            </a:r>
            <a:r>
              <a:rPr lang="en-GB" b="1" dirty="0" err="1"/>
              <a:t>klíčů</a:t>
            </a:r>
            <a:r>
              <a:rPr lang="en-GB" b="1" dirty="0"/>
              <a:t> a </a:t>
            </a:r>
            <a:r>
              <a:rPr lang="en-GB" b="1" dirty="0" err="1"/>
              <a:t>logů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cs-CZ" dirty="0"/>
          </a:p>
          <a:p>
            <a:r>
              <a:rPr lang="cs-CZ" b="1" dirty="0"/>
              <a:t>Testování a optimalizace</a:t>
            </a:r>
            <a:endParaRPr lang="en-GB" b="1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F920-848E-E837-6AF5-C42A6B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109D816-36BF-40C9-C4BE-E0F2CA2BE57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7CFFBC3A-B82E-74B5-2466-2E63E72BC5C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Cíle projektu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E4BF4516-FF1A-F28C-E07A-E9E2823A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4C715F-0CBB-A64A-463E-8B9DAEE044C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7D67DC-20EE-6D12-288E-8FEDEF42BDEF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EFA03-DF7B-9A0B-EF42-53694B9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Klíčové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funkce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07659-FE93-CBF1-F516-0C37CC2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mechanismy</a:t>
            </a:r>
            <a:r>
              <a:rPr lang="en-GB" dirty="0"/>
              <a:t> </a:t>
            </a:r>
            <a:r>
              <a:rPr lang="en-GB" dirty="0" err="1"/>
              <a:t>výměny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endParaRPr lang="cs-CZ" dirty="0"/>
          </a:p>
          <a:p>
            <a:pPr lvl="1"/>
            <a:r>
              <a:rPr lang="en-GB" dirty="0"/>
              <a:t>ML-KEM, HQC, </a:t>
            </a:r>
            <a:r>
              <a:rPr lang="en-GB" dirty="0" err="1"/>
              <a:t>FrodoKEM</a:t>
            </a:r>
            <a:endParaRPr lang="cs-CZ" dirty="0"/>
          </a:p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endParaRPr lang="cs-CZ" dirty="0"/>
          </a:p>
          <a:p>
            <a:pPr lvl="1"/>
            <a:r>
              <a:rPr lang="en-GB" dirty="0"/>
              <a:t>ML-DSA, SPHINCS+</a:t>
            </a:r>
            <a:endParaRPr lang="cs-CZ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lvl="1"/>
            <a:r>
              <a:rPr lang="en-GB" dirty="0"/>
              <a:t>AES-256-GCM, ChaCha20-Poly1305</a:t>
            </a:r>
            <a:endParaRPr lang="cs-CZ" dirty="0"/>
          </a:p>
          <a:p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lokálních</a:t>
            </a:r>
            <a:r>
              <a:rPr lang="en-GB" dirty="0"/>
              <a:t> </a:t>
            </a:r>
            <a:r>
              <a:rPr lang="en-GB" dirty="0" err="1"/>
              <a:t>sítích</a:t>
            </a:r>
            <a:endParaRPr lang="en-GB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logování</a:t>
            </a:r>
            <a:r>
              <a:rPr lang="en-GB" dirty="0"/>
              <a:t> s </a:t>
            </a:r>
            <a:r>
              <a:rPr lang="en-GB" dirty="0" err="1"/>
              <a:t>šifrovanými</a:t>
            </a:r>
            <a:r>
              <a:rPr lang="en-GB" dirty="0"/>
              <a:t> audit logy</a:t>
            </a:r>
            <a:endParaRPr lang="cs-CZ" dirty="0"/>
          </a:p>
          <a:p>
            <a:r>
              <a:rPr lang="pt-BR" dirty="0"/>
              <a:t>Multiplatformní podpora </a:t>
            </a:r>
            <a:endParaRPr lang="cs-CZ" dirty="0"/>
          </a:p>
          <a:p>
            <a:pPr lvl="1"/>
            <a:r>
              <a:rPr lang="en-GB" dirty="0"/>
              <a:t>Windows, macOS, Linux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1C4CE-5707-42BF-68B4-DF9C99E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5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15EE8A-66B0-7BF0-F413-B5B0CE6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35EA98A-F9EA-599D-7C18-73D7977961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43470F-5823-3DDB-59E8-C437A31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2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err="1"/>
              <a:t>Vrstvená</a:t>
            </a:r>
            <a:r>
              <a:rPr lang="en-GB" b="1" dirty="0"/>
              <a:t> </a:t>
            </a:r>
            <a:r>
              <a:rPr lang="en-GB" b="1" dirty="0" err="1"/>
              <a:t>struktura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Síťová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P2P </a:t>
            </a:r>
            <a:r>
              <a:rPr lang="en-GB" dirty="0" err="1"/>
              <a:t>spojení</a:t>
            </a:r>
            <a:r>
              <a:rPr lang="en-GB" dirty="0"/>
              <a:t> a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uzlů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Kryptografická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Post-</a:t>
            </a:r>
            <a:r>
              <a:rPr lang="en-GB" dirty="0" err="1"/>
              <a:t>kvantové</a:t>
            </a:r>
            <a:r>
              <a:rPr lang="en-GB" dirty="0"/>
              <a:t> a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Aplikační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Messaging a </a:t>
            </a:r>
            <a:r>
              <a:rPr lang="en-GB" dirty="0" err="1"/>
              <a:t>bezpečnostní</a:t>
            </a:r>
            <a:r>
              <a:rPr lang="en-GB" dirty="0"/>
              <a:t> </a:t>
            </a:r>
            <a:r>
              <a:rPr lang="en-GB" dirty="0" err="1"/>
              <a:t>logika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dirty="0"/>
              <a:t> - </a:t>
            </a:r>
            <a:r>
              <a:rPr lang="en-GB" dirty="0" err="1"/>
              <a:t>Interaktivní</a:t>
            </a:r>
            <a:r>
              <a:rPr lang="en-GB" dirty="0"/>
              <a:t> GUI</a:t>
            </a:r>
            <a:endParaRPr lang="cs-CZ" dirty="0"/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 err="1"/>
              <a:t>Komponenty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P2PNode</a:t>
            </a:r>
            <a:r>
              <a:rPr lang="en-GB" dirty="0"/>
              <a:t> - </a:t>
            </a:r>
            <a:r>
              <a:rPr lang="en-GB" dirty="0" err="1"/>
              <a:t>Zajišťuje</a:t>
            </a:r>
            <a:r>
              <a:rPr lang="en-GB" dirty="0"/>
              <a:t> </a:t>
            </a:r>
            <a:r>
              <a:rPr lang="en-GB" dirty="0" err="1"/>
              <a:t>přímá</a:t>
            </a:r>
            <a:r>
              <a:rPr lang="en-GB" dirty="0"/>
              <a:t> P2P </a:t>
            </a:r>
            <a:r>
              <a:rPr lang="en-GB" dirty="0" err="1"/>
              <a:t>spojení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KeyStorage</a:t>
            </a:r>
            <a:r>
              <a:rPr lang="en-GB" dirty="0"/>
              <a:t> -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SecureMessaging</a:t>
            </a:r>
            <a:r>
              <a:rPr lang="en-GB" dirty="0"/>
              <a:t> - </a:t>
            </a:r>
            <a:r>
              <a:rPr lang="en-GB" dirty="0" err="1"/>
              <a:t>Koordinuje</a:t>
            </a:r>
            <a:r>
              <a:rPr lang="en-GB" dirty="0"/>
              <a:t> </a:t>
            </a:r>
            <a:r>
              <a:rPr lang="en-GB" dirty="0" err="1"/>
              <a:t>šifrovanou</a:t>
            </a:r>
            <a:r>
              <a:rPr lang="en-GB" dirty="0"/>
              <a:t> </a:t>
            </a:r>
            <a:r>
              <a:rPr lang="en-GB" dirty="0" err="1"/>
              <a:t>komunikaci</a:t>
            </a:r>
            <a:endParaRPr lang="en-GB" dirty="0"/>
          </a:p>
          <a:p>
            <a:pPr>
              <a:buNone/>
            </a:pP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C851AB-A52C-19F4-623B-BC24AE5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6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411A146-CD5A-1287-5E55-6C0413680178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ECC45F6-310E-2272-7D6A-22C0E1E8FFF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C436619-7814-334D-1480-E8C923CA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94CEA0D4-CDE5-7BE9-C117-2A244F52057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BC70F4-5849-9E14-6C17-5D48CC4E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b="1" dirty="0" err="1"/>
              <a:t>Vrstvená</a:t>
            </a:r>
            <a:r>
              <a:rPr lang="en-GB" sz="2000" b="1" dirty="0"/>
              <a:t> </a:t>
            </a:r>
            <a:r>
              <a:rPr lang="en-GB" sz="2000" b="1" dirty="0" err="1"/>
              <a:t>struktura</a:t>
            </a:r>
            <a:r>
              <a:rPr lang="en-GB" sz="20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sz="2000" b="1" dirty="0" err="1"/>
              <a:t>Síťová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Kryptografická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Aplikační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Uživatelské</a:t>
            </a:r>
            <a:r>
              <a:rPr lang="en-GB" sz="2000" b="1" dirty="0"/>
              <a:t> </a:t>
            </a:r>
            <a:r>
              <a:rPr lang="en-GB" sz="2000" b="1" dirty="0" err="1"/>
              <a:t>rozhraní</a:t>
            </a:r>
            <a:endParaRPr lang="cs-CZ" sz="2000" b="1" dirty="0"/>
          </a:p>
          <a:p>
            <a:pPr>
              <a:buNone/>
            </a:pPr>
            <a:r>
              <a:rPr lang="en-GB" sz="2000" b="1" dirty="0" err="1"/>
              <a:t>Komponenty</a:t>
            </a:r>
            <a:r>
              <a:rPr lang="en-GB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P2PNode</a:t>
            </a:r>
            <a:r>
              <a:rPr lang="en-GB" sz="2000" dirty="0"/>
              <a:t> - P2P </a:t>
            </a:r>
            <a:r>
              <a:rPr lang="en-GB" sz="2000" dirty="0" err="1"/>
              <a:t>spojení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KeyStorage</a:t>
            </a:r>
            <a:r>
              <a:rPr lang="en-GB" sz="2000" dirty="0"/>
              <a:t> - </a:t>
            </a:r>
            <a:r>
              <a:rPr lang="en-GB" sz="2000" dirty="0" err="1"/>
              <a:t>Bezpečné</a:t>
            </a:r>
            <a:r>
              <a:rPr lang="en-GB" sz="2000" dirty="0"/>
              <a:t> </a:t>
            </a:r>
            <a:r>
              <a:rPr lang="en-GB" sz="2000" dirty="0" err="1"/>
              <a:t>ukládání</a:t>
            </a:r>
            <a:r>
              <a:rPr lang="en-GB" sz="2000" dirty="0"/>
              <a:t> </a:t>
            </a:r>
            <a:r>
              <a:rPr lang="en-GB" sz="2000" dirty="0" err="1"/>
              <a:t>klíčů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SecureMessaging</a:t>
            </a:r>
            <a:r>
              <a:rPr lang="en-GB" sz="2000" dirty="0"/>
              <a:t> – </a:t>
            </a:r>
            <a:r>
              <a:rPr lang="cs-CZ" sz="2000" dirty="0"/>
              <a:t>Koordinace komunikace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1465D2-4788-913E-5D87-F7CAEA1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7</a:t>
            </a:fld>
            <a:endParaRPr lang="en-GB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19697166-5AC9-DB46-AF83-F71168C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1" y="1756407"/>
            <a:ext cx="5965390" cy="452303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328C72F-92C6-F319-698C-3C4CEB79A39E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489E43-7CA2-1B65-3056-2B536ED4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C13F2D34-A957-A443-28C9-F45C2FBC3DA9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50AE516-5DF8-7360-94FB-4B90A5AEEC8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5872D0-A748-EE74-171D-08C1A75E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err="1"/>
              <a:t>Několikavrstvá</a:t>
            </a:r>
            <a:r>
              <a:rPr lang="en-GB" b="1" dirty="0"/>
              <a:t> </a:t>
            </a:r>
            <a:r>
              <a:rPr lang="en-GB" b="1" dirty="0" err="1"/>
              <a:t>bezpečnost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Autentizace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End-to-end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en-GB" dirty="0"/>
              <a:t>AEAD pro </a:t>
            </a:r>
            <a:r>
              <a:rPr lang="en-GB" dirty="0" err="1"/>
              <a:t>ochranu</a:t>
            </a:r>
            <a:r>
              <a:rPr lang="en-GB" dirty="0"/>
              <a:t> </a:t>
            </a:r>
            <a:r>
              <a:rPr lang="en-GB" dirty="0" err="1"/>
              <a:t>metadat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(Argon2id)</a:t>
            </a:r>
          </a:p>
          <a:p>
            <a:pPr>
              <a:buFont typeface="+mj-lt"/>
              <a:buAutoNum type="arabicPeriod"/>
            </a:pPr>
            <a:r>
              <a:rPr lang="en-GB" dirty="0"/>
              <a:t>Forward Secrecy </a:t>
            </a:r>
            <a:r>
              <a:rPr lang="en-GB" dirty="0" err="1"/>
              <a:t>díky</a:t>
            </a:r>
            <a:r>
              <a:rPr lang="en-GB" dirty="0"/>
              <a:t> </a:t>
            </a:r>
            <a:r>
              <a:rPr lang="en-GB" dirty="0" err="1"/>
              <a:t>rotaci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auditní</a:t>
            </a:r>
            <a:r>
              <a:rPr lang="en-GB" dirty="0"/>
              <a:t> logy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89EEE85-8646-032C-E894-4131BA6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8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1A2C2D1-F422-77F8-1FAB-353DAD1B3F3A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76B64C3-5D14-F87B-A451-C5AFD745B1D1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Bezpečnostní</a:t>
            </a:r>
            <a:r>
              <a:rPr lang="en-GB" dirty="0">
                <a:solidFill>
                  <a:srgbClr val="FF0000"/>
                </a:solidFill>
              </a:rPr>
              <a:t> 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92D0F37-B5EF-E56A-A679-40FC68AD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16" y="2052741"/>
            <a:ext cx="4361601" cy="371005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BCB377F-5935-3D3A-4156-B7BA4BC1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CEF0CB39-5366-6B93-5099-9CF48F2B12F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BFAC97-0C54-B712-3CEF-0DA54D2B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Programovací</a:t>
            </a:r>
            <a:r>
              <a:rPr lang="en-GB" dirty="0"/>
              <a:t> </a:t>
            </a:r>
            <a:r>
              <a:rPr lang="en-GB" dirty="0" err="1"/>
              <a:t>jazyk</a:t>
            </a:r>
            <a:r>
              <a:rPr lang="en-GB" dirty="0"/>
              <a:t>: Python 3.8+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Ukládaní dat</a:t>
            </a:r>
          </a:p>
          <a:p>
            <a:pPr lvl="1"/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klíče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Argon2id KDF</a:t>
            </a:r>
            <a:endParaRPr lang="cs-CZ" dirty="0"/>
          </a:p>
          <a:p>
            <a:pPr lvl="1"/>
            <a:r>
              <a:rPr lang="en-GB" dirty="0" err="1"/>
              <a:t>Autentizované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souborů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Knihovny</a:t>
            </a:r>
          </a:p>
          <a:p>
            <a:pPr lvl="1"/>
            <a:r>
              <a:rPr lang="pt-BR" dirty="0"/>
              <a:t>Open Quantum Safe (OQS) - implementace post-kvantových algoritmů</a:t>
            </a:r>
            <a:endParaRPr lang="cs-CZ" dirty="0"/>
          </a:p>
          <a:p>
            <a:pPr lvl="1"/>
            <a:r>
              <a:rPr lang="en-GB" dirty="0"/>
              <a:t>PyQt5 -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cs-CZ" dirty="0"/>
          </a:p>
          <a:p>
            <a:pPr lvl="1"/>
            <a:r>
              <a:rPr lang="en-GB" dirty="0"/>
              <a:t>Cryptography - </a:t>
            </a:r>
            <a:r>
              <a:rPr lang="en-GB" dirty="0" err="1"/>
              <a:t>klasické</a:t>
            </a:r>
            <a:r>
              <a:rPr lang="en-GB" dirty="0"/>
              <a:t> </a:t>
            </a:r>
            <a:r>
              <a:rPr lang="en-GB" dirty="0" err="1"/>
              <a:t>šifrovací</a:t>
            </a:r>
            <a:r>
              <a:rPr lang="en-GB" dirty="0"/>
              <a:t> </a:t>
            </a:r>
            <a:r>
              <a:rPr lang="en-GB" dirty="0" err="1"/>
              <a:t>operace</a:t>
            </a:r>
            <a:endParaRPr lang="cs-CZ" dirty="0"/>
          </a:p>
          <a:p>
            <a:pPr lvl="1"/>
            <a:r>
              <a:rPr lang="en-GB" dirty="0" err="1"/>
              <a:t>AsyncIO</a:t>
            </a:r>
            <a:r>
              <a:rPr lang="en-GB" dirty="0"/>
              <a:t> – </a:t>
            </a:r>
            <a:r>
              <a:rPr lang="en-GB" dirty="0" err="1"/>
              <a:t>asynchronní</a:t>
            </a:r>
            <a:r>
              <a:rPr lang="en-GB" dirty="0"/>
              <a:t> </a:t>
            </a:r>
            <a:r>
              <a:rPr lang="en-GB" dirty="0" err="1"/>
              <a:t>komunikace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91EFA2C-30CB-9515-D391-FCF07B87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9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9302385-694A-11B4-92CA-8BCAD46E1979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3AEF80A-E16A-1184-396F-49636FBEA33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Implementační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detaily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0187F46-770C-1912-1EB1-8E0543E1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2D729FC5-8AE8-2037-879B-AD7BA5D9181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46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672</Words>
  <Application>Microsoft Office PowerPoint</Application>
  <PresentationFormat>Širokoúhlá obrazovka</PresentationFormat>
  <Paragraphs>175</Paragraphs>
  <Slides>24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gg sans</vt:lpstr>
      <vt:lpstr>ui-sans-serif</vt:lpstr>
      <vt:lpstr>Motiv Office</vt:lpstr>
      <vt:lpstr>Kvantově odolná P2P komunikační aplikace </vt:lpstr>
      <vt:lpstr>OBSAH</vt:lpstr>
      <vt:lpstr>Popis projektu</vt:lpstr>
      <vt:lpstr>Prezentace aplikace PowerPoint</vt:lpstr>
      <vt:lpstr>Klíčové funkce</vt:lpstr>
      <vt:lpstr>Prezentace aplikace PowerPoint</vt:lpstr>
      <vt:lpstr>Prezentace aplikace PowerPoint</vt:lpstr>
      <vt:lpstr>Prezentace aplikace PowerPoint</vt:lpstr>
      <vt:lpstr>Prezentace aplikace PowerPoint</vt:lpstr>
      <vt:lpstr>Datové toky a komunikace</vt:lpstr>
      <vt:lpstr>Datové toky a komunikace</vt:lpstr>
      <vt:lpstr>Prvotní spuštění a přihlášení</vt:lpstr>
      <vt:lpstr>Hlavní okno aplikace</vt:lpstr>
      <vt:lpstr>Navázání spojení s peerem</vt:lpstr>
      <vt:lpstr>Nastavení kryptografických algoritmů</vt:lpstr>
      <vt:lpstr>Cryptography Settings</vt:lpstr>
      <vt:lpstr>Logy</vt:lpstr>
      <vt:lpstr>Testování</vt:lpstr>
      <vt:lpstr>Proces testování</vt:lpstr>
      <vt:lpstr>Výsledky testování</vt:lpstr>
      <vt:lpstr>Výsledky testování</vt:lpstr>
      <vt:lpstr>Doporučení na základě testování</vt:lpstr>
      <vt:lpstr>Ukazka Aplikace</vt:lpstr>
      <vt:lpstr>Děkujeme za pozoronost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Stupka</dc:creator>
  <cp:lastModifiedBy>Richard Stupka</cp:lastModifiedBy>
  <cp:revision>12</cp:revision>
  <dcterms:created xsi:type="dcterms:W3CDTF">2025-03-17T13:29:26Z</dcterms:created>
  <dcterms:modified xsi:type="dcterms:W3CDTF">2025-04-25T08:13:04Z</dcterms:modified>
</cp:coreProperties>
</file>