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63" r:id="rId3"/>
    <p:sldId id="258" r:id="rId4"/>
    <p:sldId id="259" r:id="rId5"/>
    <p:sldId id="264" r:id="rId6"/>
    <p:sldId id="290" r:id="rId7"/>
    <p:sldId id="291" r:id="rId8"/>
    <p:sldId id="292" r:id="rId9"/>
    <p:sldId id="293" r:id="rId10"/>
    <p:sldId id="270" r:id="rId11"/>
    <p:sldId id="294" r:id="rId12"/>
    <p:sldId id="296" r:id="rId13"/>
    <p:sldId id="272" r:id="rId14"/>
    <p:sldId id="276" r:id="rId15"/>
    <p:sldId id="278" r:id="rId16"/>
    <p:sldId id="283" r:id="rId17"/>
    <p:sldId id="284" r:id="rId18"/>
    <p:sldId id="285" r:id="rId19"/>
    <p:sldId id="286" r:id="rId20"/>
    <p:sldId id="288" r:id="rId21"/>
    <p:sldId id="287" r:id="rId22"/>
    <p:sldId id="28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137" autoAdjust="0"/>
  </p:normalViewPr>
  <p:slideViewPr>
    <p:cSldViewPr snapToGrid="0">
      <p:cViewPr varScale="1">
        <p:scale>
          <a:sx n="151" d="100"/>
          <a:sy n="151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29/04/2025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29/04/2025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ek 19">
            <a:extLst>
              <a:ext uri="{FF2B5EF4-FFF2-40B4-BE49-F238E27FC236}">
                <a16:creationId xmlns:a16="http://schemas.microsoft.com/office/drawing/2014/main" id="{AB1B8AF6-02B1-BB9E-C1CF-1F89325E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38" y="1306187"/>
            <a:ext cx="4978362" cy="5032156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P2P komunikace a objevování peerů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14FEA498-F0B4-2B4A-A66F-356FB754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5562"/>
            <a:ext cx="7493000" cy="52330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Architektura P2P sítě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Plně decentralizovaná</a:t>
            </a:r>
            <a:r>
              <a:rPr lang="cs-CZ" dirty="0"/>
              <a:t> - každý uzel je rovnocenný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Přímá komunikace</a:t>
            </a:r>
            <a:r>
              <a:rPr lang="cs-CZ" dirty="0"/>
              <a:t> - bez centrálního serveru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Chunked</a:t>
            </a:r>
            <a:r>
              <a:rPr lang="cs-CZ" b="1" dirty="0"/>
              <a:t> </a:t>
            </a:r>
            <a:r>
              <a:rPr lang="cs-CZ" b="1" dirty="0" err="1"/>
              <a:t>Messaging</a:t>
            </a:r>
            <a:r>
              <a:rPr lang="cs-CZ" dirty="0"/>
              <a:t> - podpora pro velké zprávy a soubory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Asynchronní komunikace</a:t>
            </a:r>
            <a:r>
              <a:rPr lang="cs-CZ" dirty="0"/>
              <a:t> - využití </a:t>
            </a:r>
            <a:r>
              <a:rPr lang="cs-CZ" dirty="0" err="1"/>
              <a:t>asyncio</a:t>
            </a:r>
            <a:r>
              <a:rPr lang="cs-CZ" dirty="0"/>
              <a:t> pro neblokující I/O</a:t>
            </a:r>
          </a:p>
          <a:p>
            <a:pPr marL="0" indent="0">
              <a:buNone/>
            </a:pPr>
            <a:r>
              <a:rPr lang="cs-CZ" b="1" dirty="0"/>
              <a:t>Protokol objevování peerů</a:t>
            </a:r>
          </a:p>
          <a:p>
            <a:r>
              <a:rPr lang="cs-CZ" b="1" dirty="0"/>
              <a:t>UDP </a:t>
            </a:r>
            <a:r>
              <a:rPr lang="cs-CZ" b="1" dirty="0" err="1"/>
              <a:t>broadcast</a:t>
            </a:r>
            <a:r>
              <a:rPr lang="cs-CZ" b="1" dirty="0"/>
              <a:t>: </a:t>
            </a:r>
            <a:r>
              <a:rPr lang="cs-CZ" dirty="0"/>
              <a:t>objevování peerů v lokální síti (port 8001)</a:t>
            </a:r>
          </a:p>
          <a:p>
            <a:r>
              <a:rPr lang="cs-CZ" b="1" dirty="0"/>
              <a:t>Periodické oznámení: </a:t>
            </a:r>
            <a:r>
              <a:rPr lang="cs-CZ" dirty="0"/>
              <a:t>uzly pravidelně oznamují svou přítomnost</a:t>
            </a:r>
          </a:p>
          <a:p>
            <a:r>
              <a:rPr lang="cs-CZ" b="1" dirty="0"/>
              <a:t>Automatická expirace: </a:t>
            </a:r>
            <a:r>
              <a:rPr lang="cs-CZ" dirty="0"/>
              <a:t>neaktivní peery jsou po 5 minutách odstraněny</a:t>
            </a:r>
          </a:p>
          <a:p>
            <a:r>
              <a:rPr lang="cs-CZ" b="1" dirty="0"/>
              <a:t>Manuální připojení: </a:t>
            </a:r>
            <a:r>
              <a:rPr lang="cs-CZ" dirty="0"/>
              <a:t>možnost přímého připojení k známému hostu</a:t>
            </a:r>
          </a:p>
          <a:p>
            <a:pPr>
              <a:buNone/>
            </a:pPr>
            <a:r>
              <a:rPr lang="cs-CZ" b="1" dirty="0"/>
              <a:t>Stavy připojení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Objeveno</a:t>
            </a:r>
            <a:r>
              <a:rPr lang="cs-CZ" dirty="0"/>
              <a:t> - peer nalezen, ale bez aktivního připojení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Připojeno</a:t>
            </a:r>
            <a:r>
              <a:rPr lang="cs-CZ" dirty="0"/>
              <a:t> - TCP spojení ustaveno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Bezpečný kanál</a:t>
            </a:r>
            <a:r>
              <a:rPr lang="cs-CZ" dirty="0"/>
              <a:t> - po úspěšné výměně klíčů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43F0-AEF7-E604-D9C1-1566316E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3E3B12F-B0BC-E71F-10B6-C566B725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122703"/>
            <a:ext cx="4464051" cy="534443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5F76B7CE-A471-E59E-EFB9-849618B143A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352507-9E71-FE79-BE9E-5074F13E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Zabezpečený přenos dat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BF6A34A-6BD3-A7D1-4A19-22539A96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911D909-9125-A016-824B-9764B816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1BB01370-36E6-8015-FFDA-9C554A971089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0E3D5682-ADCA-4C6F-A8F0-09051DCF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5562"/>
            <a:ext cx="7493000" cy="52330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b="1" dirty="0"/>
              <a:t>Proces bezpečného přenosu zpráv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Vytvoření zprávy</a:t>
            </a:r>
            <a:r>
              <a:rPr lang="cs-CZ" dirty="0"/>
              <a:t>: Objekt </a:t>
            </a:r>
            <a:r>
              <a:rPr lang="cs-CZ" dirty="0" err="1"/>
              <a:t>Message</a:t>
            </a:r>
            <a:r>
              <a:rPr lang="cs-CZ" dirty="0"/>
              <a:t> s obsahem a metadaty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Digitální podpis</a:t>
            </a:r>
            <a:r>
              <a:rPr lang="cs-CZ" dirty="0"/>
              <a:t>: Podepsání zprávy privátním klíčem odesílatele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Příprava datového balíčku</a:t>
            </a:r>
            <a:r>
              <a:rPr lang="cs-CZ" dirty="0"/>
              <a:t>: Zpráva + podpis + veřejný klíč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AEAD</a:t>
            </a:r>
            <a:r>
              <a:rPr lang="cs-CZ" dirty="0"/>
              <a:t>: Oddělení kritických metadat (ID zprávy, odesílatel, příjemce, časové razítko)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Šifrování</a:t>
            </a:r>
            <a:r>
              <a:rPr lang="cs-CZ" dirty="0"/>
              <a:t>: Symetrické šifrování podepsaného balíčku sdíleným klíčem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Přenos</a:t>
            </a:r>
            <a:r>
              <a:rPr lang="cs-CZ" dirty="0"/>
              <a:t>: Odeslání šifrovaného obsahu + autentizovaných metadat</a:t>
            </a:r>
          </a:p>
        </p:txBody>
      </p:sp>
    </p:spTree>
    <p:extLst>
      <p:ext uri="{BB962C8B-B14F-4D97-AF65-F5344CB8AC3E}">
        <p14:creationId xmlns:p14="http://schemas.microsoft.com/office/powerpoint/2010/main" val="35013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6B381-F286-DD31-8288-0DE365CB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4D7364-799E-4172-6991-619E4FCD7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err="1"/>
              <a:t>KeyStorage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Plně šifrované úložiště klíčů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Veškerá data i metadata jsou šifrována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Pouze paměťové mapování ID klíčů na skutečné hodnoty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Silná ochrana heslem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Argon2id (OWASP doporučené parametry)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Odvozování klíčů s </a:t>
            </a:r>
            <a:r>
              <a:rPr lang="cs-CZ" dirty="0" err="1"/>
              <a:t>cryptographic</a:t>
            </a:r>
            <a:r>
              <a:rPr lang="cs-CZ" dirty="0"/>
              <a:t>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separation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Atomické operace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Transakční zápis s obnovou při selhání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Detekce korupce dat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43759B7-DE42-AC33-27FA-461C9F0E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2578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err="1"/>
              <a:t>SecureLogger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Šifrované záznamy událostí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AES-GCM šifrování každého záznamu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Perzistentní klíč nezávislý na hesle uživatele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Bezpečnostní metriky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Sledování použitých algoritmů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Historie výměn klíčů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Statistiky přenesených dat</a:t>
            </a:r>
          </a:p>
          <a:p>
            <a:pPr>
              <a:buNone/>
            </a:pPr>
            <a:r>
              <a:rPr lang="cs-CZ" b="1" dirty="0"/>
              <a:t>Ochrana proti korupci 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SecureFile</a:t>
            </a:r>
            <a:r>
              <a:rPr lang="cs-CZ" dirty="0"/>
              <a:t> komponenta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Atomické zápisy přes dočasné soubory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Zálohování dat před modifikací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Detekce stavu souboru při čtení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Obnovení dat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Automatická detekce a obnova z poškozených souborů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Zamykání souborů pro zabránění souběžného přístupu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5C6D34F-1539-DD6C-224E-7A6744B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6FBB1BD-7DA8-41DC-29FD-732A2D9C1CD5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274EA3BB-6AC7-91D0-127E-25249AA0046B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Bezpečné ukládání dat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128269B-49A1-0444-ACDE-7767D04F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3A7E1A71-27E5-A453-9FF1-698A3F46AE8D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9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Heslo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850E7C-0060-BC9E-0FD9-EFCE30ED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1" y="4316233"/>
            <a:ext cx="3535427" cy="17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cs-CZ" b="0" i="0" dirty="0">
                <a:solidFill>
                  <a:srgbClr val="030712"/>
                </a:solidFill>
                <a:effectLst/>
              </a:rPr>
              <a:t> pomocí skriptu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  <a:endParaRPr lang="cs-CZ" dirty="0">
              <a:solidFill>
                <a:srgbClr val="030712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podpisu</a:t>
            </a:r>
            <a:endParaRPr lang="cs-CZ" dirty="0">
              <a:solidFill>
                <a:srgbClr val="030712"/>
              </a:solidFill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uzly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zpráv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(KB/s)</a:t>
            </a:r>
          </a:p>
          <a:p>
            <a:pPr marL="0" indent="0">
              <a:buNone/>
            </a:pPr>
            <a:r>
              <a:rPr lang="cs-CZ" sz="2600" dirty="0"/>
              <a:t>5.       </a:t>
            </a:r>
            <a:r>
              <a:rPr lang="en-GB" sz="2900" dirty="0" err="1">
                <a:solidFill>
                  <a:srgbClr val="030712"/>
                </a:solidFill>
              </a:rPr>
              <a:t>Generování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podrobného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reportu</a:t>
            </a:r>
            <a:r>
              <a:rPr lang="en-GB" sz="2900" dirty="0">
                <a:solidFill>
                  <a:srgbClr val="030712"/>
                </a:solidFill>
              </a:rPr>
              <a:t> s </a:t>
            </a:r>
            <a:r>
              <a:rPr lang="en-GB" sz="2900" dirty="0" err="1">
                <a:solidFill>
                  <a:srgbClr val="030712"/>
                </a:solidFill>
              </a:rPr>
              <a:t>výsledky</a:t>
            </a:r>
            <a:r>
              <a:rPr lang="cs-CZ" sz="2900" dirty="0">
                <a:solidFill>
                  <a:srgbClr val="030712"/>
                </a:solidFill>
              </a:rPr>
              <a:t> do souboru (viz dokumentace)</a:t>
            </a:r>
          </a:p>
          <a:p>
            <a:pPr marL="0" indent="0">
              <a:buNone/>
            </a:pPr>
            <a:r>
              <a:rPr lang="cs-CZ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30EC6F6-3B02-7021-06A8-44EAD4D9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3" y="4899346"/>
            <a:ext cx="8248650" cy="13239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AFBEF9-13C3-A8BB-881B-632CE33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1946347"/>
            <a:ext cx="8201025" cy="24384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16CBCD-D67E-29C2-AA99-9EDB25257730}"/>
              </a:ext>
            </a:extLst>
          </p:cNvPr>
          <p:cNvSpPr txBox="1"/>
          <p:nvPr/>
        </p:nvSpPr>
        <p:spPr>
          <a:xfrm>
            <a:off x="666278" y="129666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Nejlepší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pro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(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průměr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en-GB" sz="28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F65B11A-6B6B-D46F-9AC7-84688B6894D3}"/>
              </a:ext>
            </a:extLst>
          </p:cNvPr>
          <p:cNvSpPr txBox="1"/>
          <p:nvPr/>
        </p:nvSpPr>
        <p:spPr>
          <a:xfrm>
            <a:off x="578533" y="437612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Nej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pomalejší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E4D2-D3D4-BAF6-144A-DA123BA1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9818D7-F494-2CD9-C2F9-70CAD2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80FE70-CAEB-F9F4-2EEA-E1E9F114844D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000DBA2-AFB6-D09B-B477-AF0C31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5F3921-CA5B-C80A-BE18-2817F382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0F18CF-E31D-FF68-A870-E31A200F2F9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54FCB8-304C-DC5C-9158-D04673F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59" y="2175600"/>
            <a:ext cx="8343900" cy="36480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9E22EA4-C22F-287F-CAD5-0CBFDE927B15}"/>
              </a:ext>
            </a:extLst>
          </p:cNvPr>
          <p:cNvSpPr txBox="1"/>
          <p:nvPr/>
        </p:nvSpPr>
        <p:spPr>
          <a:xfrm>
            <a:off x="659786" y="1612077"/>
            <a:ext cx="695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velikosti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53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B770-69D7-3DDA-80E2-3972556E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6DE37F-4A04-6B26-F32A-742CAAE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C17B4D-FA4E-2C44-823B-53BA2A4A340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3BE714C-A469-0EE0-19E9-9CB6F75C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Závěr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3AB1A1-A34B-23A1-CDFE-8F52F785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A3C4F2C-CD0F-3FD6-E7EE-5FFF2D2864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1F01C82-8E61-60B1-E94C-36AFDE88D582}"/>
              </a:ext>
            </a:extLst>
          </p:cNvPr>
          <p:cNvSpPr txBox="1"/>
          <p:nvPr/>
        </p:nvSpPr>
        <p:spPr>
          <a:xfrm>
            <a:off x="641023" y="1687398"/>
            <a:ext cx="10180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Ú</a:t>
            </a:r>
            <a:r>
              <a:rPr lang="en-GB" sz="2400" dirty="0" err="1"/>
              <a:t>spěšně</a:t>
            </a:r>
            <a:r>
              <a:rPr lang="en-GB" sz="2400" dirty="0"/>
              <a:t> </a:t>
            </a:r>
            <a:r>
              <a:rPr lang="en-GB" sz="2400" dirty="0" err="1"/>
              <a:t>otestov</a:t>
            </a:r>
            <a:r>
              <a:rPr lang="cs-CZ" sz="2400" dirty="0" err="1"/>
              <a:t>áno</a:t>
            </a:r>
            <a:r>
              <a:rPr lang="en-GB" sz="2400" dirty="0"/>
              <a:t> </a:t>
            </a:r>
            <a:r>
              <a:rPr lang="en-GB" sz="2400" dirty="0" err="1"/>
              <a:t>všech</a:t>
            </a:r>
            <a:r>
              <a:rPr lang="en-GB" sz="2400" dirty="0"/>
              <a:t> 108 </a:t>
            </a:r>
            <a:r>
              <a:rPr lang="en-GB" sz="2400" dirty="0" err="1"/>
              <a:t>kombinací</a:t>
            </a:r>
            <a:r>
              <a:rPr lang="en-GB" sz="2400" dirty="0"/>
              <a:t> </a:t>
            </a:r>
            <a:r>
              <a:rPr lang="en-GB" sz="2400" dirty="0" err="1"/>
              <a:t>kryptografických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</a:t>
            </a:r>
            <a:r>
              <a:rPr lang="en-GB" sz="2400" dirty="0" err="1"/>
              <a:t>otvr</a:t>
            </a:r>
            <a:r>
              <a:rPr lang="cs-CZ" sz="2400" dirty="0" err="1"/>
              <a:t>zena</a:t>
            </a:r>
            <a:r>
              <a:rPr lang="en-GB" sz="2400" dirty="0"/>
              <a:t> </a:t>
            </a:r>
            <a:r>
              <a:rPr lang="en-GB" sz="2400" dirty="0" err="1"/>
              <a:t>vzájemn</a:t>
            </a:r>
            <a:r>
              <a:rPr lang="cs-CZ" sz="2400" dirty="0"/>
              <a:t>á</a:t>
            </a:r>
            <a:r>
              <a:rPr lang="en-GB" sz="2400" dirty="0"/>
              <a:t> </a:t>
            </a:r>
            <a:r>
              <a:rPr lang="en-GB" sz="2400" dirty="0" err="1"/>
              <a:t>kompatibilit</a:t>
            </a:r>
            <a:r>
              <a:rPr lang="cs-CZ" sz="2400" dirty="0"/>
              <a:t>a algoritmů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Vytvoř</a:t>
            </a:r>
            <a:r>
              <a:rPr lang="cs-CZ" sz="2400" dirty="0" err="1"/>
              <a:t>eny</a:t>
            </a:r>
            <a:r>
              <a:rPr lang="en-GB" sz="2400" dirty="0"/>
              <a:t> </a:t>
            </a:r>
            <a:r>
              <a:rPr lang="en-GB" sz="2400" dirty="0" err="1"/>
              <a:t>podrobné</a:t>
            </a:r>
            <a:r>
              <a:rPr lang="en-GB" sz="2400" dirty="0"/>
              <a:t> </a:t>
            </a:r>
            <a:r>
              <a:rPr lang="en-GB" sz="2400" dirty="0" err="1"/>
              <a:t>výkonnostní</a:t>
            </a:r>
            <a:r>
              <a:rPr lang="en-GB" sz="2400" dirty="0"/>
              <a:t> </a:t>
            </a:r>
            <a:r>
              <a:rPr lang="en-GB" sz="2400" dirty="0" err="1"/>
              <a:t>profily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I</a:t>
            </a:r>
            <a:r>
              <a:rPr lang="en-GB" sz="2400" dirty="0" err="1"/>
              <a:t>dentifikova</a:t>
            </a:r>
            <a:r>
              <a:rPr lang="cs-CZ" sz="2400" dirty="0" err="1"/>
              <a:t>ny</a:t>
            </a:r>
            <a:r>
              <a:rPr lang="cs-CZ" sz="2400" dirty="0"/>
              <a:t> </a:t>
            </a:r>
            <a:r>
              <a:rPr lang="en-GB" sz="2400" dirty="0" err="1"/>
              <a:t>optimální</a:t>
            </a:r>
            <a:r>
              <a:rPr lang="en-GB" sz="2400" dirty="0"/>
              <a:t> </a:t>
            </a:r>
            <a:r>
              <a:rPr lang="en-GB" sz="2400" dirty="0" err="1"/>
              <a:t>kombinace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r>
              <a:rPr lang="en-GB" sz="2400" dirty="0"/>
              <a:t> pro </a:t>
            </a:r>
            <a:r>
              <a:rPr lang="en-GB" sz="2400" dirty="0" err="1"/>
              <a:t>různé</a:t>
            </a:r>
            <a:r>
              <a:rPr lang="en-GB" sz="2400" dirty="0"/>
              <a:t> </a:t>
            </a:r>
            <a:r>
              <a:rPr lang="en-GB" sz="2400" dirty="0" err="1"/>
              <a:t>případy</a:t>
            </a:r>
            <a:r>
              <a:rPr lang="en-GB" sz="2400" dirty="0"/>
              <a:t> </a:t>
            </a:r>
            <a:r>
              <a:rPr lang="en-GB" sz="2400" dirty="0" err="1"/>
              <a:t>použití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17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Ukázka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00BF8-C311-29CC-1712-CC7CE2CF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7BB47B-582E-C33E-EDF9-531CCD14D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Programovací jazyk a technologie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Python 3.8+</a:t>
            </a:r>
            <a:r>
              <a:rPr lang="cs-CZ" dirty="0"/>
              <a:t>: Hlavní implementační jazyk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Multiplatformní podpora</a:t>
            </a:r>
            <a:r>
              <a:rPr lang="cs-CZ" dirty="0"/>
              <a:t>: Windows, macOS, Linux</a:t>
            </a:r>
          </a:p>
          <a:p>
            <a:pPr>
              <a:buNone/>
            </a:pPr>
            <a:r>
              <a:rPr lang="cs-CZ" b="1" dirty="0"/>
              <a:t>Hlavní knihovny a jejich využití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PyQt5</a:t>
            </a:r>
            <a:r>
              <a:rPr lang="cs-CZ" dirty="0"/>
              <a:t>: Grafické uživatelské rozhraní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asyncio</a:t>
            </a:r>
            <a:r>
              <a:rPr lang="cs-CZ" b="1" dirty="0"/>
              <a:t> + </a:t>
            </a:r>
            <a:r>
              <a:rPr lang="cs-CZ" b="1" dirty="0" err="1"/>
              <a:t>qasync</a:t>
            </a:r>
            <a:r>
              <a:rPr lang="cs-CZ" dirty="0"/>
              <a:t>: Asynchronní operace a propojení s </a:t>
            </a:r>
            <a:r>
              <a:rPr lang="cs-CZ" dirty="0" err="1"/>
              <a:t>Qt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liboqs</a:t>
            </a:r>
            <a:r>
              <a:rPr lang="cs-CZ" b="1" dirty="0"/>
              <a:t> (Open </a:t>
            </a:r>
            <a:r>
              <a:rPr lang="cs-CZ" b="1" dirty="0" err="1"/>
              <a:t>Quantum</a:t>
            </a:r>
            <a:r>
              <a:rPr lang="cs-CZ" b="1" dirty="0"/>
              <a:t> </a:t>
            </a:r>
            <a:r>
              <a:rPr lang="cs-CZ" b="1" dirty="0" err="1"/>
              <a:t>Safe</a:t>
            </a:r>
            <a:r>
              <a:rPr lang="cs-CZ" b="1" dirty="0"/>
              <a:t>)</a:t>
            </a:r>
            <a:r>
              <a:rPr lang="cs-CZ" dirty="0"/>
              <a:t>: Implementace post-kvantových algoritmů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Vendorovaná</a:t>
            </a:r>
            <a:r>
              <a:rPr lang="cs-CZ" dirty="0"/>
              <a:t> knihovna - samostatně distribuovaná s aplikací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Binární verze pro Windows, macOS a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cryptography</a:t>
            </a:r>
            <a:r>
              <a:rPr lang="cs-CZ" dirty="0"/>
              <a:t>: Standardní kryptografie (AES-GCM, ChaCha20-Poly1305)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pynacl</a:t>
            </a:r>
            <a:r>
              <a:rPr lang="cs-CZ" dirty="0"/>
              <a:t>: Dodatečné kryptografické operace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BE2B87F-35C3-F265-8E08-98AAA30F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2578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Síťové komponenty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asyncio</a:t>
            </a:r>
            <a:r>
              <a:rPr lang="cs-CZ" dirty="0"/>
              <a:t>: Asynchronní TCP/IP komunikace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Vlastní P2P protokol</a:t>
            </a:r>
            <a:r>
              <a:rPr lang="cs-CZ" dirty="0"/>
              <a:t>: </a:t>
            </a:r>
            <a:r>
              <a:rPr lang="cs-CZ" dirty="0" err="1"/>
              <a:t>Chunked</a:t>
            </a:r>
            <a:r>
              <a:rPr lang="cs-CZ" dirty="0"/>
              <a:t> </a:t>
            </a:r>
            <a:r>
              <a:rPr lang="cs-CZ" dirty="0" err="1"/>
              <a:t>messaging</a:t>
            </a:r>
            <a:r>
              <a:rPr lang="cs-CZ" dirty="0"/>
              <a:t> pro přenos velkých souborů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UDP </a:t>
            </a:r>
            <a:r>
              <a:rPr lang="cs-CZ" b="1" dirty="0" err="1"/>
              <a:t>broadcast</a:t>
            </a:r>
            <a:r>
              <a:rPr lang="cs-CZ" dirty="0"/>
              <a:t>: Automatické objevování peerů v lokální síti</a:t>
            </a:r>
          </a:p>
          <a:p>
            <a:pPr>
              <a:buNone/>
            </a:pPr>
            <a:r>
              <a:rPr lang="cs-CZ" b="1" dirty="0"/>
              <a:t>Ukládání a persistence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Zabezpečené JSON</a:t>
            </a:r>
            <a:r>
              <a:rPr lang="cs-CZ" dirty="0"/>
              <a:t>: Šifrované ukládání konfigurace a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SecureFile</a:t>
            </a:r>
            <a:r>
              <a:rPr lang="cs-CZ" dirty="0"/>
              <a:t>: Vlastní mechanismus atomického zápisu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Argon2id</a:t>
            </a:r>
            <a:r>
              <a:rPr lang="cs-CZ" dirty="0"/>
              <a:t>: Moderní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derivation</a:t>
            </a:r>
            <a:r>
              <a:rPr lang="cs-CZ" dirty="0"/>
              <a:t> funkce pro ochranu hesla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C7FFF2C-694E-10AF-5B48-E9F8B98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627181F-83FF-F95B-7692-4F9045512043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F22353B-9F3B-0225-4D09-46A6A73D70B2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Implementační 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2AA2937-7593-6925-7A50-2469A802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68166BCC-7CE8-40DF-E6A9-19600FA04FCD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4506-3C04-8686-6341-9131AD3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rázek 24">
            <a:extLst>
              <a:ext uri="{FF2B5EF4-FFF2-40B4-BE49-F238E27FC236}">
                <a16:creationId xmlns:a16="http://schemas.microsoft.com/office/drawing/2014/main" id="{C2E22856-092F-AB62-70B2-AB1ECAF6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47" y="1756690"/>
            <a:ext cx="5239553" cy="3972697"/>
          </a:xfrm>
          <a:prstGeom prst="rect">
            <a:avLst/>
          </a:prstGeom>
        </p:spPr>
      </p:pic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F49693CB-00C9-AD4F-8B54-2A0BCCD3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26" y="1343818"/>
            <a:ext cx="6957112" cy="544064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Vrstvená architektura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UI vrstva</a:t>
            </a:r>
            <a:r>
              <a:rPr lang="cs-CZ" dirty="0"/>
              <a:t>: Uživatelské rozhraní postavené na PyQt5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Aplikační vrstva</a:t>
            </a:r>
            <a:r>
              <a:rPr lang="cs-CZ" dirty="0"/>
              <a:t>: Bezpečné zasílání zpráv, správa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Kryptografická vrstva</a:t>
            </a:r>
            <a:r>
              <a:rPr lang="cs-CZ" dirty="0"/>
              <a:t>: Post-kvantové algoritmy (ML-KEM, HQC, </a:t>
            </a:r>
            <a:r>
              <a:rPr lang="cs-CZ" dirty="0" err="1"/>
              <a:t>FrodoKEM</a:t>
            </a:r>
            <a:r>
              <a:rPr lang="cs-CZ" dirty="0"/>
              <a:t>, ML-DSA, SPHINCS+)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Síťová vrstva</a:t>
            </a:r>
            <a:r>
              <a:rPr lang="cs-CZ" dirty="0"/>
              <a:t>: P2P protokol, objevování peerů, </a:t>
            </a:r>
            <a:r>
              <a:rPr lang="cs-CZ" dirty="0" err="1"/>
              <a:t>chunked</a:t>
            </a:r>
            <a:r>
              <a:rPr lang="cs-CZ" dirty="0"/>
              <a:t> </a:t>
            </a:r>
            <a:r>
              <a:rPr lang="cs-CZ" dirty="0" err="1"/>
              <a:t>messaging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Utility</a:t>
            </a:r>
            <a:r>
              <a:rPr lang="cs-CZ" dirty="0"/>
              <a:t>: Zabezpečené operace se soubory, ochrana proti korupci dat</a:t>
            </a:r>
          </a:p>
          <a:p>
            <a:pPr marL="0" indent="0">
              <a:buNone/>
            </a:pPr>
            <a:r>
              <a:rPr lang="cs-CZ" b="1" dirty="0"/>
              <a:t>Hlavní komponenty</a:t>
            </a:r>
          </a:p>
          <a:p>
            <a:r>
              <a:rPr lang="cs-CZ" b="1" dirty="0" err="1"/>
              <a:t>SecureMessaging</a:t>
            </a:r>
            <a:r>
              <a:rPr lang="cs-CZ" b="1" dirty="0"/>
              <a:t>: </a:t>
            </a:r>
            <a:r>
              <a:rPr lang="cs-CZ" dirty="0"/>
              <a:t>Jádro aplikace zprostředkovávající šifrovanou komunikaci</a:t>
            </a:r>
          </a:p>
          <a:p>
            <a:r>
              <a:rPr lang="cs-CZ" b="1" dirty="0"/>
              <a:t>P2PNode: </a:t>
            </a:r>
            <a:r>
              <a:rPr lang="cs-CZ" dirty="0"/>
              <a:t>Implementuje P2P síťovou komunikaci</a:t>
            </a:r>
          </a:p>
          <a:p>
            <a:r>
              <a:rPr lang="cs-CZ" b="1" dirty="0" err="1"/>
              <a:t>NodeDiscovery</a:t>
            </a:r>
            <a:r>
              <a:rPr lang="cs-CZ" b="1" dirty="0"/>
              <a:t>: </a:t>
            </a:r>
            <a:r>
              <a:rPr lang="cs-CZ" dirty="0"/>
              <a:t>Zajišťuje nalezení ostatních peerů v síti</a:t>
            </a:r>
            <a:endParaRPr lang="cs-CZ" b="1" dirty="0"/>
          </a:p>
          <a:p>
            <a:r>
              <a:rPr lang="cs-CZ" b="1" dirty="0" err="1"/>
              <a:t>KeyStorage</a:t>
            </a:r>
            <a:r>
              <a:rPr lang="cs-CZ" b="1" dirty="0"/>
              <a:t>: </a:t>
            </a:r>
            <a:r>
              <a:rPr lang="cs-CZ" dirty="0"/>
              <a:t>Bezpečné ukládání kryptografických klíčů</a:t>
            </a:r>
          </a:p>
          <a:p>
            <a:r>
              <a:rPr lang="cs-CZ" b="1" dirty="0" err="1"/>
              <a:t>SecureLogger</a:t>
            </a:r>
            <a:r>
              <a:rPr lang="cs-CZ" b="1" dirty="0"/>
              <a:t>: </a:t>
            </a:r>
            <a:r>
              <a:rPr lang="cs-CZ" dirty="0"/>
              <a:t>Šifrované logování bezpečnostních událostí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BBE39-F716-E734-5EC6-5197E573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86FE15F-FFD6-5AA2-8164-C7F69861D6E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333521F-C2EB-351C-E0E6-F64514166CDC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Celková architektura aplikace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2A50DF-0722-A964-4DBC-17B21347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BC8726F3-569C-BE0A-0BEB-3F752216C1F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184D-1768-D6A9-7954-80470EA8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BA39D5D5-9A14-51FE-BB29-7BC74F4E1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Typy klíčů v aplikaci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Dlouhodobé klíče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Podpisové klíče</a:t>
            </a:r>
            <a:r>
              <a:rPr lang="cs-CZ" dirty="0"/>
              <a:t>: Uložené v </a:t>
            </a:r>
            <a:r>
              <a:rPr lang="cs-CZ" dirty="0" err="1"/>
              <a:t>KeyStorage</a:t>
            </a:r>
            <a:r>
              <a:rPr lang="cs-CZ" dirty="0"/>
              <a:t>, perzistentní mezi relacemi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Master </a:t>
            </a:r>
            <a:r>
              <a:rPr lang="cs-CZ" b="1" dirty="0" err="1"/>
              <a:t>key</a:t>
            </a:r>
            <a:r>
              <a:rPr lang="cs-CZ" dirty="0"/>
              <a:t>: Odvozený z hesla uživatele pomocí Argon2id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Persistentní účelové klíče</a:t>
            </a:r>
            <a:r>
              <a:rPr lang="cs-CZ" dirty="0"/>
              <a:t>: Pro logování a systémové funkce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Ephemeral</a:t>
            </a:r>
            <a:r>
              <a:rPr lang="cs-CZ" b="1" dirty="0"/>
              <a:t> klíče (dočasné)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Klíče pro výměnu</a:t>
            </a:r>
            <a:r>
              <a:rPr lang="cs-CZ" dirty="0"/>
              <a:t>: Generované pouze pro jednu výměnu, neukládají 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Sdílené tajemství</a:t>
            </a:r>
            <a:r>
              <a:rPr lang="cs-CZ" dirty="0"/>
              <a:t>: Výstup z KEM algoritmu, dále zpracován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Symetrické klíče</a:t>
            </a:r>
            <a:r>
              <a:rPr lang="cs-CZ" dirty="0"/>
              <a:t>: Odvozené ze sdíleného tajemství pomocí HKDF</a:t>
            </a:r>
          </a:p>
          <a:p>
            <a:pPr>
              <a:buNone/>
            </a:pPr>
            <a:r>
              <a:rPr lang="cs-CZ" b="1" dirty="0"/>
              <a:t>Implementované algoritmy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Post-kvantové KEM algoritmy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ML-KEM</a:t>
            </a:r>
            <a:r>
              <a:rPr lang="cs-CZ" dirty="0"/>
              <a:t> (dříve </a:t>
            </a:r>
            <a:r>
              <a:rPr lang="cs-CZ" dirty="0" err="1"/>
              <a:t>Kyber</a:t>
            </a:r>
            <a:r>
              <a:rPr lang="cs-CZ" dirty="0"/>
              <a:t>): </a:t>
            </a:r>
            <a:r>
              <a:rPr lang="cs-CZ" dirty="0" err="1"/>
              <a:t>Lattice-based</a:t>
            </a:r>
            <a:r>
              <a:rPr lang="cs-CZ" dirty="0"/>
              <a:t>, NIST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HQC</a:t>
            </a:r>
            <a:r>
              <a:rPr lang="cs-CZ" dirty="0"/>
              <a:t>: </a:t>
            </a:r>
            <a:r>
              <a:rPr lang="cs-CZ" dirty="0" err="1"/>
              <a:t>Code-based</a:t>
            </a:r>
            <a:r>
              <a:rPr lang="cs-CZ" dirty="0"/>
              <a:t>, alternativní princip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 err="1"/>
              <a:t>FrodoKEM</a:t>
            </a:r>
            <a:r>
              <a:rPr lang="cs-CZ" dirty="0"/>
              <a:t>: Konzervativní </a:t>
            </a:r>
            <a:r>
              <a:rPr lang="cs-CZ" dirty="0" err="1"/>
              <a:t>lattice-based</a:t>
            </a:r>
            <a:r>
              <a:rPr lang="cs-CZ" dirty="0"/>
              <a:t> bez dodatečné struktury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Post-kvantové podpisové algoritmy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ML-DSA</a:t>
            </a:r>
            <a:r>
              <a:rPr lang="cs-CZ" dirty="0"/>
              <a:t> (dříve </a:t>
            </a:r>
            <a:r>
              <a:rPr lang="cs-CZ" dirty="0" err="1"/>
              <a:t>Dilithium</a:t>
            </a:r>
            <a:r>
              <a:rPr lang="cs-CZ" dirty="0"/>
              <a:t>): </a:t>
            </a:r>
            <a:r>
              <a:rPr lang="cs-CZ" dirty="0" err="1"/>
              <a:t>Lattice-based</a:t>
            </a:r>
            <a:r>
              <a:rPr lang="cs-CZ" dirty="0"/>
              <a:t>, NIST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SPHINCS+</a:t>
            </a:r>
            <a:r>
              <a:rPr lang="cs-CZ" dirty="0"/>
              <a:t>: </a:t>
            </a:r>
            <a:r>
              <a:rPr lang="cs-CZ" dirty="0" err="1"/>
              <a:t>Hash-based</a:t>
            </a:r>
            <a:r>
              <a:rPr lang="cs-CZ" dirty="0"/>
              <a:t>, založené pouze na vlastnostech </a:t>
            </a:r>
            <a:r>
              <a:rPr lang="cs-CZ" dirty="0" err="1"/>
              <a:t>hash</a:t>
            </a:r>
            <a:r>
              <a:rPr lang="cs-CZ" dirty="0"/>
              <a:t>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1D956-09E4-A811-C436-7FF7C22A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14649"/>
            <a:ext cx="5257800" cy="326231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Bezpečnostní principy při správě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Perfect</a:t>
            </a:r>
            <a:r>
              <a:rPr lang="cs-CZ" b="1" dirty="0"/>
              <a:t> Forward </a:t>
            </a:r>
            <a:r>
              <a:rPr lang="cs-CZ" b="1" dirty="0" err="1"/>
              <a:t>Secrecy</a:t>
            </a:r>
            <a:r>
              <a:rPr lang="cs-CZ" dirty="0"/>
              <a:t>: Použití </a:t>
            </a:r>
            <a:r>
              <a:rPr lang="cs-CZ" dirty="0" err="1"/>
              <a:t>ephemeral</a:t>
            </a:r>
            <a:r>
              <a:rPr lang="cs-CZ" dirty="0"/>
              <a:t>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Domain</a:t>
            </a:r>
            <a:r>
              <a:rPr lang="cs-CZ" b="1" dirty="0"/>
              <a:t> </a:t>
            </a:r>
            <a:r>
              <a:rPr lang="cs-CZ" b="1" dirty="0" err="1"/>
              <a:t>separation</a:t>
            </a:r>
            <a:r>
              <a:rPr lang="cs-CZ" dirty="0"/>
              <a:t>: Oddělení klíčů pro různé účely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Minimalizace rizika</a:t>
            </a:r>
            <a:r>
              <a:rPr lang="cs-CZ" dirty="0"/>
              <a:t>: Privátní klíče nikdy neopouštějí zařízení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Defense-in-</a:t>
            </a:r>
            <a:r>
              <a:rPr lang="cs-CZ" b="1" dirty="0" err="1"/>
              <a:t>depth</a:t>
            </a:r>
            <a:r>
              <a:rPr lang="cs-CZ" dirty="0"/>
              <a:t>: Vícenásobná ochrana citlivých dat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B74A61-1440-B64C-FDF1-EEAF64DA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DA891B5-D2CA-8696-78CE-0C3372D7F5CF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0DF2079-8DCE-A794-9919-8C8C83047A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Správa kryptografických klíčů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BD27F06-66C8-B474-48E5-D01D35F9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AF4FEA53-0A1A-CC22-E716-CBD82BBDCD34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696B-2A64-CD7F-BC46-D386B653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8B179843-8879-EC6B-6348-BE330C27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877" y="1341436"/>
            <a:ext cx="7854951" cy="52792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Autentizovaný proces výměny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Tři fáze výměny</a:t>
            </a:r>
            <a:r>
              <a:rPr lang="cs-CZ" dirty="0"/>
              <a:t>: Iniciace → Response → Potvrzení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Stavy výměny klíčů</a:t>
            </a:r>
            <a:r>
              <a:rPr lang="cs-CZ" dirty="0"/>
              <a:t>: INITIATED → RESPONDED → CONFIRMED → ESTABLISHED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Digitální podpisy</a:t>
            </a:r>
            <a:r>
              <a:rPr lang="cs-CZ" dirty="0"/>
              <a:t>: Všechny zprávy autentizovány dlouhodobými podpisovými klíči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Detekce neshod</a:t>
            </a:r>
            <a:r>
              <a:rPr lang="cs-CZ" dirty="0"/>
              <a:t>: Automatická detekce nekompatibilních algoritmů mezi peery</a:t>
            </a:r>
          </a:p>
          <a:p>
            <a:pPr>
              <a:buNone/>
            </a:pPr>
            <a:r>
              <a:rPr lang="cs-CZ" b="1" dirty="0"/>
              <a:t>Derivace klíčů a jejich použití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Derivace z hesla</a:t>
            </a:r>
            <a:r>
              <a:rPr lang="cs-CZ" dirty="0"/>
              <a:t>: Master </a:t>
            </a:r>
            <a:r>
              <a:rPr lang="cs-CZ" dirty="0" err="1"/>
              <a:t>key</a:t>
            </a:r>
            <a:r>
              <a:rPr lang="cs-CZ" dirty="0"/>
              <a:t> pro </a:t>
            </a:r>
            <a:r>
              <a:rPr lang="cs-CZ" dirty="0" err="1"/>
              <a:t>KeyStorage</a:t>
            </a:r>
            <a:r>
              <a:rPr lang="cs-CZ" dirty="0"/>
              <a:t> (Argon2id)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Derivace ze sdíleného tajemství</a:t>
            </a:r>
            <a:r>
              <a:rPr lang="cs-CZ" dirty="0"/>
              <a:t>: Symetrické klíče pro komunikaci (HKDF)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Faktory derivace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Identifikátory obou peerů (seřazené)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Název použitého symetrického algoritmu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Verze protokolu</a:t>
            </a:r>
          </a:p>
          <a:p>
            <a:pPr>
              <a:buNone/>
            </a:pPr>
            <a:r>
              <a:rPr lang="cs-CZ" b="1" dirty="0"/>
              <a:t>Bezpečnostní záruky procesu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Key</a:t>
            </a:r>
            <a:r>
              <a:rPr lang="cs-CZ" b="1" dirty="0"/>
              <a:t> </a:t>
            </a:r>
            <a:r>
              <a:rPr lang="cs-CZ" b="1" dirty="0" err="1"/>
              <a:t>Confirmation</a:t>
            </a:r>
            <a:r>
              <a:rPr lang="cs-CZ" dirty="0"/>
              <a:t>: Ověření, že obě strany mají stejný klíč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Postkvantová</a:t>
            </a:r>
            <a:r>
              <a:rPr lang="cs-CZ" b="1" dirty="0"/>
              <a:t> odolnost</a:t>
            </a:r>
            <a:r>
              <a:rPr lang="cs-CZ" dirty="0"/>
              <a:t>: Odolnost proti útokům kvantovým počítačem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Ochrana před </a:t>
            </a:r>
            <a:r>
              <a:rPr lang="cs-CZ" b="1" dirty="0" err="1"/>
              <a:t>downgrade</a:t>
            </a:r>
            <a:r>
              <a:rPr lang="cs-CZ" b="1" dirty="0"/>
              <a:t> útoky</a:t>
            </a:r>
            <a:r>
              <a:rPr lang="cs-CZ" dirty="0"/>
              <a:t>: Explicitní vyjednávání algoritmů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F4FB15E-FF95-3A0D-8AB2-D4B30C19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BE334A5-2602-6F81-2C0A-9CF54B9E2E1F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B8A7D66-3E5C-BC5F-05AD-561541E6C587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Proces výměny tajného klíče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53179F-93EE-832C-2017-15E6A646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DBF92F34-6235-9660-BF7D-559D53C544F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D0DD5F2-C5F7-1DAA-EBFA-1E015116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86" y="1226439"/>
            <a:ext cx="3698237" cy="52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1257</Words>
  <Application>Microsoft Office PowerPoint</Application>
  <PresentationFormat>Širokoúhlá obrazovka</PresentationFormat>
  <Paragraphs>250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P2P komunikace a objevování peerů</vt:lpstr>
      <vt:lpstr>Zabezpečený přenos dat</vt:lpstr>
      <vt:lpstr>Prezentace aplikace PowerPoint</vt:lpstr>
      <vt:lpstr>Hlavní okno aplikace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Výsledky testování</vt:lpstr>
      <vt:lpstr>Doporučení na základě testování</vt:lpstr>
      <vt:lpstr>Závěr testování</vt:lpstr>
      <vt:lpstr>Ukázka Aplikace</vt:lpstr>
      <vt:lpstr>Děkujeme za pozoronost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Sýkora Dušan (204103)</cp:lastModifiedBy>
  <cp:revision>19</cp:revision>
  <dcterms:created xsi:type="dcterms:W3CDTF">2025-03-17T13:29:26Z</dcterms:created>
  <dcterms:modified xsi:type="dcterms:W3CDTF">2025-04-29T15:03:35Z</dcterms:modified>
</cp:coreProperties>
</file>