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6"/>
  </p:notesMasterIdLst>
  <p:sldIdLst>
    <p:sldId id="256" r:id="rId2"/>
    <p:sldId id="263" r:id="rId3"/>
    <p:sldId id="258" r:id="rId4"/>
    <p:sldId id="259" r:id="rId5"/>
    <p:sldId id="264" r:id="rId6"/>
    <p:sldId id="290" r:id="rId7"/>
    <p:sldId id="291" r:id="rId8"/>
    <p:sldId id="292" r:id="rId9"/>
    <p:sldId id="293" r:id="rId10"/>
    <p:sldId id="270" r:id="rId11"/>
    <p:sldId id="294" r:id="rId12"/>
    <p:sldId id="296" r:id="rId13"/>
    <p:sldId id="272" r:id="rId14"/>
    <p:sldId id="276" r:id="rId15"/>
    <p:sldId id="278" r:id="rId16"/>
    <p:sldId id="283" r:id="rId17"/>
    <p:sldId id="284" r:id="rId18"/>
    <p:sldId id="285" r:id="rId19"/>
    <p:sldId id="286" r:id="rId20"/>
    <p:sldId id="288" r:id="rId21"/>
    <p:sldId id="287" r:id="rId22"/>
    <p:sldId id="289" r:id="rId23"/>
    <p:sldId id="280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05" autoAdjust="0"/>
    <p:restoredTop sz="94137" autoAdjust="0"/>
  </p:normalViewPr>
  <p:slideViewPr>
    <p:cSldViewPr snapToGrid="0">
      <p:cViewPr varScale="1">
        <p:scale>
          <a:sx n="101" d="100"/>
          <a:sy n="101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E46A2-F158-4BED-A71D-F36B4700C14A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A9A19-CDC4-465E-8FAA-FB5E2A4E6E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578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42F4FE-6413-B9C4-B12B-ECF7DB48A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4A9D6FA-15DD-8371-0F8E-364EFDCC4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82654F1-8FFA-7035-4FAD-1BD9EE74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353D-A9CC-4A50-AEB6-42341B31158E}" type="datetime1">
              <a:rPr lang="en-GB" smtClean="0"/>
              <a:t>29/04/2025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459FB38-50F1-85EF-C875-84EE9D40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093102E-0520-EBBB-32FE-28A11D50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52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F5B13A-19FC-6B2B-A51C-58CF3C5C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B84CC99-15F2-589F-F925-8842751C1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BDDF2C5-2F7D-2A8A-C19A-214D5E25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EF39-887F-41D7-8E72-6B975371605A}" type="datetime1">
              <a:rPr lang="en-GB" smtClean="0"/>
              <a:t>29/04/2025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3502F74-21C3-66EC-75C8-038A0C762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29CFBA7-EE83-94C6-0AB3-B35BA0BA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73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A83F5395-E3EE-4B87-055A-195562B9B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0B1C80D-52EB-1184-8B01-7068723A1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711AF76-AEEE-C3AB-9003-DF374B01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2E50-B61F-4B9C-A2ED-B350683F3156}" type="datetime1">
              <a:rPr lang="en-GB" smtClean="0"/>
              <a:t>29/04/2025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CC948E4-DA9B-916E-A8CF-433075D1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0186A43-46E1-C60C-AD2B-4DD2D3D8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45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E14477-6E0D-3621-6586-B2F4244BF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C9F164B-F837-8D44-D772-E61D20EA1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C70E8E8-A87F-893C-54FB-D6EE84DD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230-BB46-4A99-92E0-5F7BD4039F61}" type="datetime1">
              <a:rPr lang="en-GB" smtClean="0"/>
              <a:t>29/04/2025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AAF50E5-5779-B3A0-F06B-7277F357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1388755-C846-FE4B-A3A7-045D1F81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76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DEF065-67BB-D9B2-6399-563D871C3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D09FAC9-EE3F-AFF3-B3BD-5F473CE4C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A49151F-B2F0-5FBD-F03A-331862AF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C167-9577-4083-BD6E-9376B6373118}" type="datetime1">
              <a:rPr lang="en-GB" smtClean="0"/>
              <a:t>29/04/2025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AFE6F90-F4C3-59BE-5DE3-89749F6C3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E840043-142A-842F-37F5-0B071115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99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000894-D105-9793-BEB1-C03887E0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07572D-94E3-FB94-4565-9D240CBCD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6E846FF-1FC6-EF3C-0FCD-1392D65D2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CB5EE00-7DCA-1660-9F64-275EC4FD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3FD0-6BC8-4D2A-943F-1CE580F74102}" type="datetime1">
              <a:rPr lang="en-GB" smtClean="0"/>
              <a:t>29/04/2025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D53D51B-D87E-DC8F-FDBC-B976C3228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02C7BDA-C9E7-1D26-F626-F51FCCDA0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0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867EF1-CEB6-9464-2EA0-3992C2E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746B27D-2082-0D5D-AE6F-6FEF32A7E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0C1C8D1-C877-0E3E-F496-789A496DF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2F695F1-EB82-D70B-F1C3-C487D7252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12DB876-D5CB-92FA-396D-8502C0E7F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5C323656-E743-EED2-E7E4-F7FB59647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465D-695A-43BB-A2E4-5D251AF1F3FB}" type="datetime1">
              <a:rPr lang="en-GB" smtClean="0"/>
              <a:t>29/04/2025</a:t>
            </a:fld>
            <a:endParaRPr lang="en-GB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0DF8834-D5F6-9858-1FA7-086D5C74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00138495-C2EB-89C6-3412-92D45553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38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701FC3-186E-B614-7BEA-A7463C16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B8504E8-E782-2287-CE3A-46838E40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7162-6A14-4212-A0A4-5C19A1008B56}" type="datetime1">
              <a:rPr lang="en-GB" smtClean="0"/>
              <a:t>29/04/2025</a:t>
            </a:fld>
            <a:endParaRPr lang="en-GB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8C6959A-0E38-3A4B-0E74-879FFB9A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74DF8FC-695C-3C57-568B-6F9531C4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06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EEBF666F-DB12-E3D9-FA52-792B3730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61C2-EC52-4AA6-8B9A-E569488EF0AE}" type="datetime1">
              <a:rPr lang="en-GB" smtClean="0"/>
              <a:t>29/04/2025</a:t>
            </a:fld>
            <a:endParaRPr lang="en-GB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F7F2DF8-70F4-13CB-6C59-3EA08BF2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9C15600-DA1A-535B-0E90-2C80233A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18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56135F-1183-A554-4E3D-0013C37D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2E12C27-1B53-425D-328B-E83B2500E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2297E6A-F679-5215-8305-F663849B7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313F3A0-0219-A2CB-8656-E8BC444EE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7CA-679E-4D26-97BE-4B49DD2A0BD5}" type="datetime1">
              <a:rPr lang="en-GB" smtClean="0"/>
              <a:t>29/04/2025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DFC9C24-46D2-6CD4-C0B0-C69B3527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B1EC600-83A6-1369-34E9-CAA801D3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61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E9794B-892C-64D8-D0BD-4ED6EF8D7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FC52155F-222F-CB7A-08AD-3BA6F3AE0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974671D-E91F-5542-99C4-696AD280A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0A06D97-6BB8-B8D2-5A0D-F9E6A3C8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52EE-56F2-41D1-BEFA-1CD00EAC2057}" type="datetime1">
              <a:rPr lang="en-GB" smtClean="0"/>
              <a:t>29/04/2025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9E5F410-E185-8D4F-BDD7-D85A4D8C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70072A8-8502-5CD7-46FB-A8CCF9D2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10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C375229B-1F24-5CE7-BDE4-FEED3E16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E56350A-D837-84AC-0CF8-8A19CA816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EB99EDF-207D-DD1B-015E-54CAB9F1B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33FE3F-F1C9-475B-A681-8D66ED612CC1}" type="datetime1">
              <a:rPr lang="en-GB" smtClean="0"/>
              <a:t>29/04/2025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26F1CE1-93D4-BF2D-FC19-9B3039944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F821FD6-EFA5-C6C1-9D6C-B266280A1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3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A0534FB3-87CB-07FC-E573-5F095E4026FC}"/>
              </a:ext>
            </a:extLst>
          </p:cNvPr>
          <p:cNvSpPr/>
          <p:nvPr/>
        </p:nvSpPr>
        <p:spPr>
          <a:xfrm>
            <a:off x="1658867" y="2095983"/>
            <a:ext cx="8932090" cy="22474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1891EC8-E080-3C16-419F-6A50E7B29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1043" y="2293303"/>
            <a:ext cx="9144000" cy="2387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err="1"/>
              <a:t>Kvantově</a:t>
            </a:r>
            <a:r>
              <a:rPr lang="en-GB" dirty="0"/>
              <a:t> </a:t>
            </a:r>
            <a:r>
              <a:rPr lang="en-GB" dirty="0" err="1"/>
              <a:t>odolná</a:t>
            </a:r>
            <a:r>
              <a:rPr lang="en-GB" dirty="0"/>
              <a:t> P2P </a:t>
            </a:r>
            <a:r>
              <a:rPr lang="en-GB" dirty="0" err="1"/>
              <a:t>komunikační</a:t>
            </a:r>
            <a:r>
              <a:rPr lang="en-GB" dirty="0"/>
              <a:t> </a:t>
            </a:r>
            <a:r>
              <a:rPr lang="en-GB" dirty="0" err="1"/>
              <a:t>aplikace</a:t>
            </a:r>
            <a:b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GB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3C7BDF4-5746-52C0-5317-61A9B0987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8867" y="4419334"/>
            <a:ext cx="9144000" cy="1655762"/>
          </a:xfrm>
        </p:spPr>
        <p:txBody>
          <a:bodyPr>
            <a:normAutofit/>
          </a:bodyPr>
          <a:lstStyle/>
          <a:p>
            <a:r>
              <a:rPr lang="cs-CZ" sz="1600" dirty="0"/>
              <a:t>Richard Stupka, Dušan Sýkora, Vojtěch Svoboda a </a:t>
            </a:r>
            <a:r>
              <a:rPr lang="en-GB" sz="1600" b="0" i="0" dirty="0">
                <a:effectLst/>
                <a:latin typeface="gg sans"/>
              </a:rPr>
              <a:t>Martin </a:t>
            </a:r>
            <a:r>
              <a:rPr lang="en-GB" sz="1600" b="0" i="0" dirty="0" err="1">
                <a:effectLst/>
                <a:latin typeface="gg sans"/>
              </a:rPr>
              <a:t>Dundálek</a:t>
            </a:r>
            <a:endParaRPr lang="en-GB" sz="1600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EEC35C46-E621-E1A6-DDDB-6512FBD42299}"/>
              </a:ext>
            </a:extLst>
          </p:cNvPr>
          <p:cNvSpPr/>
          <p:nvPr/>
        </p:nvSpPr>
        <p:spPr>
          <a:xfrm flipV="1">
            <a:off x="1658867" y="4297815"/>
            <a:ext cx="893209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9B3B214E-E59B-F0D9-9351-7CEF7E224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51" y="123954"/>
            <a:ext cx="2205839" cy="69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74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Obrázek 19">
            <a:extLst>
              <a:ext uri="{FF2B5EF4-FFF2-40B4-BE49-F238E27FC236}">
                <a16:creationId xmlns:a16="http://schemas.microsoft.com/office/drawing/2014/main" id="{AB1B8AF6-02B1-BB9E-C1CF-1F89325E5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38" y="1306187"/>
            <a:ext cx="4978362" cy="5032156"/>
          </a:xfrm>
          <a:prstGeom prst="rect">
            <a:avLst/>
          </a:prstGeom>
        </p:spPr>
      </p:pic>
      <p:sp>
        <p:nvSpPr>
          <p:cNvPr id="9" name="Obdélník 8">
            <a:extLst>
              <a:ext uri="{FF2B5EF4-FFF2-40B4-BE49-F238E27FC236}">
                <a16:creationId xmlns:a16="http://schemas.microsoft.com/office/drawing/2014/main" id="{B007D671-C809-23F7-5F45-52E1424CD1E7}"/>
              </a:ext>
            </a:extLst>
          </p:cNvPr>
          <p:cNvSpPr/>
          <p:nvPr/>
        </p:nvSpPr>
        <p:spPr>
          <a:xfrm>
            <a:off x="0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A9139FA-3602-B3E1-13F7-38D72792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P2P komunikace a objevování peerů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82B744D-B2B8-7FA1-4A22-437B29D7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10</a:t>
            </a:fld>
            <a:endParaRPr lang="en-GB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D676ABCC-D3EC-B75E-BB76-DAC79552A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21" name="Obdélník 20">
            <a:extLst>
              <a:ext uri="{FF2B5EF4-FFF2-40B4-BE49-F238E27FC236}">
                <a16:creationId xmlns:a16="http://schemas.microsoft.com/office/drawing/2014/main" id="{DDBD950F-2F4C-E1BE-408B-274C3D117E15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Zástupný obsah 11">
            <a:extLst>
              <a:ext uri="{FF2B5EF4-FFF2-40B4-BE49-F238E27FC236}">
                <a16:creationId xmlns:a16="http://schemas.microsoft.com/office/drawing/2014/main" id="{14FEA498-F0B4-2B4A-A66F-356FB754B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325562"/>
            <a:ext cx="7493000" cy="5233031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cs-CZ" b="1" dirty="0"/>
              <a:t>Architektura P2P sítě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Plně decentralizovaná</a:t>
            </a:r>
            <a:r>
              <a:rPr lang="cs-CZ" dirty="0"/>
              <a:t> - každý uzel je rovnocenný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Přímá komunikace</a:t>
            </a:r>
            <a:r>
              <a:rPr lang="cs-CZ" dirty="0"/>
              <a:t> - bez centrálního serveru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 err="1"/>
              <a:t>Chunked</a:t>
            </a:r>
            <a:r>
              <a:rPr lang="cs-CZ" b="1" dirty="0"/>
              <a:t> </a:t>
            </a:r>
            <a:r>
              <a:rPr lang="cs-CZ" b="1" dirty="0" err="1"/>
              <a:t>Messaging</a:t>
            </a:r>
            <a:r>
              <a:rPr lang="cs-CZ" dirty="0"/>
              <a:t> - podpora pro velké zprávy a soubory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Asynchronní komunikace</a:t>
            </a:r>
            <a:r>
              <a:rPr lang="cs-CZ" dirty="0"/>
              <a:t> - využití </a:t>
            </a:r>
            <a:r>
              <a:rPr lang="cs-CZ" dirty="0" err="1"/>
              <a:t>asyncio</a:t>
            </a:r>
            <a:r>
              <a:rPr lang="cs-CZ" dirty="0"/>
              <a:t> pro neblokující I/O</a:t>
            </a:r>
          </a:p>
          <a:p>
            <a:pPr marL="0" indent="0">
              <a:buNone/>
            </a:pPr>
            <a:r>
              <a:rPr lang="cs-CZ" b="1" dirty="0"/>
              <a:t>Protokol objevování peerů</a:t>
            </a:r>
          </a:p>
          <a:p>
            <a:r>
              <a:rPr lang="cs-CZ" b="1" dirty="0"/>
              <a:t>UDP </a:t>
            </a:r>
            <a:r>
              <a:rPr lang="cs-CZ" b="1" dirty="0" err="1"/>
              <a:t>broadcast</a:t>
            </a:r>
            <a:r>
              <a:rPr lang="cs-CZ" b="1" dirty="0"/>
              <a:t>: </a:t>
            </a:r>
            <a:r>
              <a:rPr lang="cs-CZ" dirty="0"/>
              <a:t>objevování peerů v lokální síti (port 8001)</a:t>
            </a:r>
          </a:p>
          <a:p>
            <a:r>
              <a:rPr lang="cs-CZ" b="1" dirty="0"/>
              <a:t>Periodické oznámení: </a:t>
            </a:r>
            <a:r>
              <a:rPr lang="cs-CZ" dirty="0"/>
              <a:t>uzly pravidelně oznamují svou přítomnost</a:t>
            </a:r>
          </a:p>
          <a:p>
            <a:r>
              <a:rPr lang="cs-CZ" b="1" dirty="0"/>
              <a:t>Automatická expirace: </a:t>
            </a:r>
            <a:r>
              <a:rPr lang="cs-CZ" dirty="0"/>
              <a:t>neaktivní peery jsou po 5 minutách odstraněny</a:t>
            </a:r>
          </a:p>
          <a:p>
            <a:r>
              <a:rPr lang="cs-CZ" b="1" dirty="0"/>
              <a:t>Manuální připojení: </a:t>
            </a:r>
            <a:r>
              <a:rPr lang="cs-CZ" dirty="0"/>
              <a:t>možnost přímého připojení k známému hostu</a:t>
            </a:r>
          </a:p>
          <a:p>
            <a:pPr>
              <a:buNone/>
            </a:pPr>
            <a:r>
              <a:rPr lang="cs-CZ" b="1" dirty="0"/>
              <a:t>Stavy připojení</a:t>
            </a:r>
          </a:p>
          <a:p>
            <a:pPr>
              <a:buFont typeface="+mj-lt"/>
              <a:buAutoNum type="arabicPeriod"/>
            </a:pPr>
            <a:r>
              <a:rPr lang="cs-CZ" b="1" dirty="0"/>
              <a:t>Objeveno</a:t>
            </a:r>
            <a:r>
              <a:rPr lang="cs-CZ" dirty="0"/>
              <a:t> - peer nalezen, ale bez aktivního připojení</a:t>
            </a:r>
          </a:p>
          <a:p>
            <a:pPr>
              <a:buFont typeface="+mj-lt"/>
              <a:buAutoNum type="arabicPeriod"/>
            </a:pPr>
            <a:r>
              <a:rPr lang="cs-CZ" b="1" dirty="0"/>
              <a:t>Připojeno</a:t>
            </a:r>
            <a:r>
              <a:rPr lang="cs-CZ" dirty="0"/>
              <a:t> - TCP spojení ustaveno</a:t>
            </a:r>
          </a:p>
          <a:p>
            <a:pPr>
              <a:buFont typeface="+mj-lt"/>
              <a:buAutoNum type="arabicPeriod"/>
            </a:pPr>
            <a:r>
              <a:rPr lang="cs-CZ" b="1" dirty="0"/>
              <a:t>Bezpečný kanál</a:t>
            </a:r>
            <a:r>
              <a:rPr lang="cs-CZ" dirty="0"/>
              <a:t> - po úspěšné výměně klíčů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33864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F43F0-AEF7-E604-D9C1-1566316E4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E3E3B12F-B0BC-E71F-10B6-C566B7255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0" y="1122703"/>
            <a:ext cx="4464051" cy="5344432"/>
          </a:xfrm>
          <a:prstGeom prst="rect">
            <a:avLst/>
          </a:prstGeom>
        </p:spPr>
      </p:pic>
      <p:sp>
        <p:nvSpPr>
          <p:cNvPr id="9" name="Obdélník 8">
            <a:extLst>
              <a:ext uri="{FF2B5EF4-FFF2-40B4-BE49-F238E27FC236}">
                <a16:creationId xmlns:a16="http://schemas.microsoft.com/office/drawing/2014/main" id="{5F76B7CE-A471-E59E-EFB9-849618B143A3}"/>
              </a:ext>
            </a:extLst>
          </p:cNvPr>
          <p:cNvSpPr/>
          <p:nvPr/>
        </p:nvSpPr>
        <p:spPr>
          <a:xfrm>
            <a:off x="0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1352507-9E71-FE79-BE9E-5074F13E8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Zabezpečený přenos dat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BF6A34A-6BD3-A7D1-4A19-22539A96E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11</a:t>
            </a:fld>
            <a:endParaRPr lang="en-GB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911D909-9125-A016-824B-9764B8163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21" name="Obdélník 20">
            <a:extLst>
              <a:ext uri="{FF2B5EF4-FFF2-40B4-BE49-F238E27FC236}">
                <a16:creationId xmlns:a16="http://schemas.microsoft.com/office/drawing/2014/main" id="{1BB01370-36E6-8015-FFDA-9C554A971089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Zástupný obsah 11">
            <a:extLst>
              <a:ext uri="{FF2B5EF4-FFF2-40B4-BE49-F238E27FC236}">
                <a16:creationId xmlns:a16="http://schemas.microsoft.com/office/drawing/2014/main" id="{0E3D5682-ADCA-4C6F-A8F0-09051DCFC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325562"/>
            <a:ext cx="7493000" cy="523303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cs-CZ" b="1" dirty="0"/>
              <a:t>Proces bezpečného přenosu zpráv</a:t>
            </a:r>
          </a:p>
          <a:p>
            <a:pPr>
              <a:buFont typeface="+mj-lt"/>
              <a:buAutoNum type="arabicPeriod"/>
            </a:pPr>
            <a:r>
              <a:rPr lang="cs-CZ" b="1" dirty="0"/>
              <a:t>Vytvoření zprávy</a:t>
            </a:r>
            <a:r>
              <a:rPr lang="cs-CZ" dirty="0"/>
              <a:t>: Objekt </a:t>
            </a:r>
            <a:r>
              <a:rPr lang="cs-CZ" dirty="0" err="1"/>
              <a:t>Message</a:t>
            </a:r>
            <a:r>
              <a:rPr lang="cs-CZ" dirty="0"/>
              <a:t> s obsahem a metadaty</a:t>
            </a:r>
          </a:p>
          <a:p>
            <a:pPr>
              <a:buFont typeface="+mj-lt"/>
              <a:buAutoNum type="arabicPeriod"/>
            </a:pPr>
            <a:r>
              <a:rPr lang="cs-CZ" b="1" dirty="0"/>
              <a:t>Digitální podpis</a:t>
            </a:r>
            <a:r>
              <a:rPr lang="cs-CZ" dirty="0"/>
              <a:t>: Podepsání zprávy privátním klíčem odesílatele</a:t>
            </a:r>
          </a:p>
          <a:p>
            <a:pPr>
              <a:buFont typeface="+mj-lt"/>
              <a:buAutoNum type="arabicPeriod"/>
            </a:pPr>
            <a:r>
              <a:rPr lang="cs-CZ" b="1" dirty="0"/>
              <a:t>Příprava datového balíčku</a:t>
            </a:r>
            <a:r>
              <a:rPr lang="cs-CZ" dirty="0"/>
              <a:t>: Zpráva + podpis + veřejný klíč</a:t>
            </a:r>
          </a:p>
          <a:p>
            <a:pPr>
              <a:buFont typeface="+mj-lt"/>
              <a:buAutoNum type="arabicPeriod"/>
            </a:pPr>
            <a:r>
              <a:rPr lang="cs-CZ" b="1" dirty="0"/>
              <a:t>AEAD</a:t>
            </a:r>
            <a:r>
              <a:rPr lang="cs-CZ" dirty="0"/>
              <a:t>: Oddělení kritických metadat (ID zprávy, odesílatel, příjemce, časové razítko)</a:t>
            </a:r>
          </a:p>
          <a:p>
            <a:pPr>
              <a:buFont typeface="+mj-lt"/>
              <a:buAutoNum type="arabicPeriod"/>
            </a:pPr>
            <a:r>
              <a:rPr lang="cs-CZ" b="1" dirty="0"/>
              <a:t>Šifrování</a:t>
            </a:r>
            <a:r>
              <a:rPr lang="cs-CZ" dirty="0"/>
              <a:t>: Symetrické šifrování podepsaného balíčku sdíleným klíčem</a:t>
            </a:r>
          </a:p>
          <a:p>
            <a:pPr>
              <a:buFont typeface="+mj-lt"/>
              <a:buAutoNum type="arabicPeriod"/>
            </a:pPr>
            <a:r>
              <a:rPr lang="cs-CZ" b="1" dirty="0"/>
              <a:t>Přenos</a:t>
            </a:r>
            <a:r>
              <a:rPr lang="cs-CZ" dirty="0"/>
              <a:t>: Odeslání šifrovaného obsahu + autentizovaných metadat</a:t>
            </a:r>
          </a:p>
        </p:txBody>
      </p:sp>
    </p:spTree>
    <p:extLst>
      <p:ext uri="{BB962C8B-B14F-4D97-AF65-F5344CB8AC3E}">
        <p14:creationId xmlns:p14="http://schemas.microsoft.com/office/powerpoint/2010/main" val="350139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6B381-F286-DD31-8288-0DE365CB9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4D7364-799E-4172-6991-619E4FCD7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00" y="1343818"/>
            <a:ext cx="5588000" cy="483314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cs-CZ" b="1" dirty="0" err="1"/>
              <a:t>KeyStorage</a:t>
            </a:r>
            <a:endParaRPr lang="cs-CZ" b="1" dirty="0"/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Plně šifrované úložiště klíčů</a:t>
            </a:r>
            <a:r>
              <a:rPr lang="cs-CZ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Veškerá data i metadata jsou šifrována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Pouze paměťové mapování ID klíčů na skutečné hodnoty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Silná ochrana heslem</a:t>
            </a:r>
            <a:r>
              <a:rPr lang="cs-CZ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Argon2id (OWASP doporučené parametry)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Odvozování klíčů s </a:t>
            </a:r>
            <a:r>
              <a:rPr lang="cs-CZ" dirty="0" err="1"/>
              <a:t>cryptographic</a:t>
            </a:r>
            <a:r>
              <a:rPr lang="cs-CZ" dirty="0"/>
              <a:t> </a:t>
            </a:r>
            <a:r>
              <a:rPr lang="cs-CZ" dirty="0" err="1"/>
              <a:t>domain</a:t>
            </a:r>
            <a:r>
              <a:rPr lang="cs-CZ" dirty="0"/>
              <a:t> </a:t>
            </a:r>
            <a:r>
              <a:rPr lang="cs-CZ" dirty="0" err="1"/>
              <a:t>separation</a:t>
            </a: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Atomické operace</a:t>
            </a:r>
            <a:r>
              <a:rPr lang="cs-CZ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Transakční zápis s obnovou při selhání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Detekce korupce dat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843759B7-DE42-AC33-27FA-461C9F0ED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343818"/>
            <a:ext cx="5257800" cy="483314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cs-CZ" b="1" dirty="0" err="1"/>
              <a:t>SecureLogger</a:t>
            </a:r>
            <a:endParaRPr lang="cs-CZ" b="1" dirty="0"/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Šifrované záznamy událostí</a:t>
            </a:r>
            <a:r>
              <a:rPr lang="cs-CZ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AES-GCM šifrování každého záznamu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Perzistentní klíč nezávislý na hesle uživatele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Bezpečnostní metriky</a:t>
            </a:r>
            <a:r>
              <a:rPr lang="cs-CZ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Sledování použitých algoritmů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Historie výměn klíčů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Statistiky přenesených dat</a:t>
            </a:r>
          </a:p>
          <a:p>
            <a:pPr>
              <a:buNone/>
            </a:pPr>
            <a:r>
              <a:rPr lang="cs-CZ" b="1" dirty="0"/>
              <a:t>Ochrana proti korupci dat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 err="1"/>
              <a:t>SecureFile</a:t>
            </a:r>
            <a:r>
              <a:rPr lang="cs-CZ" dirty="0"/>
              <a:t> komponenta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Atomické zápisy přes dočasné soubory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Zálohování dat před modifikací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Detekce stavu souboru při čtení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Obnovení dat</a:t>
            </a:r>
            <a:r>
              <a:rPr lang="cs-CZ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Automatická detekce a obnova z poškozených souborů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Zamykání souborů pro zabránění souběžného přístupu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5C6D34F-1539-DD6C-224E-7A6744BD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12</a:t>
            </a:fld>
            <a:endParaRPr lang="en-GB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D6FBB1BD-7DA8-41DC-29FD-732A2D9C1CD5}"/>
              </a:ext>
            </a:extLst>
          </p:cNvPr>
          <p:cNvSpPr/>
          <p:nvPr/>
        </p:nvSpPr>
        <p:spPr>
          <a:xfrm>
            <a:off x="-1349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274EA3BB-6AC7-91D0-127E-25249AA0046B}"/>
              </a:ext>
            </a:extLst>
          </p:cNvPr>
          <p:cNvSpPr txBox="1">
            <a:spLocks/>
          </p:cNvSpPr>
          <p:nvPr/>
        </p:nvSpPr>
        <p:spPr>
          <a:xfrm>
            <a:off x="-1349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solidFill>
                  <a:srgbClr val="FF0000"/>
                </a:solidFill>
              </a:rPr>
              <a:t>Bezpečné ukládání dat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B128269B-49A1-0444-ACDE-7767D04F4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3A7E1A71-27E5-A453-9FF1-698A3F46AE8D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595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7140CA9F-5FA0-9D20-0E2F-DF9910FD63DE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B3B2CBD-3BC2-EF08-1E23-C51EE3936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Hlavní okno aplikace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9CADB97-68F6-D640-E423-50CD9C7D3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9575" y="1543475"/>
            <a:ext cx="5181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Heslo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Seznam</a:t>
            </a:r>
            <a:r>
              <a:rPr lang="en-GB" dirty="0"/>
              <a:t> </a:t>
            </a:r>
            <a:r>
              <a:rPr lang="en-GB" dirty="0" err="1"/>
              <a:t>dostupných</a:t>
            </a:r>
            <a:r>
              <a:rPr lang="en-GB" dirty="0"/>
              <a:t> </a:t>
            </a:r>
            <a:r>
              <a:rPr lang="en-GB" dirty="0" err="1"/>
              <a:t>peerů</a:t>
            </a:r>
            <a:r>
              <a:rPr lang="en-GB" dirty="0"/>
              <a:t> </a:t>
            </a: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Okno</a:t>
            </a:r>
            <a:r>
              <a:rPr lang="en-GB" dirty="0"/>
              <a:t> pro </a:t>
            </a:r>
            <a:r>
              <a:rPr lang="en-GB" dirty="0" err="1"/>
              <a:t>zprávy</a:t>
            </a:r>
            <a:r>
              <a:rPr lang="en-GB" dirty="0"/>
              <a:t> </a:t>
            </a: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Informace</a:t>
            </a:r>
            <a:r>
              <a:rPr lang="en-GB" dirty="0"/>
              <a:t> o </a:t>
            </a:r>
            <a:r>
              <a:rPr lang="en-GB" dirty="0" err="1"/>
              <a:t>kryptografických</a:t>
            </a:r>
            <a:r>
              <a:rPr lang="en-GB" dirty="0"/>
              <a:t> </a:t>
            </a:r>
            <a:r>
              <a:rPr lang="en-GB" dirty="0" err="1"/>
              <a:t>nastaveních</a:t>
            </a:r>
            <a:endParaRPr lang="en-GB" dirty="0"/>
          </a:p>
          <a:p>
            <a:endParaRPr lang="en-GB" dirty="0"/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1F0743E0-846D-5E8D-C583-2E438D16DC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31A25AC-33A8-6197-2175-750EF6B6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13</a:t>
            </a:fld>
            <a:endParaRPr lang="en-GB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5015B761-8393-A27D-0B97-E9F15442A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687" y="1543475"/>
            <a:ext cx="5762625" cy="4533900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06B745C7-2ED0-8CE1-34DC-451DE615A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1" name="Obdélník 10">
            <a:extLst>
              <a:ext uri="{FF2B5EF4-FFF2-40B4-BE49-F238E27FC236}">
                <a16:creationId xmlns:a16="http://schemas.microsoft.com/office/drawing/2014/main" id="{035BC2F1-4CF0-4C92-500C-9CA2051B811B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C850E7C-0060-BC9E-0FD9-EFCE30EDC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11" y="4316233"/>
            <a:ext cx="3535427" cy="176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01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délník 15">
            <a:extLst>
              <a:ext uri="{FF2B5EF4-FFF2-40B4-BE49-F238E27FC236}">
                <a16:creationId xmlns:a16="http://schemas.microsoft.com/office/drawing/2014/main" id="{3E3ACDF1-4D0D-23ED-F465-BF95324EFF25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9C70BF5-5594-BD48-95DC-998E02B8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Cryptography Settings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5901E6-6465-4ADC-04F3-E5E275642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2654" y="1514475"/>
            <a:ext cx="7436668" cy="4351338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Zde se </a:t>
            </a:r>
            <a:r>
              <a:rPr lang="en-GB" dirty="0" err="1"/>
              <a:t>nastavují</a:t>
            </a:r>
            <a:r>
              <a:rPr lang="en-GB" dirty="0"/>
              <a:t> </a:t>
            </a:r>
            <a:r>
              <a:rPr lang="en-GB" dirty="0" err="1"/>
              <a:t>algoritmy</a:t>
            </a:r>
            <a:r>
              <a:rPr lang="en-GB" dirty="0"/>
              <a:t> </a:t>
            </a:r>
            <a:endParaRPr lang="cs-CZ" dirty="0"/>
          </a:p>
          <a:p>
            <a:r>
              <a:rPr lang="cs-CZ" dirty="0"/>
              <a:t>V</a:t>
            </a:r>
            <a:r>
              <a:rPr lang="en-GB" dirty="0" err="1"/>
              <a:t>ýměnu</a:t>
            </a:r>
            <a:r>
              <a:rPr lang="en-GB" dirty="0"/>
              <a:t> </a:t>
            </a:r>
            <a:r>
              <a:rPr lang="en-GB" dirty="0" err="1"/>
              <a:t>klíčů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S</a:t>
            </a:r>
            <a:r>
              <a:rPr lang="en-GB" dirty="0" err="1"/>
              <a:t>ymetrické</a:t>
            </a:r>
            <a:r>
              <a:rPr lang="en-GB" dirty="0"/>
              <a:t> </a:t>
            </a:r>
            <a:r>
              <a:rPr lang="en-GB" dirty="0" err="1"/>
              <a:t>šifrování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r>
              <a:rPr lang="cs-CZ" dirty="0" err="1"/>
              <a:t>Digitalní</a:t>
            </a:r>
            <a:r>
              <a:rPr lang="cs-CZ" dirty="0"/>
              <a:t> </a:t>
            </a:r>
            <a:r>
              <a:rPr lang="en-GB" dirty="0" err="1"/>
              <a:t>podpis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CF95C3D-76E7-8BA9-4A36-AB23EA2B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14</a:t>
            </a:fld>
            <a:endParaRPr lang="en-GB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35178D7B-8D37-795E-E357-742F53980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462" y="1514475"/>
            <a:ext cx="4973924" cy="4276725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DC3B1414-A280-7106-033F-BD99C1605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8" y="2536039"/>
            <a:ext cx="3543300" cy="1228725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D5617E35-7842-39BD-BB2C-BB06A25C9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8" y="4586100"/>
            <a:ext cx="5214938" cy="448800"/>
          </a:xfrm>
          <a:prstGeom prst="rect">
            <a:avLst/>
          </a:prstGeom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07EB2330-1469-CD20-23EF-30F1539EF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7" y="5509249"/>
            <a:ext cx="3533775" cy="771525"/>
          </a:xfrm>
          <a:prstGeom prst="rect">
            <a:avLst/>
          </a:prstGeom>
        </p:spPr>
      </p:pic>
      <p:pic>
        <p:nvPicPr>
          <p:cNvPr id="17" name="Obrázek 16">
            <a:extLst>
              <a:ext uri="{FF2B5EF4-FFF2-40B4-BE49-F238E27FC236}">
                <a16:creationId xmlns:a16="http://schemas.microsoft.com/office/drawing/2014/main" id="{F54C1A82-6464-3690-2561-DA407EA2D1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8" name="Obdélník 17">
            <a:extLst>
              <a:ext uri="{FF2B5EF4-FFF2-40B4-BE49-F238E27FC236}">
                <a16:creationId xmlns:a16="http://schemas.microsoft.com/office/drawing/2014/main" id="{F02EE0D2-43C7-EB62-90BF-9C29BE3DF113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770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AB0641BC-7878-90EB-40AA-54FAD65B18E6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F20D33-0641-2B7E-E888-2BD4E249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Logy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9BBAE429-7BEA-72DE-3160-FB354A285E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19800" y="1690688"/>
            <a:ext cx="5181600" cy="3989227"/>
          </a:xfrm>
        </p:spPr>
      </p:pic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1496D1A-8CD3-551E-7696-5C5F0F85B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479" y="1691631"/>
            <a:ext cx="5181600" cy="4351338"/>
          </a:xfrm>
        </p:spPr>
        <p:txBody>
          <a:bodyPr/>
          <a:lstStyle/>
          <a:p>
            <a:r>
              <a:rPr lang="cs-CZ" dirty="0"/>
              <a:t>Z</a:t>
            </a:r>
            <a:r>
              <a:rPr lang="en-GB" dirty="0" err="1"/>
              <a:t>obrazují</a:t>
            </a:r>
            <a:r>
              <a:rPr lang="en-GB" dirty="0"/>
              <a:t> </a:t>
            </a:r>
            <a:r>
              <a:rPr lang="en-GB" dirty="0" err="1"/>
              <a:t>typy</a:t>
            </a:r>
            <a:r>
              <a:rPr lang="en-GB" dirty="0"/>
              <a:t> </a:t>
            </a:r>
            <a:r>
              <a:rPr lang="en-GB" dirty="0" err="1"/>
              <a:t>zpráv</a:t>
            </a:r>
            <a:endParaRPr lang="cs-CZ" dirty="0"/>
          </a:p>
          <a:p>
            <a:pPr lvl="1"/>
            <a:r>
              <a:rPr lang="cs-CZ" dirty="0"/>
              <a:t>K</a:t>
            </a:r>
            <a:r>
              <a:rPr lang="en-GB" dirty="0" err="1"/>
              <a:t>teré</a:t>
            </a:r>
            <a:r>
              <a:rPr lang="en-GB" dirty="0"/>
              <a:t> </a:t>
            </a:r>
            <a:r>
              <a:rPr lang="en-GB" dirty="0" err="1"/>
              <a:t>byly</a:t>
            </a:r>
            <a:r>
              <a:rPr lang="en-GB" dirty="0"/>
              <a:t> </a:t>
            </a:r>
            <a:r>
              <a:rPr lang="en-GB" dirty="0" err="1"/>
              <a:t>odeslány</a:t>
            </a:r>
            <a:endParaRPr lang="cs-CZ" dirty="0"/>
          </a:p>
          <a:p>
            <a:pPr lvl="1"/>
            <a:r>
              <a:rPr lang="cs-CZ" dirty="0"/>
              <a:t>K</a:t>
            </a:r>
            <a:r>
              <a:rPr lang="en-GB" dirty="0" err="1"/>
              <a:t>dy</a:t>
            </a:r>
            <a:r>
              <a:rPr lang="en-GB" dirty="0"/>
              <a:t> </a:t>
            </a:r>
            <a:r>
              <a:rPr lang="en-GB" dirty="0" err="1"/>
              <a:t>byly</a:t>
            </a:r>
            <a:r>
              <a:rPr lang="en-GB" dirty="0"/>
              <a:t> </a:t>
            </a:r>
            <a:r>
              <a:rPr lang="en-GB" dirty="0" err="1"/>
              <a:t>odeslány</a:t>
            </a:r>
            <a:endParaRPr lang="cs-CZ" dirty="0"/>
          </a:p>
          <a:p>
            <a:pPr lvl="1"/>
            <a:r>
              <a:rPr lang="cs-CZ" dirty="0"/>
              <a:t>K</a:t>
            </a:r>
            <a:r>
              <a:rPr lang="en-GB" dirty="0" err="1"/>
              <a:t>terým</a:t>
            </a:r>
            <a:r>
              <a:rPr lang="en-GB" dirty="0"/>
              <a:t> </a:t>
            </a:r>
            <a:r>
              <a:rPr lang="en-GB" dirty="0" err="1"/>
              <a:t>počítačem</a:t>
            </a:r>
            <a:r>
              <a:rPr lang="en-GB" dirty="0"/>
              <a:t> v </a:t>
            </a:r>
            <a:r>
              <a:rPr lang="en-GB" dirty="0" err="1"/>
              <a:t>konverzaci</a:t>
            </a:r>
            <a:endParaRPr lang="cs-CZ" dirty="0"/>
          </a:p>
          <a:p>
            <a:pPr lvl="1"/>
            <a:r>
              <a:rPr lang="cs-CZ" dirty="0" err="1"/>
              <a:t>Stručny</a:t>
            </a:r>
            <a:r>
              <a:rPr lang="cs-CZ" dirty="0"/>
              <a:t> popis</a:t>
            </a:r>
            <a:endParaRPr lang="en-GB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851B31B-15AF-1CC4-59A2-21E96773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15</a:t>
            </a:fld>
            <a:endParaRPr lang="en-GB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D300390-9141-BC10-F823-9C49AE92C22C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AB6F67F8-5518-01B3-5988-A5DAB0EB3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75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DC81BE0-AE93-512D-ED9F-52A2F928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16</a:t>
            </a:fld>
            <a:endParaRPr lang="en-GB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193D11DB-07F8-D5DE-6428-77E8C615242A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5CDBF2F6-39B9-B716-8D02-3199B6B25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Testování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" name="Zástupný obsah 3">
            <a:extLst>
              <a:ext uri="{FF2B5EF4-FFF2-40B4-BE49-F238E27FC236}">
                <a16:creationId xmlns:a16="http://schemas.microsoft.com/office/drawing/2014/main" id="{4FEE6EB0-7D9E-2705-8E06-B3CD49C61B8E}"/>
              </a:ext>
            </a:extLst>
          </p:cNvPr>
          <p:cNvSpPr txBox="1">
            <a:spLocks/>
          </p:cNvSpPr>
          <p:nvPr/>
        </p:nvSpPr>
        <p:spPr>
          <a:xfrm>
            <a:off x="437515" y="1456426"/>
            <a:ext cx="111725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r>
              <a:rPr lang="en-GB" b="1" i="0" dirty="0" err="1">
                <a:solidFill>
                  <a:srgbClr val="030712"/>
                </a:solidFill>
                <a:effectLst/>
              </a:rPr>
              <a:t>Dva</a:t>
            </a:r>
            <a:r>
              <a:rPr lang="en-GB" b="1" i="0" dirty="0">
                <a:solidFill>
                  <a:srgbClr val="030712"/>
                </a:solidFill>
                <a:effectLst/>
              </a:rPr>
              <a:t> </a:t>
            </a:r>
            <a:r>
              <a:rPr lang="en-GB" b="1" i="0" dirty="0" err="1">
                <a:solidFill>
                  <a:srgbClr val="030712"/>
                </a:solidFill>
                <a:effectLst/>
              </a:rPr>
              <a:t>základní</a:t>
            </a:r>
            <a:r>
              <a:rPr lang="en-GB" b="1" i="0" dirty="0">
                <a:solidFill>
                  <a:srgbClr val="030712"/>
                </a:solidFill>
                <a:effectLst/>
              </a:rPr>
              <a:t> </a:t>
            </a:r>
            <a:r>
              <a:rPr lang="en-GB" b="1" i="0" dirty="0" err="1">
                <a:solidFill>
                  <a:srgbClr val="030712"/>
                </a:solidFill>
                <a:effectLst/>
              </a:rPr>
              <a:t>přístupy</a:t>
            </a:r>
            <a:r>
              <a:rPr lang="en-GB" b="1" i="0" dirty="0">
                <a:solidFill>
                  <a:srgbClr val="030712"/>
                </a:solidFill>
                <a:effectLst/>
              </a:rPr>
              <a:t> k </a:t>
            </a:r>
            <a:r>
              <a:rPr lang="en-GB" b="1" i="0" dirty="0" err="1">
                <a:solidFill>
                  <a:srgbClr val="030712"/>
                </a:solidFill>
                <a:effectLst/>
              </a:rPr>
              <a:t>testování</a:t>
            </a:r>
            <a:r>
              <a:rPr lang="en-GB" b="1" i="0" dirty="0">
                <a:solidFill>
                  <a:srgbClr val="030712"/>
                </a:solidFill>
                <a:effectLst/>
              </a:rPr>
              <a:t>:</a:t>
            </a:r>
          </a:p>
          <a:p>
            <a:pPr algn="l">
              <a:spcBef>
                <a:spcPts val="1200"/>
              </a:spcBef>
              <a:buNone/>
            </a:pPr>
            <a:r>
              <a:rPr lang="en-GB" b="0" i="0" dirty="0">
                <a:solidFill>
                  <a:srgbClr val="030712"/>
                </a:solidFill>
                <a:effectLst/>
              </a:rPr>
              <a:t>1. Manuální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testování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UI a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funkčnosti</a:t>
            </a:r>
            <a:endParaRPr lang="en-GB" b="0" i="0" dirty="0">
              <a:solidFill>
                <a:srgbClr val="030712"/>
              </a:solidFill>
              <a:effectLst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Testování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uživatelského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rozhraní</a:t>
            </a:r>
            <a:endParaRPr lang="en-GB" b="0" i="0" dirty="0">
              <a:solidFill>
                <a:srgbClr val="030712"/>
              </a:solidFill>
              <a:effectLst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Ověření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spojení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mezi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stanicemi</a:t>
            </a:r>
            <a:endParaRPr lang="en-GB" b="0" i="0" dirty="0">
              <a:solidFill>
                <a:srgbClr val="030712"/>
              </a:solidFill>
              <a:effectLst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Výměna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klíčů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a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šifrovaná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komunikace</a:t>
            </a:r>
            <a:endParaRPr lang="en-GB" b="0" i="0" dirty="0">
              <a:solidFill>
                <a:srgbClr val="030712"/>
              </a:solidFill>
              <a:effectLst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Přenos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souborů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různých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velikostí</a:t>
            </a:r>
            <a:endParaRPr lang="en-GB" b="0" i="0" dirty="0">
              <a:solidFill>
                <a:srgbClr val="030712"/>
              </a:solidFill>
              <a:effectLst/>
            </a:endParaRPr>
          </a:p>
          <a:p>
            <a:pPr algn="l">
              <a:spcBef>
                <a:spcPts val="1200"/>
              </a:spcBef>
              <a:buNone/>
            </a:pPr>
            <a:r>
              <a:rPr lang="en-GB" b="0" i="0" dirty="0">
                <a:solidFill>
                  <a:srgbClr val="030712"/>
                </a:solidFill>
                <a:effectLst/>
              </a:rPr>
              <a:t>2.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Automatizované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testování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kombinací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algoritmů</a:t>
            </a:r>
            <a:r>
              <a:rPr lang="cs-CZ" b="0" i="0" dirty="0">
                <a:solidFill>
                  <a:srgbClr val="030712"/>
                </a:solidFill>
                <a:effectLst/>
              </a:rPr>
              <a:t> pomocí skriptu</a:t>
            </a:r>
            <a:endParaRPr lang="en-GB" b="0" i="0" dirty="0">
              <a:solidFill>
                <a:srgbClr val="030712"/>
              </a:solidFill>
              <a:effectLst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Testování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všech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kombinací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algoritmů</a:t>
            </a:r>
            <a:endParaRPr lang="en-GB" b="0" i="0" dirty="0">
              <a:solidFill>
                <a:srgbClr val="030712"/>
              </a:solidFill>
              <a:effectLst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Měření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rychlosti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výměny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klíčů</a:t>
            </a:r>
            <a:endParaRPr lang="en-GB" b="0" i="0" dirty="0">
              <a:solidFill>
                <a:srgbClr val="030712"/>
              </a:solidFill>
              <a:effectLst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Měření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rychlosti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přenosu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souborů</a:t>
            </a:r>
            <a:endParaRPr lang="en-GB" b="0" i="0" dirty="0">
              <a:solidFill>
                <a:srgbClr val="030712"/>
              </a:solidFill>
              <a:effectLst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Generování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podrobných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reportů</a:t>
            </a:r>
            <a:endParaRPr lang="en-GB" b="0" i="0" dirty="0">
              <a:solidFill>
                <a:srgbClr val="030712"/>
              </a:solidFill>
              <a:effectLst/>
            </a:endParaRP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E7A66BB3-807A-4ABD-3C09-C6EA6598D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0" name="Obdélník 9">
            <a:extLst>
              <a:ext uri="{FF2B5EF4-FFF2-40B4-BE49-F238E27FC236}">
                <a16:creationId xmlns:a16="http://schemas.microsoft.com/office/drawing/2014/main" id="{3794559E-0FD6-875B-1586-C4461A5EDC6B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547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8DB3F59-4AE7-3EA8-8BB2-8355273AE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938164" cy="4351338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b="0" i="0" dirty="0">
                <a:solidFill>
                  <a:srgbClr val="030712"/>
                </a:solidFill>
                <a:effectLst/>
              </a:rPr>
              <a:t>V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ytvoření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dvou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testovacích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uzlů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(server a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klient</a:t>
            </a:r>
            <a:r>
              <a:rPr lang="en-GB" b="0" i="0" dirty="0">
                <a:solidFill>
                  <a:srgbClr val="030712"/>
                </a:solidFill>
                <a:effectLst/>
              </a:rPr>
              <a:t>)</a:t>
            </a:r>
            <a:endParaRPr lang="cs-CZ" b="0" i="0" dirty="0">
              <a:solidFill>
                <a:srgbClr val="030712"/>
              </a:solidFill>
              <a:effectLst/>
            </a:endParaRPr>
          </a:p>
          <a:p>
            <a:pPr marL="514350" indent="-514350">
              <a:spcBef>
                <a:spcPts val="900"/>
              </a:spcBef>
              <a:buFont typeface="+mj-lt"/>
              <a:buAutoNum type="arabicPeriod"/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Testování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všech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108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kombinací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kryptografických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algoritmů</a:t>
            </a:r>
            <a:r>
              <a:rPr lang="en-GB" b="0" i="0" dirty="0">
                <a:solidFill>
                  <a:srgbClr val="030712"/>
                </a:solidFill>
                <a:effectLst/>
              </a:rPr>
              <a:t>:</a:t>
            </a:r>
            <a:endParaRPr lang="cs-CZ" dirty="0">
              <a:solidFill>
                <a:srgbClr val="030712"/>
              </a:solidFill>
            </a:endParaRPr>
          </a:p>
          <a:p>
            <a:pPr lvl="1">
              <a:spcBef>
                <a:spcPts val="900"/>
              </a:spcBef>
            </a:pPr>
            <a:r>
              <a:rPr lang="en-GB" b="0" i="0" dirty="0">
                <a:solidFill>
                  <a:srgbClr val="030712"/>
                </a:solidFill>
                <a:effectLst/>
              </a:rPr>
              <a:t>9 variant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výměny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klíčů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× 2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symetrické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algoritmy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× 6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algoritmů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podpisu</a:t>
            </a:r>
            <a:endParaRPr lang="cs-CZ" dirty="0">
              <a:solidFill>
                <a:srgbClr val="030712"/>
              </a:solidFill>
            </a:endParaRPr>
          </a:p>
          <a:p>
            <a:pPr marL="514350" indent="-514350">
              <a:spcBef>
                <a:spcPts val="900"/>
              </a:spcBef>
              <a:buFont typeface="+mj-lt"/>
              <a:buAutoNum type="arabicPeriod"/>
            </a:pPr>
            <a:r>
              <a:rPr lang="en-GB" b="0" i="0" dirty="0">
                <a:solidFill>
                  <a:srgbClr val="030712"/>
                </a:solidFill>
                <a:effectLst/>
              </a:rPr>
              <a:t>Pro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každou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kombinaci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testuje</a:t>
            </a:r>
            <a:r>
              <a:rPr lang="en-GB" b="0" i="0" dirty="0">
                <a:solidFill>
                  <a:srgbClr val="030712"/>
                </a:solidFill>
                <a:effectLst/>
              </a:rPr>
              <a:t>:</a:t>
            </a:r>
          </a:p>
          <a:p>
            <a:pPr lvl="1">
              <a:spcBef>
                <a:spcPts val="9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Navázání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spojení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mezi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uzly</a:t>
            </a:r>
            <a:endParaRPr lang="en-GB" b="0" i="0" dirty="0">
              <a:solidFill>
                <a:srgbClr val="030712"/>
              </a:solidFill>
              <a:effectLst/>
            </a:endParaRPr>
          </a:p>
          <a:p>
            <a:pPr lvl="1">
              <a:spcBef>
                <a:spcPts val="9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Výměnu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klíčů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a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její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rychlost</a:t>
            </a:r>
            <a:endParaRPr lang="en-GB" b="0" i="0" dirty="0">
              <a:solidFill>
                <a:srgbClr val="030712"/>
              </a:solidFill>
              <a:effectLst/>
            </a:endParaRPr>
          </a:p>
          <a:p>
            <a:pPr lvl="1">
              <a:spcBef>
                <a:spcPts val="9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Základní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zasílání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zpráv</a:t>
            </a:r>
            <a:endParaRPr lang="en-GB" b="0" i="0" dirty="0">
              <a:solidFill>
                <a:srgbClr val="030712"/>
              </a:solidFill>
              <a:effectLst/>
            </a:endParaRPr>
          </a:p>
          <a:p>
            <a:pPr lvl="1">
              <a:spcBef>
                <a:spcPts val="9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Přenos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souborů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různých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velikostí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(10 KB, 100 KB, 1 MB)</a:t>
            </a:r>
            <a:endParaRPr lang="cs-CZ" b="0" i="0" dirty="0">
              <a:solidFill>
                <a:srgbClr val="030712"/>
              </a:solidFill>
              <a:effectLst/>
            </a:endParaRPr>
          </a:p>
          <a:p>
            <a:pPr marL="514350" indent="-514350">
              <a:spcBef>
                <a:spcPts val="900"/>
              </a:spcBef>
              <a:buFont typeface="+mj-lt"/>
              <a:buAutoNum type="arabicPeriod"/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Měření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výkonnostních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metrik</a:t>
            </a:r>
            <a:r>
              <a:rPr lang="en-GB" b="0" i="0" dirty="0">
                <a:solidFill>
                  <a:srgbClr val="030712"/>
                </a:solidFill>
                <a:effectLst/>
              </a:rPr>
              <a:t>:</a:t>
            </a:r>
          </a:p>
          <a:p>
            <a:pPr lvl="1">
              <a:spcBef>
                <a:spcPts val="900"/>
              </a:spcBef>
            </a:pPr>
            <a:r>
              <a:rPr lang="en-GB" b="0" i="0" dirty="0">
                <a:solidFill>
                  <a:srgbClr val="030712"/>
                </a:solidFill>
                <a:effectLst/>
              </a:rPr>
              <a:t>Doba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výměny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klíčů</a:t>
            </a:r>
            <a:endParaRPr lang="en-GB" b="0" i="0" dirty="0">
              <a:solidFill>
                <a:srgbClr val="030712"/>
              </a:solidFill>
              <a:effectLst/>
            </a:endParaRPr>
          </a:p>
          <a:p>
            <a:pPr lvl="1">
              <a:spcBef>
                <a:spcPts val="9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Rychlost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přenosu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souborů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(KB/s)</a:t>
            </a:r>
          </a:p>
          <a:p>
            <a:pPr marL="0" indent="0">
              <a:buNone/>
            </a:pPr>
            <a:r>
              <a:rPr lang="cs-CZ" sz="2600" dirty="0"/>
              <a:t>5.       </a:t>
            </a:r>
            <a:r>
              <a:rPr lang="en-GB" sz="2900" dirty="0" err="1">
                <a:solidFill>
                  <a:srgbClr val="030712"/>
                </a:solidFill>
              </a:rPr>
              <a:t>Generování</a:t>
            </a:r>
            <a:r>
              <a:rPr lang="en-GB" sz="2900" dirty="0">
                <a:solidFill>
                  <a:srgbClr val="030712"/>
                </a:solidFill>
              </a:rPr>
              <a:t> </a:t>
            </a:r>
            <a:r>
              <a:rPr lang="en-GB" sz="2900" dirty="0" err="1">
                <a:solidFill>
                  <a:srgbClr val="030712"/>
                </a:solidFill>
              </a:rPr>
              <a:t>podrobného</a:t>
            </a:r>
            <a:r>
              <a:rPr lang="en-GB" sz="2900" dirty="0">
                <a:solidFill>
                  <a:srgbClr val="030712"/>
                </a:solidFill>
              </a:rPr>
              <a:t> </a:t>
            </a:r>
            <a:r>
              <a:rPr lang="en-GB" sz="2900" dirty="0" err="1">
                <a:solidFill>
                  <a:srgbClr val="030712"/>
                </a:solidFill>
              </a:rPr>
              <a:t>reportu</a:t>
            </a:r>
            <a:r>
              <a:rPr lang="en-GB" sz="2900" dirty="0">
                <a:solidFill>
                  <a:srgbClr val="030712"/>
                </a:solidFill>
              </a:rPr>
              <a:t> s </a:t>
            </a:r>
            <a:r>
              <a:rPr lang="en-GB" sz="2900" dirty="0" err="1">
                <a:solidFill>
                  <a:srgbClr val="030712"/>
                </a:solidFill>
              </a:rPr>
              <a:t>výsledky</a:t>
            </a:r>
            <a:r>
              <a:rPr lang="cs-CZ" sz="2900" dirty="0">
                <a:solidFill>
                  <a:srgbClr val="030712"/>
                </a:solidFill>
              </a:rPr>
              <a:t> do souboru (viz dokumentace)</a:t>
            </a:r>
          </a:p>
          <a:p>
            <a:pPr marL="0" indent="0">
              <a:buNone/>
            </a:pPr>
            <a:r>
              <a:rPr lang="cs-CZ" dirty="0"/>
              <a:t>	</a:t>
            </a:r>
            <a:br>
              <a:rPr lang="en-GB" dirty="0"/>
            </a:br>
            <a:endParaRPr lang="en-GB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94B6C75-9502-86C0-133C-042576FA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17</a:t>
            </a:fld>
            <a:endParaRPr lang="en-GB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097E23C4-EF76-E201-4FDB-FE5AACA112F6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F1BC26BA-F977-C661-41D1-E0086FC5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Proces testování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64702623-CB72-E66B-54EC-1B1773F6C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9" name="Obdélník 8">
            <a:extLst>
              <a:ext uri="{FF2B5EF4-FFF2-40B4-BE49-F238E27FC236}">
                <a16:creationId xmlns:a16="http://schemas.microsoft.com/office/drawing/2014/main" id="{C8DBE1D7-2AF6-E7F2-FF19-67BF596A8BC7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531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135870D-E5D0-B096-3CD2-00A013D9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18</a:t>
            </a:fld>
            <a:endParaRPr lang="en-GB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A8127886-6113-00D7-DA4E-46E06B112A82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C5B700DA-2C59-42BA-F59F-40C88788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Výsledky testování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AF79EB77-2B85-A414-7F2F-3A51512A3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2479711"/>
            <a:ext cx="8191500" cy="3552825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F65A792A-367E-B1D5-0D83-6873CFF22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1" name="Obdélník 10">
            <a:extLst>
              <a:ext uri="{FF2B5EF4-FFF2-40B4-BE49-F238E27FC236}">
                <a16:creationId xmlns:a16="http://schemas.microsoft.com/office/drawing/2014/main" id="{C9397266-9DD8-1C04-1B18-C0C90B874BD2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B4D9526-5A54-B211-90AB-649923E03C6E}"/>
              </a:ext>
            </a:extLst>
          </p:cNvPr>
          <p:cNvSpPr txBox="1"/>
          <p:nvPr/>
        </p:nvSpPr>
        <p:spPr>
          <a:xfrm>
            <a:off x="659786" y="1612077"/>
            <a:ext cx="5818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Doba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výměny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klíčů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podle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algoritmu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894034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B5575-36BF-B6F5-468D-F0B92CBB1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51348F6-CB26-BFFB-14E9-0B4CF799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19</a:t>
            </a:fld>
            <a:endParaRPr lang="en-GB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B3812337-19EA-9597-21A1-74334F0EBD26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E6EAFEA1-96B6-1762-E449-90551A3A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Výsledky testování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6EB2EAA5-AB10-4729-3F72-024D44311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CBBB05A1-6601-771C-9C64-DFC413347520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130EC6F6-3B02-7021-06A8-44EAD4D92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613" y="4899346"/>
            <a:ext cx="8248650" cy="1323975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26AFBEF9-13C3-A8BB-881B-632CE333E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675" y="1946347"/>
            <a:ext cx="8201025" cy="2438400"/>
          </a:xfrm>
          <a:prstGeom prst="rect">
            <a:avLst/>
          </a:prstGeom>
        </p:spPr>
      </p:pic>
      <p:sp>
        <p:nvSpPr>
          <p:cNvPr id="14" name="TextovéPole 13">
            <a:extLst>
              <a:ext uri="{FF2B5EF4-FFF2-40B4-BE49-F238E27FC236}">
                <a16:creationId xmlns:a16="http://schemas.microsoft.com/office/drawing/2014/main" id="{B616CBCD-D67E-29C2-AA99-9EDB25257730}"/>
              </a:ext>
            </a:extLst>
          </p:cNvPr>
          <p:cNvSpPr txBox="1"/>
          <p:nvPr/>
        </p:nvSpPr>
        <p:spPr>
          <a:xfrm>
            <a:off x="666278" y="1296666"/>
            <a:ext cx="1061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Nejlepší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kombinace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pro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přenos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souborů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(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průměr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všech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velikostí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)</a:t>
            </a:r>
            <a:endParaRPr lang="en-GB" sz="2800" b="1" dirty="0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AF65B11A-6B6B-D46F-9AC7-84688B6894D3}"/>
              </a:ext>
            </a:extLst>
          </p:cNvPr>
          <p:cNvSpPr txBox="1"/>
          <p:nvPr/>
        </p:nvSpPr>
        <p:spPr>
          <a:xfrm>
            <a:off x="578533" y="4376126"/>
            <a:ext cx="1061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Nej</a:t>
            </a:r>
            <a:r>
              <a:rPr lang="cs-CZ" sz="2800" b="1" i="0" dirty="0">
                <a:solidFill>
                  <a:srgbClr val="030712"/>
                </a:solidFill>
                <a:effectLst/>
                <a:latin typeface="ui-sans-serif"/>
              </a:rPr>
              <a:t>pomalejší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cs-CZ" sz="2800" b="1" i="0" dirty="0">
                <a:solidFill>
                  <a:srgbClr val="030712"/>
                </a:solidFill>
                <a:effectLst/>
                <a:latin typeface="ui-sans-serif"/>
              </a:rPr>
              <a:t>kombinace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45526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C7CB94EB-D1D3-2704-6E65-6FC4D559AE01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9AF3CC2-4CFB-28A4-DDA3-04D10EBB8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OBSAH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4501A3E-9FD8-3D2D-03F5-FF9751678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109" y="166528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cs-CZ" dirty="0"/>
              <a:t>Popis projektu</a:t>
            </a:r>
          </a:p>
          <a:p>
            <a:r>
              <a:rPr lang="cs-CZ" dirty="0"/>
              <a:t>Cíle projektu</a:t>
            </a:r>
          </a:p>
          <a:p>
            <a:r>
              <a:rPr lang="cs-CZ" dirty="0"/>
              <a:t>Klíčové funkce</a:t>
            </a:r>
          </a:p>
          <a:p>
            <a:r>
              <a:rPr lang="cs-CZ" dirty="0"/>
              <a:t>Implementační detaily</a:t>
            </a:r>
          </a:p>
          <a:p>
            <a:r>
              <a:rPr lang="cs-CZ" dirty="0"/>
              <a:t>Architektura</a:t>
            </a:r>
          </a:p>
          <a:p>
            <a:r>
              <a:rPr lang="cs-CZ" dirty="0"/>
              <a:t>Datové toky a komunikace </a:t>
            </a:r>
          </a:p>
          <a:p>
            <a:r>
              <a:rPr lang="cs-CZ" dirty="0"/>
              <a:t>Rozhraní aplikace</a:t>
            </a:r>
          </a:p>
          <a:p>
            <a:r>
              <a:rPr lang="cs-CZ" dirty="0"/>
              <a:t>Testování</a:t>
            </a:r>
          </a:p>
          <a:p>
            <a:r>
              <a:rPr lang="cs-CZ" dirty="0"/>
              <a:t>Popis a ukázka samotné aplikace</a:t>
            </a:r>
          </a:p>
          <a:p>
            <a:endParaRPr lang="en-GB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A8AB913-2710-BF92-C629-B5E9CA8A4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2</a:t>
            </a:fld>
            <a:endParaRPr lang="en-GB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C7C244FB-33ED-3125-D602-1497A397D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7" name="Obdélník 6">
            <a:extLst>
              <a:ext uri="{FF2B5EF4-FFF2-40B4-BE49-F238E27FC236}">
                <a16:creationId xmlns:a16="http://schemas.microsoft.com/office/drawing/2014/main" id="{957EB5CA-2910-AFC9-FB4A-E53911462726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583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BE4D2-D3D4-BAF6-144A-DA123BA12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A9818D7-F494-2CD9-C2F9-70CAD28D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20</a:t>
            </a:fld>
            <a:endParaRPr lang="en-GB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DE80FE70-CAEB-F9F4-2EEA-E1E9F114844D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4000DBA2-AFB6-D09B-B477-AF0C312B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Výsledky testování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45F3921-CA5B-C80A-BE18-2817F3828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B50F18CF-E31D-FF68-A870-E31A200F2F9E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4C54FCB8-304C-DC5C-9158-D04673F9C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159" y="2175600"/>
            <a:ext cx="8343900" cy="3648075"/>
          </a:xfrm>
          <a:prstGeom prst="rect">
            <a:avLst/>
          </a:prstGeom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C9E22EA4-C22F-287F-CAD5-0CBFDE927B15}"/>
              </a:ext>
            </a:extLst>
          </p:cNvPr>
          <p:cNvSpPr txBox="1"/>
          <p:nvPr/>
        </p:nvSpPr>
        <p:spPr>
          <a:xfrm>
            <a:off x="659786" y="1612077"/>
            <a:ext cx="6950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Rychlost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přenosu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podle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velikosti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souboru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4041539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B4504-5457-1463-5149-903402E74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96AE311-FBC2-505E-6188-EE4F3414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21</a:t>
            </a:fld>
            <a:endParaRPr lang="en-GB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2EB3FCC7-3D36-2684-F855-D227E243308F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6C6303FB-B554-9572-DBBC-98BDE67DC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Doporučení na základě testování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B6A6BA83-EB57-899F-D8DD-F0062A3CE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1281112"/>
            <a:ext cx="8220075" cy="4295775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58C15B4E-3796-771D-47A8-1F0248B0A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9" name="Obdélník 8">
            <a:extLst>
              <a:ext uri="{FF2B5EF4-FFF2-40B4-BE49-F238E27FC236}">
                <a16:creationId xmlns:a16="http://schemas.microsoft.com/office/drawing/2014/main" id="{4DC50664-6B0E-858D-A60C-3FDB2FAD98CE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689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EB770-69D7-3DDA-80E2-3972556E7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36DE37F-4A04-6B26-F32A-742CAAE6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22</a:t>
            </a:fld>
            <a:endParaRPr lang="en-GB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B3C17B4D-FA4E-2C44-823B-53BA2A4A340E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13BE714C-A469-0EE0-19E9-9CB6F75CF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Závěr testování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3A3AB1A1-A34B-23A1-CDFE-8F52F7859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9" name="Obdélník 8">
            <a:extLst>
              <a:ext uri="{FF2B5EF4-FFF2-40B4-BE49-F238E27FC236}">
                <a16:creationId xmlns:a16="http://schemas.microsoft.com/office/drawing/2014/main" id="{CA3C4F2C-CD0F-3FD6-E7EE-5FFF2D2864F0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B1F01C82-8E61-60B1-E94C-36AFDE88D582}"/>
              </a:ext>
            </a:extLst>
          </p:cNvPr>
          <p:cNvSpPr txBox="1"/>
          <p:nvPr/>
        </p:nvSpPr>
        <p:spPr>
          <a:xfrm>
            <a:off x="641023" y="1687398"/>
            <a:ext cx="101809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Ú</a:t>
            </a:r>
            <a:r>
              <a:rPr lang="en-GB" sz="2400" dirty="0" err="1"/>
              <a:t>spěšně</a:t>
            </a:r>
            <a:r>
              <a:rPr lang="en-GB" sz="2400" dirty="0"/>
              <a:t> </a:t>
            </a:r>
            <a:r>
              <a:rPr lang="en-GB" sz="2400" dirty="0" err="1"/>
              <a:t>otestov</a:t>
            </a:r>
            <a:r>
              <a:rPr lang="cs-CZ" sz="2400" dirty="0" err="1"/>
              <a:t>áno</a:t>
            </a:r>
            <a:r>
              <a:rPr lang="en-GB" sz="2400" dirty="0"/>
              <a:t> </a:t>
            </a:r>
            <a:r>
              <a:rPr lang="en-GB" sz="2400" dirty="0" err="1"/>
              <a:t>všech</a:t>
            </a:r>
            <a:r>
              <a:rPr lang="en-GB" sz="2400" dirty="0"/>
              <a:t> 108 </a:t>
            </a:r>
            <a:r>
              <a:rPr lang="en-GB" sz="2400" dirty="0" err="1"/>
              <a:t>kombinací</a:t>
            </a:r>
            <a:r>
              <a:rPr lang="en-GB" sz="2400" dirty="0"/>
              <a:t> </a:t>
            </a:r>
            <a:r>
              <a:rPr lang="en-GB" sz="2400" dirty="0" err="1"/>
              <a:t>kryptografických</a:t>
            </a:r>
            <a:r>
              <a:rPr lang="en-GB" sz="2400" dirty="0"/>
              <a:t> </a:t>
            </a:r>
            <a:r>
              <a:rPr lang="en-GB" sz="2400" dirty="0" err="1"/>
              <a:t>algoritmů</a:t>
            </a:r>
            <a:endParaRPr lang="cs-C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P</a:t>
            </a:r>
            <a:r>
              <a:rPr lang="en-GB" sz="2400" dirty="0" err="1"/>
              <a:t>otvr</a:t>
            </a:r>
            <a:r>
              <a:rPr lang="cs-CZ" sz="2400" dirty="0" err="1"/>
              <a:t>zena</a:t>
            </a:r>
            <a:r>
              <a:rPr lang="en-GB" sz="2400" dirty="0"/>
              <a:t> </a:t>
            </a:r>
            <a:r>
              <a:rPr lang="en-GB" sz="2400" dirty="0" err="1"/>
              <a:t>vzájemn</a:t>
            </a:r>
            <a:r>
              <a:rPr lang="cs-CZ" sz="2400" dirty="0"/>
              <a:t>á</a:t>
            </a:r>
            <a:r>
              <a:rPr lang="en-GB" sz="2400" dirty="0"/>
              <a:t> </a:t>
            </a:r>
            <a:r>
              <a:rPr lang="en-GB" sz="2400" dirty="0" err="1"/>
              <a:t>kompatibilit</a:t>
            </a:r>
            <a:r>
              <a:rPr lang="cs-CZ" sz="2400" dirty="0"/>
              <a:t>a algoritmů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Vytvoř</a:t>
            </a:r>
            <a:r>
              <a:rPr lang="cs-CZ" sz="2400" dirty="0" err="1"/>
              <a:t>eny</a:t>
            </a:r>
            <a:r>
              <a:rPr lang="en-GB" sz="2400" dirty="0"/>
              <a:t> </a:t>
            </a:r>
            <a:r>
              <a:rPr lang="en-GB" sz="2400" dirty="0" err="1"/>
              <a:t>podrobné</a:t>
            </a:r>
            <a:r>
              <a:rPr lang="en-GB" sz="2400" dirty="0"/>
              <a:t> </a:t>
            </a:r>
            <a:r>
              <a:rPr lang="en-GB" sz="2400" dirty="0" err="1"/>
              <a:t>výkonnostní</a:t>
            </a:r>
            <a:r>
              <a:rPr lang="en-GB" sz="2400" dirty="0"/>
              <a:t> </a:t>
            </a:r>
            <a:r>
              <a:rPr lang="en-GB" sz="2400" dirty="0" err="1"/>
              <a:t>profily</a:t>
            </a:r>
            <a:endParaRPr lang="cs-C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I</a:t>
            </a:r>
            <a:r>
              <a:rPr lang="en-GB" sz="2400" dirty="0" err="1"/>
              <a:t>dentifikova</a:t>
            </a:r>
            <a:r>
              <a:rPr lang="cs-CZ" sz="2400" dirty="0" err="1"/>
              <a:t>ny</a:t>
            </a:r>
            <a:r>
              <a:rPr lang="cs-CZ" sz="2400" dirty="0"/>
              <a:t> </a:t>
            </a:r>
            <a:r>
              <a:rPr lang="en-GB" sz="2400" dirty="0" err="1"/>
              <a:t>optimální</a:t>
            </a:r>
            <a:r>
              <a:rPr lang="en-GB" sz="2400" dirty="0"/>
              <a:t> </a:t>
            </a:r>
            <a:r>
              <a:rPr lang="en-GB" sz="2400" dirty="0" err="1"/>
              <a:t>kombinace</a:t>
            </a:r>
            <a:r>
              <a:rPr lang="en-GB" sz="2400" dirty="0"/>
              <a:t> </a:t>
            </a:r>
            <a:r>
              <a:rPr lang="en-GB" sz="2400" dirty="0" err="1"/>
              <a:t>algoritmů</a:t>
            </a:r>
            <a:r>
              <a:rPr lang="en-GB" sz="2400" dirty="0"/>
              <a:t> pro </a:t>
            </a:r>
            <a:r>
              <a:rPr lang="en-GB" sz="2400" dirty="0" err="1"/>
              <a:t>různé</a:t>
            </a:r>
            <a:r>
              <a:rPr lang="en-GB" sz="2400" dirty="0"/>
              <a:t> </a:t>
            </a:r>
            <a:r>
              <a:rPr lang="en-GB" sz="2400" dirty="0" err="1"/>
              <a:t>případy</a:t>
            </a:r>
            <a:r>
              <a:rPr lang="en-GB" sz="2400" dirty="0"/>
              <a:t> </a:t>
            </a:r>
            <a:r>
              <a:rPr lang="en-GB" sz="2400" dirty="0" err="1"/>
              <a:t>použití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2179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AB1E2E0-E445-7609-3BC3-2408D765191C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85E28AF-D31F-9986-04D8-696B845F2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363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Ukázka Aplikace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CB7290-F736-14F9-C8FD-B9CDA1580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2324" y="1690688"/>
            <a:ext cx="11447352" cy="4351338"/>
          </a:xfrm>
        </p:spPr>
        <p:txBody>
          <a:bodyPr/>
          <a:lstStyle/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4AF7EF7-19BA-3A65-E16C-250A6BF0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23</a:t>
            </a:fld>
            <a:endParaRPr lang="en-GB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42C9C5F8-45A3-7588-5E5A-96B6E799E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D2798C63-D0C7-8503-BE22-A0C93FE44363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163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F49C8129-0BDF-2607-6FA5-D598EAAF9DA6}"/>
              </a:ext>
            </a:extLst>
          </p:cNvPr>
          <p:cNvSpPr/>
          <p:nvPr/>
        </p:nvSpPr>
        <p:spPr>
          <a:xfrm>
            <a:off x="2190938" y="3004524"/>
            <a:ext cx="7170345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Nadpis 8">
            <a:extLst>
              <a:ext uri="{FF2B5EF4-FFF2-40B4-BE49-F238E27FC236}">
                <a16:creationId xmlns:a16="http://schemas.microsoft.com/office/drawing/2014/main" id="{CC4BE027-66D3-FB25-8D5F-B97ADA71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149" y="2900095"/>
            <a:ext cx="6087701" cy="1325563"/>
          </a:xfrm>
        </p:spPr>
        <p:txBody>
          <a:bodyPr/>
          <a:lstStyle/>
          <a:p>
            <a:r>
              <a:rPr lang="cs-CZ" dirty="0"/>
              <a:t>Děkujeme </a:t>
            </a:r>
            <a:r>
              <a:rPr lang="cs-CZ"/>
              <a:t>za pozornost</a:t>
            </a:r>
            <a:endParaRPr lang="en-GB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4FACF86-7A2A-BA4D-CD18-E949EE4F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24</a:t>
            </a:fld>
            <a:endParaRPr lang="en-GB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A6353A54-ADFF-7F7D-CE68-8580E5FC2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70" y="507636"/>
            <a:ext cx="2027171" cy="642762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C7881FA7-5720-FEBB-1D78-F597126A8085}"/>
              </a:ext>
            </a:extLst>
          </p:cNvPr>
          <p:cNvSpPr/>
          <p:nvPr/>
        </p:nvSpPr>
        <p:spPr>
          <a:xfrm>
            <a:off x="2191696" y="4075508"/>
            <a:ext cx="7169587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211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879E9470-47E2-A818-8E2B-F0F4A68A23D5}"/>
              </a:ext>
            </a:extLst>
          </p:cNvPr>
          <p:cNvSpPr/>
          <p:nvPr/>
        </p:nvSpPr>
        <p:spPr>
          <a:xfrm>
            <a:off x="0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0430F9E-AB8C-EE2F-E940-B88C25AC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49" y="18255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Popis projektu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5E6331-71F3-205B-8FD9-62AC7F2CB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Point-to-point a</a:t>
            </a:r>
            <a:r>
              <a:rPr lang="en-GB" dirty="0" err="1"/>
              <a:t>plikace</a:t>
            </a:r>
            <a:r>
              <a:rPr lang="en-GB" dirty="0"/>
              <a:t> </a:t>
            </a:r>
            <a:r>
              <a:rPr lang="en-GB" dirty="0" err="1"/>
              <a:t>umožňuj</a:t>
            </a:r>
            <a:r>
              <a:rPr lang="cs-CZ" dirty="0" err="1"/>
              <a:t>ící</a:t>
            </a:r>
            <a:r>
              <a:rPr lang="en-GB" dirty="0"/>
              <a:t> </a:t>
            </a:r>
            <a:r>
              <a:rPr lang="en-GB" dirty="0" err="1"/>
              <a:t>navazovat</a:t>
            </a:r>
            <a:r>
              <a:rPr lang="cs-CZ" dirty="0"/>
              <a:t> spojení</a:t>
            </a:r>
            <a:r>
              <a:rPr lang="en-GB" dirty="0"/>
              <a:t> a </a:t>
            </a:r>
            <a:r>
              <a:rPr lang="en-GB" dirty="0" err="1"/>
              <a:t>provádět</a:t>
            </a:r>
            <a:r>
              <a:rPr lang="en-GB" dirty="0"/>
              <a:t> </a:t>
            </a:r>
            <a:r>
              <a:rPr lang="en-GB" dirty="0" err="1"/>
              <a:t>tři</a:t>
            </a:r>
            <a:r>
              <a:rPr lang="en-GB" dirty="0"/>
              <a:t> </a:t>
            </a:r>
            <a:r>
              <a:rPr lang="en-GB" dirty="0" err="1"/>
              <a:t>základní</a:t>
            </a:r>
            <a:r>
              <a:rPr lang="en-GB" dirty="0"/>
              <a:t> </a:t>
            </a:r>
            <a:r>
              <a:rPr lang="en-GB" dirty="0" err="1"/>
              <a:t>kryptografické</a:t>
            </a:r>
            <a:r>
              <a:rPr lang="en-GB" dirty="0"/>
              <a:t> </a:t>
            </a:r>
            <a:r>
              <a:rPr lang="en-GB" dirty="0" err="1"/>
              <a:t>operace</a:t>
            </a:r>
            <a:r>
              <a:rPr lang="cs-CZ" dirty="0"/>
              <a:t>:</a:t>
            </a:r>
          </a:p>
          <a:p>
            <a:endParaRPr lang="cs-CZ" dirty="0"/>
          </a:p>
          <a:p>
            <a:pPr lvl="1">
              <a:buFont typeface="+mj-lt"/>
              <a:buAutoNum type="arabicPeriod"/>
            </a:pP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Výměna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tajného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klíče</a:t>
            </a:r>
            <a:r>
              <a:rPr lang="cs-CZ" b="1" i="0" dirty="0">
                <a:solidFill>
                  <a:srgbClr val="1F2328"/>
                </a:solidFill>
                <a:effectLst/>
                <a:latin typeface="-apple-system"/>
              </a:rPr>
              <a:t> -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prostřednictvím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postkvantových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algoritmů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založených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na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veřejném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klíči</a:t>
            </a:r>
            <a:r>
              <a:rPr lang="cs-CZ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lvl="1">
              <a:buFont typeface="+mj-lt"/>
              <a:buAutoNum type="arabicPeriod"/>
            </a:pP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Důvěrný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přenos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dat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cs-CZ" b="0" i="0" dirty="0">
                <a:solidFill>
                  <a:srgbClr val="1F2328"/>
                </a:solidFill>
                <a:effectLst/>
                <a:latin typeface="-apple-system"/>
              </a:rPr>
              <a:t>-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šifrovaný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pomocí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symetrických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algoritmů</a:t>
            </a:r>
            <a:r>
              <a:rPr lang="cs-CZ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marL="914400" lvl="2" indent="0">
              <a:buNone/>
            </a:pP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Podepisování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dat</a:t>
            </a:r>
            <a:r>
              <a:rPr lang="cs-CZ" b="1" i="0" dirty="0">
                <a:solidFill>
                  <a:srgbClr val="1F2328"/>
                </a:solidFill>
                <a:effectLst/>
                <a:latin typeface="-apple-system"/>
              </a:rPr>
              <a:t> -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 s</a:t>
            </a:r>
            <a:r>
              <a:rPr lang="cs-CZ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využitím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postkvantových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podpisových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algoritmů</a:t>
            </a:r>
            <a:r>
              <a:rPr lang="cs-CZ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endParaRPr lang="en-GB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3AA2D71-530A-29E1-0A67-B84F4C150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3</a:t>
            </a:fld>
            <a:endParaRPr lang="en-GB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E01E7D67-B826-EBAD-395D-4DA14ABBD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7" name="Obdélník 6">
            <a:extLst>
              <a:ext uri="{FF2B5EF4-FFF2-40B4-BE49-F238E27FC236}">
                <a16:creationId xmlns:a16="http://schemas.microsoft.com/office/drawing/2014/main" id="{015A5063-9753-0E0D-F227-2FB35935B802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67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98EC85-A560-6719-D814-0CB577A1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Funkční</a:t>
            </a:r>
            <a:r>
              <a:rPr lang="en-GB" b="1" dirty="0"/>
              <a:t> P2P </a:t>
            </a:r>
            <a:r>
              <a:rPr lang="en-GB" b="1" dirty="0" err="1"/>
              <a:t>síť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GB" dirty="0" err="1"/>
              <a:t>přímá</a:t>
            </a:r>
            <a:r>
              <a:rPr lang="en-GB" dirty="0"/>
              <a:t> </a:t>
            </a:r>
            <a:r>
              <a:rPr lang="en-GB" dirty="0" err="1"/>
              <a:t>komunikace</a:t>
            </a:r>
            <a:r>
              <a:rPr lang="en-GB" dirty="0"/>
              <a:t> </a:t>
            </a:r>
            <a:r>
              <a:rPr lang="en-GB" dirty="0" err="1"/>
              <a:t>mezi</a:t>
            </a:r>
            <a:r>
              <a:rPr lang="en-GB" dirty="0"/>
              <a:t> </a:t>
            </a:r>
            <a:r>
              <a:rPr lang="en-GB" dirty="0" err="1"/>
              <a:t>uživateli</a:t>
            </a:r>
            <a:r>
              <a:rPr lang="en-GB" dirty="0"/>
              <a:t> bez </a:t>
            </a:r>
            <a:r>
              <a:rPr lang="en-GB" dirty="0" err="1"/>
              <a:t>centrálního</a:t>
            </a:r>
            <a:r>
              <a:rPr lang="en-GB" dirty="0"/>
              <a:t> </a:t>
            </a:r>
            <a:r>
              <a:rPr lang="en-GB" dirty="0" err="1"/>
              <a:t>serveru</a:t>
            </a:r>
            <a:r>
              <a:rPr lang="en-GB" dirty="0"/>
              <a:t>  </a:t>
            </a:r>
          </a:p>
          <a:p>
            <a:r>
              <a:rPr lang="en-GB" b="1" dirty="0" err="1"/>
              <a:t>Postkvantová</a:t>
            </a:r>
            <a:r>
              <a:rPr lang="en-GB" b="1" dirty="0"/>
              <a:t> </a:t>
            </a:r>
            <a:r>
              <a:rPr lang="en-GB" b="1" dirty="0" err="1"/>
              <a:t>kryptografie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GB" dirty="0" err="1"/>
              <a:t>výměna</a:t>
            </a:r>
            <a:r>
              <a:rPr lang="en-GB" dirty="0"/>
              <a:t> </a:t>
            </a:r>
            <a:r>
              <a:rPr lang="en-GB" dirty="0" err="1"/>
              <a:t>klíčů</a:t>
            </a:r>
            <a:r>
              <a:rPr lang="en-GB" dirty="0"/>
              <a:t> a </a:t>
            </a:r>
            <a:r>
              <a:rPr lang="en-GB" dirty="0" err="1"/>
              <a:t>digitální</a:t>
            </a:r>
            <a:r>
              <a:rPr lang="en-GB" dirty="0"/>
              <a:t> </a:t>
            </a:r>
            <a:r>
              <a:rPr lang="en-GB" dirty="0" err="1"/>
              <a:t>podpisy</a:t>
            </a:r>
            <a:r>
              <a:rPr lang="en-GB" dirty="0"/>
              <a:t>  </a:t>
            </a:r>
          </a:p>
          <a:p>
            <a:r>
              <a:rPr lang="en-GB" b="1" dirty="0" err="1"/>
              <a:t>Důvěrná</a:t>
            </a:r>
            <a:r>
              <a:rPr lang="en-GB" b="1" dirty="0"/>
              <a:t> </a:t>
            </a:r>
            <a:r>
              <a:rPr lang="en-GB" b="1" dirty="0" err="1"/>
              <a:t>komunikace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GB" dirty="0" err="1"/>
              <a:t>šifrování</a:t>
            </a:r>
            <a:r>
              <a:rPr lang="en-GB" dirty="0"/>
              <a:t> </a:t>
            </a:r>
            <a:r>
              <a:rPr lang="en-GB" dirty="0" err="1"/>
              <a:t>pomocí</a:t>
            </a:r>
            <a:r>
              <a:rPr lang="en-GB" dirty="0"/>
              <a:t> </a:t>
            </a:r>
            <a:r>
              <a:rPr lang="en-GB" dirty="0" err="1"/>
              <a:t>symetrických</a:t>
            </a:r>
            <a:r>
              <a:rPr lang="en-GB" dirty="0"/>
              <a:t> </a:t>
            </a:r>
            <a:r>
              <a:rPr lang="en-GB" dirty="0" err="1"/>
              <a:t>algoritmů</a:t>
            </a:r>
            <a:r>
              <a:rPr lang="en-GB" dirty="0"/>
              <a:t>  </a:t>
            </a:r>
          </a:p>
          <a:p>
            <a:r>
              <a:rPr lang="en-GB" b="1" dirty="0" err="1"/>
              <a:t>Uživatelské</a:t>
            </a:r>
            <a:r>
              <a:rPr lang="en-GB" b="1" dirty="0"/>
              <a:t> </a:t>
            </a:r>
            <a:r>
              <a:rPr lang="en-GB" b="1" dirty="0" err="1"/>
              <a:t>rozhraní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GB" dirty="0" err="1"/>
              <a:t>výběr</a:t>
            </a:r>
            <a:r>
              <a:rPr lang="en-GB" dirty="0"/>
              <a:t> </a:t>
            </a:r>
            <a:r>
              <a:rPr lang="en-GB" dirty="0" err="1"/>
              <a:t>algoritmů</a:t>
            </a:r>
            <a:r>
              <a:rPr lang="en-GB" dirty="0"/>
              <a:t> a </a:t>
            </a:r>
            <a:r>
              <a:rPr lang="en-GB" dirty="0" err="1"/>
              <a:t>správa</a:t>
            </a:r>
            <a:r>
              <a:rPr lang="en-GB" dirty="0"/>
              <a:t> </a:t>
            </a:r>
            <a:r>
              <a:rPr lang="en-GB" dirty="0" err="1"/>
              <a:t>komunikace</a:t>
            </a:r>
            <a:r>
              <a:rPr lang="en-GB" dirty="0"/>
              <a:t>  </a:t>
            </a:r>
          </a:p>
          <a:p>
            <a:r>
              <a:rPr lang="en-GB" b="1" dirty="0" err="1"/>
              <a:t>Bezpečné</a:t>
            </a:r>
            <a:r>
              <a:rPr lang="en-GB" b="1" dirty="0"/>
              <a:t> </a:t>
            </a:r>
            <a:r>
              <a:rPr lang="en-GB" b="1" dirty="0" err="1"/>
              <a:t>logování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GB" dirty="0" err="1"/>
              <a:t>záznam</a:t>
            </a:r>
            <a:r>
              <a:rPr lang="en-GB" dirty="0"/>
              <a:t> </a:t>
            </a:r>
            <a:r>
              <a:rPr lang="en-GB" dirty="0" err="1"/>
              <a:t>kryptografických</a:t>
            </a:r>
            <a:r>
              <a:rPr lang="en-GB" dirty="0"/>
              <a:t> </a:t>
            </a:r>
            <a:r>
              <a:rPr lang="en-GB" dirty="0" err="1"/>
              <a:t>operací</a:t>
            </a:r>
            <a:r>
              <a:rPr lang="en-GB" dirty="0"/>
              <a:t> s </a:t>
            </a:r>
            <a:r>
              <a:rPr lang="en-GB" dirty="0" err="1"/>
              <a:t>ochranou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 </a:t>
            </a:r>
          </a:p>
          <a:p>
            <a:r>
              <a:rPr lang="en-GB" b="1" dirty="0" err="1"/>
              <a:t>Ukládání</a:t>
            </a:r>
            <a:r>
              <a:rPr lang="en-GB" b="1" dirty="0"/>
              <a:t> </a:t>
            </a:r>
            <a:r>
              <a:rPr lang="en-GB" b="1" dirty="0" err="1"/>
              <a:t>klíčů</a:t>
            </a:r>
            <a:r>
              <a:rPr lang="en-GB" b="1" dirty="0"/>
              <a:t> a </a:t>
            </a:r>
            <a:r>
              <a:rPr lang="en-GB" b="1" dirty="0" err="1"/>
              <a:t>logů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GB" dirty="0" err="1"/>
              <a:t>bezpečné</a:t>
            </a:r>
            <a:r>
              <a:rPr lang="en-GB" dirty="0"/>
              <a:t> </a:t>
            </a:r>
            <a:r>
              <a:rPr lang="en-GB" dirty="0" err="1"/>
              <a:t>lokální</a:t>
            </a:r>
            <a:r>
              <a:rPr lang="en-GB" dirty="0"/>
              <a:t> </a:t>
            </a:r>
            <a:r>
              <a:rPr lang="en-GB" dirty="0" err="1"/>
              <a:t>úložiště</a:t>
            </a:r>
            <a:endParaRPr lang="cs-CZ" dirty="0"/>
          </a:p>
          <a:p>
            <a:r>
              <a:rPr lang="cs-CZ" b="1" dirty="0"/>
              <a:t>Testování a optimalizace</a:t>
            </a:r>
            <a:endParaRPr lang="en-GB" b="1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9DFF920-848E-E837-6AF5-C42A6BC6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4</a:t>
            </a:fld>
            <a:endParaRPr lang="en-GB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F109D816-36BF-40C9-C4BE-E0F2CA2BE573}"/>
              </a:ext>
            </a:extLst>
          </p:cNvPr>
          <p:cNvSpPr/>
          <p:nvPr/>
        </p:nvSpPr>
        <p:spPr>
          <a:xfrm>
            <a:off x="0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7CFFBC3A-B82E-74B5-2466-2E63E72BC5C6}"/>
              </a:ext>
            </a:extLst>
          </p:cNvPr>
          <p:cNvSpPr txBox="1">
            <a:spLocks/>
          </p:cNvSpPr>
          <p:nvPr/>
        </p:nvSpPr>
        <p:spPr>
          <a:xfrm>
            <a:off x="-1349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solidFill>
                  <a:srgbClr val="FF0000"/>
                </a:solidFill>
              </a:rPr>
              <a:t>Cíle projektu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4" name="Obrázek 13">
            <a:extLst>
              <a:ext uri="{FF2B5EF4-FFF2-40B4-BE49-F238E27FC236}">
                <a16:creationId xmlns:a16="http://schemas.microsoft.com/office/drawing/2014/main" id="{E4BF4516-FF1A-F28C-E07A-E9E2823A9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4C715F-0CBB-A64A-463E-8B9DAEE044C2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68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417D67DC-20EE-6D12-288E-8FEDEF42BDEF}"/>
              </a:ext>
            </a:extLst>
          </p:cNvPr>
          <p:cNvSpPr/>
          <p:nvPr/>
        </p:nvSpPr>
        <p:spPr>
          <a:xfrm>
            <a:off x="0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8FEFA03-DF7B-9A0B-EF42-53694B994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Klíčové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funkce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2407659-FE93-CBF1-F516-0C37CC206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Post-</a:t>
            </a:r>
            <a:r>
              <a:rPr lang="en-GB" dirty="0" err="1"/>
              <a:t>kvantové</a:t>
            </a:r>
            <a:r>
              <a:rPr lang="en-GB" dirty="0"/>
              <a:t> </a:t>
            </a:r>
            <a:r>
              <a:rPr lang="en-GB" dirty="0" err="1"/>
              <a:t>mechanismy</a:t>
            </a:r>
            <a:r>
              <a:rPr lang="en-GB" dirty="0"/>
              <a:t> </a:t>
            </a:r>
            <a:r>
              <a:rPr lang="en-GB" dirty="0" err="1"/>
              <a:t>výměny</a:t>
            </a:r>
            <a:r>
              <a:rPr lang="en-GB" dirty="0"/>
              <a:t> </a:t>
            </a:r>
            <a:r>
              <a:rPr lang="en-GB" dirty="0" err="1"/>
              <a:t>klíčů</a:t>
            </a:r>
            <a:r>
              <a:rPr lang="en-GB" dirty="0"/>
              <a:t> </a:t>
            </a:r>
            <a:endParaRPr lang="cs-CZ" dirty="0"/>
          </a:p>
          <a:p>
            <a:pPr lvl="1"/>
            <a:r>
              <a:rPr lang="en-GB" dirty="0"/>
              <a:t>ML-KEM, HQC, </a:t>
            </a:r>
            <a:r>
              <a:rPr lang="en-GB" dirty="0" err="1"/>
              <a:t>FrodoKEM</a:t>
            </a:r>
            <a:endParaRPr lang="cs-CZ" dirty="0"/>
          </a:p>
          <a:p>
            <a:r>
              <a:rPr lang="en-GB" dirty="0"/>
              <a:t>Post-</a:t>
            </a:r>
            <a:r>
              <a:rPr lang="en-GB" dirty="0" err="1"/>
              <a:t>kvantové</a:t>
            </a:r>
            <a:r>
              <a:rPr lang="en-GB" dirty="0"/>
              <a:t> </a:t>
            </a:r>
            <a:r>
              <a:rPr lang="en-GB" dirty="0" err="1"/>
              <a:t>digitální</a:t>
            </a:r>
            <a:r>
              <a:rPr lang="en-GB" dirty="0"/>
              <a:t> </a:t>
            </a:r>
            <a:r>
              <a:rPr lang="en-GB" dirty="0" err="1"/>
              <a:t>podpisy</a:t>
            </a:r>
            <a:endParaRPr lang="cs-CZ" dirty="0"/>
          </a:p>
          <a:p>
            <a:pPr lvl="1"/>
            <a:r>
              <a:rPr lang="en-GB" dirty="0"/>
              <a:t>ML-DSA, SPHINCS+</a:t>
            </a:r>
            <a:endParaRPr lang="cs-CZ" dirty="0"/>
          </a:p>
          <a:p>
            <a:r>
              <a:rPr lang="en-GB" dirty="0" err="1"/>
              <a:t>Bezpečné</a:t>
            </a:r>
            <a:r>
              <a:rPr lang="en-GB" dirty="0"/>
              <a:t> </a:t>
            </a:r>
            <a:r>
              <a:rPr lang="en-GB" dirty="0" err="1"/>
              <a:t>symetrické</a:t>
            </a:r>
            <a:r>
              <a:rPr lang="en-GB" dirty="0"/>
              <a:t> </a:t>
            </a:r>
            <a:r>
              <a:rPr lang="en-GB" dirty="0" err="1"/>
              <a:t>šifrování</a:t>
            </a:r>
            <a:endParaRPr lang="cs-CZ" dirty="0"/>
          </a:p>
          <a:p>
            <a:pPr lvl="1"/>
            <a:r>
              <a:rPr lang="en-GB" dirty="0"/>
              <a:t>AES-256-GCM, ChaCha20-Poly1305</a:t>
            </a:r>
            <a:endParaRPr lang="cs-CZ" dirty="0"/>
          </a:p>
          <a:p>
            <a:r>
              <a:rPr lang="en-GB" dirty="0" err="1"/>
              <a:t>Automatické</a:t>
            </a:r>
            <a:r>
              <a:rPr lang="en-GB" dirty="0"/>
              <a:t> </a:t>
            </a:r>
            <a:r>
              <a:rPr lang="en-GB" dirty="0" err="1"/>
              <a:t>objevování</a:t>
            </a:r>
            <a:r>
              <a:rPr lang="en-GB" dirty="0"/>
              <a:t> </a:t>
            </a:r>
            <a:r>
              <a:rPr lang="en-GB" dirty="0" err="1"/>
              <a:t>peerů</a:t>
            </a:r>
            <a:r>
              <a:rPr lang="en-GB" dirty="0"/>
              <a:t> v </a:t>
            </a:r>
            <a:r>
              <a:rPr lang="en-GB" dirty="0" err="1"/>
              <a:t>lokálních</a:t>
            </a:r>
            <a:r>
              <a:rPr lang="en-GB" dirty="0"/>
              <a:t> </a:t>
            </a:r>
            <a:r>
              <a:rPr lang="en-GB" dirty="0" err="1"/>
              <a:t>sítích</a:t>
            </a:r>
            <a:endParaRPr lang="en-GB" dirty="0"/>
          </a:p>
          <a:p>
            <a:r>
              <a:rPr lang="en-GB" dirty="0" err="1"/>
              <a:t>Bezpečné</a:t>
            </a:r>
            <a:r>
              <a:rPr lang="en-GB" dirty="0"/>
              <a:t> </a:t>
            </a:r>
            <a:r>
              <a:rPr lang="en-GB" dirty="0" err="1"/>
              <a:t>logování</a:t>
            </a:r>
            <a:r>
              <a:rPr lang="en-GB" dirty="0"/>
              <a:t> s </a:t>
            </a:r>
            <a:r>
              <a:rPr lang="en-GB" dirty="0" err="1"/>
              <a:t>šifrovanými</a:t>
            </a:r>
            <a:r>
              <a:rPr lang="en-GB" dirty="0"/>
              <a:t> audit logy</a:t>
            </a:r>
            <a:endParaRPr lang="cs-CZ" dirty="0"/>
          </a:p>
          <a:p>
            <a:r>
              <a:rPr lang="pt-BR" dirty="0"/>
              <a:t>Multiplatformní podpora </a:t>
            </a:r>
            <a:endParaRPr lang="cs-CZ" dirty="0"/>
          </a:p>
          <a:p>
            <a:pPr lvl="1"/>
            <a:r>
              <a:rPr lang="en-GB" dirty="0"/>
              <a:t>Windows, macOS, Linux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E41C4CE-5707-42BF-68B4-DF9C99EE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5</a:t>
            </a:fld>
            <a:endParaRPr lang="en-GB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1F15EE8A-66B0-7BF0-F413-B5B0CE6EE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9" name="Obdélník 8">
            <a:extLst>
              <a:ext uri="{FF2B5EF4-FFF2-40B4-BE49-F238E27FC236}">
                <a16:creationId xmlns:a16="http://schemas.microsoft.com/office/drawing/2014/main" id="{035EA98A-F9EA-599D-7C18-73D7977961F0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876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00BF8-C311-29CC-1712-CC7CE2CF3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97BB47B-582E-C33E-EDF9-531CCD14D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00" y="1343818"/>
            <a:ext cx="5588000" cy="483314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cs-CZ" b="1" dirty="0"/>
              <a:t>Programovací jazyk a technologie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Python 3.8+</a:t>
            </a:r>
            <a:r>
              <a:rPr lang="cs-CZ" dirty="0"/>
              <a:t>: Hlavní implementační jazyk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Multiplatformní podpora</a:t>
            </a:r>
            <a:r>
              <a:rPr lang="cs-CZ" dirty="0"/>
              <a:t>: Windows, macOS, Linux</a:t>
            </a:r>
          </a:p>
          <a:p>
            <a:pPr>
              <a:buNone/>
            </a:pPr>
            <a:r>
              <a:rPr lang="cs-CZ" b="1" dirty="0"/>
              <a:t>Hlavní knihovny a jejich využití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PyQt5</a:t>
            </a:r>
            <a:r>
              <a:rPr lang="cs-CZ" dirty="0"/>
              <a:t>: Grafické uživatelské rozhraní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 err="1"/>
              <a:t>asyncio</a:t>
            </a:r>
            <a:r>
              <a:rPr lang="cs-CZ" b="1" dirty="0"/>
              <a:t> + </a:t>
            </a:r>
            <a:r>
              <a:rPr lang="cs-CZ" b="1" dirty="0" err="1"/>
              <a:t>qasync</a:t>
            </a:r>
            <a:r>
              <a:rPr lang="cs-CZ" dirty="0"/>
              <a:t>: Asynchronní operace a propojení s </a:t>
            </a:r>
            <a:r>
              <a:rPr lang="cs-CZ" dirty="0" err="1"/>
              <a:t>Qt</a:t>
            </a: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 err="1"/>
              <a:t>liboqs</a:t>
            </a:r>
            <a:r>
              <a:rPr lang="cs-CZ" b="1" dirty="0"/>
              <a:t> (Open </a:t>
            </a:r>
            <a:r>
              <a:rPr lang="cs-CZ" b="1" dirty="0" err="1"/>
              <a:t>Quantum</a:t>
            </a:r>
            <a:r>
              <a:rPr lang="cs-CZ" b="1" dirty="0"/>
              <a:t> </a:t>
            </a:r>
            <a:r>
              <a:rPr lang="cs-CZ" b="1" dirty="0" err="1"/>
              <a:t>Safe</a:t>
            </a:r>
            <a:r>
              <a:rPr lang="cs-CZ" b="1" dirty="0"/>
              <a:t>)</a:t>
            </a:r>
            <a:r>
              <a:rPr lang="cs-CZ" dirty="0"/>
              <a:t>: Implementace post-kvantových algoritmů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 err="1"/>
              <a:t>Vendorovaná</a:t>
            </a:r>
            <a:r>
              <a:rPr lang="cs-CZ" dirty="0"/>
              <a:t> knihovna - samostatně distribuovaná s aplikací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Binární verze pro Windows, macOS a Linux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 err="1"/>
              <a:t>cryptography</a:t>
            </a:r>
            <a:r>
              <a:rPr lang="cs-CZ" dirty="0"/>
              <a:t>: Standardní kryptografie (AES-GCM, ChaCha20-Poly1305)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 err="1"/>
              <a:t>pynacl</a:t>
            </a:r>
            <a:r>
              <a:rPr lang="cs-CZ" dirty="0"/>
              <a:t>: Dodatečné kryptografické operace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2BE2B87F-35C3-F265-8E08-98AAA30F6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343818"/>
            <a:ext cx="5257800" cy="483314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cs-CZ" b="1" dirty="0"/>
              <a:t>Síťové komponenty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 err="1"/>
              <a:t>asyncio</a:t>
            </a:r>
            <a:r>
              <a:rPr lang="cs-CZ" dirty="0"/>
              <a:t>: Asynchronní TCP/IP komunikace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Vlastní P2P protokol</a:t>
            </a:r>
            <a:r>
              <a:rPr lang="cs-CZ" dirty="0"/>
              <a:t>: </a:t>
            </a:r>
            <a:r>
              <a:rPr lang="cs-CZ" dirty="0" err="1"/>
              <a:t>Chunked</a:t>
            </a:r>
            <a:r>
              <a:rPr lang="cs-CZ" dirty="0"/>
              <a:t> </a:t>
            </a:r>
            <a:r>
              <a:rPr lang="cs-CZ" dirty="0" err="1"/>
              <a:t>messaging</a:t>
            </a:r>
            <a:r>
              <a:rPr lang="cs-CZ" dirty="0"/>
              <a:t> pro přenos velkých souborů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UDP </a:t>
            </a:r>
            <a:r>
              <a:rPr lang="cs-CZ" b="1" dirty="0" err="1"/>
              <a:t>broadcast</a:t>
            </a:r>
            <a:r>
              <a:rPr lang="cs-CZ" dirty="0"/>
              <a:t>: Automatické objevování peerů v lokální síti</a:t>
            </a:r>
          </a:p>
          <a:p>
            <a:pPr>
              <a:buNone/>
            </a:pPr>
            <a:r>
              <a:rPr lang="cs-CZ" b="1" dirty="0"/>
              <a:t>Ukládání a persistence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Zabezpečené JSON</a:t>
            </a:r>
            <a:r>
              <a:rPr lang="cs-CZ" dirty="0"/>
              <a:t>: Šifrované ukládání konfigurace a klíčů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 err="1"/>
              <a:t>SecureFile</a:t>
            </a:r>
            <a:r>
              <a:rPr lang="cs-CZ" dirty="0"/>
              <a:t>: Vlastní mechanismus atomického zápisu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Argon2id</a:t>
            </a:r>
            <a:r>
              <a:rPr lang="cs-CZ" dirty="0"/>
              <a:t>: Moderní </a:t>
            </a:r>
            <a:r>
              <a:rPr lang="cs-CZ" dirty="0" err="1"/>
              <a:t>key</a:t>
            </a:r>
            <a:r>
              <a:rPr lang="cs-CZ" dirty="0"/>
              <a:t> </a:t>
            </a:r>
            <a:r>
              <a:rPr lang="cs-CZ" dirty="0" err="1"/>
              <a:t>derivation</a:t>
            </a:r>
            <a:r>
              <a:rPr lang="cs-CZ" dirty="0"/>
              <a:t> funkce pro ochranu hesla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C7FFF2C-694E-10AF-5B48-E9F8B981A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6</a:t>
            </a:fld>
            <a:endParaRPr lang="en-GB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5627181F-83FF-F95B-7692-4F9045512043}"/>
              </a:ext>
            </a:extLst>
          </p:cNvPr>
          <p:cNvSpPr/>
          <p:nvPr/>
        </p:nvSpPr>
        <p:spPr>
          <a:xfrm>
            <a:off x="-1349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CF22353B-9F3B-0225-4D09-46A6A73D70B2}"/>
              </a:ext>
            </a:extLst>
          </p:cNvPr>
          <p:cNvSpPr txBox="1">
            <a:spLocks/>
          </p:cNvSpPr>
          <p:nvPr/>
        </p:nvSpPr>
        <p:spPr>
          <a:xfrm>
            <a:off x="-1349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solidFill>
                  <a:srgbClr val="FF0000"/>
                </a:solidFill>
              </a:rPr>
              <a:t>Implementační detaily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62AA2937-7593-6925-7A50-2469A802C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68166BCC-7CE8-40DF-E6A9-19600FA04FCD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474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B4506-3C04-8686-6341-9131AD330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Obrázek 24">
            <a:extLst>
              <a:ext uri="{FF2B5EF4-FFF2-40B4-BE49-F238E27FC236}">
                <a16:creationId xmlns:a16="http://schemas.microsoft.com/office/drawing/2014/main" id="{C2E22856-092F-AB62-70B2-AB1ECAF6F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447" y="1756690"/>
            <a:ext cx="5239553" cy="3972697"/>
          </a:xfrm>
          <a:prstGeom prst="rect">
            <a:avLst/>
          </a:prstGeom>
        </p:spPr>
      </p:pic>
      <p:sp>
        <p:nvSpPr>
          <p:cNvPr id="20" name="Zástupný obsah 19">
            <a:extLst>
              <a:ext uri="{FF2B5EF4-FFF2-40B4-BE49-F238E27FC236}">
                <a16:creationId xmlns:a16="http://schemas.microsoft.com/office/drawing/2014/main" id="{F49693CB-00C9-AD4F-8B54-2A0BCCD3A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26" y="1343818"/>
            <a:ext cx="6957112" cy="544064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cs-CZ" b="1" dirty="0"/>
              <a:t>Vrstvená architektura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UI vrstva</a:t>
            </a:r>
            <a:r>
              <a:rPr lang="cs-CZ" dirty="0"/>
              <a:t>: Uživatelské rozhraní postavené na PyQt5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Aplikační vrstva</a:t>
            </a:r>
            <a:r>
              <a:rPr lang="cs-CZ" dirty="0"/>
              <a:t>: Bezpečné zasílání zpráv, správa klíčů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Kryptografická vrstva</a:t>
            </a:r>
            <a:r>
              <a:rPr lang="cs-CZ" dirty="0"/>
              <a:t>: Post-kvantové algoritmy (ML-KEM, HQC, </a:t>
            </a:r>
            <a:r>
              <a:rPr lang="cs-CZ" dirty="0" err="1"/>
              <a:t>FrodoKEM</a:t>
            </a:r>
            <a:r>
              <a:rPr lang="cs-CZ" dirty="0"/>
              <a:t>, ML-DSA, SPHINCS+)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Síťová vrstva</a:t>
            </a:r>
            <a:r>
              <a:rPr lang="cs-CZ" dirty="0"/>
              <a:t>: P2P protokol, objevování peerů, </a:t>
            </a:r>
            <a:r>
              <a:rPr lang="cs-CZ" dirty="0" err="1"/>
              <a:t>chunked</a:t>
            </a:r>
            <a:r>
              <a:rPr lang="cs-CZ" dirty="0"/>
              <a:t> </a:t>
            </a:r>
            <a:r>
              <a:rPr lang="cs-CZ" dirty="0" err="1"/>
              <a:t>messaging</a:t>
            </a: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Utility</a:t>
            </a:r>
            <a:r>
              <a:rPr lang="cs-CZ" dirty="0"/>
              <a:t>: Zabezpečené operace se soubory, ochrana proti korupci dat</a:t>
            </a:r>
          </a:p>
          <a:p>
            <a:pPr marL="0" indent="0">
              <a:buNone/>
            </a:pPr>
            <a:r>
              <a:rPr lang="cs-CZ" b="1" dirty="0"/>
              <a:t>Hlavní komponenty</a:t>
            </a:r>
          </a:p>
          <a:p>
            <a:r>
              <a:rPr lang="cs-CZ" b="1" dirty="0" err="1"/>
              <a:t>SecureMessaging</a:t>
            </a:r>
            <a:r>
              <a:rPr lang="cs-CZ" b="1" dirty="0"/>
              <a:t>: </a:t>
            </a:r>
            <a:r>
              <a:rPr lang="cs-CZ" dirty="0"/>
              <a:t>Jádro aplikace zprostředkovávající šifrovanou komunikaci</a:t>
            </a:r>
          </a:p>
          <a:p>
            <a:r>
              <a:rPr lang="cs-CZ" b="1" dirty="0"/>
              <a:t>P2PNode: </a:t>
            </a:r>
            <a:r>
              <a:rPr lang="cs-CZ" dirty="0"/>
              <a:t>Implementuje P2P síťovou komunikaci</a:t>
            </a:r>
          </a:p>
          <a:p>
            <a:r>
              <a:rPr lang="cs-CZ" b="1" dirty="0" err="1"/>
              <a:t>NodeDiscovery</a:t>
            </a:r>
            <a:r>
              <a:rPr lang="cs-CZ" b="1" dirty="0"/>
              <a:t>: </a:t>
            </a:r>
            <a:r>
              <a:rPr lang="cs-CZ" dirty="0"/>
              <a:t>Zajišťuje nalezení ostatních peerů v síti</a:t>
            </a:r>
            <a:endParaRPr lang="cs-CZ" b="1" dirty="0"/>
          </a:p>
          <a:p>
            <a:r>
              <a:rPr lang="cs-CZ" b="1" dirty="0" err="1"/>
              <a:t>KeyStorage</a:t>
            </a:r>
            <a:r>
              <a:rPr lang="cs-CZ" b="1" dirty="0"/>
              <a:t>: </a:t>
            </a:r>
            <a:r>
              <a:rPr lang="cs-CZ" dirty="0"/>
              <a:t>Bezpečné ukládání kryptografických klíčů</a:t>
            </a:r>
          </a:p>
          <a:p>
            <a:r>
              <a:rPr lang="cs-CZ" b="1" dirty="0" err="1"/>
              <a:t>SecureLogger</a:t>
            </a:r>
            <a:r>
              <a:rPr lang="cs-CZ" b="1" dirty="0"/>
              <a:t>: </a:t>
            </a:r>
            <a:r>
              <a:rPr lang="cs-CZ" dirty="0"/>
              <a:t>Šifrované logování bezpečnostních událostí</a:t>
            </a: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94BBE39-F716-E734-5EC6-5197E5739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7</a:t>
            </a:fld>
            <a:endParaRPr lang="en-GB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D86FE15F-FFD6-5AA2-8164-C7F69861D6EE}"/>
              </a:ext>
            </a:extLst>
          </p:cNvPr>
          <p:cNvSpPr/>
          <p:nvPr/>
        </p:nvSpPr>
        <p:spPr>
          <a:xfrm>
            <a:off x="-1349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333521F-C2EB-351C-E0E6-F64514166CDC}"/>
              </a:ext>
            </a:extLst>
          </p:cNvPr>
          <p:cNvSpPr txBox="1">
            <a:spLocks/>
          </p:cNvSpPr>
          <p:nvPr/>
        </p:nvSpPr>
        <p:spPr>
          <a:xfrm>
            <a:off x="-1349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solidFill>
                  <a:srgbClr val="FF0000"/>
                </a:solidFill>
              </a:rPr>
              <a:t>Celková architektura aplikace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1F2A50DF-0722-A964-4DBC-17B213474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BC8726F3-569C-BE0A-0BEB-3F752216C1F5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80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0184D-1768-D6A9-7954-80470EA80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Zástupný obsah 19">
            <a:extLst>
              <a:ext uri="{FF2B5EF4-FFF2-40B4-BE49-F238E27FC236}">
                <a16:creationId xmlns:a16="http://schemas.microsoft.com/office/drawing/2014/main" id="{BA39D5D5-9A14-51FE-BB29-7BC74F4E1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00" y="1343818"/>
            <a:ext cx="5588000" cy="4833145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cs-CZ" b="1" dirty="0"/>
              <a:t>Typy klíčů v aplikaci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Dlouhodobé klíče</a:t>
            </a:r>
            <a:r>
              <a:rPr lang="cs-CZ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b="1" dirty="0"/>
              <a:t>Podpisové klíče</a:t>
            </a:r>
            <a:r>
              <a:rPr lang="cs-CZ" dirty="0"/>
              <a:t>: Uložené v </a:t>
            </a:r>
            <a:r>
              <a:rPr lang="cs-CZ" dirty="0" err="1"/>
              <a:t>KeyStorage</a:t>
            </a:r>
            <a:r>
              <a:rPr lang="cs-CZ" dirty="0"/>
              <a:t>, perzistentní mezi relacemi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b="1" dirty="0"/>
              <a:t>Master </a:t>
            </a:r>
            <a:r>
              <a:rPr lang="cs-CZ" b="1" dirty="0" err="1"/>
              <a:t>key</a:t>
            </a:r>
            <a:r>
              <a:rPr lang="cs-CZ" dirty="0"/>
              <a:t>: Odvozený z hesla uživatele pomocí Argon2id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b="1" dirty="0"/>
              <a:t>Persistentní účelové klíče</a:t>
            </a:r>
            <a:r>
              <a:rPr lang="cs-CZ" dirty="0"/>
              <a:t>: Pro logování a systémové funkce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 err="1"/>
              <a:t>Ephemeral</a:t>
            </a:r>
            <a:r>
              <a:rPr lang="cs-CZ" b="1" dirty="0"/>
              <a:t> klíče (dočasné)</a:t>
            </a:r>
            <a:r>
              <a:rPr lang="cs-CZ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b="1" dirty="0"/>
              <a:t>Klíče pro výměnu</a:t>
            </a:r>
            <a:r>
              <a:rPr lang="cs-CZ" dirty="0"/>
              <a:t>: Generované pouze pro jednu výměnu, neukládají 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b="1" dirty="0"/>
              <a:t>Sdílené tajemství</a:t>
            </a:r>
            <a:r>
              <a:rPr lang="cs-CZ" dirty="0"/>
              <a:t>: Výstup z KEM algoritmu, dále zpracován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b="1" dirty="0"/>
              <a:t>Symetrické klíče</a:t>
            </a:r>
            <a:r>
              <a:rPr lang="cs-CZ" dirty="0"/>
              <a:t>: Odvozené ze sdíleného tajemství pomocí HKDF</a:t>
            </a:r>
          </a:p>
          <a:p>
            <a:pPr>
              <a:buNone/>
            </a:pPr>
            <a:r>
              <a:rPr lang="cs-CZ" b="1" dirty="0"/>
              <a:t>Implementované algoritmy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Post-kvantové KEM algoritmy</a:t>
            </a:r>
            <a:r>
              <a:rPr lang="cs-CZ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b="1" dirty="0"/>
              <a:t>ML-KEM</a:t>
            </a:r>
            <a:r>
              <a:rPr lang="cs-CZ" dirty="0"/>
              <a:t> (dříve </a:t>
            </a:r>
            <a:r>
              <a:rPr lang="cs-CZ" dirty="0" err="1"/>
              <a:t>Kyber</a:t>
            </a:r>
            <a:r>
              <a:rPr lang="cs-CZ" dirty="0"/>
              <a:t>): </a:t>
            </a:r>
            <a:r>
              <a:rPr lang="cs-CZ" dirty="0" err="1"/>
              <a:t>Lattice-based</a:t>
            </a:r>
            <a:r>
              <a:rPr lang="cs-CZ" dirty="0"/>
              <a:t>, NIST standard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b="1" dirty="0"/>
              <a:t>HQC</a:t>
            </a:r>
            <a:r>
              <a:rPr lang="cs-CZ" dirty="0"/>
              <a:t>: </a:t>
            </a:r>
            <a:r>
              <a:rPr lang="cs-CZ" dirty="0" err="1"/>
              <a:t>Code-based</a:t>
            </a:r>
            <a:r>
              <a:rPr lang="cs-CZ" dirty="0"/>
              <a:t>, alternativní princip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b="1" dirty="0" err="1"/>
              <a:t>FrodoKEM</a:t>
            </a:r>
            <a:r>
              <a:rPr lang="cs-CZ" dirty="0"/>
              <a:t>: Konzervativní </a:t>
            </a:r>
            <a:r>
              <a:rPr lang="cs-CZ" dirty="0" err="1"/>
              <a:t>lattice-based</a:t>
            </a:r>
            <a:r>
              <a:rPr lang="cs-CZ" dirty="0"/>
              <a:t> bez dodatečné struktury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Post-kvantové podpisové algoritmy</a:t>
            </a:r>
            <a:r>
              <a:rPr lang="cs-CZ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b="1" dirty="0"/>
              <a:t>ML-DSA</a:t>
            </a:r>
            <a:r>
              <a:rPr lang="cs-CZ" dirty="0"/>
              <a:t> (dříve </a:t>
            </a:r>
            <a:r>
              <a:rPr lang="cs-CZ" dirty="0" err="1"/>
              <a:t>Dilithium</a:t>
            </a:r>
            <a:r>
              <a:rPr lang="cs-CZ" dirty="0"/>
              <a:t>): </a:t>
            </a:r>
            <a:r>
              <a:rPr lang="cs-CZ" dirty="0" err="1"/>
              <a:t>Lattice-based</a:t>
            </a:r>
            <a:r>
              <a:rPr lang="cs-CZ" dirty="0"/>
              <a:t>, NIST standard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b="1" dirty="0"/>
              <a:t>SPHINCS+</a:t>
            </a:r>
            <a:r>
              <a:rPr lang="cs-CZ" dirty="0"/>
              <a:t>: </a:t>
            </a:r>
            <a:r>
              <a:rPr lang="cs-CZ" dirty="0" err="1"/>
              <a:t>Hash-based</a:t>
            </a:r>
            <a:r>
              <a:rPr lang="cs-CZ" dirty="0"/>
              <a:t>, založené pouze na vlastnostech </a:t>
            </a:r>
            <a:r>
              <a:rPr lang="cs-CZ" dirty="0" err="1"/>
              <a:t>hash</a:t>
            </a:r>
            <a:r>
              <a:rPr lang="cs-CZ" dirty="0"/>
              <a:t> funkcí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21D956-09E4-A811-C436-7FF7C22AD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914649"/>
            <a:ext cx="5257800" cy="326231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cs-CZ" b="1" dirty="0"/>
              <a:t>Bezpečnostní principy při správě klíčů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 err="1"/>
              <a:t>Perfect</a:t>
            </a:r>
            <a:r>
              <a:rPr lang="cs-CZ" b="1" dirty="0"/>
              <a:t> Forward </a:t>
            </a:r>
            <a:r>
              <a:rPr lang="cs-CZ" b="1" dirty="0" err="1"/>
              <a:t>Secrecy</a:t>
            </a:r>
            <a:r>
              <a:rPr lang="cs-CZ" dirty="0"/>
              <a:t>: Použití </a:t>
            </a:r>
            <a:r>
              <a:rPr lang="cs-CZ" dirty="0" err="1"/>
              <a:t>ephemeral</a:t>
            </a:r>
            <a:r>
              <a:rPr lang="cs-CZ" dirty="0"/>
              <a:t> klíčů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 err="1"/>
              <a:t>Domain</a:t>
            </a:r>
            <a:r>
              <a:rPr lang="cs-CZ" b="1" dirty="0"/>
              <a:t> </a:t>
            </a:r>
            <a:r>
              <a:rPr lang="cs-CZ" b="1" dirty="0" err="1"/>
              <a:t>separation</a:t>
            </a:r>
            <a:r>
              <a:rPr lang="cs-CZ" dirty="0"/>
              <a:t>: Oddělení klíčů pro různé účely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Minimalizace rizika</a:t>
            </a:r>
            <a:r>
              <a:rPr lang="cs-CZ" dirty="0"/>
              <a:t>: Privátní klíče nikdy neopouštějí zařízení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Defense-in-</a:t>
            </a:r>
            <a:r>
              <a:rPr lang="cs-CZ" b="1" dirty="0" err="1"/>
              <a:t>depth</a:t>
            </a:r>
            <a:r>
              <a:rPr lang="cs-CZ" dirty="0"/>
              <a:t>: Vícenásobná ochrana citlivých dat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EB74A61-1440-B64C-FDF1-EEAF64DA3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8</a:t>
            </a:fld>
            <a:endParaRPr lang="en-GB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9DA891B5-D2CA-8696-78CE-0C3372D7F5CF}"/>
              </a:ext>
            </a:extLst>
          </p:cNvPr>
          <p:cNvSpPr/>
          <p:nvPr/>
        </p:nvSpPr>
        <p:spPr>
          <a:xfrm>
            <a:off x="-1349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50DF2079-8DCE-A794-9919-8C8C83047AD1}"/>
              </a:ext>
            </a:extLst>
          </p:cNvPr>
          <p:cNvSpPr txBox="1">
            <a:spLocks/>
          </p:cNvSpPr>
          <p:nvPr/>
        </p:nvSpPr>
        <p:spPr>
          <a:xfrm>
            <a:off x="-1349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solidFill>
                  <a:srgbClr val="FF0000"/>
                </a:solidFill>
              </a:rPr>
              <a:t>Správa kryptografických klíčů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2BD27F06-66C8-B474-48E5-D01D35F97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AF4FEA53-0A1A-CC22-E716-CBD82BBDCD34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56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9696B-2A64-CD7F-BC46-D386B653D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Zástupný obsah 19">
            <a:extLst>
              <a:ext uri="{FF2B5EF4-FFF2-40B4-BE49-F238E27FC236}">
                <a16:creationId xmlns:a16="http://schemas.microsoft.com/office/drawing/2014/main" id="{8B179843-8879-EC6B-6348-BE330C279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877" y="1341436"/>
            <a:ext cx="7854951" cy="527923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cs-CZ" b="1" dirty="0"/>
              <a:t>Autentizovaný proces výměny klíčů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Tři fáze výměny</a:t>
            </a:r>
            <a:r>
              <a:rPr lang="cs-CZ" dirty="0"/>
              <a:t>: Iniciace → Response → Potvrzení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Stavy výměny klíčů</a:t>
            </a:r>
            <a:r>
              <a:rPr lang="cs-CZ" dirty="0"/>
              <a:t>: INITIATED → RESPONDED → CONFIRMED → ESTABLISHED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Digitální podpisy</a:t>
            </a:r>
            <a:r>
              <a:rPr lang="cs-CZ" dirty="0"/>
              <a:t>: Všechny zprávy autentizovány dlouhodobými podpisovými klíči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Detekce neshod</a:t>
            </a:r>
            <a:r>
              <a:rPr lang="cs-CZ" dirty="0"/>
              <a:t>: Automatická detekce nekompatibilních algoritmů mezi peery</a:t>
            </a:r>
          </a:p>
          <a:p>
            <a:pPr>
              <a:buNone/>
            </a:pPr>
            <a:r>
              <a:rPr lang="cs-CZ" b="1" dirty="0"/>
              <a:t>Derivace klíčů a jejich použití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Derivace z hesla</a:t>
            </a:r>
            <a:r>
              <a:rPr lang="cs-CZ" dirty="0"/>
              <a:t>: Master </a:t>
            </a:r>
            <a:r>
              <a:rPr lang="cs-CZ" dirty="0" err="1"/>
              <a:t>key</a:t>
            </a:r>
            <a:r>
              <a:rPr lang="cs-CZ" dirty="0"/>
              <a:t> pro </a:t>
            </a:r>
            <a:r>
              <a:rPr lang="cs-CZ" dirty="0" err="1"/>
              <a:t>KeyStorage</a:t>
            </a:r>
            <a:r>
              <a:rPr lang="cs-CZ" dirty="0"/>
              <a:t> (Argon2id)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Derivace ze sdíleného tajemství</a:t>
            </a:r>
            <a:r>
              <a:rPr lang="cs-CZ" dirty="0"/>
              <a:t>: Symetrické klíče pro komunikaci (HKDF)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Faktory derivace</a:t>
            </a:r>
            <a:r>
              <a:rPr lang="cs-CZ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Identifikátory obou peerů (seřazené)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Název použitého symetrického algoritmu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Verze protokolu</a:t>
            </a:r>
          </a:p>
          <a:p>
            <a:pPr>
              <a:buNone/>
            </a:pPr>
            <a:r>
              <a:rPr lang="cs-CZ" b="1" dirty="0"/>
              <a:t>Bezpečnostní záruky procesu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 err="1"/>
              <a:t>Key</a:t>
            </a:r>
            <a:r>
              <a:rPr lang="cs-CZ" b="1" dirty="0"/>
              <a:t> </a:t>
            </a:r>
            <a:r>
              <a:rPr lang="cs-CZ" b="1" dirty="0" err="1"/>
              <a:t>Confirmation</a:t>
            </a:r>
            <a:r>
              <a:rPr lang="cs-CZ" dirty="0"/>
              <a:t>: Ověření, že obě strany mají stejný klíč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 err="1"/>
              <a:t>Postkvantová</a:t>
            </a:r>
            <a:r>
              <a:rPr lang="cs-CZ" b="1" dirty="0"/>
              <a:t> odolnost</a:t>
            </a:r>
            <a:r>
              <a:rPr lang="cs-CZ" dirty="0"/>
              <a:t>: Odolnost proti útokům kvantovým počítačem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Ochrana před </a:t>
            </a:r>
            <a:r>
              <a:rPr lang="cs-CZ" b="1" dirty="0" err="1"/>
              <a:t>downgrade</a:t>
            </a:r>
            <a:r>
              <a:rPr lang="cs-CZ" b="1" dirty="0"/>
              <a:t> útoky</a:t>
            </a:r>
            <a:r>
              <a:rPr lang="cs-CZ" dirty="0"/>
              <a:t>: Explicitní vyjednávání algoritmů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F4FB15E-FF95-3A0D-8AB2-D4B30C19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9</a:t>
            </a:fld>
            <a:endParaRPr lang="en-GB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0BE334A5-2602-6F81-2C0A-9CF54B9E2E1F}"/>
              </a:ext>
            </a:extLst>
          </p:cNvPr>
          <p:cNvSpPr/>
          <p:nvPr/>
        </p:nvSpPr>
        <p:spPr>
          <a:xfrm>
            <a:off x="-1349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1B8A7D66-3E5C-BC5F-05AD-561541E6C587}"/>
              </a:ext>
            </a:extLst>
          </p:cNvPr>
          <p:cNvSpPr txBox="1">
            <a:spLocks/>
          </p:cNvSpPr>
          <p:nvPr/>
        </p:nvSpPr>
        <p:spPr>
          <a:xfrm>
            <a:off x="-1349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solidFill>
                  <a:srgbClr val="FF0000"/>
                </a:solidFill>
              </a:rPr>
              <a:t>Proces výměny tajného klíče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3A53179F-93EE-832C-2017-15E6A6462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DBF92F34-6235-9660-BF7D-559D53C544FE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0D0DD5F2-C5F7-1DAA-EBFA-1E0151169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886" y="1226439"/>
            <a:ext cx="3698237" cy="524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455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1677</TotalTime>
  <Words>1255</Words>
  <Application>Microsoft Office PowerPoint</Application>
  <PresentationFormat>Širokoúhlá obrazovka</PresentationFormat>
  <Paragraphs>249</Paragraphs>
  <Slides>24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24</vt:i4>
      </vt:variant>
    </vt:vector>
  </HeadingPairs>
  <TitlesOfParts>
    <vt:vector size="31" baseType="lpstr">
      <vt:lpstr>-apple-system</vt:lpstr>
      <vt:lpstr>Aptos</vt:lpstr>
      <vt:lpstr>Aptos Display</vt:lpstr>
      <vt:lpstr>Arial</vt:lpstr>
      <vt:lpstr>gg sans</vt:lpstr>
      <vt:lpstr>ui-sans-serif</vt:lpstr>
      <vt:lpstr>Motiv Office</vt:lpstr>
      <vt:lpstr>Kvantově odolná P2P komunikační aplikace </vt:lpstr>
      <vt:lpstr>OBSAH</vt:lpstr>
      <vt:lpstr>Popis projektu</vt:lpstr>
      <vt:lpstr>Prezentace aplikace PowerPoint</vt:lpstr>
      <vt:lpstr>Klíčové funkce</vt:lpstr>
      <vt:lpstr>Prezentace aplikace PowerPoint</vt:lpstr>
      <vt:lpstr>Prezentace aplikace PowerPoint</vt:lpstr>
      <vt:lpstr>Prezentace aplikace PowerPoint</vt:lpstr>
      <vt:lpstr>Prezentace aplikace PowerPoint</vt:lpstr>
      <vt:lpstr>P2P komunikace a objevování peerů</vt:lpstr>
      <vt:lpstr>Zabezpečený přenos dat</vt:lpstr>
      <vt:lpstr>Prezentace aplikace PowerPoint</vt:lpstr>
      <vt:lpstr>Hlavní okno aplikace</vt:lpstr>
      <vt:lpstr>Cryptography Settings</vt:lpstr>
      <vt:lpstr>Logy</vt:lpstr>
      <vt:lpstr>Testování</vt:lpstr>
      <vt:lpstr>Proces testování</vt:lpstr>
      <vt:lpstr>Výsledky testování</vt:lpstr>
      <vt:lpstr>Výsledky testování</vt:lpstr>
      <vt:lpstr>Výsledky testování</vt:lpstr>
      <vt:lpstr>Doporučení na základě testování</vt:lpstr>
      <vt:lpstr>Závěr testování</vt:lpstr>
      <vt:lpstr>Ukázka Aplikace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Stupka</dc:creator>
  <cp:lastModifiedBy>Richard Stupka</cp:lastModifiedBy>
  <cp:revision>21</cp:revision>
  <dcterms:created xsi:type="dcterms:W3CDTF">2025-03-17T13:29:26Z</dcterms:created>
  <dcterms:modified xsi:type="dcterms:W3CDTF">2025-04-29T18:23:49Z</dcterms:modified>
</cp:coreProperties>
</file>