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Catamaran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Livvic"/>
      <p:regular r:id="rId30"/>
      <p:bold r:id="rId31"/>
      <p:italic r:id="rId32"/>
      <p:boldItalic r:id="rId33"/>
    </p:embeddedFont>
    <p:embeddedFont>
      <p:font typeface="Catamaran 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GEO++SsQw27prrq9I/X/ibYw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Catamaran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vvic-bold.fntdata"/><Relationship Id="rId30" Type="http://schemas.openxmlformats.org/officeDocument/2006/relationships/font" Target="fonts/Livvic-regular.fntdata"/><Relationship Id="rId11" Type="http://schemas.openxmlformats.org/officeDocument/2006/relationships/slide" Target="slides/slide7.xml"/><Relationship Id="rId33" Type="http://schemas.openxmlformats.org/officeDocument/2006/relationships/font" Target="fonts/Livvic-boldItalic.fntdata"/><Relationship Id="rId10" Type="http://schemas.openxmlformats.org/officeDocument/2006/relationships/slide" Target="slides/slide6.xml"/><Relationship Id="rId32" Type="http://schemas.openxmlformats.org/officeDocument/2006/relationships/font" Target="fonts/Livvic-italic.fntdata"/><Relationship Id="rId13" Type="http://schemas.openxmlformats.org/officeDocument/2006/relationships/slide" Target="slides/slide9.xml"/><Relationship Id="rId35" Type="http://schemas.openxmlformats.org/officeDocument/2006/relationships/font" Target="fonts/CatamaranLight-bold.fntdata"/><Relationship Id="rId12" Type="http://schemas.openxmlformats.org/officeDocument/2006/relationships/slide" Target="slides/slide8.xml"/><Relationship Id="rId34" Type="http://schemas.openxmlformats.org/officeDocument/2006/relationships/font" Target="fonts/Catamaran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5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2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62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3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64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5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65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65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65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65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65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65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65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65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65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65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65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65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6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6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6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6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6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6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6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6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6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6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7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5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75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75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54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54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54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54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54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54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54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54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54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54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4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54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" name="Google Shape;33;p55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6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7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57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7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57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8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58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58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58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58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58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58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58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58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59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59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9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59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59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9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188" r="10051" t="0"/>
          <a:stretch/>
        </p:blipFill>
        <p:spPr>
          <a:xfrm>
            <a:off x="2214591" y="0"/>
            <a:ext cx="6929408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>
            <p:ph type="ctrTitle"/>
          </p:nvPr>
        </p:nvSpPr>
        <p:spPr>
          <a:xfrm>
            <a:off x="595175" y="874425"/>
            <a:ext cx="5026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>
                <a:solidFill>
                  <a:schemeClr val="lt1"/>
                </a:solidFill>
              </a:rPr>
              <a:t>T</a:t>
            </a:r>
            <a:r>
              <a:rPr lang="en" sz="3200">
                <a:solidFill>
                  <a:schemeClr val="lt1"/>
                </a:solidFill>
              </a:rPr>
              <a:t>ERP</a:t>
            </a:r>
            <a:r>
              <a:rPr lang="en" sz="4000">
                <a:solidFill>
                  <a:schemeClr val="lt1"/>
                </a:solidFill>
              </a:rPr>
              <a:t>T</a:t>
            </a:r>
            <a:r>
              <a:rPr lang="en" sz="3200">
                <a:solidFill>
                  <a:schemeClr val="lt1"/>
                </a:solidFill>
              </a:rPr>
              <a:t>RAK</a:t>
            </a:r>
            <a:r>
              <a:rPr lang="en" sz="4000">
                <a:solidFill>
                  <a:schemeClr val="lt1"/>
                </a:solidFill>
              </a:rPr>
              <a:t>: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>
                <a:solidFill>
                  <a:schemeClr val="lt1"/>
                </a:solidFill>
              </a:rPr>
              <a:t>SMITH SCHOOL SUCCESS METRICS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2" name="Google Shape;122;p1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595175" y="2720716"/>
            <a:ext cx="50265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rgbClr val="FFD966"/>
                </a:solidFill>
                <a:latin typeface="Catamaran"/>
                <a:ea typeface="Catamaran"/>
                <a:cs typeface="Catamaran"/>
                <a:sym typeface="Catamaran"/>
              </a:rPr>
              <a:t>Members:</a:t>
            </a:r>
            <a:endParaRPr b="1" sz="1600">
              <a:solidFill>
                <a:srgbClr val="FFD966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Pranav Karmarkar</a:t>
            </a:r>
            <a:endParaRPr b="1"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Divisha Gupta</a:t>
            </a:r>
            <a:endParaRPr b="1"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Sandnya Patil</a:t>
            </a:r>
            <a:endParaRPr b="1"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Aniruddha Shelke</a:t>
            </a:r>
            <a:endParaRPr b="1"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600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Dec 6, 2023</a:t>
            </a:r>
            <a:endParaRPr b="1" sz="1600"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ctrTitle"/>
          </p:nvPr>
        </p:nvSpPr>
        <p:spPr>
          <a:xfrm>
            <a:off x="1141425" y="912875"/>
            <a:ext cx="70614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SELECT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d.departmentName AS 'Department Name',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p.programId AS 'Program ID',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p.programName AS 'Program Name',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e.employeeAverageSalary AS 'Average Employee Salary',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e.employerName AS 'Employer Name',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e.employerRoleOffered AS 'Employer Offered Role',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	e.employerIndustry AS 'Employer Industry'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FROM [TerpTrak.Department] d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JOIN [TerpTrak.Program] p ON d.departmentId = p.departmentId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JOIN [TerpTrak.Alumnus] a ON a.programId = p.programId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JOIN [TerpTrak.Employer] e ON e.alumnusId = a.alumnusId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	WHERE e.employeeAverageSalary &gt; 75000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;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" name="Google Shape;207;p10"/>
          <p:cNvSpPr txBox="1"/>
          <p:nvPr>
            <p:ph idx="9" type="ctrTitle"/>
          </p:nvPr>
        </p:nvSpPr>
        <p:spPr>
          <a:xfrm>
            <a:off x="1141425" y="325050"/>
            <a:ext cx="7745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SELECT QUERY- </a:t>
            </a:r>
            <a:endParaRPr sz="2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"/>
              <a:buAutoNum type="arabicPeriod"/>
            </a:pPr>
            <a:r>
              <a:rPr lang="en" sz="2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Which programs boast average salaries </a:t>
            </a:r>
            <a:endParaRPr sz="2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surpassing $75,000?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8" name="Google Shape;208;p10"/>
          <p:cNvSpPr/>
          <p:nvPr/>
        </p:nvSpPr>
        <p:spPr>
          <a:xfrm flipH="1" rot="-5400000">
            <a:off x="7544675" y="-638400"/>
            <a:ext cx="960900" cy="22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 flipH="1" rot="-5400000">
            <a:off x="82950" y="45121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5823" cy="4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32346" r="31190" t="30555"/>
          <a:stretch/>
        </p:blipFill>
        <p:spPr>
          <a:xfrm>
            <a:off x="0" y="652475"/>
            <a:ext cx="3025052" cy="38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 txBox="1"/>
          <p:nvPr>
            <p:ph idx="1" type="subTitle"/>
          </p:nvPr>
        </p:nvSpPr>
        <p:spPr>
          <a:xfrm>
            <a:off x="3319200" y="1847350"/>
            <a:ext cx="53625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2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2. Which programs have demonstrated the most significant improvement in their rankings over the past year?	</a:t>
            </a:r>
            <a:endParaRPr b="1"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3025050" y="652474"/>
            <a:ext cx="159300" cy="222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3025050" y="262352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>
            <p:ph idx="4294967295" type="ctrTitle"/>
          </p:nvPr>
        </p:nvSpPr>
        <p:spPr>
          <a:xfrm>
            <a:off x="6188050" y="282775"/>
            <a:ext cx="2698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BUSINESS</a:t>
            </a:r>
            <a:endParaRPr b="1" i="0" sz="24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TRANSACTIONS</a:t>
            </a:r>
            <a:endParaRPr b="1" i="0" sz="24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ctrTitle"/>
          </p:nvPr>
        </p:nvSpPr>
        <p:spPr>
          <a:xfrm>
            <a:off x="321300" y="1385400"/>
            <a:ext cx="88227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SELECT d.departmentName AS 'Department Name’,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p.programName AS 'Program Name',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             r1.rankYear AS 'Current Year',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             r2.rankYear AS 'Previous Year',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r1.rankPosition AS 'Current Year Rank Position',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r2.rankPosition AS 'Previous Year Rank Position',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CONCAT( CASE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	WHEN r2.rankPosition - r1.rankPosition &gt; 0 THEN 'Improved by '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	WHEN r2.rankPosition - r1.rankPosition &lt; 0 THEN 'Deteriorated by ‘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	ELSE 'No Change '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END,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ABS(r2.rankPosition - r1.rankPosition)) AS 'Rank Status',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	r1.sourceName AS 'Source Name'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FROM [TerpTrak.Program] p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JOIN [TerpTrak.Ranking] r1 ON p.programId = r1.programId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AND r1.rankYear = ( SELECT YEAR(GETDATE()) AS currentYearMIN)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JOIN [TerpTrak.Ranking] r2 ON p.programId = r2.programId 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AND r2.rankYear = ( SELECT YEAR(GETDATE())-1 AS currentYearMIN)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JOIN [TerpTrak.Department] d ON p.departmentId = d.departmentId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Catamaran"/>
                <a:ea typeface="Catamaran"/>
                <a:cs typeface="Catamaran"/>
                <a:sym typeface="Catamaran"/>
              </a:rPr>
              <a:t>	ORDER BY  d.DepartmentName, p.ProgramName;</a:t>
            </a:r>
            <a:endParaRPr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" name="Google Shape;229;p13"/>
          <p:cNvSpPr/>
          <p:nvPr/>
        </p:nvSpPr>
        <p:spPr>
          <a:xfrm flipH="1" rot="-5400000">
            <a:off x="851265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 flipH="1" rot="-5400000">
            <a:off x="8512650" y="45121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020300" y="0"/>
            <a:ext cx="8216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SELECT QUERY- </a:t>
            </a:r>
            <a:endParaRPr b="1" sz="1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2.  Which programs have demonstrated the most significant improvement in their rankings over the past year?	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50" y="1031400"/>
            <a:ext cx="8990577" cy="2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>
            <p:ph idx="9" type="ctrTitle"/>
          </p:nvPr>
        </p:nvSpPr>
        <p:spPr>
          <a:xfrm>
            <a:off x="1039625" y="140925"/>
            <a:ext cx="7745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QUERY OUTPUT :</a:t>
            </a:r>
            <a:endParaRPr sz="22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8" name="Google Shape;238;p14"/>
          <p:cNvSpPr/>
          <p:nvPr/>
        </p:nvSpPr>
        <p:spPr>
          <a:xfrm rot="-5400000">
            <a:off x="7030225" y="3029850"/>
            <a:ext cx="1130100" cy="309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 b="0" l="188" r="10051" t="0"/>
          <a:stretch/>
        </p:blipFill>
        <p:spPr>
          <a:xfrm>
            <a:off x="2214591" y="0"/>
            <a:ext cx="6929408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chemeClr val="accent1">
              <a:alpha val="8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>
            <p:ph type="ctrTitle"/>
          </p:nvPr>
        </p:nvSpPr>
        <p:spPr>
          <a:xfrm>
            <a:off x="595175" y="1548200"/>
            <a:ext cx="5026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400">
                <a:solidFill>
                  <a:schemeClr val="lt1"/>
                </a:solidFill>
              </a:rPr>
              <a:t>THANK</a:t>
            </a:r>
            <a:endParaRPr sz="6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400">
                <a:solidFill>
                  <a:schemeClr val="lt1"/>
                </a:solidFill>
              </a:rPr>
              <a:t>YOU!</a:t>
            </a:r>
            <a:endParaRPr sz="6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5344950" y="901950"/>
            <a:ext cx="3066900" cy="10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BACKGROUND </a:t>
            </a:r>
            <a:r>
              <a:rPr b="1" i="0" lang="en" sz="20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and</a:t>
            </a:r>
            <a:r>
              <a:rPr b="1" i="0" lang="en" sz="28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 b="0" l="20400" r="18189" t="0"/>
          <a:stretch/>
        </p:blipFill>
        <p:spPr>
          <a:xfrm>
            <a:off x="33142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>
            <p:ph idx="1" type="subTitle"/>
          </p:nvPr>
        </p:nvSpPr>
        <p:spPr>
          <a:xfrm>
            <a:off x="5363550" y="1959450"/>
            <a:ext cx="30669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This project aims to create an extensive database of various Smith School Programs and their rankings.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The users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of such a database would be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potential incoming students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, wanting an objective overview of each course. To compile this data, sources such as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usnews.com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topuniversities.com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best-masters.us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, etc. have been used.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1" name="Google Shape;131;p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588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 flipH="1">
            <a:off x="732150" y="901950"/>
            <a:ext cx="3066900" cy="10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MISSION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1" type="subTitle"/>
          </p:nvPr>
        </p:nvSpPr>
        <p:spPr>
          <a:xfrm flipH="1">
            <a:off x="713550" y="1959450"/>
            <a:ext cx="30669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To provide a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comprehensive report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on the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program rankings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at the University of Maryland Smith School, 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using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diverse data sources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to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assist prospective students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in their decision-making.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This endeavor aims to </a:t>
            </a:r>
            <a:r>
              <a:rPr b="1" lang="en" sz="1400" u="sng">
                <a:latin typeface="Catamaran"/>
                <a:ea typeface="Catamaran"/>
                <a:cs typeface="Catamaran"/>
                <a:sym typeface="Catamaran"/>
              </a:rPr>
              <a:t>enhance academic excellence</a:t>
            </a: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 and improve the quality of education and services.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27759" r="9774" t="0"/>
          <a:stretch/>
        </p:blipFill>
        <p:spPr>
          <a:xfrm>
            <a:off x="4587675" y="271375"/>
            <a:ext cx="4224900" cy="4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/>
          <p:nvPr/>
        </p:nvSpPr>
        <p:spPr>
          <a:xfrm flipH="1" rot="5400000">
            <a:off x="8079900" y="1660525"/>
            <a:ext cx="1057500" cy="1070700"/>
          </a:xfrm>
          <a:prstGeom prst="rect">
            <a:avLst/>
          </a:prstGeom>
          <a:gradFill>
            <a:gsLst>
              <a:gs pos="0">
                <a:srgbClr val="A9B9D3">
                  <a:alpha val="30588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>
            <p:ph idx="8" type="title"/>
          </p:nvPr>
        </p:nvSpPr>
        <p:spPr>
          <a:xfrm>
            <a:off x="2023002" y="232347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D966"/>
                </a:solidFill>
              </a:rPr>
              <a:t>03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6" name="Google Shape;146;p4"/>
          <p:cNvSpPr txBox="1"/>
          <p:nvPr>
            <p:ph idx="1" type="subTitle"/>
          </p:nvPr>
        </p:nvSpPr>
        <p:spPr>
          <a:xfrm>
            <a:off x="3423900" y="6568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Collect and compile data of Smith School Program Rankings over the years.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7" name="Google Shape;147;p4"/>
          <p:cNvSpPr txBox="1"/>
          <p:nvPr>
            <p:ph idx="2" type="title"/>
          </p:nvPr>
        </p:nvSpPr>
        <p:spPr>
          <a:xfrm>
            <a:off x="2023002" y="6541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D966"/>
                </a:solidFill>
              </a:rPr>
              <a:t>01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48" name="Google Shape;148;p4"/>
          <p:cNvSpPr txBox="1"/>
          <p:nvPr>
            <p:ph idx="5" type="title"/>
          </p:nvPr>
        </p:nvSpPr>
        <p:spPr>
          <a:xfrm>
            <a:off x="2023002" y="1488800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4"/>
          <p:cNvSpPr txBox="1"/>
          <p:nvPr>
            <p:ph idx="15" type="title"/>
          </p:nvPr>
        </p:nvSpPr>
        <p:spPr>
          <a:xfrm>
            <a:off x="2023002" y="3158150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4"/>
          <p:cNvSpPr txBox="1"/>
          <p:nvPr>
            <p:ph idx="18" type="title"/>
          </p:nvPr>
        </p:nvSpPr>
        <p:spPr>
          <a:xfrm>
            <a:off x="2023002" y="39928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D966"/>
                </a:solidFill>
              </a:rPr>
              <a:t>05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51" name="Google Shape;151;p4"/>
          <p:cNvSpPr txBox="1"/>
          <p:nvPr>
            <p:ph idx="9" type="ctrTitle"/>
          </p:nvPr>
        </p:nvSpPr>
        <p:spPr>
          <a:xfrm>
            <a:off x="6829425" y="282775"/>
            <a:ext cx="2057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MISSION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OBJECTIVES</a:t>
            </a:r>
            <a:endParaRPr sz="2400"/>
          </a:p>
        </p:txBody>
      </p:sp>
      <p:sp>
        <p:nvSpPr>
          <p:cNvPr id="152" name="Google Shape;152;p4"/>
          <p:cNvSpPr txBox="1"/>
          <p:nvPr>
            <p:ph idx="1" type="subTitle"/>
          </p:nvPr>
        </p:nvSpPr>
        <p:spPr>
          <a:xfrm>
            <a:off x="3423900" y="1491500"/>
            <a:ext cx="3405525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Aggregate department information, encompassing the number of programs and faculty size.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3" name="Google Shape;153;p4"/>
          <p:cNvSpPr txBox="1"/>
          <p:nvPr>
            <p:ph idx="1" type="subTitle"/>
          </p:nvPr>
        </p:nvSpPr>
        <p:spPr>
          <a:xfrm>
            <a:off x="3423900" y="232887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Compile program details, including program duration, number of credits, program type, ranking, intake, and accreditation.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" name="Google Shape;154;p4"/>
          <p:cNvSpPr txBox="1"/>
          <p:nvPr>
            <p:ph idx="1" type="subTitle"/>
          </p:nvPr>
        </p:nvSpPr>
        <p:spPr>
          <a:xfrm>
            <a:off x="3423900" y="3160850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Collect data regarding courses, encompassing course name, credits, and intake.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5" name="Google Shape;155;p4"/>
          <p:cNvSpPr txBox="1"/>
          <p:nvPr>
            <p:ph idx="1" type="subTitle"/>
          </p:nvPr>
        </p:nvSpPr>
        <p:spPr>
          <a:xfrm>
            <a:off x="3423900" y="39955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Gather faculty information, such as faculty names, qualifications, years of experience, ratings, research publications, awards, and alumni status.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9" type="ctrTitle"/>
          </p:nvPr>
        </p:nvSpPr>
        <p:spPr>
          <a:xfrm>
            <a:off x="6829425" y="282775"/>
            <a:ext cx="2057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MISSION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OBJECTIVES</a:t>
            </a:r>
            <a:endParaRPr sz="2400"/>
          </a:p>
        </p:txBody>
      </p:sp>
      <p:sp>
        <p:nvSpPr>
          <p:cNvPr id="161" name="Google Shape;161;p5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>
            <p:ph idx="8" type="title"/>
          </p:nvPr>
        </p:nvSpPr>
        <p:spPr>
          <a:xfrm>
            <a:off x="2023002" y="17670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D966"/>
                </a:solidFill>
              </a:rPr>
              <a:t>07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63" name="Google Shape;163;p5"/>
          <p:cNvSpPr txBox="1"/>
          <p:nvPr>
            <p:ph idx="1" type="subTitle"/>
          </p:nvPr>
        </p:nvSpPr>
        <p:spPr>
          <a:xfrm>
            <a:off x="3423900" y="6568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Acquire alumni data, including alumni names, graduation years and industry of employment.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" name="Google Shape;164;p5"/>
          <p:cNvSpPr txBox="1"/>
          <p:nvPr>
            <p:ph idx="2" type="title"/>
          </p:nvPr>
        </p:nvSpPr>
        <p:spPr>
          <a:xfrm>
            <a:off x="2023002" y="6541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5"/>
          <p:cNvSpPr txBox="1"/>
          <p:nvPr>
            <p:ph idx="15" type="title"/>
          </p:nvPr>
        </p:nvSpPr>
        <p:spPr>
          <a:xfrm>
            <a:off x="2023002" y="28799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</a:rPr>
              <a:t>08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5"/>
          <p:cNvSpPr txBox="1"/>
          <p:nvPr>
            <p:ph idx="18" type="title"/>
          </p:nvPr>
        </p:nvSpPr>
        <p:spPr>
          <a:xfrm>
            <a:off x="2023002" y="3992825"/>
            <a:ext cx="120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D966"/>
                </a:solidFill>
              </a:rPr>
              <a:t>09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167" name="Google Shape;167;p5"/>
          <p:cNvSpPr txBox="1"/>
          <p:nvPr>
            <p:ph idx="1" type="subTitle"/>
          </p:nvPr>
        </p:nvSpPr>
        <p:spPr>
          <a:xfrm>
            <a:off x="3423900" y="39955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Present the deliverables and suite with a user-friendly interface in a timely manner.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" name="Google Shape;168;p5"/>
          <p:cNvSpPr txBox="1"/>
          <p:nvPr>
            <p:ph idx="1" type="subTitle"/>
          </p:nvPr>
        </p:nvSpPr>
        <p:spPr>
          <a:xfrm>
            <a:off x="3423900" y="17697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Retrieve employer details, covering employer names, roles offered, number of alumni employed, industry, average salary offered, employment type, and sponsorship.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" name="Google Shape;169;p5"/>
          <p:cNvSpPr txBox="1"/>
          <p:nvPr>
            <p:ph idx="1" type="subTitle"/>
          </p:nvPr>
        </p:nvSpPr>
        <p:spPr>
          <a:xfrm>
            <a:off x="3423900" y="2882625"/>
            <a:ext cx="340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300">
                <a:latin typeface="Catamaran"/>
                <a:ea typeface="Catamaran"/>
                <a:cs typeface="Catamaran"/>
                <a:sym typeface="Catamaran"/>
              </a:rPr>
              <a:t>Analyze and interpret program rankings, accreditation, and other performance factors for graduate programs.</a:t>
            </a:r>
            <a:endParaRPr b="1" sz="13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/>
          <p:nvPr/>
        </p:nvSpPr>
        <p:spPr>
          <a:xfrm rot="-5400000">
            <a:off x="634871" y="908100"/>
            <a:ext cx="1692308" cy="295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329" y="0"/>
            <a:ext cx="44839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>
            <p:ph type="title"/>
          </p:nvPr>
        </p:nvSpPr>
        <p:spPr>
          <a:xfrm>
            <a:off x="1425" y="2123400"/>
            <a:ext cx="2959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lt1"/>
                </a:solidFill>
              </a:rPr>
              <a:t>CONCEPTUAL DESIGN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4"/>
                </a:solidFill>
              </a:rPr>
              <a:t>(E.R. DIAGRAM)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ctrTitle"/>
          </p:nvPr>
        </p:nvSpPr>
        <p:spPr>
          <a:xfrm>
            <a:off x="720074" y="548400"/>
            <a:ext cx="8046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/>
              <a:t>LOGICAL DATABASE DESIGN:  </a:t>
            </a:r>
            <a:r>
              <a:rPr lang="en" sz="2200">
                <a:solidFill>
                  <a:schemeClr val="accent1"/>
                </a:solidFill>
              </a:rPr>
              <a:t>RELATIONAL SCHEMA</a:t>
            </a:r>
            <a:endParaRPr sz="2200"/>
          </a:p>
        </p:txBody>
      </p:sp>
      <p:sp>
        <p:nvSpPr>
          <p:cNvPr id="182" name="Google Shape;182;p7"/>
          <p:cNvSpPr txBox="1"/>
          <p:nvPr>
            <p:ph idx="4294967295" type="subTitle"/>
          </p:nvPr>
        </p:nvSpPr>
        <p:spPr>
          <a:xfrm flipH="1">
            <a:off x="720250" y="1035900"/>
            <a:ext cx="77643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Department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departmentId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departmentName, departmentNumberOfPrograms)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Program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programId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1" i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departmentId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programName, programDuration, programCredits, programType, programIntake, programAccreditation, programFeeInState, programFeeOutState)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Ranking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sourceName</a:t>
            </a: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rankYear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1" i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programId</a:t>
            </a:r>
            <a:r>
              <a:rPr b="1"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rankPosition, sourceURL) 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Course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courseId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programId,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courseName, courseCredits, courseIntake)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Faculty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facultyId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courseId,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facultyFirstName, facultyLastName, facultyQualification, facultyYearsExperience, facultyRating, facultyResearchPublications, facultyAwardHonors, facultyIsAlumnus)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Alumnus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alumnusId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programId,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alumnusFirstName, alumnusLastName, alumnusGraduationYear, alumnusCompany, alumnusPosition)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Employer (</a:t>
            </a:r>
            <a:r>
              <a:rPr b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employerName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b="1" i="1" lang="en" sz="1400" u="sng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alumnusId</a:t>
            </a:r>
            <a:r>
              <a:rPr i="1"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n" sz="1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employerRoleOffered, employerIndustry, employerAverageSalary, employerEmploymentType, employerSponsorship)</a:t>
            </a:r>
            <a:endParaRPr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" name="Google Shape;183;p7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7"/>
          <p:cNvCxnSpPr/>
          <p:nvPr/>
        </p:nvCxnSpPr>
        <p:spPr>
          <a:xfrm>
            <a:off x="2052975" y="3804350"/>
            <a:ext cx="119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flipH="1" rot="-5400000">
            <a:off x="-957850" y="959250"/>
            <a:ext cx="5140800" cy="32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>
            <p:ph idx="1" type="subTitle"/>
          </p:nvPr>
        </p:nvSpPr>
        <p:spPr>
          <a:xfrm>
            <a:off x="3630200" y="376725"/>
            <a:ext cx="5158500" cy="44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CREATE TABLE [TerpTrak.Program] (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programId CHAR(10) NOT NULL,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departmentId CHAR(20),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programName VARCHAR(100),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programDuration INT,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programCredits INT,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programType VARCHAR(10),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programIntake INT,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programAccreditation VARCHAR(20),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programFeeInState DECIMAL(9,2),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    programFeeOutState DECIMAL(9,2)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	CONSTRAINT pk_Program_programId PRIMARY KEY (programId),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	CONSTRAINT fk_Program_departmentId FOREIGN KEY (departmentId)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		REFERENCES [TerpTrak.Department] (departmentId)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		ON DELETE CASCADE ON UPDATE CASCADE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latin typeface="Catamaran"/>
                <a:ea typeface="Catamaran"/>
                <a:cs typeface="Catamaran"/>
                <a:sym typeface="Catamaran"/>
              </a:rPr>
              <a:t>);</a:t>
            </a:r>
            <a:endParaRPr b="1" sz="15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" name="Google Shape;192;p8"/>
          <p:cNvSpPr txBox="1"/>
          <p:nvPr>
            <p:ph idx="9" type="ctrTitle"/>
          </p:nvPr>
        </p:nvSpPr>
        <p:spPr>
          <a:xfrm>
            <a:off x="322550" y="2172150"/>
            <a:ext cx="2580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</a:rPr>
              <a:t>PHYSICAL DATABASE DESIGN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accent4"/>
                </a:solidFill>
              </a:rPr>
              <a:t>(CREATE STATEMENT)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32346" r="31190" t="30555"/>
          <a:stretch/>
        </p:blipFill>
        <p:spPr>
          <a:xfrm>
            <a:off x="0" y="652475"/>
            <a:ext cx="3025052" cy="38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>
            <p:ph idx="1" type="subTitle"/>
          </p:nvPr>
        </p:nvSpPr>
        <p:spPr>
          <a:xfrm>
            <a:off x="3319205" y="1917800"/>
            <a:ext cx="46581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2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1. Which programs boast average salaries surpassing $75,000?</a:t>
            </a:r>
            <a:endParaRPr b="1"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3025050" y="652474"/>
            <a:ext cx="159300" cy="2299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3025050" y="2623525"/>
            <a:ext cx="159300" cy="18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>
            <p:ph idx="4294967295" type="ctrTitle"/>
          </p:nvPr>
        </p:nvSpPr>
        <p:spPr>
          <a:xfrm>
            <a:off x="6188050" y="282775"/>
            <a:ext cx="26988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BUSINESS</a:t>
            </a:r>
            <a:endParaRPr b="1" i="0" sz="24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TRANSACTIONS</a:t>
            </a:r>
            <a:endParaRPr b="1" i="0" sz="2400" u="none" cap="none" strike="noStrike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F4242"/>
      </a:accent1>
      <a:accent2>
        <a:srgbClr val="212121"/>
      </a:accent2>
      <a:accent3>
        <a:srgbClr val="A9B9D3"/>
      </a:accent3>
      <a:accent4>
        <a:srgbClr val="FFD966"/>
      </a:accent4>
      <a:accent5>
        <a:srgbClr val="4A81E0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