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Welcome, my name is Aiden Bull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Thank you for joining me for my presentation on pneumonia detection using 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e2e2183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e2e2183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quick overview before we begin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will start with our project objective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I will </a:t>
            </a:r>
            <a:r>
              <a:rPr lang="en">
                <a:solidFill>
                  <a:schemeClr val="dk1"/>
                </a:solidFill>
              </a:rPr>
              <a:t>provide</a:t>
            </a:r>
            <a:r>
              <a:rPr lang="en">
                <a:solidFill>
                  <a:schemeClr val="dk1"/>
                </a:solidFill>
              </a:rPr>
              <a:t> an understanding of what data we will be working with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briefly describe my process</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I will discuss some caveats of our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I will discuss some options for future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e2e2183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e2e2183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project objective is to be able to quickly scan through a large amount of chest X-Ray images and be able to flag cases that were extremely likely to have Pneumonia to be able to more rapidly get them treatment. This model is only intended to be used as an aid for doctors to try and increase speed of diagnosis for some patients. </a:t>
            </a:r>
            <a:endParaRPr>
              <a:solidFill>
                <a:schemeClr val="dk1"/>
              </a:solidFill>
            </a:endParaRPr>
          </a:p>
          <a:p>
            <a:pPr indent="0" lvl="0" marL="0" rtl="0" algn="l">
              <a:spcBef>
                <a:spcPts val="0"/>
              </a:spcBef>
              <a:spcAft>
                <a:spcPts val="0"/>
              </a:spcAft>
              <a:buNone/>
            </a:pPr>
            <a:r>
              <a:rPr lang="en">
                <a:solidFill>
                  <a:schemeClr val="dk1"/>
                </a:solidFill>
              </a:rPr>
              <a:t>We will accomplish this task using a CNN (Convolutional Neural Network). Fully explaining this model is beyond the scope of my presentation but basically it is an AI that is able to interpret what is in an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e2e2183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e2e2183c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
                <a:solidFill>
                  <a:schemeClr val="dk1"/>
                </a:solidFill>
                <a:highlight>
                  <a:srgbClr val="FFFFFF"/>
                </a:highlight>
              </a:rPr>
              <a:t>The Data</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a:solidFill>
                  <a:schemeClr val="dk1"/>
                </a:solidFill>
                <a:highlight>
                  <a:srgbClr val="FFFFFF"/>
                </a:highlight>
              </a:rPr>
              <a:t>There are 5,863 X-Ray images which fall into 2 categories (Pneumonia/Normal).cases</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a:solidFill>
                  <a:schemeClr val="dk1"/>
                </a:solidFill>
                <a:highlight>
                  <a:srgbClr val="FFFFFF"/>
                </a:highlight>
              </a:rPr>
              <a:t>The chest X-ray images consist of both anterior and posterior images (front-back). These images were selected from retrospective cohorts (previous images) of pediatric patients of one to five years old from Guangzhou Women and Children’s Medical Center. All chest X-ray imaging was performed as part of patients’ routine clinical care.</a:t>
            </a:r>
            <a:endParaRPr>
              <a:solidFill>
                <a:schemeClr val="dk1"/>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a:solidFill>
                  <a:schemeClr val="dk1"/>
                </a:solidFill>
                <a:highlight>
                  <a:srgbClr val="FFFFFF"/>
                </a:highlight>
              </a:rPr>
              <a:t>For the analysis of chest x-ray images, all chest radiographs were initially screened for quality control by removing all low quality or unreadable scans. The diagnoses for the images were then graded by two expert physicians before being cleared for training the AI system. In order to account for any grading errors, the evaluation set was also checked by a third expert.</a:t>
            </a:r>
            <a:endParaRPr>
              <a:solidFill>
                <a:schemeClr val="dk1"/>
              </a:solidFill>
            </a:endParaRPr>
          </a:p>
          <a:p>
            <a:pPr indent="0" lvl="0" marL="0" rtl="0" algn="l">
              <a:spcBef>
                <a:spcPts val="800"/>
              </a:spcBef>
              <a:spcAft>
                <a:spcPts val="0"/>
              </a:spcAft>
              <a:buNone/>
            </a:pPr>
            <a:r>
              <a:rPr lang="en">
                <a:solidFill>
                  <a:schemeClr val="dk1"/>
                </a:solidFill>
              </a:rPr>
              <a:t>The data was downloaded from a site called Kaggle. Where it was taken from </a:t>
            </a:r>
            <a:r>
              <a:rPr lang="en">
                <a:solidFill>
                  <a:schemeClr val="dk1"/>
                </a:solidFill>
              </a:rPr>
              <a:t>its</a:t>
            </a:r>
            <a:r>
              <a:rPr lang="en">
                <a:solidFill>
                  <a:schemeClr val="dk1"/>
                </a:solidFill>
              </a:rPr>
              <a:t> original format from the medical center and paired down to make it easier for modeling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data was broken down into train test and validation sets</a:t>
            </a:r>
            <a:endParaRPr>
              <a:solidFill>
                <a:schemeClr val="dk1"/>
              </a:solidFill>
            </a:endParaRPr>
          </a:p>
          <a:p>
            <a:pPr indent="0" lvl="0" marL="0" rtl="0" algn="l">
              <a:spcBef>
                <a:spcPts val="0"/>
              </a:spcBef>
              <a:spcAft>
                <a:spcPts val="0"/>
              </a:spcAft>
              <a:buNone/>
            </a:pPr>
            <a:r>
              <a:rPr lang="en">
                <a:solidFill>
                  <a:schemeClr val="dk1"/>
                </a:solidFill>
              </a:rPr>
              <a:t>These are subgroups of our data that are held for certain tasks. The training set is the largest and is used for training the model. The validation set is used to ensure that the model has not learned the wrong behaviors (overfitting). And the test set is to give us metrics on how well the model would perform on data it hasn’t seen before </a:t>
            </a:r>
            <a:r>
              <a:rPr lang="en">
                <a:solidFill>
                  <a:schemeClr val="dk1"/>
                </a:solidFill>
              </a:rPr>
              <a:t>so it mimics a real life use case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e2e2183c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e2e2183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The first step was to source the Data. The more data you can get the better your model can do, but the longer it takes to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Next we have data preprocessing, this is the step where we clean and make our data ready for modeling</a:t>
            </a:r>
            <a:endParaRPr/>
          </a:p>
          <a:p>
            <a:pPr indent="0" lvl="0" marL="0" rtl="0" algn="l">
              <a:spcBef>
                <a:spcPts val="0"/>
              </a:spcBef>
              <a:spcAft>
                <a:spcPts val="0"/>
              </a:spcAft>
              <a:buNone/>
            </a:pPr>
            <a:r>
              <a:rPr lang="en"/>
              <a:t>It consisted of resizing all of the images to the same size and compressing our color scale</a:t>
            </a:r>
            <a:r>
              <a:rPr lang="en">
                <a:solidFill>
                  <a:schemeClr val="dk1"/>
                </a:solidFill>
              </a:rPr>
              <a:t> to values between 0,1. We do this to increase the </a:t>
            </a:r>
            <a:r>
              <a:rPr lang="en">
                <a:solidFill>
                  <a:schemeClr val="dk1"/>
                </a:solidFill>
              </a:rPr>
              <a:t>efficiency 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 Data augmentation we try to </a:t>
            </a:r>
            <a:r>
              <a:rPr lang="en"/>
              <a:t>artificially</a:t>
            </a:r>
            <a:r>
              <a:rPr lang="en"/>
              <a:t> increase the amount of data available for the model to be able to use. For these types of models the more data you can have the better.</a:t>
            </a:r>
            <a:endParaRPr/>
          </a:p>
          <a:p>
            <a:pPr indent="0" lvl="0" marL="0" rtl="0" algn="l">
              <a:spcBef>
                <a:spcPts val="0"/>
              </a:spcBef>
              <a:spcAft>
                <a:spcPts val="0"/>
              </a:spcAft>
              <a:buNone/>
            </a:pPr>
            <a:r>
              <a:rPr lang="en"/>
              <a:t>We do this with several techniques some including randomly zooming in or flipping images. These zoomed in or flipped images will act as new images for the model to learn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With iterative modeling I trained multiple models with slight variations of what the model was looking for and chose the model that was the best at being able to predict if someone had pneumonia or not. </a:t>
            </a:r>
            <a:endParaRPr/>
          </a:p>
          <a:p>
            <a:pPr indent="0" lvl="0" marL="0" rtl="0" algn="l">
              <a:spcBef>
                <a:spcPts val="0"/>
              </a:spcBef>
              <a:spcAft>
                <a:spcPts val="0"/>
              </a:spcAft>
              <a:buNone/>
            </a:pPr>
            <a:r>
              <a:rPr lang="en"/>
              <a:t>I also implemented a technique called transfer learning. Which is essentially taking a model that is trained to do another task and </a:t>
            </a:r>
            <a:r>
              <a:rPr lang="en">
                <a:solidFill>
                  <a:schemeClr val="dk1"/>
                </a:solidFill>
              </a:rPr>
              <a:t>repurposing it to be able to identify pneumonia. </a:t>
            </a:r>
            <a:r>
              <a:rPr lang="en"/>
              <a:t>A very simple</a:t>
            </a:r>
            <a:r>
              <a:rPr lang="en"/>
              <a:t> example could be; the transfer model could be a model that was trained to be able to detect an apple in an image, and training it to be able to detect an orange. The previous work of training it to </a:t>
            </a:r>
            <a:r>
              <a:rPr lang="en"/>
              <a:t>detect</a:t>
            </a:r>
            <a:r>
              <a:rPr lang="en"/>
              <a:t> an apple would make it more powerful for orange detection. In the model I used it was able to detect a 1000 different objects and was trained on millions of images.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add a line about what accuracy we managed to get up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Final model selection and evaluation entails choosing the model that performed best on our validation data and having it make predictions on our test data. This is data the model has never seen before so it mimics a real life use case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e2e2183c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e2e2183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caveats to the model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model was trained on a limited dataset. Although the model performed well there could be some expected increases in performance with an increase amount of data</a:t>
            </a:r>
            <a:endParaRPr>
              <a:solidFill>
                <a:schemeClr val="dk1"/>
              </a:solidFill>
            </a:endParaRPr>
          </a:p>
          <a:p>
            <a:pPr indent="0" lvl="0" marL="0" rtl="0" algn="l">
              <a:spcBef>
                <a:spcPts val="0"/>
              </a:spcBef>
              <a:spcAft>
                <a:spcPts val="0"/>
              </a:spcAft>
              <a:buNone/>
            </a:pPr>
            <a:r>
              <a:rPr lang="en">
                <a:solidFill>
                  <a:schemeClr val="dk1"/>
                </a:solidFill>
              </a:rPr>
              <a:t>With more time and greater computing power there would also be an expected increases in model performance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A</a:t>
            </a:r>
            <a:r>
              <a:rPr lang="en"/>
              <a:t>ll of the data used in training the model was taken from pediatric patients. Although it is unlikely to affect the results when predicting on adult patients there is still a chance. Further verifications should be done before deploying the model for adult patients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Another caveats is</a:t>
            </a:r>
            <a:r>
              <a:rPr lang="en"/>
              <a:t> t</a:t>
            </a:r>
            <a:r>
              <a:rPr lang="en"/>
              <a:t>he model has only been trained on quality X-rays. Real world X-rays will sometimes have minor flaws that might cause the model to perform worse.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all know even the best doctors can make mistakes. Humans can’t be right 100% of the time. But it can be hard to compare percentages between the two. There is not widespread data on doctors accuracy in pneumonia diagnosis. There are a few peer reviewed cases but they are only on a few hundred cases. So I don’t know if the average doctor correctly identifies pneumonia better or worse than the model. </a:t>
            </a:r>
            <a:endParaRPr>
              <a:solidFill>
                <a:schemeClr val="dk1"/>
              </a:solidFill>
            </a:endParaRPr>
          </a:p>
          <a:p>
            <a:pPr indent="0" lvl="0" marL="0" rtl="0" algn="l">
              <a:spcBef>
                <a:spcPts val="0"/>
              </a:spcBef>
              <a:spcAft>
                <a:spcPts val="0"/>
              </a:spcAft>
              <a:buNone/>
            </a:pPr>
            <a:r>
              <a:rPr lang="en">
                <a:solidFill>
                  <a:schemeClr val="dk1"/>
                </a:solidFill>
              </a:rPr>
              <a:t>This model is still only intended to be able to aid doctors in Pneumonia screening, not replace them.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e2e2183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e2e2183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Gather more data for the model. Getting large amounts of </a:t>
            </a:r>
            <a:r>
              <a:rPr lang="en"/>
              <a:t>accurately</a:t>
            </a:r>
            <a:r>
              <a:rPr lang="en"/>
              <a:t> labeled data is never easy. </a:t>
            </a:r>
            <a:r>
              <a:rPr lang="en"/>
              <a:t>Especially</a:t>
            </a:r>
            <a:r>
              <a:rPr lang="en"/>
              <a:t> when it is data that requires a lot of expertise to be able to label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mentioned earlier this model was only trained on high quality X-rays. Testing should be conducted to make sure it is able to perform </a:t>
            </a:r>
            <a:r>
              <a:rPr lang="en"/>
              <a:t>accurately</a:t>
            </a:r>
            <a:r>
              <a:rPr lang="en"/>
              <a:t> on average quality scans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784a9c3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784a9c3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you for listening to my presentation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Feel free to reach out to me through email or linkedin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 deeper dive into the coding I used visit my github repository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 questions?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mailto:aidenmabull@gmail.com" TargetMode="External"/><Relationship Id="rId4" Type="http://schemas.openxmlformats.org/officeDocument/2006/relationships/hyperlink" Target="https://www.linkedin.com/in/aiden-bull-202341177" TargetMode="External"/><Relationship Id="rId5" Type="http://schemas.openxmlformats.org/officeDocument/2006/relationships/hyperlink" Target="https://github.com/DivisiBULL/ML_Pneumonia_Dete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Pneumonia Detection Using AI</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Aiden Bull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Project Objective</a:t>
            </a:r>
            <a:endParaRPr sz="2400"/>
          </a:p>
          <a:p>
            <a:pPr indent="-381000" lvl="0" marL="457200" rtl="0" algn="l">
              <a:spcBef>
                <a:spcPts val="0"/>
              </a:spcBef>
              <a:spcAft>
                <a:spcPts val="0"/>
              </a:spcAft>
              <a:buSzPts val="2400"/>
              <a:buChar char="●"/>
            </a:pPr>
            <a:r>
              <a:rPr lang="en" sz="2400"/>
              <a:t>Understanding the Data</a:t>
            </a:r>
            <a:endParaRPr sz="2400"/>
          </a:p>
          <a:p>
            <a:pPr indent="-381000" lvl="0" marL="457200" rtl="0" algn="l">
              <a:spcBef>
                <a:spcPts val="0"/>
              </a:spcBef>
              <a:spcAft>
                <a:spcPts val="0"/>
              </a:spcAft>
              <a:buSzPts val="2400"/>
              <a:buChar char="●"/>
            </a:pPr>
            <a:r>
              <a:rPr lang="en" sz="2400"/>
              <a:t>The Process</a:t>
            </a:r>
            <a:endParaRPr sz="2400"/>
          </a:p>
          <a:p>
            <a:pPr indent="-381000" lvl="0" marL="457200" rtl="0" algn="l">
              <a:spcBef>
                <a:spcPts val="0"/>
              </a:spcBef>
              <a:spcAft>
                <a:spcPts val="0"/>
              </a:spcAft>
              <a:buSzPts val="2400"/>
              <a:buChar char="●"/>
            </a:pPr>
            <a:r>
              <a:rPr lang="en" sz="2400"/>
              <a:t>Caveats</a:t>
            </a:r>
            <a:endParaRPr sz="2400"/>
          </a:p>
          <a:p>
            <a:pPr indent="-381000" lvl="0" marL="457200" rtl="0" algn="l">
              <a:spcBef>
                <a:spcPts val="0"/>
              </a:spcBef>
              <a:spcAft>
                <a:spcPts val="0"/>
              </a:spcAft>
              <a:buSzPts val="2400"/>
              <a:buChar char="●"/>
            </a:pPr>
            <a:r>
              <a:rPr lang="en" sz="2400"/>
              <a:t>Future Work</a:t>
            </a:r>
            <a:endParaRPr sz="2400"/>
          </a:p>
          <a:p>
            <a:pPr indent="-381000" lvl="0" marL="457200" rtl="0" algn="l">
              <a:spcBef>
                <a:spcPts val="0"/>
              </a:spcBef>
              <a:spcAft>
                <a:spcPts val="0"/>
              </a:spcAft>
              <a:buSzPts val="2400"/>
              <a:buChar char="●"/>
            </a:pPr>
            <a:r>
              <a:t/>
            </a:r>
            <a:endParaRPr sz="2400"/>
          </a:p>
          <a:p>
            <a:pPr indent="-381000" lvl="0" marL="457200" rtl="0" algn="l">
              <a:spcBef>
                <a:spcPts val="0"/>
              </a:spcBef>
              <a:spcAft>
                <a:spcPts val="0"/>
              </a:spcAft>
              <a:buSzPts val="2400"/>
              <a:buChar char="●"/>
            </a:pPr>
            <a:r>
              <a:rPr lang="en" sz="2400"/>
              <a:t>Recs?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7704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rPr lang="en" sz="3200"/>
              <a:t>Pneumonia</a:t>
            </a:r>
            <a:r>
              <a:rPr lang="en" sz="3200"/>
              <a:t> Detection From Chest X-Rays</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5,863 X-Rays</a:t>
            </a:r>
            <a:endParaRPr/>
          </a:p>
          <a:p>
            <a:pPr indent="-342900" lvl="0" marL="457200" rtl="0" algn="l">
              <a:spcBef>
                <a:spcPts val="0"/>
              </a:spcBef>
              <a:spcAft>
                <a:spcPts val="0"/>
              </a:spcAft>
              <a:buSzPts val="1800"/>
              <a:buChar char="●"/>
            </a:pPr>
            <a:r>
              <a:rPr lang="en"/>
              <a:t>Pediatric patients ages 1-5</a:t>
            </a:r>
            <a:endParaRPr/>
          </a:p>
          <a:p>
            <a:pPr indent="-342900" lvl="0" marL="457200" rtl="0" algn="l">
              <a:spcBef>
                <a:spcPts val="0"/>
              </a:spcBef>
              <a:spcAft>
                <a:spcPts val="0"/>
              </a:spcAft>
              <a:buSzPts val="1800"/>
              <a:buChar char="●"/>
            </a:pPr>
            <a:r>
              <a:rPr lang="en">
                <a:highlight>
                  <a:srgbClr val="FFFFFF"/>
                </a:highlight>
              </a:rPr>
              <a:t>Data from </a:t>
            </a:r>
            <a:r>
              <a:rPr lang="en">
                <a:highlight>
                  <a:srgbClr val="FFFFFF"/>
                </a:highlight>
              </a:rPr>
              <a:t>Guangzhou Women and Children’s Medical Center</a:t>
            </a:r>
            <a:endParaRPr>
              <a:highlight>
                <a:srgbClr val="FFFFFF"/>
              </a:highlight>
            </a:endParaRPr>
          </a:p>
          <a:p>
            <a:pPr indent="-342900" lvl="0" marL="457200" rtl="0" algn="l">
              <a:spcBef>
                <a:spcPts val="0"/>
              </a:spcBef>
              <a:spcAft>
                <a:spcPts val="0"/>
              </a:spcAft>
              <a:buSzPts val="1800"/>
              <a:buChar char="●"/>
            </a:pPr>
            <a:r>
              <a:rPr lang="en">
                <a:highlight>
                  <a:srgbClr val="FFFFFF"/>
                </a:highlight>
              </a:rPr>
              <a:t>Data reviewed by experts before processing</a:t>
            </a:r>
            <a:endParaRPr>
              <a:highlight>
                <a:srgbClr val="FFFFFF"/>
              </a:highlight>
            </a:endParaRPr>
          </a:p>
          <a:p>
            <a:pPr indent="-342900" lvl="0" marL="457200" rtl="0" algn="l">
              <a:spcBef>
                <a:spcPts val="0"/>
              </a:spcBef>
              <a:spcAft>
                <a:spcPts val="0"/>
              </a:spcAft>
              <a:buSzPts val="1800"/>
              <a:buChar char="●"/>
            </a:pPr>
            <a:r>
              <a:rPr lang="en">
                <a:highlight>
                  <a:srgbClr val="FFFFFF"/>
                </a:highlight>
              </a:rPr>
              <a:t>Data formatted on Kaggle</a:t>
            </a:r>
            <a:endParaRPr>
              <a:highlight>
                <a:srgbClr val="FFFFFF"/>
              </a:highlight>
            </a:endParaRPr>
          </a:p>
          <a:p>
            <a:pPr indent="-342900" lvl="0" marL="457200" rtl="0" algn="l">
              <a:spcBef>
                <a:spcPts val="0"/>
              </a:spcBef>
              <a:spcAft>
                <a:spcPts val="0"/>
              </a:spcAft>
              <a:buSzPts val="1800"/>
              <a:buChar char="●"/>
            </a:pPr>
            <a:r>
              <a:rPr lang="en">
                <a:highlight>
                  <a:srgbClr val="FFFFFF"/>
                </a:highlight>
              </a:rPr>
              <a:t>Train/Validation/</a:t>
            </a:r>
            <a:r>
              <a:rPr lang="en">
                <a:highlight>
                  <a:schemeClr val="lt1"/>
                </a:highlight>
              </a:rPr>
              <a:t>Test sets</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sp>
        <p:nvSpPr>
          <p:cNvPr id="109" name="Google Shape;109;p17"/>
          <p:cNvSpPr txBox="1"/>
          <p:nvPr>
            <p:ph idx="1" type="body"/>
          </p:nvPr>
        </p:nvSpPr>
        <p:spPr>
          <a:xfrm>
            <a:off x="363250" y="11989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Source Data</a:t>
            </a:r>
            <a:endParaRPr/>
          </a:p>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Data Augmentation</a:t>
            </a:r>
            <a:endParaRPr/>
          </a:p>
          <a:p>
            <a:pPr indent="-342900" lvl="0" marL="457200" rtl="0" algn="l">
              <a:spcBef>
                <a:spcPts val="0"/>
              </a:spcBef>
              <a:spcAft>
                <a:spcPts val="0"/>
              </a:spcAft>
              <a:buSzPts val="1800"/>
              <a:buChar char="●"/>
            </a:pPr>
            <a:r>
              <a:rPr lang="en"/>
              <a:t>Iterative Modeling (Including Transfer Learning)</a:t>
            </a:r>
            <a:endParaRPr/>
          </a:p>
          <a:p>
            <a:pPr indent="-342900" lvl="0" marL="457200" rtl="0" algn="l">
              <a:spcBef>
                <a:spcPts val="0"/>
              </a:spcBef>
              <a:spcAft>
                <a:spcPts val="0"/>
              </a:spcAft>
              <a:buSzPts val="1800"/>
              <a:buChar char="●"/>
            </a:pPr>
            <a:r>
              <a:rPr lang="en"/>
              <a:t>Final Model Selection &amp; </a:t>
            </a:r>
            <a:r>
              <a:rPr lang="en"/>
              <a:t>Evaluation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Caveats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Limited Data/Time/Resources</a:t>
            </a:r>
            <a:endParaRPr/>
          </a:p>
          <a:p>
            <a:pPr indent="-342900" lvl="0" marL="457200" rtl="0" algn="l">
              <a:spcBef>
                <a:spcPts val="0"/>
              </a:spcBef>
              <a:spcAft>
                <a:spcPts val="0"/>
              </a:spcAft>
              <a:buSzPts val="1800"/>
              <a:buChar char="●"/>
            </a:pPr>
            <a:r>
              <a:rPr lang="en"/>
              <a:t>Data only from pediatric patients</a:t>
            </a:r>
            <a:endParaRPr/>
          </a:p>
          <a:p>
            <a:pPr indent="-342900" lvl="0" marL="457200" rtl="0" algn="l">
              <a:spcBef>
                <a:spcPts val="0"/>
              </a:spcBef>
              <a:spcAft>
                <a:spcPts val="0"/>
              </a:spcAft>
              <a:buSzPts val="1800"/>
              <a:buChar char="●"/>
            </a:pPr>
            <a:r>
              <a:rPr lang="en"/>
              <a:t>Performance depends on quality of X-ray</a:t>
            </a:r>
            <a:endParaRPr/>
          </a:p>
          <a:p>
            <a:pPr indent="-342900" lvl="0" marL="457200" rtl="0" algn="l">
              <a:spcBef>
                <a:spcPts val="0"/>
              </a:spcBef>
              <a:spcAft>
                <a:spcPts val="0"/>
              </a:spcAft>
              <a:buSzPts val="1800"/>
              <a:buChar char="●"/>
            </a:pPr>
            <a:r>
              <a:rPr lang="en"/>
              <a:t>Difficult to compare to human performance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Gather more data for model</a:t>
            </a:r>
            <a:endParaRPr/>
          </a:p>
          <a:p>
            <a:pPr indent="-342900" lvl="0" marL="457200" rtl="0" algn="l">
              <a:spcBef>
                <a:spcPts val="0"/>
              </a:spcBef>
              <a:spcAft>
                <a:spcPts val="0"/>
              </a:spcAft>
              <a:buSzPts val="1800"/>
              <a:buChar char="●"/>
            </a:pPr>
            <a:r>
              <a:rPr lang="en"/>
              <a:t>Test effectiveness on poor quality data</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End</a:t>
            </a:r>
            <a:endParaRPr/>
          </a:p>
        </p:txBody>
      </p:sp>
      <p:sp>
        <p:nvSpPr>
          <p:cNvPr id="127" name="Google Shape;127;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128" name="Google Shape;12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sz="1900"/>
              <a:t>Email:</a:t>
            </a:r>
            <a:endParaRPr b="1" i="1" sz="1900"/>
          </a:p>
          <a:p>
            <a:pPr indent="0" lvl="0" marL="0" rtl="0" algn="l">
              <a:spcBef>
                <a:spcPts val="1000"/>
              </a:spcBef>
              <a:spcAft>
                <a:spcPts val="0"/>
              </a:spcAft>
              <a:buNone/>
            </a:pPr>
            <a:r>
              <a:rPr lang="en" sz="1400" u="sng">
                <a:hlinkClick r:id="rId3"/>
              </a:rPr>
              <a:t>aidenmabull@gmail.com</a:t>
            </a:r>
            <a:endParaRPr b="1" i="1" sz="1900"/>
          </a:p>
          <a:p>
            <a:pPr indent="0" lvl="0" marL="0" rtl="0" algn="l">
              <a:spcBef>
                <a:spcPts val="1600"/>
              </a:spcBef>
              <a:spcAft>
                <a:spcPts val="0"/>
              </a:spcAft>
              <a:buNone/>
            </a:pPr>
            <a:r>
              <a:rPr b="1" i="1" lang="en" sz="1900"/>
              <a:t>Linkedin:</a:t>
            </a:r>
            <a:endParaRPr b="1" i="1" sz="1900"/>
          </a:p>
          <a:p>
            <a:pPr indent="0" lvl="0" marL="0" rtl="0" algn="l">
              <a:spcBef>
                <a:spcPts val="1000"/>
              </a:spcBef>
              <a:spcAft>
                <a:spcPts val="0"/>
              </a:spcAft>
              <a:buNone/>
            </a:pPr>
            <a:r>
              <a:rPr lang="en" sz="1400" u="sng">
                <a:hlinkClick r:id="rId4"/>
              </a:rPr>
              <a:t>https://www.linkedin.com/in/aiden-bull-202341177</a:t>
            </a:r>
            <a:endParaRPr/>
          </a:p>
          <a:p>
            <a:pPr indent="0" lvl="0" marL="0" rtl="0" algn="l">
              <a:spcBef>
                <a:spcPts val="1600"/>
              </a:spcBef>
              <a:spcAft>
                <a:spcPts val="0"/>
              </a:spcAft>
              <a:buNone/>
            </a:pPr>
            <a:r>
              <a:rPr b="1" i="1" lang="en" sz="1900"/>
              <a:t>Github</a:t>
            </a:r>
            <a:r>
              <a:rPr b="1" i="1" lang="en" sz="1900"/>
              <a:t>:</a:t>
            </a:r>
            <a:endParaRPr/>
          </a:p>
          <a:p>
            <a:pPr indent="0" lvl="0" marL="0" rtl="0" algn="l">
              <a:spcBef>
                <a:spcPts val="1000"/>
              </a:spcBef>
              <a:spcAft>
                <a:spcPts val="1600"/>
              </a:spcAft>
              <a:buNone/>
            </a:pPr>
            <a:r>
              <a:rPr lang="en" sz="1400" u="sng">
                <a:hlinkClick r:id="rId5"/>
              </a:rPr>
              <a:t>DivisiBULL/ML_Pneumonia_Detection: phase 4 final project (github.com)</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