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9" r:id="rId4"/>
    <p:sldId id="260" r:id="rId5"/>
    <p:sldId id="261" r:id="rId6"/>
    <p:sldId id="262" r:id="rId7"/>
    <p:sldId id="279" r:id="rId8"/>
    <p:sldId id="280" r:id="rId9"/>
    <p:sldId id="281"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presProps" Target="presProps.xml" /><Relationship Id="rId30"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10/2/2023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10/2/2023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10/2/2023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10/2/2023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10/2/2023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10/2/2023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10/2/2023</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10/2/2023</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10/2/2023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10/2/2023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10/2/2023</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10/2/2023</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0EEF2-58B6-155E-314B-ABEEEAB4D31F}"/>
              </a:ext>
            </a:extLst>
          </p:cNvPr>
          <p:cNvSpPr>
            <a:spLocks noGrp="1"/>
          </p:cNvSpPr>
          <p:nvPr>
            <p:ph type="ctrTitle"/>
          </p:nvPr>
        </p:nvSpPr>
        <p:spPr>
          <a:xfrm>
            <a:off x="1225031" y="1571143"/>
            <a:ext cx="7315200" cy="2732484"/>
          </a:xfrm>
        </p:spPr>
        <p:txBody>
          <a:bodyPr>
            <a:normAutofit fontScale="90000"/>
          </a:bodyPr>
          <a:lstStyle/>
          <a:p>
            <a:r>
              <a:rPr lang="en-US" b="1" dirty="0"/>
              <a:t>Market</a:t>
            </a:r>
            <a:r>
              <a:rPr lang="en-US" dirty="0"/>
              <a:t> </a:t>
            </a:r>
            <a:r>
              <a:rPr lang="en-US" b="1" dirty="0"/>
              <a:t>Basket</a:t>
            </a:r>
            <a:r>
              <a:rPr lang="en-US" dirty="0"/>
              <a:t> </a:t>
            </a:r>
            <a:r>
              <a:rPr lang="en-US" b="1" dirty="0"/>
              <a:t>Analysis</a:t>
            </a:r>
            <a:br>
              <a:rPr lang="en-US" b="1" dirty="0"/>
            </a:br>
            <a:r>
              <a:rPr lang="en-US" b="1" dirty="0"/>
              <a:t>Phase 1 </a:t>
            </a:r>
            <a:br>
              <a:rPr lang="en-US" b="1" dirty="0"/>
            </a:br>
            <a:r>
              <a:rPr lang="en-US" b="1" dirty="0"/>
              <a:t>           By </a:t>
            </a:r>
            <a:r>
              <a:rPr lang="en-US" dirty="0" err="1"/>
              <a:t>Diviya</a:t>
            </a:r>
            <a:r>
              <a:rPr lang="en-US" dirty="0"/>
              <a:t> </a:t>
            </a:r>
            <a:r>
              <a:rPr lang="en-US" dirty="0" err="1"/>
              <a:t>Dharshini</a:t>
            </a:r>
            <a:r>
              <a:rPr lang="en-US" dirty="0"/>
              <a:t> </a:t>
            </a:r>
            <a:endParaRPr lang="en-US" b="1" dirty="0"/>
          </a:p>
        </p:txBody>
      </p:sp>
      <p:sp>
        <p:nvSpPr>
          <p:cNvPr id="3" name="Subtitle 2">
            <a:extLst>
              <a:ext uri="{FF2B5EF4-FFF2-40B4-BE49-F238E27FC236}">
                <a16:creationId xmlns:a16="http://schemas.microsoft.com/office/drawing/2014/main" id="{FEF371A6-D71C-2451-5678-88D1F3FE49C6}"/>
              </a:ext>
            </a:extLst>
          </p:cNvPr>
          <p:cNvSpPr>
            <a:spLocks noGrp="1"/>
          </p:cNvSpPr>
          <p:nvPr>
            <p:ph type="subTitle" idx="1"/>
          </p:nvPr>
        </p:nvSpPr>
        <p:spPr>
          <a:xfrm flipV="1">
            <a:off x="1100015" y="8304608"/>
            <a:ext cx="7315200" cy="535299"/>
          </a:xfrm>
        </p:spPr>
        <p:txBody>
          <a:bodyPr/>
          <a:lstStyle/>
          <a:p>
            <a:endParaRPr lang="en-US"/>
          </a:p>
        </p:txBody>
      </p:sp>
    </p:spTree>
    <p:extLst>
      <p:ext uri="{BB962C8B-B14F-4D97-AF65-F5344CB8AC3E}">
        <p14:creationId xmlns:p14="http://schemas.microsoft.com/office/powerpoint/2010/main" val="568652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57E57-6363-9417-42AC-83E674A74569}"/>
              </a:ext>
            </a:extLst>
          </p:cNvPr>
          <p:cNvSpPr>
            <a:spLocks noGrp="1"/>
          </p:cNvSpPr>
          <p:nvPr>
            <p:ph type="title"/>
          </p:nvPr>
        </p:nvSpPr>
        <p:spPr/>
        <p:txBody>
          <a:bodyPr/>
          <a:lstStyle/>
          <a:p>
            <a:r>
              <a:rPr lang="en-US" dirty="0"/>
              <a:t>Market Basket Analysis :</a:t>
            </a:r>
            <a:br>
              <a:rPr lang="en-US" dirty="0"/>
            </a:br>
            <a:r>
              <a:rPr lang="en-US" dirty="0"/>
              <a:t>Design Thinking </a:t>
            </a:r>
          </a:p>
        </p:txBody>
      </p:sp>
      <p:sp>
        <p:nvSpPr>
          <p:cNvPr id="3" name="Content Placeholder 2">
            <a:extLst>
              <a:ext uri="{FF2B5EF4-FFF2-40B4-BE49-F238E27FC236}">
                <a16:creationId xmlns:a16="http://schemas.microsoft.com/office/drawing/2014/main" id="{3663143D-D9AD-0712-A9B7-B340B57F405E}"/>
              </a:ext>
            </a:extLst>
          </p:cNvPr>
          <p:cNvSpPr>
            <a:spLocks noGrp="1"/>
          </p:cNvSpPr>
          <p:nvPr>
            <p:ph idx="1"/>
          </p:nvPr>
        </p:nvSpPr>
        <p:spPr/>
        <p:txBody>
          <a:bodyPr>
            <a:normAutofit lnSpcReduction="10000"/>
          </a:bodyPr>
          <a:lstStyle/>
          <a:p>
            <a:pPr marL="0" indent="0">
              <a:buNone/>
            </a:pPr>
            <a:r>
              <a:rPr lang="en-US" b="1" dirty="0"/>
              <a:t>Data preprocessing</a:t>
            </a:r>
          </a:p>
          <a:p>
            <a:pPr marL="457200" indent="-457200">
              <a:buFont typeface="+mj-lt"/>
              <a:buAutoNum type="arabicPeriod"/>
            </a:pPr>
            <a:r>
              <a:rPr lang="en-US" b="1" dirty="0"/>
              <a:t> Understand</a:t>
            </a:r>
            <a:r>
              <a:rPr lang="en-US" dirty="0"/>
              <a:t> </a:t>
            </a:r>
            <a:r>
              <a:rPr lang="en-US" b="1" dirty="0"/>
              <a:t>the</a:t>
            </a:r>
            <a:r>
              <a:rPr lang="en-US" dirty="0"/>
              <a:t> </a:t>
            </a:r>
            <a:r>
              <a:rPr lang="en-US" b="1" dirty="0"/>
              <a:t>data</a:t>
            </a:r>
            <a:r>
              <a:rPr lang="en-US" dirty="0"/>
              <a:t>. The first step is to understand the structure and content of the data. This includes identifying the different types of data, such as transaction IDs, product IDs, and quantities purchased. It is also important to understand the business context of the data, such as what the different products are and how they are related to each other.</a:t>
            </a:r>
          </a:p>
          <a:p>
            <a:pPr marL="457200" indent="-457200">
              <a:buFont typeface="+mj-lt"/>
              <a:buAutoNum type="arabicPeriod"/>
            </a:pPr>
            <a:r>
              <a:rPr lang="en-US" b="1" dirty="0"/>
              <a:t>Clean</a:t>
            </a:r>
            <a:r>
              <a:rPr lang="en-US" dirty="0"/>
              <a:t> </a:t>
            </a:r>
            <a:r>
              <a:rPr lang="en-US" b="1" dirty="0"/>
              <a:t>the</a:t>
            </a:r>
            <a:r>
              <a:rPr lang="en-US" dirty="0"/>
              <a:t> </a:t>
            </a:r>
            <a:r>
              <a:rPr lang="en-US" b="1" dirty="0"/>
              <a:t>data</a:t>
            </a:r>
            <a:r>
              <a:rPr lang="en-US" dirty="0"/>
              <a:t>. Once the data is understood, it is important to clean it to remove any errors or inconsistencies. This may involve removing duplicate transactions, correcting typos, and filling in missing values.</a:t>
            </a:r>
          </a:p>
          <a:p>
            <a:pPr marL="457200" indent="-457200">
              <a:buFont typeface="+mj-lt"/>
              <a:buAutoNum type="arabicPeriod"/>
            </a:pPr>
            <a:r>
              <a:rPr lang="en-US" b="1" dirty="0"/>
              <a:t>Transform</a:t>
            </a:r>
            <a:r>
              <a:rPr lang="en-US" dirty="0"/>
              <a:t> </a:t>
            </a:r>
            <a:r>
              <a:rPr lang="en-US" b="1" dirty="0"/>
              <a:t>the</a:t>
            </a:r>
            <a:r>
              <a:rPr lang="en-US" dirty="0"/>
              <a:t> </a:t>
            </a:r>
            <a:r>
              <a:rPr lang="en-US" b="1" dirty="0"/>
              <a:t>data</a:t>
            </a:r>
            <a:r>
              <a:rPr lang="en-US" dirty="0"/>
              <a:t>. The next step is to transform the data into a format that is suitable for market basket analysis. This typically involves converting the data to a binary matrix, where each row represents a transaction and each column represents a product. The value of each cell in the matrix is 1 if the product was purchased in the transaction, and 0 otherwise.</a:t>
            </a:r>
          </a:p>
        </p:txBody>
      </p:sp>
    </p:spTree>
    <p:extLst>
      <p:ext uri="{BB962C8B-B14F-4D97-AF65-F5344CB8AC3E}">
        <p14:creationId xmlns:p14="http://schemas.microsoft.com/office/powerpoint/2010/main" val="1971829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3EEEE-EA7C-CB77-4FFD-6967F8F92E60}"/>
              </a:ext>
            </a:extLst>
          </p:cNvPr>
          <p:cNvSpPr>
            <a:spLocks noGrp="1"/>
          </p:cNvSpPr>
          <p:nvPr>
            <p:ph type="title"/>
          </p:nvPr>
        </p:nvSpPr>
        <p:spPr/>
        <p:txBody>
          <a:bodyPr/>
          <a:lstStyle/>
          <a:p>
            <a:r>
              <a:rPr lang="en-US" dirty="0"/>
              <a:t>Market Basket Analysis :</a:t>
            </a:r>
            <a:br>
              <a:rPr lang="en-US" dirty="0"/>
            </a:br>
            <a:r>
              <a:rPr lang="en-US" dirty="0"/>
              <a:t>Design Thinking</a:t>
            </a:r>
          </a:p>
        </p:txBody>
      </p:sp>
      <p:sp>
        <p:nvSpPr>
          <p:cNvPr id="3" name="Content Placeholder 2">
            <a:extLst>
              <a:ext uri="{FF2B5EF4-FFF2-40B4-BE49-F238E27FC236}">
                <a16:creationId xmlns:a16="http://schemas.microsoft.com/office/drawing/2014/main" id="{341F1579-19AD-8E7A-3919-6B0B2AA390FB}"/>
              </a:ext>
            </a:extLst>
          </p:cNvPr>
          <p:cNvSpPr>
            <a:spLocks noGrp="1"/>
          </p:cNvSpPr>
          <p:nvPr>
            <p:ph idx="1"/>
          </p:nvPr>
        </p:nvSpPr>
        <p:spPr/>
        <p:txBody>
          <a:bodyPr/>
          <a:lstStyle/>
          <a:p>
            <a:pPr marL="457200" indent="-457200">
              <a:buFont typeface="+mj-lt"/>
              <a:buAutoNum type="arabicPeriod"/>
            </a:pPr>
            <a:r>
              <a:rPr lang="en-US" dirty="0"/>
              <a:t> Additional tips for data preprocessing for market basket analysis:
</a:t>
            </a:r>
            <a:r>
              <a:rPr lang="en-US" b="1" dirty="0"/>
              <a:t>Identify</a:t>
            </a:r>
            <a:r>
              <a:rPr lang="en-US" dirty="0"/>
              <a:t> </a:t>
            </a:r>
            <a:r>
              <a:rPr lang="en-US" b="1" dirty="0"/>
              <a:t>and</a:t>
            </a:r>
            <a:r>
              <a:rPr lang="en-US" dirty="0"/>
              <a:t> </a:t>
            </a:r>
            <a:r>
              <a:rPr lang="en-US" b="1" dirty="0"/>
              <a:t>remove</a:t>
            </a:r>
            <a:r>
              <a:rPr lang="en-US" dirty="0"/>
              <a:t> </a:t>
            </a:r>
            <a:r>
              <a:rPr lang="en-US" b="1" dirty="0"/>
              <a:t>outliers</a:t>
            </a:r>
            <a:r>
              <a:rPr lang="en-US" dirty="0"/>
              <a:t>. Outliers can skew the results of the analysis, so it is important to identify and remove them before proceeding. Outliers can be identified using statistical methods or by manually inspecting the data.</a:t>
            </a:r>
          </a:p>
          <a:p>
            <a:pPr marL="457200" indent="-457200">
              <a:buFont typeface="+mj-lt"/>
              <a:buAutoNum type="arabicPeriod"/>
            </a:pPr>
            <a:r>
              <a:rPr lang="en-US" b="1" dirty="0"/>
              <a:t>Handle</a:t>
            </a:r>
            <a:r>
              <a:rPr lang="en-US" dirty="0"/>
              <a:t> </a:t>
            </a:r>
            <a:r>
              <a:rPr lang="en-US" b="1" dirty="0"/>
              <a:t>missing</a:t>
            </a:r>
            <a:r>
              <a:rPr lang="en-US" dirty="0"/>
              <a:t> </a:t>
            </a:r>
            <a:r>
              <a:rPr lang="en-US" b="1" dirty="0"/>
              <a:t>values</a:t>
            </a:r>
            <a:r>
              <a:rPr lang="en-US" dirty="0"/>
              <a:t>. Missing values are common in market basket data. There are a number of ways to handle missing values, such as imputing the missing values with the mean or median value, or removing the transactions with missing values.</a:t>
            </a:r>
          </a:p>
          <a:p>
            <a:pPr marL="457200" indent="-457200">
              <a:buFont typeface="+mj-lt"/>
              <a:buAutoNum type="arabicPeriod"/>
            </a:pPr>
            <a:r>
              <a:rPr lang="en-US" b="1" dirty="0"/>
              <a:t>Discretize</a:t>
            </a:r>
            <a:r>
              <a:rPr lang="en-US" dirty="0"/>
              <a:t> </a:t>
            </a:r>
            <a:r>
              <a:rPr lang="en-US" b="1" dirty="0"/>
              <a:t>continuous</a:t>
            </a:r>
            <a:r>
              <a:rPr lang="en-US" dirty="0"/>
              <a:t> </a:t>
            </a:r>
            <a:r>
              <a:rPr lang="en-US" b="1" dirty="0"/>
              <a:t>variables</a:t>
            </a:r>
            <a:r>
              <a:rPr lang="en-US" dirty="0"/>
              <a:t>. If the data contains any continuous variables, such as price or quantity purchased, it is important to discretize them into categories before performing the analysis. This can be done using equal-width intervals, equal-frequency intervals, or other methods.</a:t>
            </a:r>
          </a:p>
        </p:txBody>
      </p:sp>
    </p:spTree>
    <p:extLst>
      <p:ext uri="{BB962C8B-B14F-4D97-AF65-F5344CB8AC3E}">
        <p14:creationId xmlns:p14="http://schemas.microsoft.com/office/powerpoint/2010/main" val="117024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4A0B5-09DF-127E-9558-BECE19CCA253}"/>
              </a:ext>
            </a:extLst>
          </p:cNvPr>
          <p:cNvSpPr>
            <a:spLocks noGrp="1"/>
          </p:cNvSpPr>
          <p:nvPr>
            <p:ph type="title"/>
          </p:nvPr>
        </p:nvSpPr>
        <p:spPr/>
        <p:txBody>
          <a:bodyPr/>
          <a:lstStyle/>
          <a:p>
            <a:r>
              <a:rPr lang="en-US" dirty="0"/>
              <a:t>Market Basket Analysis:</a:t>
            </a:r>
            <a:br>
              <a:rPr lang="en-US" dirty="0"/>
            </a:br>
            <a:r>
              <a:rPr lang="en-US" dirty="0"/>
              <a:t>Design Thinking</a:t>
            </a:r>
          </a:p>
        </p:txBody>
      </p:sp>
      <p:sp>
        <p:nvSpPr>
          <p:cNvPr id="3" name="Content Placeholder 2">
            <a:extLst>
              <a:ext uri="{FF2B5EF4-FFF2-40B4-BE49-F238E27FC236}">
                <a16:creationId xmlns:a16="http://schemas.microsoft.com/office/drawing/2014/main" id="{7D09F318-42FC-151B-8F7B-F1D9B9FAFF0B}"/>
              </a:ext>
            </a:extLst>
          </p:cNvPr>
          <p:cNvSpPr>
            <a:spLocks noGrp="1"/>
          </p:cNvSpPr>
          <p:nvPr>
            <p:ph idx="1"/>
          </p:nvPr>
        </p:nvSpPr>
        <p:spPr/>
        <p:txBody>
          <a:bodyPr/>
          <a:lstStyle/>
          <a:p>
            <a:r>
              <a:rPr lang="en-US" b="1" dirty="0"/>
              <a:t>Association</a:t>
            </a:r>
            <a:r>
              <a:rPr lang="en-US" dirty="0"/>
              <a:t> </a:t>
            </a:r>
            <a:r>
              <a:rPr lang="en-US" b="1" dirty="0" err="1"/>
              <a:t>Analysis</a:t>
            </a:r>
            <a:r>
              <a:rPr lang="en-US" dirty="0" err="1"/>
              <a:t>:Association</a:t>
            </a:r>
            <a:r>
              <a:rPr lang="en-US" dirty="0"/>
              <a:t> analysis is a data mining technique that is used to discover relationships between items in a dataset. It is often used for market basket analysis, which involves identifying products that are frequently purchased together</a:t>
            </a:r>
          </a:p>
          <a:p>
            <a:r>
              <a:rPr lang="en-US" dirty="0"/>
              <a:t> Once the frequent </a:t>
            </a:r>
            <a:r>
              <a:rPr lang="en-US" dirty="0" err="1"/>
              <a:t>itemsets</a:t>
            </a:r>
            <a:r>
              <a:rPr lang="en-US" dirty="0"/>
              <a:t> have been identified, the association analysis algorithm generates association rules for each frequent </a:t>
            </a:r>
            <a:r>
              <a:rPr lang="en-US" dirty="0" err="1"/>
              <a:t>itemset</a:t>
            </a:r>
            <a:r>
              <a:rPr lang="en-US" dirty="0"/>
              <a:t>. The rules are evaluated using two metrics: support and confidence.
</a:t>
            </a:r>
            <a:r>
              <a:rPr lang="en-US" b="1" dirty="0"/>
              <a:t>Support</a:t>
            </a:r>
            <a:r>
              <a:rPr lang="en-US" dirty="0"/>
              <a:t> is the percentage of transactions that contain the items in the rule. For example, if the rule is “If a customer buys milk, they are 75% likely to also buy bread,” then the support for the rule is the percentage of transactions that contain both milk and bread.</a:t>
            </a:r>
          </a:p>
        </p:txBody>
      </p:sp>
    </p:spTree>
    <p:extLst>
      <p:ext uri="{BB962C8B-B14F-4D97-AF65-F5344CB8AC3E}">
        <p14:creationId xmlns:p14="http://schemas.microsoft.com/office/powerpoint/2010/main" val="1463112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35A7A-D118-45CB-3384-D8E161AC6906}"/>
              </a:ext>
            </a:extLst>
          </p:cNvPr>
          <p:cNvSpPr>
            <a:spLocks noGrp="1"/>
          </p:cNvSpPr>
          <p:nvPr>
            <p:ph type="title"/>
          </p:nvPr>
        </p:nvSpPr>
        <p:spPr/>
        <p:txBody>
          <a:bodyPr/>
          <a:lstStyle/>
          <a:p>
            <a:r>
              <a:rPr lang="en-US" dirty="0"/>
              <a:t>Market Basket Analysis: Design Thinking </a:t>
            </a:r>
          </a:p>
        </p:txBody>
      </p:sp>
      <p:sp>
        <p:nvSpPr>
          <p:cNvPr id="3" name="Content Placeholder 2">
            <a:extLst>
              <a:ext uri="{FF2B5EF4-FFF2-40B4-BE49-F238E27FC236}">
                <a16:creationId xmlns:a16="http://schemas.microsoft.com/office/drawing/2014/main" id="{D3E7ABE9-FA64-17C0-DD4B-904BAEB776C8}"/>
              </a:ext>
            </a:extLst>
          </p:cNvPr>
          <p:cNvSpPr>
            <a:spLocks noGrp="1"/>
          </p:cNvSpPr>
          <p:nvPr>
            <p:ph idx="1"/>
          </p:nvPr>
        </p:nvSpPr>
        <p:spPr/>
        <p:txBody>
          <a:bodyPr/>
          <a:lstStyle/>
          <a:p>
            <a:r>
              <a:rPr lang="en-US" b="1" dirty="0"/>
              <a:t>Confidence</a:t>
            </a:r>
            <a:r>
              <a:rPr lang="en-US" dirty="0"/>
              <a:t> is the percentage of transactions that contain the item on the left side of the rule that also contain the item on the right side of the rule. For example, if the rule is “If a customer buys milk, they are 75% likely to also buy bread,” then the confidence for the rule is the percentage of transactions that contain milk that also contain bread.</a:t>
            </a:r>
          </a:p>
          <a:p>
            <a:r>
              <a:rPr lang="en-US" b="1" dirty="0"/>
              <a:t>Product</a:t>
            </a:r>
            <a:r>
              <a:rPr lang="en-US" dirty="0"/>
              <a:t> </a:t>
            </a:r>
            <a:r>
              <a:rPr lang="en-US" b="1" dirty="0"/>
              <a:t>placement</a:t>
            </a:r>
            <a:r>
              <a:rPr lang="en-US" dirty="0"/>
              <a:t>: Retailers can use association rules to determine where to place products in their stores. For example, if a retailer knows that customers who buy diapers frequently also buy beer, they might place beer near the diapers in the store</a:t>
            </a:r>
          </a:p>
          <a:p>
            <a:r>
              <a:rPr lang="en-US" dirty="0"/>
              <a:t> </a:t>
            </a:r>
            <a:r>
              <a:rPr lang="en-US" b="1" dirty="0"/>
              <a:t>Promotions</a:t>
            </a:r>
            <a:r>
              <a:rPr lang="en-US" dirty="0"/>
              <a:t>: Retailers can use association rules to create promotions that encourage customers to buy related products. For example, a retailer might offer a discount on bread to customers who buy milk.</a:t>
            </a:r>
          </a:p>
        </p:txBody>
      </p:sp>
    </p:spTree>
    <p:extLst>
      <p:ext uri="{BB962C8B-B14F-4D97-AF65-F5344CB8AC3E}">
        <p14:creationId xmlns:p14="http://schemas.microsoft.com/office/powerpoint/2010/main" val="1934132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3AB04-4B46-AED0-6B9E-D5C6C745717C}"/>
              </a:ext>
            </a:extLst>
          </p:cNvPr>
          <p:cNvSpPr>
            <a:spLocks noGrp="1"/>
          </p:cNvSpPr>
          <p:nvPr>
            <p:ph type="title"/>
          </p:nvPr>
        </p:nvSpPr>
        <p:spPr/>
        <p:txBody>
          <a:bodyPr/>
          <a:lstStyle/>
          <a:p>
            <a:r>
              <a:rPr lang="en-US" dirty="0"/>
              <a:t>Market Basket Analysis :Design Thinking</a:t>
            </a:r>
          </a:p>
        </p:txBody>
      </p:sp>
      <p:sp>
        <p:nvSpPr>
          <p:cNvPr id="3" name="Content Placeholder 2">
            <a:extLst>
              <a:ext uri="{FF2B5EF4-FFF2-40B4-BE49-F238E27FC236}">
                <a16:creationId xmlns:a16="http://schemas.microsoft.com/office/drawing/2014/main" id="{DCFF4840-0E0E-C90D-28B2-D78A7BCCA013}"/>
              </a:ext>
            </a:extLst>
          </p:cNvPr>
          <p:cNvSpPr>
            <a:spLocks noGrp="1"/>
          </p:cNvSpPr>
          <p:nvPr>
            <p:ph idx="1"/>
          </p:nvPr>
        </p:nvSpPr>
        <p:spPr/>
        <p:txBody>
          <a:bodyPr/>
          <a:lstStyle/>
          <a:p>
            <a:r>
              <a:rPr lang="en-US" b="1" dirty="0"/>
              <a:t>New</a:t>
            </a:r>
            <a:r>
              <a:rPr lang="en-US" dirty="0"/>
              <a:t> </a:t>
            </a:r>
            <a:r>
              <a:rPr lang="en-US" b="1" dirty="0"/>
              <a:t>product</a:t>
            </a:r>
            <a:r>
              <a:rPr lang="en-US" dirty="0"/>
              <a:t> </a:t>
            </a:r>
            <a:r>
              <a:rPr lang="en-US" b="1" dirty="0"/>
              <a:t>development</a:t>
            </a:r>
            <a:r>
              <a:rPr lang="en-US" dirty="0"/>
              <a:t>: Retailers can use association rules to identify new product opportunities. For example, if a retailer sees that customers who buy diapers frequently also buy wipes, they might develop their own line of wipes.</a:t>
            </a:r>
          </a:p>
          <a:p>
            <a:r>
              <a:rPr lang="en-US" dirty="0"/>
              <a:t>Association analysis is a </a:t>
            </a:r>
            <a:r>
              <a:rPr lang="en-US" b="1" dirty="0"/>
              <a:t>powerful</a:t>
            </a:r>
            <a:r>
              <a:rPr lang="en-US" dirty="0"/>
              <a:t> </a:t>
            </a:r>
            <a:r>
              <a:rPr lang="en-US" b="1" dirty="0"/>
              <a:t>tool</a:t>
            </a:r>
            <a:r>
              <a:rPr lang="en-US" dirty="0"/>
              <a:t> that can help retailers to improve their sales and profits.
Here is an example of how association analysis can be used for market basket analysis:</a:t>
            </a:r>
          </a:p>
          <a:p>
            <a:r>
              <a:rPr lang="en-US" dirty="0"/>
              <a:t>Suppose a retailer has a dataset of transactions that shows what products customers purchase together. The retailer can use association analysis to identify the following association rule:
</a:t>
            </a:r>
            <a:r>
              <a:rPr lang="en-US" b="1" dirty="0"/>
              <a:t>If</a:t>
            </a:r>
            <a:r>
              <a:rPr lang="en-US" dirty="0"/>
              <a:t> </a:t>
            </a:r>
            <a:r>
              <a:rPr lang="en-US" b="1" dirty="0"/>
              <a:t>a</a:t>
            </a:r>
            <a:r>
              <a:rPr lang="en-US" dirty="0"/>
              <a:t> </a:t>
            </a:r>
            <a:r>
              <a:rPr lang="en-US" b="1" dirty="0"/>
              <a:t>customer</a:t>
            </a:r>
            <a:r>
              <a:rPr lang="en-US" dirty="0"/>
              <a:t> </a:t>
            </a:r>
            <a:r>
              <a:rPr lang="en-US" b="1" dirty="0"/>
              <a:t>buys</a:t>
            </a:r>
            <a:r>
              <a:rPr lang="en-US" dirty="0"/>
              <a:t> </a:t>
            </a:r>
            <a:r>
              <a:rPr lang="en-US" b="1" dirty="0"/>
              <a:t>milk</a:t>
            </a:r>
            <a:r>
              <a:rPr lang="en-US" dirty="0"/>
              <a:t>, </a:t>
            </a:r>
            <a:r>
              <a:rPr lang="en-US" b="1" dirty="0"/>
              <a:t>they</a:t>
            </a:r>
            <a:r>
              <a:rPr lang="en-US" dirty="0"/>
              <a:t> </a:t>
            </a:r>
            <a:r>
              <a:rPr lang="en-US" b="1" dirty="0"/>
              <a:t>are</a:t>
            </a:r>
            <a:r>
              <a:rPr lang="en-US" dirty="0"/>
              <a:t> 75% </a:t>
            </a:r>
            <a:r>
              <a:rPr lang="en-US" b="1" dirty="0"/>
              <a:t>likely</a:t>
            </a:r>
            <a:r>
              <a:rPr lang="en-US" dirty="0"/>
              <a:t> </a:t>
            </a:r>
            <a:r>
              <a:rPr lang="en-US" b="1" dirty="0"/>
              <a:t>to</a:t>
            </a:r>
            <a:r>
              <a:rPr lang="en-US" dirty="0"/>
              <a:t> </a:t>
            </a:r>
            <a:r>
              <a:rPr lang="en-US" b="1" dirty="0"/>
              <a:t>also</a:t>
            </a:r>
            <a:r>
              <a:rPr lang="en-US" dirty="0"/>
              <a:t> </a:t>
            </a:r>
            <a:r>
              <a:rPr lang="en-US" b="1" dirty="0"/>
              <a:t>buy</a:t>
            </a:r>
            <a:r>
              <a:rPr lang="en-US" dirty="0"/>
              <a:t> </a:t>
            </a:r>
            <a:r>
              <a:rPr lang="en-US" b="1" dirty="0"/>
              <a:t>bread</a:t>
            </a:r>
            <a:r>
              <a:rPr lang="en-US" dirty="0"/>
              <a:t>.</a:t>
            </a:r>
          </a:p>
        </p:txBody>
      </p:sp>
    </p:spTree>
    <p:extLst>
      <p:ext uri="{BB962C8B-B14F-4D97-AF65-F5344CB8AC3E}">
        <p14:creationId xmlns:p14="http://schemas.microsoft.com/office/powerpoint/2010/main" val="1212090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52AE2-2202-039B-4B99-16D3B09B83F7}"/>
              </a:ext>
            </a:extLst>
          </p:cNvPr>
          <p:cNvSpPr>
            <a:spLocks noGrp="1"/>
          </p:cNvSpPr>
          <p:nvPr>
            <p:ph type="title"/>
          </p:nvPr>
        </p:nvSpPr>
        <p:spPr/>
        <p:txBody>
          <a:bodyPr/>
          <a:lstStyle/>
          <a:p>
            <a:r>
              <a:rPr lang="en-US" dirty="0"/>
              <a:t>Market Basket Analysis: Design Thinking</a:t>
            </a:r>
          </a:p>
        </p:txBody>
      </p:sp>
      <p:sp>
        <p:nvSpPr>
          <p:cNvPr id="3" name="Content Placeholder 2">
            <a:extLst>
              <a:ext uri="{FF2B5EF4-FFF2-40B4-BE49-F238E27FC236}">
                <a16:creationId xmlns:a16="http://schemas.microsoft.com/office/drawing/2014/main" id="{88B3D88A-3090-F7FB-1572-64BB9F621027}"/>
              </a:ext>
            </a:extLst>
          </p:cNvPr>
          <p:cNvSpPr>
            <a:spLocks noGrp="1"/>
          </p:cNvSpPr>
          <p:nvPr>
            <p:ph idx="1"/>
          </p:nvPr>
        </p:nvSpPr>
        <p:spPr/>
        <p:txBody>
          <a:bodyPr/>
          <a:lstStyle/>
          <a:p>
            <a:r>
              <a:rPr lang="en-US" dirty="0"/>
              <a:t>This rule has a high support (80% of transactions contain both milk and bread) and a high confidence (75% of transactions that contain milk also contain bread). This suggests that there is a strong relationship between the purchase of milk and the purchase of bread</a:t>
            </a:r>
          </a:p>
          <a:p>
            <a:r>
              <a:rPr lang="en-US" dirty="0"/>
              <a:t> The retailer can use this information to make a variety of business decisions. For example, they could place milk and bread near each other in the store, or they could offer a discount on bread to customers who purchase milk.</a:t>
            </a:r>
          </a:p>
          <a:p>
            <a:r>
              <a:rPr lang="en-US" dirty="0"/>
              <a:t>Association analysis is a valuable tool for retailers and other businesses that want to understand the relationships between the products that their customers purchase.</a:t>
            </a:r>
          </a:p>
        </p:txBody>
      </p:sp>
    </p:spTree>
    <p:extLst>
      <p:ext uri="{BB962C8B-B14F-4D97-AF65-F5344CB8AC3E}">
        <p14:creationId xmlns:p14="http://schemas.microsoft.com/office/powerpoint/2010/main" val="20535501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104C8-4AF7-F6BA-5ADA-42E383E28F37}"/>
              </a:ext>
            </a:extLst>
          </p:cNvPr>
          <p:cNvSpPr>
            <a:spLocks noGrp="1"/>
          </p:cNvSpPr>
          <p:nvPr>
            <p:ph type="title"/>
          </p:nvPr>
        </p:nvSpPr>
        <p:spPr/>
        <p:txBody>
          <a:bodyPr/>
          <a:lstStyle/>
          <a:p>
            <a:r>
              <a:rPr lang="en-US" dirty="0"/>
              <a:t>Market Basket Analysis :Design Thinking</a:t>
            </a:r>
          </a:p>
        </p:txBody>
      </p:sp>
      <p:sp>
        <p:nvSpPr>
          <p:cNvPr id="3" name="Content Placeholder 2">
            <a:extLst>
              <a:ext uri="{FF2B5EF4-FFF2-40B4-BE49-F238E27FC236}">
                <a16:creationId xmlns:a16="http://schemas.microsoft.com/office/drawing/2014/main" id="{2EC8DA50-4EEF-4F6F-1D45-DFCDEF62768E}"/>
              </a:ext>
            </a:extLst>
          </p:cNvPr>
          <p:cNvSpPr>
            <a:spLocks noGrp="1"/>
          </p:cNvSpPr>
          <p:nvPr>
            <p:ph idx="1"/>
          </p:nvPr>
        </p:nvSpPr>
        <p:spPr/>
        <p:txBody>
          <a:bodyPr/>
          <a:lstStyle/>
          <a:p>
            <a:r>
              <a:rPr lang="en-US" b="1" dirty="0"/>
              <a:t>Insights Generation:  </a:t>
            </a:r>
            <a:r>
              <a:rPr lang="en-US" dirty="0"/>
              <a:t>Market basket analysis (MBA) is a data mining technique that identifies frequently purchased items together. It can be used to generate insights into customer behavior, product associations, and trends.</a:t>
            </a:r>
          </a:p>
          <a:p>
            <a:r>
              <a:rPr lang="en-US" b="1" dirty="0"/>
              <a:t>Here are some tips for generating insights from market basket analysis:
1. </a:t>
            </a:r>
            <a:r>
              <a:rPr lang="en-US" dirty="0"/>
              <a:t>Identify the most common </a:t>
            </a:r>
            <a:r>
              <a:rPr lang="en-US" dirty="0" err="1"/>
              <a:t>itemsets</a:t>
            </a:r>
            <a:r>
              <a:rPr lang="en-US" dirty="0"/>
              <a:t>. This will give you a good understanding of the most popular products and the most common combinations of products.</a:t>
            </a:r>
          </a:p>
          <a:p>
            <a:r>
              <a:rPr lang="en-US" b="1" dirty="0"/>
              <a:t>Look for patterns in the data</a:t>
            </a:r>
            <a:r>
              <a:rPr lang="en-US" dirty="0"/>
              <a:t>. For example, do certain products tend to be purchased together at specific times of day or days of the week? Are there certain products that are often purchased by customers who buy other specific products?</a:t>
            </a:r>
          </a:p>
          <a:p>
            <a:pPr marL="0" indent="0">
              <a:buNone/>
            </a:pPr>
            <a:endParaRPr lang="en-US" dirty="0"/>
          </a:p>
        </p:txBody>
      </p:sp>
    </p:spTree>
    <p:extLst>
      <p:ext uri="{BB962C8B-B14F-4D97-AF65-F5344CB8AC3E}">
        <p14:creationId xmlns:p14="http://schemas.microsoft.com/office/powerpoint/2010/main" val="16912507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CF95A-A263-92D1-C855-56B9DE8A2996}"/>
              </a:ext>
            </a:extLst>
          </p:cNvPr>
          <p:cNvSpPr>
            <a:spLocks noGrp="1"/>
          </p:cNvSpPr>
          <p:nvPr>
            <p:ph type="title"/>
          </p:nvPr>
        </p:nvSpPr>
        <p:spPr/>
        <p:txBody>
          <a:bodyPr/>
          <a:lstStyle/>
          <a:p>
            <a:r>
              <a:rPr lang="en-US" dirty="0"/>
              <a:t>Market Basket Analysis: Design Thinking</a:t>
            </a:r>
          </a:p>
        </p:txBody>
      </p:sp>
      <p:sp>
        <p:nvSpPr>
          <p:cNvPr id="3" name="Content Placeholder 2">
            <a:extLst>
              <a:ext uri="{FF2B5EF4-FFF2-40B4-BE49-F238E27FC236}">
                <a16:creationId xmlns:a16="http://schemas.microsoft.com/office/drawing/2014/main" id="{8D483CBF-1056-80B7-8D1E-E5788533E807}"/>
              </a:ext>
            </a:extLst>
          </p:cNvPr>
          <p:cNvSpPr>
            <a:spLocks noGrp="1"/>
          </p:cNvSpPr>
          <p:nvPr>
            <p:ph idx="1"/>
          </p:nvPr>
        </p:nvSpPr>
        <p:spPr/>
        <p:txBody>
          <a:bodyPr/>
          <a:lstStyle/>
          <a:p>
            <a:r>
              <a:rPr lang="en-US" dirty="0"/>
              <a:t>Use the data to identify opportunities to increase sales and improve customer satisfaction. For example, you could use the data to develop targeted marketing campaigns, create new product bundles, or optimize your product placement</a:t>
            </a:r>
          </a:p>
          <a:p>
            <a:r>
              <a:rPr lang="en-US" dirty="0"/>
              <a:t> some </a:t>
            </a:r>
            <a:r>
              <a:rPr lang="en-US" b="1" dirty="0"/>
              <a:t>specific</a:t>
            </a:r>
            <a:r>
              <a:rPr lang="en-US" dirty="0"/>
              <a:t> </a:t>
            </a:r>
            <a:r>
              <a:rPr lang="en-US" b="1" dirty="0"/>
              <a:t>examples</a:t>
            </a:r>
          </a:p>
          <a:p>
            <a:r>
              <a:rPr lang="en-US" dirty="0"/>
              <a:t> </a:t>
            </a:r>
            <a:r>
              <a:rPr lang="en-US" b="1" dirty="0"/>
              <a:t>Cross-selling opportunities: </a:t>
            </a:r>
            <a:r>
              <a:rPr lang="en-US" dirty="0"/>
              <a:t>Identify frequently purchased item sets to identify opportunities to cross-sell products to customers. For example, if customers who buy diapers often also buy wipes, you could promote wipes to customers who are buying diapers.</a:t>
            </a:r>
          </a:p>
          <a:p>
            <a:r>
              <a:rPr lang="en-US" b="1" dirty="0"/>
              <a:t>Upselling opportunities:</a:t>
            </a:r>
            <a:r>
              <a:rPr lang="en-US" dirty="0"/>
              <a:t> Identify frequently purchased item sets to identify opportunities to upsell products to customers. For example, if customers who buy a basic phone often also buy a case, you could promote cases to customers who are buying basic phones</a:t>
            </a:r>
          </a:p>
        </p:txBody>
      </p:sp>
    </p:spTree>
    <p:extLst>
      <p:ext uri="{BB962C8B-B14F-4D97-AF65-F5344CB8AC3E}">
        <p14:creationId xmlns:p14="http://schemas.microsoft.com/office/powerpoint/2010/main" val="5813318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48D2D-8482-8A3F-BF4E-28D148627FE1}"/>
              </a:ext>
            </a:extLst>
          </p:cNvPr>
          <p:cNvSpPr>
            <a:spLocks noGrp="1"/>
          </p:cNvSpPr>
          <p:nvPr>
            <p:ph type="title"/>
          </p:nvPr>
        </p:nvSpPr>
        <p:spPr/>
        <p:txBody>
          <a:bodyPr/>
          <a:lstStyle/>
          <a:p>
            <a:r>
              <a:rPr lang="en-US" dirty="0"/>
              <a:t>Market Basket Analysis : Design Thinking</a:t>
            </a:r>
          </a:p>
        </p:txBody>
      </p:sp>
      <p:sp>
        <p:nvSpPr>
          <p:cNvPr id="3" name="Content Placeholder 2">
            <a:extLst>
              <a:ext uri="{FF2B5EF4-FFF2-40B4-BE49-F238E27FC236}">
                <a16:creationId xmlns:a16="http://schemas.microsoft.com/office/drawing/2014/main" id="{28B8223D-F834-718C-62E6-706AD15FF61E}"/>
              </a:ext>
            </a:extLst>
          </p:cNvPr>
          <p:cNvSpPr>
            <a:spLocks noGrp="1"/>
          </p:cNvSpPr>
          <p:nvPr>
            <p:ph idx="1"/>
          </p:nvPr>
        </p:nvSpPr>
        <p:spPr>
          <a:xfrm>
            <a:off x="3592038" y="0"/>
            <a:ext cx="7315200" cy="6672641"/>
          </a:xfrm>
        </p:spPr>
        <p:txBody>
          <a:bodyPr/>
          <a:lstStyle/>
          <a:p>
            <a:r>
              <a:rPr lang="en-US" b="1" dirty="0"/>
              <a:t>Product</a:t>
            </a:r>
            <a:r>
              <a:rPr lang="en-US" dirty="0"/>
              <a:t> </a:t>
            </a:r>
            <a:r>
              <a:rPr lang="en-US" b="1" dirty="0"/>
              <a:t>placement</a:t>
            </a:r>
            <a:r>
              <a:rPr lang="en-US" dirty="0"/>
              <a:t>: Use the data to determine where to place products in your store to maximize sales. For example, if customers who buy bread often also buy milk, you could place bread and milk near each other in your store.</a:t>
            </a:r>
          </a:p>
          <a:p>
            <a:r>
              <a:rPr lang="en-US" b="1" dirty="0"/>
              <a:t>New</a:t>
            </a:r>
            <a:r>
              <a:rPr lang="en-US" dirty="0"/>
              <a:t> </a:t>
            </a:r>
            <a:r>
              <a:rPr lang="en-US" b="1" dirty="0"/>
              <a:t>product</a:t>
            </a:r>
            <a:r>
              <a:rPr lang="en-US" dirty="0"/>
              <a:t> </a:t>
            </a:r>
            <a:r>
              <a:rPr lang="en-US" b="1" dirty="0"/>
              <a:t>development</a:t>
            </a:r>
            <a:r>
              <a:rPr lang="en-US" dirty="0"/>
              <a:t>: Identify frequently purchased item sets to identify opportunities to develop new products. For example, if customers who buy coffee often also buy donuts, you could develop a new coffee and donut combo product</a:t>
            </a:r>
          </a:p>
          <a:p>
            <a:r>
              <a:rPr lang="en-US" dirty="0"/>
              <a:t> </a:t>
            </a:r>
            <a:r>
              <a:rPr lang="en-US" b="1" dirty="0"/>
              <a:t>Customer</a:t>
            </a:r>
            <a:r>
              <a:rPr lang="en-US" dirty="0"/>
              <a:t> </a:t>
            </a:r>
            <a:r>
              <a:rPr lang="en-US" b="1" dirty="0"/>
              <a:t>segmentation</a:t>
            </a:r>
            <a:r>
              <a:rPr lang="en-US" dirty="0"/>
              <a:t>: Use the data to segment your customers into different groups based on their purchase patterns. This information can then be used to develop targeted marketing campaigns and promotions.</a:t>
            </a:r>
          </a:p>
          <a:p>
            <a:r>
              <a:rPr lang="en-US" dirty="0"/>
              <a:t>Overall, market basket analysis is a powerful tool that can be used to generate valuable insights into customer behavior and product associations. These insights can then be used to improve sales, marketing, and product development strategies.</a:t>
            </a:r>
          </a:p>
        </p:txBody>
      </p:sp>
    </p:spTree>
    <p:extLst>
      <p:ext uri="{BB962C8B-B14F-4D97-AF65-F5344CB8AC3E}">
        <p14:creationId xmlns:p14="http://schemas.microsoft.com/office/powerpoint/2010/main" val="19053917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7BA2F-7903-D7F7-9876-0302A39FB182}"/>
              </a:ext>
            </a:extLst>
          </p:cNvPr>
          <p:cNvSpPr>
            <a:spLocks noGrp="1"/>
          </p:cNvSpPr>
          <p:nvPr>
            <p:ph type="title"/>
          </p:nvPr>
        </p:nvSpPr>
        <p:spPr/>
        <p:txBody>
          <a:bodyPr/>
          <a:lstStyle/>
          <a:p>
            <a:r>
              <a:rPr lang="en-US" dirty="0"/>
              <a:t>Market Basket Analysis : Design Thinking</a:t>
            </a:r>
          </a:p>
        </p:txBody>
      </p:sp>
      <p:sp>
        <p:nvSpPr>
          <p:cNvPr id="3" name="Content Placeholder 2">
            <a:extLst>
              <a:ext uri="{FF2B5EF4-FFF2-40B4-BE49-F238E27FC236}">
                <a16:creationId xmlns:a16="http://schemas.microsoft.com/office/drawing/2014/main" id="{9E2912A8-4273-3C23-2449-EFD8C549F1CB}"/>
              </a:ext>
            </a:extLst>
          </p:cNvPr>
          <p:cNvSpPr>
            <a:spLocks noGrp="1"/>
          </p:cNvSpPr>
          <p:nvPr>
            <p:ph idx="1"/>
          </p:nvPr>
        </p:nvSpPr>
        <p:spPr/>
        <p:txBody>
          <a:bodyPr/>
          <a:lstStyle/>
          <a:p>
            <a:r>
              <a:rPr lang="en-US" b="1" dirty="0"/>
              <a:t>Visualization: </a:t>
            </a:r>
          </a:p>
          <a:p>
            <a:r>
              <a:rPr lang="en-US" dirty="0"/>
              <a:t>There are a number of different ways to visualize the results of market basket analysis. Some of the most common methods include:</a:t>
            </a:r>
          </a:p>
          <a:p>
            <a:r>
              <a:rPr lang="en-US" b="1" dirty="0"/>
              <a:t>Network</a:t>
            </a:r>
            <a:r>
              <a:rPr lang="en-US" dirty="0"/>
              <a:t> </a:t>
            </a:r>
            <a:r>
              <a:rPr lang="en-US" b="1" dirty="0"/>
              <a:t>diagrams</a:t>
            </a:r>
            <a:r>
              <a:rPr lang="en-US" dirty="0"/>
              <a:t>: Network diagrams can be used to show the relationships between different items. The nodes in the network represent the items, and the edges represent the relationships between them. The thickness of the edges can be used to represent the strength of the relationship</a:t>
            </a:r>
          </a:p>
          <a:p>
            <a:r>
              <a:rPr lang="en-US" dirty="0"/>
              <a:t> </a:t>
            </a:r>
            <a:r>
              <a:rPr lang="en-US" b="1" dirty="0" err="1"/>
              <a:t>Heatmaps</a:t>
            </a:r>
            <a:r>
              <a:rPr lang="en-US" dirty="0"/>
              <a:t>: </a:t>
            </a:r>
            <a:r>
              <a:rPr lang="en-US" dirty="0" err="1"/>
              <a:t>Heatmaps</a:t>
            </a:r>
            <a:r>
              <a:rPr lang="en-US" dirty="0"/>
              <a:t> can be used to show the frequency with which different items are purchased together. The color of each cell in the </a:t>
            </a:r>
            <a:r>
              <a:rPr lang="en-US" dirty="0" err="1"/>
              <a:t>heatmap</a:t>
            </a:r>
            <a:r>
              <a:rPr lang="en-US" dirty="0"/>
              <a:t> represents the frequency of the corresponding pair of items being purchased together.</a:t>
            </a:r>
          </a:p>
          <a:p>
            <a:pPr marL="0" indent="0">
              <a:buNone/>
            </a:pPr>
            <a:endParaRPr lang="en-US" dirty="0"/>
          </a:p>
        </p:txBody>
      </p:sp>
    </p:spTree>
    <p:extLst>
      <p:ext uri="{BB962C8B-B14F-4D97-AF65-F5344CB8AC3E}">
        <p14:creationId xmlns:p14="http://schemas.microsoft.com/office/powerpoint/2010/main" val="39419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52371-1FE2-151F-A910-00CB3CCD8BCA}"/>
              </a:ext>
            </a:extLst>
          </p:cNvPr>
          <p:cNvSpPr>
            <a:spLocks noGrp="1"/>
          </p:cNvSpPr>
          <p:nvPr>
            <p:ph type="title"/>
          </p:nvPr>
        </p:nvSpPr>
        <p:spPr/>
        <p:txBody>
          <a:bodyPr/>
          <a:lstStyle/>
          <a:p>
            <a:r>
              <a:rPr lang="en-US" dirty="0"/>
              <a:t>Market Basket Analysis</a:t>
            </a:r>
          </a:p>
        </p:txBody>
      </p:sp>
      <p:sp>
        <p:nvSpPr>
          <p:cNvPr id="5" name="Content Placeholder 4">
            <a:extLst>
              <a:ext uri="{FF2B5EF4-FFF2-40B4-BE49-F238E27FC236}">
                <a16:creationId xmlns:a16="http://schemas.microsoft.com/office/drawing/2014/main" id="{843B2FDE-6F2E-3A34-81F1-F88F509BD81E}"/>
              </a:ext>
            </a:extLst>
          </p:cNvPr>
          <p:cNvSpPr>
            <a:spLocks noGrp="1"/>
          </p:cNvSpPr>
          <p:nvPr>
            <p:ph idx="1"/>
          </p:nvPr>
        </p:nvSpPr>
        <p:spPr/>
        <p:txBody>
          <a:bodyPr/>
          <a:lstStyle/>
          <a:p>
            <a:pPr marL="457200" indent="-457200">
              <a:buFont typeface="+mj-lt"/>
              <a:buAutoNum type="arabicPeriod"/>
            </a:pPr>
            <a:r>
              <a:rPr lang="en-US" b="1" dirty="0"/>
              <a:t>Problem</a:t>
            </a:r>
            <a:r>
              <a:rPr lang="en-US" dirty="0"/>
              <a:t> </a:t>
            </a:r>
            <a:r>
              <a:rPr lang="en-US" b="1" dirty="0"/>
              <a:t>Definition</a:t>
            </a:r>
            <a:r>
              <a:rPr lang="en-US" dirty="0"/>
              <a:t>: The problem is to perform market basket analysis on a provided dataset to unveil hidden patterns and associations between products. The goal is to understand customer purchasing behavior and identify potential cross-selling opportunities for a retail business. This project involves using association analysis techniques, such as </a:t>
            </a:r>
            <a:r>
              <a:rPr lang="en-US" dirty="0" err="1"/>
              <a:t>Apriori</a:t>
            </a:r>
            <a:r>
              <a:rPr lang="en-US" dirty="0"/>
              <a:t> algorithm, to find frequently co-occurring products and generate insights for business optimization</a:t>
            </a:r>
          </a:p>
        </p:txBody>
      </p:sp>
    </p:spTree>
    <p:extLst>
      <p:ext uri="{BB962C8B-B14F-4D97-AF65-F5344CB8AC3E}">
        <p14:creationId xmlns:p14="http://schemas.microsoft.com/office/powerpoint/2010/main" val="10456872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DADCD-510B-67FE-2FF3-C1DCE161F2BF}"/>
              </a:ext>
            </a:extLst>
          </p:cNvPr>
          <p:cNvSpPr>
            <a:spLocks noGrp="1"/>
          </p:cNvSpPr>
          <p:nvPr>
            <p:ph type="title"/>
          </p:nvPr>
        </p:nvSpPr>
        <p:spPr/>
        <p:txBody>
          <a:bodyPr/>
          <a:lstStyle/>
          <a:p>
            <a:r>
              <a:rPr lang="en-US" dirty="0"/>
              <a:t>Market Basket Analysis : Design Thinking</a:t>
            </a:r>
          </a:p>
        </p:txBody>
      </p:sp>
      <p:sp>
        <p:nvSpPr>
          <p:cNvPr id="3" name="Content Placeholder 2">
            <a:extLst>
              <a:ext uri="{FF2B5EF4-FFF2-40B4-BE49-F238E27FC236}">
                <a16:creationId xmlns:a16="http://schemas.microsoft.com/office/drawing/2014/main" id="{148F1534-5EBC-EDD8-097C-E722B4C45067}"/>
              </a:ext>
            </a:extLst>
          </p:cNvPr>
          <p:cNvSpPr>
            <a:spLocks noGrp="1"/>
          </p:cNvSpPr>
          <p:nvPr>
            <p:ph idx="1"/>
          </p:nvPr>
        </p:nvSpPr>
        <p:spPr/>
        <p:txBody>
          <a:bodyPr/>
          <a:lstStyle/>
          <a:p>
            <a:r>
              <a:rPr lang="en-US" b="1" dirty="0"/>
              <a:t>Bar</a:t>
            </a:r>
            <a:r>
              <a:rPr lang="en-US" dirty="0"/>
              <a:t> </a:t>
            </a:r>
            <a:r>
              <a:rPr lang="en-US" b="1" dirty="0"/>
              <a:t>charts</a:t>
            </a:r>
            <a:r>
              <a:rPr lang="en-US" dirty="0"/>
              <a:t>: Bar charts can be used to compare the support or confidence of different association rules.</a:t>
            </a:r>
          </a:p>
          <a:p>
            <a:r>
              <a:rPr lang="en-US" b="1" dirty="0"/>
              <a:t>Line</a:t>
            </a:r>
            <a:r>
              <a:rPr lang="en-US" dirty="0"/>
              <a:t> </a:t>
            </a:r>
            <a:r>
              <a:rPr lang="en-US" b="1" dirty="0"/>
              <a:t>charts</a:t>
            </a:r>
            <a:r>
              <a:rPr lang="en-US" dirty="0"/>
              <a:t>: Line charts can be used to show how the support or confidence of different association rules changes over time.</a:t>
            </a:r>
          </a:p>
          <a:p>
            <a:r>
              <a:rPr lang="en-US" dirty="0"/>
              <a:t>Here are some </a:t>
            </a:r>
            <a:r>
              <a:rPr lang="en-US" b="1" dirty="0"/>
              <a:t>specific</a:t>
            </a:r>
            <a:r>
              <a:rPr lang="en-US" dirty="0"/>
              <a:t> </a:t>
            </a:r>
            <a:r>
              <a:rPr lang="en-US" b="1" dirty="0"/>
              <a:t>examples</a:t>
            </a:r>
            <a:r>
              <a:rPr lang="en-US" dirty="0"/>
              <a:t> of visualizations that can be used for market basket analysis:
</a:t>
            </a:r>
            <a:r>
              <a:rPr lang="en-US" b="1" dirty="0"/>
              <a:t>Product</a:t>
            </a:r>
            <a:r>
              <a:rPr lang="en-US" dirty="0"/>
              <a:t> </a:t>
            </a:r>
            <a:r>
              <a:rPr lang="en-US" b="1" dirty="0"/>
              <a:t>recommendation</a:t>
            </a:r>
            <a:r>
              <a:rPr lang="en-US" dirty="0"/>
              <a:t> </a:t>
            </a:r>
            <a:r>
              <a:rPr lang="en-US" b="1" dirty="0"/>
              <a:t>engine</a:t>
            </a:r>
            <a:r>
              <a:rPr lang="en-US" dirty="0"/>
              <a:t>: A product recommendation engine can be used to recommend products to customers based on their past purchase history. This can be done by visualizing the relationships between different products in a network diagram or </a:t>
            </a:r>
            <a:r>
              <a:rPr lang="en-US" dirty="0" err="1"/>
              <a:t>heatmap</a:t>
            </a:r>
            <a:r>
              <a:rPr lang="en-US" dirty="0"/>
              <a:t>.</a:t>
            </a:r>
          </a:p>
        </p:txBody>
      </p:sp>
    </p:spTree>
    <p:extLst>
      <p:ext uri="{BB962C8B-B14F-4D97-AF65-F5344CB8AC3E}">
        <p14:creationId xmlns:p14="http://schemas.microsoft.com/office/powerpoint/2010/main" val="29810020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93ED4-71E7-025D-CA74-FAACC72D41DC}"/>
              </a:ext>
            </a:extLst>
          </p:cNvPr>
          <p:cNvSpPr>
            <a:spLocks noGrp="1"/>
          </p:cNvSpPr>
          <p:nvPr>
            <p:ph type="title"/>
          </p:nvPr>
        </p:nvSpPr>
        <p:spPr/>
        <p:txBody>
          <a:bodyPr/>
          <a:lstStyle/>
          <a:p>
            <a:r>
              <a:rPr lang="en-US" dirty="0"/>
              <a:t>Market Basket Analysis: Design Thinking</a:t>
            </a:r>
          </a:p>
        </p:txBody>
      </p:sp>
      <p:sp>
        <p:nvSpPr>
          <p:cNvPr id="3" name="Content Placeholder 2">
            <a:extLst>
              <a:ext uri="{FF2B5EF4-FFF2-40B4-BE49-F238E27FC236}">
                <a16:creationId xmlns:a16="http://schemas.microsoft.com/office/drawing/2014/main" id="{002F4DB4-E071-A305-669C-29C12AAC24EB}"/>
              </a:ext>
            </a:extLst>
          </p:cNvPr>
          <p:cNvSpPr>
            <a:spLocks noGrp="1"/>
          </p:cNvSpPr>
          <p:nvPr>
            <p:ph idx="1"/>
          </p:nvPr>
        </p:nvSpPr>
        <p:spPr/>
        <p:txBody>
          <a:bodyPr/>
          <a:lstStyle/>
          <a:p>
            <a:r>
              <a:rPr lang="en-US" b="1" dirty="0"/>
              <a:t>Promotional</a:t>
            </a:r>
            <a:r>
              <a:rPr lang="en-US" dirty="0"/>
              <a:t> </a:t>
            </a:r>
            <a:r>
              <a:rPr lang="en-US" b="1" dirty="0"/>
              <a:t>planning</a:t>
            </a:r>
            <a:r>
              <a:rPr lang="en-US" dirty="0"/>
              <a:t>: Market basket analysis can be used to identify product pairings that are frequently purchased together. This information can then be used to plan promotions that will encourage customers to purchase more products. For example, a grocery store might offer a discount on bread and milk if they see that these two items are frequently purchased together.</a:t>
            </a:r>
          </a:p>
          <a:p>
            <a:r>
              <a:rPr lang="en-US" b="1" dirty="0"/>
              <a:t>Fraud</a:t>
            </a:r>
            <a:r>
              <a:rPr lang="en-US" dirty="0"/>
              <a:t> </a:t>
            </a:r>
            <a:r>
              <a:rPr lang="en-US" b="1" dirty="0"/>
              <a:t>detection</a:t>
            </a:r>
            <a:r>
              <a:rPr lang="en-US" dirty="0"/>
              <a:t>: Market basket analysis can be used to identify unusual purchase patterns that may indicate fraud. For example, a bank might use market basket analysis to identify customers who are frequently withdrawing large sums of cash and purchasing expensive items</a:t>
            </a:r>
          </a:p>
          <a:p>
            <a:r>
              <a:rPr lang="en-US" dirty="0"/>
              <a:t> </a:t>
            </a:r>
            <a:r>
              <a:rPr lang="en-US" b="1" dirty="0"/>
              <a:t>Overall, visualizations can be a powerful tool for understanding the results of market basket analysis and identifying actionable insights.</a:t>
            </a:r>
          </a:p>
        </p:txBody>
      </p:sp>
    </p:spTree>
    <p:extLst>
      <p:ext uri="{BB962C8B-B14F-4D97-AF65-F5344CB8AC3E}">
        <p14:creationId xmlns:p14="http://schemas.microsoft.com/office/powerpoint/2010/main" val="25170690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83C2F-A84E-A5B5-6A7D-AC67A1997762}"/>
              </a:ext>
            </a:extLst>
          </p:cNvPr>
          <p:cNvSpPr>
            <a:spLocks noGrp="1"/>
          </p:cNvSpPr>
          <p:nvPr>
            <p:ph type="title"/>
          </p:nvPr>
        </p:nvSpPr>
        <p:spPr/>
        <p:txBody>
          <a:bodyPr/>
          <a:lstStyle/>
          <a:p>
            <a:r>
              <a:rPr lang="en-US" dirty="0"/>
              <a:t>Market Basket Analysis : Design Thinking</a:t>
            </a:r>
          </a:p>
        </p:txBody>
      </p:sp>
      <p:sp>
        <p:nvSpPr>
          <p:cNvPr id="3" name="Content Placeholder 2">
            <a:extLst>
              <a:ext uri="{FF2B5EF4-FFF2-40B4-BE49-F238E27FC236}">
                <a16:creationId xmlns:a16="http://schemas.microsoft.com/office/drawing/2014/main" id="{4FC32CE9-FC1F-02F5-0999-E2340A24480E}"/>
              </a:ext>
            </a:extLst>
          </p:cNvPr>
          <p:cNvSpPr>
            <a:spLocks noGrp="1"/>
          </p:cNvSpPr>
          <p:nvPr>
            <p:ph idx="1"/>
          </p:nvPr>
        </p:nvSpPr>
        <p:spPr/>
        <p:txBody>
          <a:bodyPr/>
          <a:lstStyle/>
          <a:p>
            <a:r>
              <a:rPr lang="en-US" b="1" dirty="0"/>
              <a:t>Business Recommendation: </a:t>
            </a:r>
            <a:r>
              <a:rPr lang="en-US" dirty="0"/>
              <a:t>Market basket analysis (MBA) is a data mining technique that identifies patterns in customer purchase behavior. It can be used to understand which products are frequently purchased together, and to identify opportunities for cross-selling and upselling. MBA can also be used to personalize product recommendations, improve inventory management, and optimize marketing campaigns.</a:t>
            </a:r>
          </a:p>
          <a:p>
            <a:r>
              <a:rPr lang="en-US" b="1" dirty="0"/>
              <a:t>Retail</a:t>
            </a:r>
            <a:r>
              <a:rPr lang="en-US" dirty="0"/>
              <a:t> </a:t>
            </a:r>
            <a:r>
              <a:rPr lang="en-US" b="1" dirty="0"/>
              <a:t>and</a:t>
            </a:r>
            <a:r>
              <a:rPr lang="en-US" dirty="0"/>
              <a:t> </a:t>
            </a:r>
            <a:r>
              <a:rPr lang="en-US" b="1" dirty="0"/>
              <a:t>e-commerce</a:t>
            </a:r>
            <a:r>
              <a:rPr lang="en-US" dirty="0"/>
              <a:t>: MBA can be used to improve product placement, design effective cross-selling strategies, and personalize product recommendations. For example, a retailer might use MBA to discover that customers who buy diapers are also likely to buy baby wipes. The retailer could then place baby wipes next to diapers in the store and/or recommend baby wipes to customers who are browsing diapers online.</a:t>
            </a:r>
          </a:p>
        </p:txBody>
      </p:sp>
    </p:spTree>
    <p:extLst>
      <p:ext uri="{BB962C8B-B14F-4D97-AF65-F5344CB8AC3E}">
        <p14:creationId xmlns:p14="http://schemas.microsoft.com/office/powerpoint/2010/main" val="36396752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5C294-0044-5E6A-C661-6C6B4A1217C9}"/>
              </a:ext>
            </a:extLst>
          </p:cNvPr>
          <p:cNvSpPr>
            <a:spLocks noGrp="1"/>
          </p:cNvSpPr>
          <p:nvPr>
            <p:ph type="title"/>
          </p:nvPr>
        </p:nvSpPr>
        <p:spPr/>
        <p:txBody>
          <a:bodyPr/>
          <a:lstStyle/>
          <a:p>
            <a:r>
              <a:rPr lang="en-US" dirty="0"/>
              <a:t>Market Basket Analysis: Design Thinking</a:t>
            </a:r>
          </a:p>
        </p:txBody>
      </p:sp>
      <p:sp>
        <p:nvSpPr>
          <p:cNvPr id="5" name="Content Placeholder 4">
            <a:extLst>
              <a:ext uri="{FF2B5EF4-FFF2-40B4-BE49-F238E27FC236}">
                <a16:creationId xmlns:a16="http://schemas.microsoft.com/office/drawing/2014/main" id="{0A405630-E74A-539E-6437-7E5699F7E871}"/>
              </a:ext>
            </a:extLst>
          </p:cNvPr>
          <p:cNvSpPr>
            <a:spLocks noGrp="1"/>
          </p:cNvSpPr>
          <p:nvPr>
            <p:ph idx="1"/>
          </p:nvPr>
        </p:nvSpPr>
        <p:spPr/>
        <p:txBody>
          <a:bodyPr/>
          <a:lstStyle/>
          <a:p>
            <a:r>
              <a:rPr lang="en-US" b="1" dirty="0"/>
              <a:t>Supply chain management</a:t>
            </a:r>
            <a:r>
              <a:rPr lang="en-US" dirty="0"/>
              <a:t>: MBA can be used to optimize inventory levels, streamline supply chain processes, and improve demand forecasting. For example, a manufacturer might use MBA to discover that there is a strong correlation between sales of lawnmowers and sales of fertilizer. The manufacturer could then use this information to better predict demand for both products and to ensure that they have adequate inventory levels in place.</a:t>
            </a:r>
          </a:p>
          <a:p>
            <a:r>
              <a:rPr lang="en-US" dirty="0"/>
              <a:t>Here are some </a:t>
            </a:r>
            <a:r>
              <a:rPr lang="en-US" b="1" dirty="0"/>
              <a:t>specific examples</a:t>
            </a:r>
            <a:r>
              <a:rPr lang="en-US" dirty="0"/>
              <a:t> of how businesses have used market basket analysis:
</a:t>
            </a:r>
            <a:r>
              <a:rPr lang="en-US" b="1" dirty="0"/>
              <a:t>Walmart</a:t>
            </a:r>
            <a:r>
              <a:rPr lang="en-US" dirty="0"/>
              <a:t>: Walmart used MBA to discover that customers who buy beer are also likely to buy diapers. Walmart then placed diapers next to beer in its stores, which resulted in a significant increase in sales of both products.</a:t>
            </a:r>
          </a:p>
        </p:txBody>
      </p:sp>
    </p:spTree>
    <p:extLst>
      <p:ext uri="{BB962C8B-B14F-4D97-AF65-F5344CB8AC3E}">
        <p14:creationId xmlns:p14="http://schemas.microsoft.com/office/powerpoint/2010/main" val="23357860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037DD-6836-3D1A-B69B-12AF3CBD9181}"/>
              </a:ext>
            </a:extLst>
          </p:cNvPr>
          <p:cNvSpPr>
            <a:spLocks noGrp="1"/>
          </p:cNvSpPr>
          <p:nvPr>
            <p:ph type="title"/>
          </p:nvPr>
        </p:nvSpPr>
        <p:spPr/>
        <p:txBody>
          <a:bodyPr/>
          <a:lstStyle/>
          <a:p>
            <a:r>
              <a:rPr lang="en-US" dirty="0"/>
              <a:t>Market Basket Analysis : Design Thinking</a:t>
            </a:r>
          </a:p>
        </p:txBody>
      </p:sp>
      <p:sp>
        <p:nvSpPr>
          <p:cNvPr id="3" name="Content Placeholder 2">
            <a:extLst>
              <a:ext uri="{FF2B5EF4-FFF2-40B4-BE49-F238E27FC236}">
                <a16:creationId xmlns:a16="http://schemas.microsoft.com/office/drawing/2014/main" id="{EFEC8689-682F-A297-483A-475AD0E9F65F}"/>
              </a:ext>
            </a:extLst>
          </p:cNvPr>
          <p:cNvSpPr>
            <a:spLocks noGrp="1"/>
          </p:cNvSpPr>
          <p:nvPr>
            <p:ph idx="1"/>
          </p:nvPr>
        </p:nvSpPr>
        <p:spPr/>
        <p:txBody>
          <a:bodyPr/>
          <a:lstStyle/>
          <a:p>
            <a:r>
              <a:rPr lang="en-US" b="1" dirty="0"/>
              <a:t>Amazon</a:t>
            </a:r>
            <a:r>
              <a:rPr lang="en-US" dirty="0"/>
              <a:t>: Amazon uses MBA to personalize product recommendations. For example, if you buy a book on Amazon, Amazon will recommend other books that are frequently purchased together with that book</a:t>
            </a:r>
          </a:p>
          <a:p>
            <a:r>
              <a:rPr lang="en-US" dirty="0"/>
              <a:t> </a:t>
            </a:r>
            <a:r>
              <a:rPr lang="en-US" b="1" dirty="0"/>
              <a:t>Netflix</a:t>
            </a:r>
            <a:r>
              <a:rPr lang="en-US" dirty="0"/>
              <a:t>: Netflix uses MBA to recommend movies and TV shows to its users. For example, if you watch a lot of romantic comedies on Netflix, Netflix will recommend other romantic comedies that are frequently watched by other users who also watch a lot of romantic comedies.</a:t>
            </a:r>
          </a:p>
          <a:p>
            <a:r>
              <a:rPr lang="en-US" b="1" dirty="0"/>
              <a:t> </a:t>
            </a:r>
            <a:r>
              <a:rPr lang="en-US" b="1" dirty="0" err="1"/>
              <a:t>Overall,Market</a:t>
            </a:r>
            <a:r>
              <a:rPr lang="en-US" b="1" dirty="0"/>
              <a:t> basket analysis is a powerful tool that can help you to improve your business. By understanding which products are frequently purchased together, you can make better decisions about product placement, cross-selling, upselling, and inventory management.</a:t>
            </a:r>
          </a:p>
        </p:txBody>
      </p:sp>
    </p:spTree>
    <p:extLst>
      <p:ext uri="{BB962C8B-B14F-4D97-AF65-F5344CB8AC3E}">
        <p14:creationId xmlns:p14="http://schemas.microsoft.com/office/powerpoint/2010/main" val="6087030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A3B5D-1618-4E02-ACFF-4DD7D1AE6810}"/>
              </a:ext>
            </a:extLst>
          </p:cNvPr>
          <p:cNvSpPr>
            <a:spLocks noGrp="1"/>
          </p:cNvSpPr>
          <p:nvPr>
            <p:ph type="title"/>
          </p:nvPr>
        </p:nvSpPr>
        <p:spPr/>
        <p:txBody>
          <a:bodyPr/>
          <a:lstStyle/>
          <a:p>
            <a:r>
              <a:rPr lang="en-US" dirty="0"/>
              <a:t>Market Basket Analysis : Design Thinking</a:t>
            </a:r>
          </a:p>
        </p:txBody>
      </p:sp>
      <p:sp>
        <p:nvSpPr>
          <p:cNvPr id="3" name="Content Placeholder 2">
            <a:extLst>
              <a:ext uri="{FF2B5EF4-FFF2-40B4-BE49-F238E27FC236}">
                <a16:creationId xmlns:a16="http://schemas.microsoft.com/office/drawing/2014/main" id="{12903A6C-74B9-15BA-55E8-42A65FA449DB}"/>
              </a:ext>
            </a:extLst>
          </p:cNvPr>
          <p:cNvSpPr>
            <a:spLocks noGrp="1"/>
          </p:cNvSpPr>
          <p:nvPr>
            <p:ph idx="1"/>
          </p:nvPr>
        </p:nvSpPr>
        <p:spPr/>
        <p:txBody>
          <a:bodyPr/>
          <a:lstStyle/>
          <a:p>
            <a:r>
              <a:rPr lang="en-US" b="1" dirty="0"/>
              <a:t>Conclusion:</a:t>
            </a:r>
            <a:endParaRPr lang="en-US" dirty="0"/>
          </a:p>
          <a:p>
            <a:r>
              <a:rPr lang="en-US" b="1" dirty="0"/>
              <a:t>    Market basket analysis is a powerful tool that can be used by businesses of all sizes to improve their bottom line.</a:t>
            </a:r>
          </a:p>
          <a:p>
            <a:r>
              <a:rPr lang="en-US" b="1" dirty="0"/>
              <a:t>    Overall, market basket analysis is a valuable tool that can help businesses improve their sales, profitability, and customer satisfaction.</a:t>
            </a:r>
          </a:p>
        </p:txBody>
      </p:sp>
    </p:spTree>
    <p:extLst>
      <p:ext uri="{BB962C8B-B14F-4D97-AF65-F5344CB8AC3E}">
        <p14:creationId xmlns:p14="http://schemas.microsoft.com/office/powerpoint/2010/main" val="230461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B07E2-E731-51F2-ABF8-3946AC8431FF}"/>
              </a:ext>
            </a:extLst>
          </p:cNvPr>
          <p:cNvSpPr>
            <a:spLocks noGrp="1"/>
          </p:cNvSpPr>
          <p:nvPr>
            <p:ph type="title"/>
          </p:nvPr>
        </p:nvSpPr>
        <p:spPr/>
        <p:txBody>
          <a:bodyPr/>
          <a:lstStyle/>
          <a:p>
            <a:r>
              <a:rPr lang="en-US" dirty="0"/>
              <a:t>Market Basket Analysis: problem definition</a:t>
            </a:r>
          </a:p>
        </p:txBody>
      </p:sp>
      <p:sp>
        <p:nvSpPr>
          <p:cNvPr id="5" name="Content Placeholder 4">
            <a:extLst>
              <a:ext uri="{FF2B5EF4-FFF2-40B4-BE49-F238E27FC236}">
                <a16:creationId xmlns:a16="http://schemas.microsoft.com/office/drawing/2014/main" id="{1496C119-FC54-880A-4A79-7CDD2D44F26D}"/>
              </a:ext>
            </a:extLst>
          </p:cNvPr>
          <p:cNvSpPr>
            <a:spLocks noGrp="1"/>
          </p:cNvSpPr>
          <p:nvPr>
            <p:ph idx="1"/>
          </p:nvPr>
        </p:nvSpPr>
        <p:spPr/>
        <p:txBody>
          <a:bodyPr>
            <a:normAutofit/>
          </a:bodyPr>
          <a:lstStyle/>
          <a:p>
            <a:r>
              <a:rPr lang="en-US" b="1" dirty="0"/>
              <a:t>Data</a:t>
            </a:r>
            <a:r>
              <a:rPr lang="en-US" dirty="0"/>
              <a:t> </a:t>
            </a:r>
            <a:r>
              <a:rPr lang="en-US" b="1" dirty="0"/>
              <a:t>preparation</a:t>
            </a:r>
            <a:r>
              <a:rPr lang="en-US" dirty="0"/>
              <a:t>: The first step is to prepare the purchase data for analysis. This may involve cleaning the data, removing outliers, and converting the data into a format that is compatible with the chosen ML algorithm.</a:t>
            </a:r>
          </a:p>
          <a:p>
            <a:r>
              <a:rPr lang="en-US" b="1" dirty="0"/>
              <a:t>Model</a:t>
            </a:r>
            <a:r>
              <a:rPr lang="en-US" dirty="0"/>
              <a:t> </a:t>
            </a:r>
            <a:r>
              <a:rPr lang="en-US" b="1" dirty="0"/>
              <a:t>selection</a:t>
            </a:r>
            <a:r>
              <a:rPr lang="en-US" dirty="0"/>
              <a:t>: The next step is to select an appropriate ML algorithm. The best algorithm to use will depend on the specific goals of the analysis and the characteristics of the purchase data.</a:t>
            </a:r>
          </a:p>
        </p:txBody>
      </p:sp>
    </p:spTree>
    <p:extLst>
      <p:ext uri="{BB962C8B-B14F-4D97-AF65-F5344CB8AC3E}">
        <p14:creationId xmlns:p14="http://schemas.microsoft.com/office/powerpoint/2010/main" val="844924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FDEDA-A5BD-28A3-74AB-27D5A4002685}"/>
              </a:ext>
            </a:extLst>
          </p:cNvPr>
          <p:cNvSpPr>
            <a:spLocks noGrp="1"/>
          </p:cNvSpPr>
          <p:nvPr>
            <p:ph type="title"/>
          </p:nvPr>
        </p:nvSpPr>
        <p:spPr/>
        <p:txBody>
          <a:bodyPr/>
          <a:lstStyle/>
          <a:p>
            <a:r>
              <a:rPr lang="en-US" dirty="0"/>
              <a:t>Market Basket analysis</a:t>
            </a:r>
          </a:p>
        </p:txBody>
      </p:sp>
      <p:sp>
        <p:nvSpPr>
          <p:cNvPr id="9" name="Content Placeholder 8">
            <a:extLst>
              <a:ext uri="{FF2B5EF4-FFF2-40B4-BE49-F238E27FC236}">
                <a16:creationId xmlns:a16="http://schemas.microsoft.com/office/drawing/2014/main" id="{810506D0-B1F8-B619-C359-64D117F83471}"/>
              </a:ext>
            </a:extLst>
          </p:cNvPr>
          <p:cNvSpPr>
            <a:spLocks noGrp="1"/>
          </p:cNvSpPr>
          <p:nvPr>
            <p:ph idx="1"/>
          </p:nvPr>
        </p:nvSpPr>
        <p:spPr/>
        <p:txBody>
          <a:bodyPr/>
          <a:lstStyle/>
          <a:p>
            <a:r>
              <a:rPr lang="en-US" b="1" dirty="0"/>
              <a:t>Model</a:t>
            </a:r>
            <a:r>
              <a:rPr lang="en-US" dirty="0"/>
              <a:t> </a:t>
            </a:r>
            <a:r>
              <a:rPr lang="en-US" b="1" dirty="0"/>
              <a:t>training</a:t>
            </a:r>
            <a:r>
              <a:rPr lang="en-US" dirty="0"/>
              <a:t>: Once the algorithm has been selected, it needs to be trained on the purchase data. This process involves feeding the algorithm the purchase data and allowing it to learn the relationships between the products.</a:t>
            </a:r>
          </a:p>
          <a:p>
            <a:r>
              <a:rPr lang="en-US" b="1" dirty="0"/>
              <a:t>Model</a:t>
            </a:r>
            <a:r>
              <a:rPr lang="en-US" dirty="0"/>
              <a:t> </a:t>
            </a:r>
            <a:r>
              <a:rPr lang="en-US" b="1" dirty="0"/>
              <a:t>evaluation</a:t>
            </a:r>
            <a:r>
              <a:rPr lang="en-US" dirty="0"/>
              <a:t>: Once the model has been trained, it needs to be evaluated to assess its performance. This is typically done by using a held-out test set of purchase data.</a:t>
            </a:r>
          </a:p>
          <a:p>
            <a:r>
              <a:rPr lang="en-US" b="1" dirty="0"/>
              <a:t>Model</a:t>
            </a:r>
            <a:r>
              <a:rPr lang="en-US" dirty="0"/>
              <a:t> </a:t>
            </a:r>
            <a:r>
              <a:rPr lang="en-US" b="1" dirty="0"/>
              <a:t>deployment</a:t>
            </a:r>
            <a:r>
              <a:rPr lang="en-US" dirty="0"/>
              <a:t>: Once the model has been evaluated and deemed to be satisfactory, it can be deployed to production. This means making the model available to users so that they can use it to generate insights from the purchase data</a:t>
            </a:r>
          </a:p>
        </p:txBody>
      </p:sp>
    </p:spTree>
    <p:extLst>
      <p:ext uri="{BB962C8B-B14F-4D97-AF65-F5344CB8AC3E}">
        <p14:creationId xmlns:p14="http://schemas.microsoft.com/office/powerpoint/2010/main" val="1139363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31975-C2AC-72E5-29C0-952D2D44649A}"/>
              </a:ext>
            </a:extLst>
          </p:cNvPr>
          <p:cNvSpPr>
            <a:spLocks noGrp="1"/>
          </p:cNvSpPr>
          <p:nvPr>
            <p:ph type="title"/>
          </p:nvPr>
        </p:nvSpPr>
        <p:spPr/>
        <p:txBody>
          <a:bodyPr/>
          <a:lstStyle/>
          <a:p>
            <a:r>
              <a:rPr lang="en-US" dirty="0"/>
              <a:t>Design Thinking</a:t>
            </a:r>
          </a:p>
        </p:txBody>
      </p:sp>
      <p:sp>
        <p:nvSpPr>
          <p:cNvPr id="5" name="Content Placeholder 4">
            <a:extLst>
              <a:ext uri="{FF2B5EF4-FFF2-40B4-BE49-F238E27FC236}">
                <a16:creationId xmlns:a16="http://schemas.microsoft.com/office/drawing/2014/main" id="{A51670D4-23A7-AED6-0ED7-CF23B283E016}"/>
              </a:ext>
            </a:extLst>
          </p:cNvPr>
          <p:cNvSpPr>
            <a:spLocks noGrp="1"/>
          </p:cNvSpPr>
          <p:nvPr>
            <p:ph idx="1"/>
          </p:nvPr>
        </p:nvSpPr>
        <p:spPr/>
        <p:txBody>
          <a:bodyPr/>
          <a:lstStyle/>
          <a:p>
            <a:r>
              <a:rPr lang="en-US" b="1" dirty="0"/>
              <a:t>Customer</a:t>
            </a:r>
            <a:r>
              <a:rPr lang="en-US" dirty="0"/>
              <a:t> </a:t>
            </a:r>
            <a:r>
              <a:rPr lang="en-US" b="1" dirty="0"/>
              <a:t>loyalty</a:t>
            </a:r>
            <a:r>
              <a:rPr lang="en-US" dirty="0"/>
              <a:t> </a:t>
            </a:r>
            <a:r>
              <a:rPr lang="en-US" b="1" dirty="0"/>
              <a:t>programs</a:t>
            </a:r>
            <a:r>
              <a:rPr lang="en-US" dirty="0"/>
              <a:t>: Customer loyalty programs collect data on customer purchases, such as the types of products they buy, how often they buy them, and how much they spend. This data can be used to identify customer segments and to personalize marketing campaigns.</a:t>
            </a:r>
          </a:p>
          <a:p>
            <a:r>
              <a:rPr lang="en-US" b="1" dirty="0"/>
              <a:t>Online</a:t>
            </a:r>
            <a:r>
              <a:rPr lang="en-US" dirty="0"/>
              <a:t>  </a:t>
            </a:r>
            <a:r>
              <a:rPr lang="en-US" b="1" dirty="0"/>
              <a:t>surveys</a:t>
            </a:r>
            <a:r>
              <a:rPr lang="en-US" dirty="0"/>
              <a:t>: Online surveys can be used to collect data on customer preferences and habits. This data can be used to better understand what customers are looking for and to develop new products and services</a:t>
            </a:r>
          </a:p>
          <a:p>
            <a:r>
              <a:rPr lang="en-US" dirty="0"/>
              <a:t> </a:t>
            </a:r>
            <a:r>
              <a:rPr lang="en-US" b="1" dirty="0"/>
              <a:t>Social</a:t>
            </a:r>
            <a:r>
              <a:rPr lang="en-US" dirty="0"/>
              <a:t> </a:t>
            </a:r>
            <a:r>
              <a:rPr lang="en-US" b="1" dirty="0"/>
              <a:t>media</a:t>
            </a:r>
            <a:r>
              <a:rPr lang="en-US" dirty="0"/>
              <a:t> </a:t>
            </a:r>
            <a:r>
              <a:rPr lang="en-US" b="1" dirty="0"/>
              <a:t>data</a:t>
            </a:r>
            <a:r>
              <a:rPr lang="en-US" dirty="0"/>
              <a:t>: Social media data can be used to track customer conversations and to identify trends. This data can be used to better understand customer needs and to develop more targeted marketing campaigns.</a:t>
            </a:r>
          </a:p>
        </p:txBody>
      </p:sp>
    </p:spTree>
    <p:extLst>
      <p:ext uri="{BB962C8B-B14F-4D97-AF65-F5344CB8AC3E}">
        <p14:creationId xmlns:p14="http://schemas.microsoft.com/office/powerpoint/2010/main" val="3755725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7143D-E784-9CCA-53DE-FC105588ADA2}"/>
              </a:ext>
            </a:extLst>
          </p:cNvPr>
          <p:cNvSpPr>
            <a:spLocks noGrp="1"/>
          </p:cNvSpPr>
          <p:nvPr>
            <p:ph type="title"/>
          </p:nvPr>
        </p:nvSpPr>
        <p:spPr/>
        <p:txBody>
          <a:bodyPr/>
          <a:lstStyle/>
          <a:p>
            <a:r>
              <a:rPr lang="en-US" dirty="0"/>
              <a:t>Market Basket Analysis: Design Thinking</a:t>
            </a:r>
          </a:p>
        </p:txBody>
      </p:sp>
      <p:sp>
        <p:nvSpPr>
          <p:cNvPr id="3" name="Content Placeholder 2">
            <a:extLst>
              <a:ext uri="{FF2B5EF4-FFF2-40B4-BE49-F238E27FC236}">
                <a16:creationId xmlns:a16="http://schemas.microsoft.com/office/drawing/2014/main" id="{61F2194E-3923-AC9F-F5AC-C6037C0A3E88}"/>
              </a:ext>
            </a:extLst>
          </p:cNvPr>
          <p:cNvSpPr>
            <a:spLocks noGrp="1"/>
          </p:cNvSpPr>
          <p:nvPr>
            <p:ph idx="1"/>
          </p:nvPr>
        </p:nvSpPr>
        <p:spPr/>
        <p:txBody>
          <a:bodyPr/>
          <a:lstStyle/>
          <a:p>
            <a:pPr marL="457200" indent="-457200">
              <a:buFont typeface="+mj-lt"/>
              <a:buAutoNum type="arabicPeriod"/>
            </a:pPr>
            <a:r>
              <a:rPr lang="en-US" b="1" dirty="0"/>
              <a:t>Factors</a:t>
            </a:r>
            <a:r>
              <a:rPr lang="en-US" dirty="0"/>
              <a:t>
</a:t>
            </a:r>
            <a:r>
              <a:rPr lang="en-US" b="1" dirty="0"/>
              <a:t>Data</a:t>
            </a:r>
            <a:r>
              <a:rPr lang="en-US" dirty="0"/>
              <a:t> </a:t>
            </a:r>
            <a:r>
              <a:rPr lang="en-US" b="1" dirty="0"/>
              <a:t>quality</a:t>
            </a:r>
            <a:r>
              <a:rPr lang="en-US" dirty="0"/>
              <a:t>: The data should be accurate and complete.
</a:t>
            </a:r>
            <a:r>
              <a:rPr lang="en-US" b="1" dirty="0"/>
              <a:t>Data</a:t>
            </a:r>
            <a:r>
              <a:rPr lang="en-US" dirty="0"/>
              <a:t> </a:t>
            </a:r>
            <a:r>
              <a:rPr lang="en-US" b="1" dirty="0"/>
              <a:t>coverage</a:t>
            </a:r>
            <a:r>
              <a:rPr lang="en-US" dirty="0"/>
              <a:t>: The data should cover a representative sample of customers and products.
</a:t>
            </a:r>
            <a:r>
              <a:rPr lang="en-US" b="1" dirty="0"/>
              <a:t>Data</a:t>
            </a:r>
            <a:r>
              <a:rPr lang="en-US" dirty="0"/>
              <a:t> </a:t>
            </a:r>
            <a:r>
              <a:rPr lang="en-US" b="1" dirty="0"/>
              <a:t>accessibility</a:t>
            </a:r>
            <a:r>
              <a:rPr lang="en-US" dirty="0"/>
              <a:t>: The data should be easy to access and analyze.</a:t>
            </a:r>
          </a:p>
        </p:txBody>
      </p:sp>
    </p:spTree>
    <p:extLst>
      <p:ext uri="{BB962C8B-B14F-4D97-AF65-F5344CB8AC3E}">
        <p14:creationId xmlns:p14="http://schemas.microsoft.com/office/powerpoint/2010/main" val="3383865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5854D-DA8B-FC7D-1EA0-B84AA93FEF9A}"/>
              </a:ext>
            </a:extLst>
          </p:cNvPr>
          <p:cNvSpPr>
            <a:spLocks noGrp="1"/>
          </p:cNvSpPr>
          <p:nvPr>
            <p:ph type="title"/>
          </p:nvPr>
        </p:nvSpPr>
        <p:spPr/>
        <p:txBody>
          <a:bodyPr/>
          <a:lstStyle/>
          <a:p>
            <a:r>
              <a:rPr lang="en-US" dirty="0"/>
              <a:t>Market Basket Analysis :Design Thinking</a:t>
            </a:r>
          </a:p>
        </p:txBody>
      </p:sp>
      <p:sp>
        <p:nvSpPr>
          <p:cNvPr id="3" name="Content Placeholder 2">
            <a:extLst>
              <a:ext uri="{FF2B5EF4-FFF2-40B4-BE49-F238E27FC236}">
                <a16:creationId xmlns:a16="http://schemas.microsoft.com/office/drawing/2014/main" id="{29C60175-EB85-1921-BB3D-B20C497EFA95}"/>
              </a:ext>
            </a:extLst>
          </p:cNvPr>
          <p:cNvSpPr>
            <a:spLocks noGrp="1"/>
          </p:cNvSpPr>
          <p:nvPr>
            <p:ph idx="1"/>
          </p:nvPr>
        </p:nvSpPr>
        <p:spPr/>
        <p:txBody>
          <a:bodyPr>
            <a:normAutofit/>
          </a:bodyPr>
          <a:lstStyle/>
          <a:p>
            <a:r>
              <a:rPr lang="en-US" b="1" dirty="0"/>
              <a:t>Data source: </a:t>
            </a:r>
          </a:p>
          <a:p>
            <a:r>
              <a:rPr lang="en-US" dirty="0"/>
              <a:t>The most common data source for market basket analysis is point-of-sale (POS) data. This data includes information about each transaction, such as the items purchased, the quantity purchased, the price paid, and the date and time of the transaction. POS data can be collected from a variety of sources, including brick-and-mortar stores, e-commerce websites, and mobile apps.</a:t>
            </a:r>
          </a:p>
          <a:p>
            <a:r>
              <a:rPr lang="en-US" b="1" dirty="0"/>
              <a:t>Other data sources</a:t>
            </a:r>
            <a:r>
              <a:rPr lang="en-US" dirty="0"/>
              <a:t> that can be used for market basket analysis include:
Customer loyalty program data
Web analytics data
Social media data
Call center data
Survey data</a:t>
            </a:r>
          </a:p>
        </p:txBody>
      </p:sp>
    </p:spTree>
    <p:extLst>
      <p:ext uri="{BB962C8B-B14F-4D97-AF65-F5344CB8AC3E}">
        <p14:creationId xmlns:p14="http://schemas.microsoft.com/office/powerpoint/2010/main" val="29618607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10EA9F-AF9B-C5BD-5A77-6BDE88706B44}"/>
              </a:ext>
            </a:extLst>
          </p:cNvPr>
          <p:cNvSpPr>
            <a:spLocks noGrp="1"/>
          </p:cNvSpPr>
          <p:nvPr>
            <p:ph idx="1"/>
          </p:nvPr>
        </p:nvSpPr>
        <p:spPr/>
        <p:txBody>
          <a:bodyPr>
            <a:normAutofit/>
          </a:bodyPr>
          <a:lstStyle/>
          <a:p>
            <a:r>
              <a:rPr lang="en-US" dirty="0"/>
              <a:t>Once the </a:t>
            </a:r>
            <a:r>
              <a:rPr lang="en-US" b="1" dirty="0"/>
              <a:t>data has been collected,</a:t>
            </a:r>
            <a:r>
              <a:rPr lang="en-US" dirty="0"/>
              <a:t> it needs to be cleaned and prepared for analysis. This may involve removing incomplete or inaccurate data, transforming the data into a consistent format, and creating new variables.</a:t>
            </a:r>
          </a:p>
          <a:p>
            <a:r>
              <a:rPr lang="en-US" dirty="0"/>
              <a:t>Once the</a:t>
            </a:r>
            <a:r>
              <a:rPr lang="en-US" b="1" dirty="0"/>
              <a:t> data is ready for analys</a:t>
            </a:r>
            <a:r>
              <a:rPr lang="en-US" dirty="0"/>
              <a:t>is, a variety of market basket analysis techniques can be used to identify patterns and trends. Some common techniques include:
Association rule mining
Clustering
Sequential pattern mining </a:t>
            </a:r>
          </a:p>
          <a:p>
            <a:pPr marL="0" indent="0">
              <a:buNone/>
            </a:pPr>
            <a:r>
              <a:rPr lang="en-US" dirty="0"/>
              <a:t>1 Developing targeted marketing campaigns
2 Designing store layouts</a:t>
            </a:r>
          </a:p>
        </p:txBody>
      </p:sp>
      <p:sp>
        <p:nvSpPr>
          <p:cNvPr id="5" name="Title 4">
            <a:extLst>
              <a:ext uri="{FF2B5EF4-FFF2-40B4-BE49-F238E27FC236}">
                <a16:creationId xmlns:a16="http://schemas.microsoft.com/office/drawing/2014/main" id="{EAE4BC6A-EAEB-8A42-C04E-49971B7729A4}"/>
              </a:ext>
            </a:extLst>
          </p:cNvPr>
          <p:cNvSpPr>
            <a:spLocks noGrp="1"/>
          </p:cNvSpPr>
          <p:nvPr>
            <p:ph type="title"/>
          </p:nvPr>
        </p:nvSpPr>
        <p:spPr/>
        <p:txBody>
          <a:bodyPr/>
          <a:lstStyle/>
          <a:p>
            <a:r>
              <a:rPr lang="en-US" dirty="0"/>
              <a:t>Market Basket Analysis : Design Thinking</a:t>
            </a:r>
          </a:p>
        </p:txBody>
      </p:sp>
    </p:spTree>
    <p:extLst>
      <p:ext uri="{BB962C8B-B14F-4D97-AF65-F5344CB8AC3E}">
        <p14:creationId xmlns:p14="http://schemas.microsoft.com/office/powerpoint/2010/main" val="3042495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BAC9F-1B87-78B0-42D3-09D0ADCB9E36}"/>
              </a:ext>
            </a:extLst>
          </p:cNvPr>
          <p:cNvSpPr>
            <a:spLocks noGrp="1"/>
          </p:cNvSpPr>
          <p:nvPr>
            <p:ph type="title"/>
          </p:nvPr>
        </p:nvSpPr>
        <p:spPr/>
        <p:txBody>
          <a:bodyPr/>
          <a:lstStyle/>
          <a:p>
            <a:r>
              <a:rPr lang="en-US" dirty="0"/>
              <a:t>Market Basket Analysis :Design Thinking</a:t>
            </a:r>
          </a:p>
        </p:txBody>
      </p:sp>
      <p:sp>
        <p:nvSpPr>
          <p:cNvPr id="3" name="Content Placeholder 2">
            <a:extLst>
              <a:ext uri="{FF2B5EF4-FFF2-40B4-BE49-F238E27FC236}">
                <a16:creationId xmlns:a16="http://schemas.microsoft.com/office/drawing/2014/main" id="{8C5CE5B9-24F4-6839-D011-9BF58ED79C45}"/>
              </a:ext>
            </a:extLst>
          </p:cNvPr>
          <p:cNvSpPr>
            <a:spLocks noGrp="1"/>
          </p:cNvSpPr>
          <p:nvPr>
            <p:ph idx="1"/>
          </p:nvPr>
        </p:nvSpPr>
        <p:spPr/>
        <p:txBody>
          <a:bodyPr/>
          <a:lstStyle/>
          <a:p>
            <a:r>
              <a:rPr lang="en-US" dirty="0"/>
              <a:t>Here are </a:t>
            </a:r>
            <a:r>
              <a:rPr lang="en-US" b="1" dirty="0"/>
              <a:t>some examples </a:t>
            </a:r>
            <a:r>
              <a:rPr lang="en-US" dirty="0"/>
              <a:t>of how market basket analysis is used in the real world:
</a:t>
            </a:r>
            <a:r>
              <a:rPr lang="en-US" b="1" dirty="0"/>
              <a:t>A grocery store </a:t>
            </a:r>
            <a:r>
              <a:rPr lang="en-US" dirty="0"/>
              <a:t>may use market basket analysis to identify products that are frequently purchased together. This information can be used to create product displays and promotions that encourage customers to buy more products.</a:t>
            </a:r>
          </a:p>
          <a:p>
            <a:r>
              <a:rPr lang="en-US" b="1" dirty="0"/>
              <a:t>A restaurant</a:t>
            </a:r>
            <a:r>
              <a:rPr lang="en-US" dirty="0"/>
              <a:t> may use market basket analysis to identify popular menu items and create combo meals that are likely to be appealing to customers. This can help to increase sales and reduce food waste</a:t>
            </a:r>
          </a:p>
        </p:txBody>
      </p:sp>
    </p:spTree>
    <p:extLst>
      <p:ext uri="{BB962C8B-B14F-4D97-AF65-F5344CB8AC3E}">
        <p14:creationId xmlns:p14="http://schemas.microsoft.com/office/powerpoint/2010/main" val="2697786773"/>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25</Slides>
  <Notes>0</Notes>
  <HiddenSlides>0</HiddenSlide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Frame</vt:lpstr>
      <vt:lpstr>Market Basket Analysis Phase 1             By Diviya Dharshini </vt:lpstr>
      <vt:lpstr>Market Basket Analysis</vt:lpstr>
      <vt:lpstr>Market Basket Analysis: problem definition</vt:lpstr>
      <vt:lpstr>Market Basket analysis</vt:lpstr>
      <vt:lpstr>Design Thinking</vt:lpstr>
      <vt:lpstr>Market Basket Analysis: Design Thinking</vt:lpstr>
      <vt:lpstr>Market Basket Analysis :Design Thinking</vt:lpstr>
      <vt:lpstr>Market Basket Analysis : Design Thinking</vt:lpstr>
      <vt:lpstr>Market Basket Analysis :Design Thinking</vt:lpstr>
      <vt:lpstr>Market Basket Analysis : Design Thinking </vt:lpstr>
      <vt:lpstr>Market Basket Analysis : Design Thinking</vt:lpstr>
      <vt:lpstr>Market Basket Analysis: Design Thinking</vt:lpstr>
      <vt:lpstr>Market Basket Analysis: Design Thinking </vt:lpstr>
      <vt:lpstr>Market Basket Analysis :Design Thinking</vt:lpstr>
      <vt:lpstr>Market Basket Analysis: Design Thinking</vt:lpstr>
      <vt:lpstr>Market Basket Analysis :Design Thinking</vt:lpstr>
      <vt:lpstr>Market Basket Analysis: Design Thinking</vt:lpstr>
      <vt:lpstr>Market Basket Analysis : Design Thinking</vt:lpstr>
      <vt:lpstr>Market Basket Analysis : Design Thinking</vt:lpstr>
      <vt:lpstr>Market Basket Analysis : Design Thinking</vt:lpstr>
      <vt:lpstr>Market Basket Analysis: Design Thinking</vt:lpstr>
      <vt:lpstr>Market Basket Analysis : Design Thinking</vt:lpstr>
      <vt:lpstr>Market Basket Analysis: Design Thinking</vt:lpstr>
      <vt:lpstr>Market Basket Analysis : Design Thinking</vt:lpstr>
      <vt:lpstr>Market Basket Analysis : Design Thinking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 Basket Analysis</dc:title>
  <dc:creator>Unknown User</dc:creator>
  <cp:lastModifiedBy>918903166340</cp:lastModifiedBy>
  <cp:revision>7</cp:revision>
  <dcterms:created xsi:type="dcterms:W3CDTF">2023-10-02T07:15:32Z</dcterms:created>
  <dcterms:modified xsi:type="dcterms:W3CDTF">2023-10-02T12:43:20Z</dcterms:modified>
</cp:coreProperties>
</file>