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6" Type="http://schemas.openxmlformats.org/officeDocument/2006/relationships/slideLayout" Target="../slideLayouts/slideLayout1.xml"/><Relationship Id="rId7"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833199" y="1668185"/>
            <a:ext cx="7477601" cy="2499598"/>
          </a:xfrm>
          <a:prstGeom prst="rect">
            <a:avLst/>
          </a:prstGeom>
          <a:noFill/>
          <a:ln/>
        </p:spPr>
        <p:txBody>
          <a:bodyPr wrap="square" rtlCol="0" anchor="t"/>
          <a:lstStyle/>
          <a:p>
            <a:pPr indent="0" marL="0">
              <a:lnSpc>
                <a:spcPts val="6561"/>
              </a:lnSpc>
              <a:buNone/>
            </a:pPr>
            <a:r>
              <a:rPr lang="en-US" sz="5249" dirty="0">
                <a:solidFill>
                  <a:srgbClr val="FFFFFF"/>
                </a:solidFill>
                <a:latin typeface="Fraunces" pitchFamily="34" charset="0"/>
                <a:ea typeface="Fraunces" pitchFamily="34" charset="-122"/>
                <a:cs typeface="Fraunces" pitchFamily="34" charset="-120"/>
              </a:rPr>
              <a:t>Loading and Preprocessing the Dataset</a:t>
            </a:r>
            <a:endParaRPr lang="en-US" sz="5249" dirty="0"/>
          </a:p>
        </p:txBody>
      </p:sp>
      <p:sp>
        <p:nvSpPr>
          <p:cNvPr id="5" name="Text 3"/>
          <p:cNvSpPr/>
          <p:nvPr/>
        </p:nvSpPr>
        <p:spPr>
          <a:xfrm>
            <a:off x="833199" y="4501039"/>
            <a:ext cx="7477601"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Before diving into the analysis, we need to ensure the dataset is ready for exploration. This involves loading the dataset and applying preprocessing steps such as handling missing values, data transformation, feature scaling, and more.</a:t>
            </a:r>
            <a:endParaRPr lang="en-US" sz="1750" dirty="0"/>
          </a:p>
        </p:txBody>
      </p:sp>
      <p:sp>
        <p:nvSpPr>
          <p:cNvPr id="6" name="Shape 4"/>
          <p:cNvSpPr/>
          <p:nvPr/>
        </p:nvSpPr>
        <p:spPr>
          <a:xfrm>
            <a:off x="833199" y="6189226"/>
            <a:ext cx="355402" cy="355402"/>
          </a:xfrm>
          <a:prstGeom prst="roundRect">
            <a:avLst>
              <a:gd name="adj" fmla="val 25726039"/>
            </a:avLst>
          </a:prstGeom>
          <a:solidFill>
            <a:srgbClr val="86BFB2"/>
          </a:solidFill>
          <a:ln w="7620">
            <a:solidFill>
              <a:srgbClr val="FFFFFF"/>
            </a:solidFill>
            <a:prstDash val="solid"/>
          </a:ln>
        </p:spPr>
      </p:sp>
      <p:sp>
        <p:nvSpPr>
          <p:cNvPr id="7" name="Text 5"/>
          <p:cNvSpPr/>
          <p:nvPr/>
        </p:nvSpPr>
        <p:spPr>
          <a:xfrm>
            <a:off x="965121" y="6184106"/>
            <a:ext cx="91440" cy="365760"/>
          </a:xfrm>
          <a:prstGeom prst="rect">
            <a:avLst/>
          </a:prstGeom>
          <a:noFill/>
          <a:ln/>
        </p:spPr>
        <p:txBody>
          <a:bodyPr wrap="none" rtlCol="0" anchor="t"/>
          <a:lstStyle/>
          <a:p>
            <a:pPr algn="ctr" indent="0" marL="0">
              <a:lnSpc>
                <a:spcPts val="2880"/>
              </a:lnSpc>
              <a:buNone/>
            </a:pPr>
            <a:r>
              <a:rPr lang="en-US" sz="1152" dirty="0">
                <a:solidFill>
                  <a:srgbClr val="3C3838"/>
                </a:solidFill>
                <a:latin typeface="Epilogue" pitchFamily="34" charset="0"/>
                <a:ea typeface="Epilogue" pitchFamily="34" charset="-122"/>
                <a:cs typeface="Epilogue" pitchFamily="34" charset="-120"/>
              </a:rPr>
              <a:t>D</a:t>
            </a:r>
            <a:endParaRPr lang="en-US" sz="1152" dirty="0"/>
          </a:p>
        </p:txBody>
      </p:sp>
      <p:sp>
        <p:nvSpPr>
          <p:cNvPr id="8" name="Text 6"/>
          <p:cNvSpPr/>
          <p:nvPr/>
        </p:nvSpPr>
        <p:spPr>
          <a:xfrm>
            <a:off x="1299686" y="6172557"/>
            <a:ext cx="2621280" cy="388858"/>
          </a:xfrm>
          <a:prstGeom prst="rect">
            <a:avLst/>
          </a:prstGeom>
          <a:noFill/>
          <a:ln/>
        </p:spPr>
        <p:txBody>
          <a:bodyPr wrap="none" rtlCol="0" anchor="t"/>
          <a:lstStyle/>
          <a:p>
            <a:pPr algn="l" indent="0" marL="0">
              <a:lnSpc>
                <a:spcPts val="3062"/>
              </a:lnSpc>
              <a:buNone/>
            </a:pPr>
            <a:r>
              <a:rPr lang="en-US" sz="2187" b="1" dirty="0">
                <a:solidFill>
                  <a:srgbClr val="EBECEF"/>
                </a:solidFill>
                <a:latin typeface="Epilogue" pitchFamily="34" charset="0"/>
                <a:ea typeface="Epilogue" pitchFamily="34" charset="-122"/>
                <a:cs typeface="Epilogue" pitchFamily="34" charset="-120"/>
              </a:rPr>
              <a:t>by Diviya  Dharshini</a:t>
            </a:r>
            <a:endParaRPr lang="en-US" sz="2187" dirty="0"/>
          </a:p>
        </p:txBody>
      </p:sp>
      <p:pic>
        <p:nvPicPr>
          <p:cNvPr id="9"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1219081"/>
            <a:ext cx="693420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Exploratory Data Analysis</a:t>
            </a:r>
            <a:endParaRPr lang="en-US" sz="4374" dirty="0"/>
          </a:p>
        </p:txBody>
      </p:sp>
      <p:pic>
        <p:nvPicPr>
          <p:cNvPr id="5" name="Image 0" descr="preencoded.png">    </p:cNvPr>
          <p:cNvPicPr>
            <a:picLocks noChangeAspect="1"/>
          </p:cNvPicPr>
          <p:nvPr/>
        </p:nvPicPr>
        <p:blipFill>
          <a:blip r:embed="rId1"/>
          <a:stretch>
            <a:fillRect/>
          </a:stretch>
        </p:blipFill>
        <p:spPr>
          <a:xfrm>
            <a:off x="2037993" y="2357795"/>
            <a:ext cx="3295888" cy="2036921"/>
          </a:xfrm>
          <a:prstGeom prst="rect">
            <a:avLst/>
          </a:prstGeom>
        </p:spPr>
      </p:pic>
      <p:sp>
        <p:nvSpPr>
          <p:cNvPr id="6" name="Text 3"/>
          <p:cNvSpPr/>
          <p:nvPr/>
        </p:nvSpPr>
        <p:spPr>
          <a:xfrm>
            <a:off x="2037993" y="4672370"/>
            <a:ext cx="3295888" cy="694373"/>
          </a:xfrm>
          <a:prstGeom prst="rect">
            <a:avLst/>
          </a:prstGeom>
          <a:noFill/>
          <a:ln/>
        </p:spPr>
        <p:txBody>
          <a:bodyPr wrap="square" rtlCol="0" anchor="t"/>
          <a:lstStyle/>
          <a:p>
            <a:pPr algn="l" indent="0" marL="0">
              <a:lnSpc>
                <a:spcPts val="2734"/>
              </a:lnSpc>
              <a:buNone/>
            </a:pPr>
            <a:r>
              <a:rPr lang="en-US" sz="2187" dirty="0">
                <a:solidFill>
                  <a:srgbClr val="FFFFFF"/>
                </a:solidFill>
                <a:latin typeface="Fraunces" pitchFamily="34" charset="0"/>
                <a:ea typeface="Fraunces" pitchFamily="34" charset="-122"/>
                <a:cs typeface="Fraunces" pitchFamily="34" charset="-120"/>
              </a:rPr>
              <a:t>Uncover Hidden Patterns</a:t>
            </a:r>
            <a:endParaRPr lang="en-US" sz="2187" dirty="0"/>
          </a:p>
        </p:txBody>
      </p:sp>
      <p:sp>
        <p:nvSpPr>
          <p:cNvPr id="7" name="Text 4"/>
          <p:cNvSpPr/>
          <p:nvPr/>
        </p:nvSpPr>
        <p:spPr>
          <a:xfrm>
            <a:off x="2037993" y="5588913"/>
            <a:ext cx="3295888" cy="1421606"/>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Perform statistical analysis and visualization techniques to gain insights into the dataset.</a:t>
            </a:r>
            <a:endParaRPr lang="en-US" sz="1750" dirty="0"/>
          </a:p>
        </p:txBody>
      </p:sp>
      <p:pic>
        <p:nvPicPr>
          <p:cNvPr id="8" name="Image 1" descr="preencoded.png">    </p:cNvPr>
          <p:cNvPicPr>
            <a:picLocks noChangeAspect="1"/>
          </p:cNvPicPr>
          <p:nvPr/>
        </p:nvPicPr>
        <p:blipFill>
          <a:blip r:embed="rId2"/>
          <a:stretch>
            <a:fillRect/>
          </a:stretch>
        </p:blipFill>
        <p:spPr>
          <a:xfrm>
            <a:off x="5667137" y="2357795"/>
            <a:ext cx="3296007" cy="2037040"/>
          </a:xfrm>
          <a:prstGeom prst="rect">
            <a:avLst/>
          </a:prstGeom>
        </p:spPr>
      </p:pic>
      <p:sp>
        <p:nvSpPr>
          <p:cNvPr id="9" name="Text 5"/>
          <p:cNvSpPr/>
          <p:nvPr/>
        </p:nvSpPr>
        <p:spPr>
          <a:xfrm>
            <a:off x="5667137" y="4672489"/>
            <a:ext cx="2682240" cy="347186"/>
          </a:xfrm>
          <a:prstGeom prst="rect">
            <a:avLst/>
          </a:prstGeom>
          <a:noFill/>
          <a:ln/>
        </p:spPr>
        <p:txBody>
          <a:bodyPr wrap="none" rtlCol="0" anchor="t"/>
          <a:lstStyle/>
          <a:p>
            <a:pPr algn="l" indent="0" marL="0">
              <a:lnSpc>
                <a:spcPts val="2734"/>
              </a:lnSpc>
              <a:buNone/>
            </a:pPr>
            <a:r>
              <a:rPr lang="en-US" sz="2187" dirty="0">
                <a:solidFill>
                  <a:srgbClr val="FFFFFF"/>
                </a:solidFill>
                <a:latin typeface="Fraunces" pitchFamily="34" charset="0"/>
                <a:ea typeface="Fraunces" pitchFamily="34" charset="-122"/>
                <a:cs typeface="Fraunces" pitchFamily="34" charset="-120"/>
              </a:rPr>
              <a:t>Correlation Analysis</a:t>
            </a:r>
            <a:endParaRPr lang="en-US" sz="2187" dirty="0"/>
          </a:p>
        </p:txBody>
      </p:sp>
      <p:sp>
        <p:nvSpPr>
          <p:cNvPr id="10" name="Text 6"/>
          <p:cNvSpPr/>
          <p:nvPr/>
        </p:nvSpPr>
        <p:spPr>
          <a:xfrm>
            <a:off x="5667137" y="5241846"/>
            <a:ext cx="3296007" cy="1421606"/>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Identify relationships between variables and discover key predictors for the target variable.</a:t>
            </a:r>
            <a:endParaRPr lang="en-US" sz="1750" dirty="0"/>
          </a:p>
        </p:txBody>
      </p:sp>
      <p:pic>
        <p:nvPicPr>
          <p:cNvPr id="11" name="Image 2" descr="preencoded.png">    </p:cNvPr>
          <p:cNvPicPr>
            <a:picLocks noChangeAspect="1"/>
          </p:cNvPicPr>
          <p:nvPr/>
        </p:nvPicPr>
        <p:blipFill>
          <a:blip r:embed="rId3"/>
          <a:stretch>
            <a:fillRect/>
          </a:stretch>
        </p:blipFill>
        <p:spPr>
          <a:xfrm>
            <a:off x="9296400" y="2357795"/>
            <a:ext cx="3296007" cy="2037040"/>
          </a:xfrm>
          <a:prstGeom prst="rect">
            <a:avLst/>
          </a:prstGeom>
        </p:spPr>
      </p:pic>
      <p:sp>
        <p:nvSpPr>
          <p:cNvPr id="12" name="Text 7"/>
          <p:cNvSpPr/>
          <p:nvPr/>
        </p:nvSpPr>
        <p:spPr>
          <a:xfrm>
            <a:off x="9296400" y="4672489"/>
            <a:ext cx="2316480" cy="347186"/>
          </a:xfrm>
          <a:prstGeom prst="rect">
            <a:avLst/>
          </a:prstGeom>
          <a:noFill/>
          <a:ln/>
        </p:spPr>
        <p:txBody>
          <a:bodyPr wrap="none" rtlCol="0" anchor="t"/>
          <a:lstStyle/>
          <a:p>
            <a:pPr algn="l" indent="0" marL="0">
              <a:lnSpc>
                <a:spcPts val="2734"/>
              </a:lnSpc>
              <a:buNone/>
            </a:pPr>
            <a:r>
              <a:rPr lang="en-US" sz="2187" dirty="0">
                <a:solidFill>
                  <a:srgbClr val="FFFFFF"/>
                </a:solidFill>
                <a:latin typeface="Fraunces" pitchFamily="34" charset="0"/>
                <a:ea typeface="Fraunces" pitchFamily="34" charset="-122"/>
                <a:cs typeface="Fraunces" pitchFamily="34" charset="-120"/>
              </a:rPr>
              <a:t>Data Distribution</a:t>
            </a:r>
            <a:endParaRPr lang="en-US" sz="2187" dirty="0"/>
          </a:p>
        </p:txBody>
      </p:sp>
      <p:sp>
        <p:nvSpPr>
          <p:cNvPr id="13" name="Text 8"/>
          <p:cNvSpPr/>
          <p:nvPr/>
        </p:nvSpPr>
        <p:spPr>
          <a:xfrm>
            <a:off x="9296400" y="5241846"/>
            <a:ext cx="3296007" cy="1066205"/>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Visualize the distribution of each feature and assess its impact on the dataset.</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1196816"/>
            <a:ext cx="774192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Model Selection and Training</a:t>
            </a:r>
            <a:endParaRPr lang="en-US" sz="4374" dirty="0"/>
          </a:p>
        </p:txBody>
      </p:sp>
      <p:sp>
        <p:nvSpPr>
          <p:cNvPr id="5" name="Shape 3"/>
          <p:cNvSpPr/>
          <p:nvPr/>
        </p:nvSpPr>
        <p:spPr>
          <a:xfrm>
            <a:off x="7293054" y="2335530"/>
            <a:ext cx="44410" cy="4697254"/>
          </a:xfrm>
          <a:prstGeom prst="rect">
            <a:avLst/>
          </a:prstGeom>
          <a:solidFill>
            <a:srgbClr val="303B69"/>
          </a:solidFill>
          <a:ln/>
        </p:spPr>
      </p:sp>
      <p:sp>
        <p:nvSpPr>
          <p:cNvPr id="6" name="Shape 4"/>
          <p:cNvSpPr/>
          <p:nvPr/>
        </p:nvSpPr>
        <p:spPr>
          <a:xfrm>
            <a:off x="7565172" y="2736830"/>
            <a:ext cx="777597" cy="44410"/>
          </a:xfrm>
          <a:prstGeom prst="rect">
            <a:avLst/>
          </a:prstGeom>
          <a:solidFill>
            <a:srgbClr val="303B69"/>
          </a:solidFill>
          <a:ln/>
        </p:spPr>
      </p:sp>
      <p:sp>
        <p:nvSpPr>
          <p:cNvPr id="7" name="Shape 5"/>
          <p:cNvSpPr/>
          <p:nvPr/>
        </p:nvSpPr>
        <p:spPr>
          <a:xfrm>
            <a:off x="7065228" y="2509123"/>
            <a:ext cx="499943" cy="499943"/>
          </a:xfrm>
          <a:prstGeom prst="roundRect">
            <a:avLst>
              <a:gd name="adj" fmla="val 20000"/>
            </a:avLst>
          </a:prstGeom>
          <a:solidFill>
            <a:srgbClr val="283157"/>
          </a:solidFill>
          <a:ln w="13811">
            <a:solidFill>
              <a:srgbClr val="303B69"/>
            </a:solidFill>
            <a:prstDash val="solid"/>
          </a:ln>
        </p:spPr>
      </p:sp>
      <p:sp>
        <p:nvSpPr>
          <p:cNvPr id="8" name="Text 6"/>
          <p:cNvSpPr/>
          <p:nvPr/>
        </p:nvSpPr>
        <p:spPr>
          <a:xfrm>
            <a:off x="7238940" y="2550795"/>
            <a:ext cx="152400"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9" name="Text 7"/>
          <p:cNvSpPr/>
          <p:nvPr/>
        </p:nvSpPr>
        <p:spPr>
          <a:xfrm>
            <a:off x="8537258" y="2557701"/>
            <a:ext cx="2636520" cy="347186"/>
          </a:xfrm>
          <a:prstGeom prst="rect">
            <a:avLst/>
          </a:prstGeom>
          <a:noFill/>
          <a:ln/>
        </p:spPr>
        <p:txBody>
          <a:bodyPr wrap="none" rtlCol="0" anchor="t"/>
          <a:lstStyle/>
          <a:p>
            <a:pPr algn="l" indent="0" marL="0">
              <a:lnSpc>
                <a:spcPts val="2734"/>
              </a:lnSpc>
              <a:buNone/>
            </a:pPr>
            <a:r>
              <a:rPr lang="en-US" sz="2187" dirty="0">
                <a:solidFill>
                  <a:srgbClr val="EBECEF"/>
                </a:solidFill>
                <a:latin typeface="Fraunces" pitchFamily="34" charset="0"/>
                <a:ea typeface="Fraunces" pitchFamily="34" charset="-122"/>
                <a:cs typeface="Fraunces" pitchFamily="34" charset="-120"/>
              </a:rPr>
              <a:t>Algorithm Selection</a:t>
            </a:r>
            <a:endParaRPr lang="en-US" sz="2187" dirty="0"/>
          </a:p>
        </p:txBody>
      </p:sp>
      <p:sp>
        <p:nvSpPr>
          <p:cNvPr id="10" name="Text 8"/>
          <p:cNvSpPr/>
          <p:nvPr/>
        </p:nvSpPr>
        <p:spPr>
          <a:xfrm>
            <a:off x="8537258" y="3127057"/>
            <a:ext cx="4055150" cy="1066205"/>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Explore various algorithms and choose the most suitable one for your dataset.</a:t>
            </a:r>
            <a:endParaRPr lang="en-US" sz="1750" dirty="0"/>
          </a:p>
        </p:txBody>
      </p:sp>
      <p:sp>
        <p:nvSpPr>
          <p:cNvPr id="11" name="Shape 9"/>
          <p:cNvSpPr/>
          <p:nvPr/>
        </p:nvSpPr>
        <p:spPr>
          <a:xfrm>
            <a:off x="6287631" y="3847683"/>
            <a:ext cx="777597" cy="44410"/>
          </a:xfrm>
          <a:prstGeom prst="rect">
            <a:avLst/>
          </a:prstGeom>
          <a:solidFill>
            <a:srgbClr val="303B69"/>
          </a:solidFill>
          <a:ln/>
        </p:spPr>
      </p:sp>
      <p:sp>
        <p:nvSpPr>
          <p:cNvPr id="12" name="Shape 10"/>
          <p:cNvSpPr/>
          <p:nvPr/>
        </p:nvSpPr>
        <p:spPr>
          <a:xfrm>
            <a:off x="7065228" y="3619976"/>
            <a:ext cx="499943" cy="499943"/>
          </a:xfrm>
          <a:prstGeom prst="roundRect">
            <a:avLst>
              <a:gd name="adj" fmla="val 20000"/>
            </a:avLst>
          </a:prstGeom>
          <a:solidFill>
            <a:srgbClr val="283157"/>
          </a:solidFill>
          <a:ln w="13811">
            <a:solidFill>
              <a:srgbClr val="303B69"/>
            </a:solidFill>
            <a:prstDash val="solid"/>
          </a:ln>
        </p:spPr>
      </p:sp>
      <p:sp>
        <p:nvSpPr>
          <p:cNvPr id="13" name="Text 11"/>
          <p:cNvSpPr/>
          <p:nvPr/>
        </p:nvSpPr>
        <p:spPr>
          <a:xfrm>
            <a:off x="7212270" y="3661648"/>
            <a:ext cx="205740"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4" name="Text 12"/>
          <p:cNvSpPr/>
          <p:nvPr/>
        </p:nvSpPr>
        <p:spPr>
          <a:xfrm>
            <a:off x="2854643" y="3668554"/>
            <a:ext cx="3238500" cy="347186"/>
          </a:xfrm>
          <a:prstGeom prst="rect">
            <a:avLst/>
          </a:prstGeom>
          <a:noFill/>
          <a:ln/>
        </p:spPr>
        <p:txBody>
          <a:bodyPr wrap="none" rtlCol="0" anchor="t"/>
          <a:lstStyle/>
          <a:p>
            <a:pPr algn="r" indent="0" marL="0">
              <a:lnSpc>
                <a:spcPts val="2734"/>
              </a:lnSpc>
              <a:buNone/>
            </a:pPr>
            <a:r>
              <a:rPr lang="en-US" sz="2187" dirty="0">
                <a:solidFill>
                  <a:srgbClr val="EBECEF"/>
                </a:solidFill>
                <a:latin typeface="Fraunces" pitchFamily="34" charset="0"/>
                <a:ea typeface="Fraunces" pitchFamily="34" charset="-122"/>
                <a:cs typeface="Fraunces" pitchFamily="34" charset="-120"/>
              </a:rPr>
              <a:t>Hyperparameter Tuning</a:t>
            </a:r>
            <a:endParaRPr lang="en-US" sz="2187" dirty="0"/>
          </a:p>
        </p:txBody>
      </p:sp>
      <p:sp>
        <p:nvSpPr>
          <p:cNvPr id="15" name="Text 13"/>
          <p:cNvSpPr/>
          <p:nvPr/>
        </p:nvSpPr>
        <p:spPr>
          <a:xfrm>
            <a:off x="2037993" y="4237911"/>
            <a:ext cx="4055150" cy="1421606"/>
          </a:xfrm>
          <a:prstGeom prst="rect">
            <a:avLst/>
          </a:prstGeom>
          <a:noFill/>
          <a:ln/>
        </p:spPr>
        <p:txBody>
          <a:bodyPr wrap="square" rtlCol="0" anchor="t"/>
          <a:lstStyle/>
          <a:p>
            <a:pPr algn="r" indent="0" marL="0">
              <a:lnSpc>
                <a:spcPts val="2799"/>
              </a:lnSpc>
              <a:buNone/>
            </a:pPr>
            <a:r>
              <a:rPr lang="en-US" sz="1750" dirty="0">
                <a:solidFill>
                  <a:srgbClr val="EBECEF"/>
                </a:solidFill>
                <a:latin typeface="Epilogue" pitchFamily="34" charset="0"/>
                <a:ea typeface="Epilogue" pitchFamily="34" charset="-122"/>
                <a:cs typeface="Epilogue" pitchFamily="34" charset="-120"/>
              </a:rPr>
              <a:t>Optimize the algorithm's performance by tuning hyperparameters using cross-validation techniques.</a:t>
            </a:r>
            <a:endParaRPr lang="en-US" sz="1750" dirty="0"/>
          </a:p>
        </p:txBody>
      </p:sp>
      <p:sp>
        <p:nvSpPr>
          <p:cNvPr id="16" name="Shape 14"/>
          <p:cNvSpPr/>
          <p:nvPr/>
        </p:nvSpPr>
        <p:spPr>
          <a:xfrm>
            <a:off x="7565172" y="5176421"/>
            <a:ext cx="777597" cy="44410"/>
          </a:xfrm>
          <a:prstGeom prst="rect">
            <a:avLst/>
          </a:prstGeom>
          <a:solidFill>
            <a:srgbClr val="303B69"/>
          </a:solidFill>
          <a:ln/>
        </p:spPr>
      </p:sp>
      <p:sp>
        <p:nvSpPr>
          <p:cNvPr id="17" name="Shape 15"/>
          <p:cNvSpPr/>
          <p:nvPr/>
        </p:nvSpPr>
        <p:spPr>
          <a:xfrm>
            <a:off x="7065228" y="4948714"/>
            <a:ext cx="499943" cy="499943"/>
          </a:xfrm>
          <a:prstGeom prst="roundRect">
            <a:avLst>
              <a:gd name="adj" fmla="val 20000"/>
            </a:avLst>
          </a:prstGeom>
          <a:solidFill>
            <a:srgbClr val="283157"/>
          </a:solidFill>
          <a:ln w="13811">
            <a:solidFill>
              <a:srgbClr val="303B69"/>
            </a:solidFill>
            <a:prstDash val="solid"/>
          </a:ln>
        </p:spPr>
      </p:sp>
      <p:sp>
        <p:nvSpPr>
          <p:cNvPr id="18" name="Text 16"/>
          <p:cNvSpPr/>
          <p:nvPr/>
        </p:nvSpPr>
        <p:spPr>
          <a:xfrm>
            <a:off x="7223700" y="4990386"/>
            <a:ext cx="182880"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3</a:t>
            </a:r>
            <a:endParaRPr lang="en-US" sz="2624" dirty="0"/>
          </a:p>
        </p:txBody>
      </p:sp>
      <p:sp>
        <p:nvSpPr>
          <p:cNvPr id="19" name="Text 17"/>
          <p:cNvSpPr/>
          <p:nvPr/>
        </p:nvSpPr>
        <p:spPr>
          <a:xfrm>
            <a:off x="8537258" y="4997291"/>
            <a:ext cx="2415540" cy="347186"/>
          </a:xfrm>
          <a:prstGeom prst="rect">
            <a:avLst/>
          </a:prstGeom>
          <a:noFill/>
          <a:ln/>
        </p:spPr>
        <p:txBody>
          <a:bodyPr wrap="none" rtlCol="0" anchor="t"/>
          <a:lstStyle/>
          <a:p>
            <a:pPr algn="l" indent="0" marL="0">
              <a:lnSpc>
                <a:spcPts val="2734"/>
              </a:lnSpc>
              <a:buNone/>
            </a:pPr>
            <a:r>
              <a:rPr lang="en-US" sz="2187" dirty="0">
                <a:solidFill>
                  <a:srgbClr val="EBECEF"/>
                </a:solidFill>
                <a:latin typeface="Fraunces" pitchFamily="34" charset="0"/>
                <a:ea typeface="Fraunces" pitchFamily="34" charset="-122"/>
                <a:cs typeface="Fraunces" pitchFamily="34" charset="-120"/>
              </a:rPr>
              <a:t>Train and Validate</a:t>
            </a:r>
            <a:endParaRPr lang="en-US" sz="2187" dirty="0"/>
          </a:p>
        </p:txBody>
      </p:sp>
      <p:sp>
        <p:nvSpPr>
          <p:cNvPr id="20" name="Text 18"/>
          <p:cNvSpPr/>
          <p:nvPr/>
        </p:nvSpPr>
        <p:spPr>
          <a:xfrm>
            <a:off x="8537258" y="5566648"/>
            <a:ext cx="4055150" cy="1066205"/>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Train the chosen model on the training set and validate its performance on the testing set.</a:t>
            </a:r>
            <a:endParaRPr lang="en-US" sz="1750"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1326833"/>
            <a:ext cx="819912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Evaluating Model Performance</a:t>
            </a:r>
            <a:endParaRPr lang="en-US" sz="4374" dirty="0"/>
          </a:p>
        </p:txBody>
      </p:sp>
      <p:sp>
        <p:nvSpPr>
          <p:cNvPr id="5" name="Shape 3"/>
          <p:cNvSpPr/>
          <p:nvPr/>
        </p:nvSpPr>
        <p:spPr>
          <a:xfrm>
            <a:off x="2037993" y="2465546"/>
            <a:ext cx="5166122" cy="2107525"/>
          </a:xfrm>
          <a:prstGeom prst="roundRect">
            <a:avLst>
              <a:gd name="adj" fmla="val 4744"/>
            </a:avLst>
          </a:prstGeom>
          <a:solidFill>
            <a:srgbClr val="283157"/>
          </a:solidFill>
          <a:ln w="13811">
            <a:solidFill>
              <a:srgbClr val="303B69"/>
            </a:solidFill>
            <a:prstDash val="solid"/>
          </a:ln>
        </p:spPr>
      </p:sp>
      <p:sp>
        <p:nvSpPr>
          <p:cNvPr id="6" name="Text 4"/>
          <p:cNvSpPr/>
          <p:nvPr/>
        </p:nvSpPr>
        <p:spPr>
          <a:xfrm>
            <a:off x="2273975" y="2701528"/>
            <a:ext cx="2221944"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Accuracy</a:t>
            </a:r>
            <a:endParaRPr lang="en-US" sz="2187" dirty="0"/>
          </a:p>
        </p:txBody>
      </p:sp>
      <p:sp>
        <p:nvSpPr>
          <p:cNvPr id="7" name="Text 5"/>
          <p:cNvSpPr/>
          <p:nvPr/>
        </p:nvSpPr>
        <p:spPr>
          <a:xfrm>
            <a:off x="2273975" y="3270885"/>
            <a:ext cx="4694158" cy="1066205"/>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Measure the model's overall performance by calculating the accuracy of its predictions.</a:t>
            </a:r>
            <a:endParaRPr lang="en-US" sz="1750" dirty="0"/>
          </a:p>
        </p:txBody>
      </p:sp>
      <p:sp>
        <p:nvSpPr>
          <p:cNvPr id="8" name="Shape 6"/>
          <p:cNvSpPr/>
          <p:nvPr/>
        </p:nvSpPr>
        <p:spPr>
          <a:xfrm>
            <a:off x="7426285" y="2465546"/>
            <a:ext cx="5166122" cy="2107525"/>
          </a:xfrm>
          <a:prstGeom prst="roundRect">
            <a:avLst>
              <a:gd name="adj" fmla="val 4744"/>
            </a:avLst>
          </a:prstGeom>
          <a:solidFill>
            <a:srgbClr val="283157"/>
          </a:solidFill>
          <a:ln w="13811">
            <a:solidFill>
              <a:srgbClr val="303B69"/>
            </a:solidFill>
            <a:prstDash val="solid"/>
          </a:ln>
        </p:spPr>
      </p:sp>
      <p:sp>
        <p:nvSpPr>
          <p:cNvPr id="9" name="Text 7"/>
          <p:cNvSpPr/>
          <p:nvPr/>
        </p:nvSpPr>
        <p:spPr>
          <a:xfrm>
            <a:off x="7662267" y="2701528"/>
            <a:ext cx="2674620"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Precision and Recall</a:t>
            </a:r>
            <a:endParaRPr lang="en-US" sz="2187" dirty="0"/>
          </a:p>
        </p:txBody>
      </p:sp>
      <p:sp>
        <p:nvSpPr>
          <p:cNvPr id="10" name="Text 8"/>
          <p:cNvSpPr/>
          <p:nvPr/>
        </p:nvSpPr>
        <p:spPr>
          <a:xfrm>
            <a:off x="7662267" y="3270885"/>
            <a:ext cx="4694158" cy="1066205"/>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Assess the model's performance on positive and negative predictions using precision and recall metrics.</a:t>
            </a:r>
            <a:endParaRPr lang="en-US" sz="1750" dirty="0"/>
          </a:p>
        </p:txBody>
      </p:sp>
      <p:sp>
        <p:nvSpPr>
          <p:cNvPr id="11" name="Shape 9"/>
          <p:cNvSpPr/>
          <p:nvPr/>
        </p:nvSpPr>
        <p:spPr>
          <a:xfrm>
            <a:off x="2037993" y="4795242"/>
            <a:ext cx="5166122" cy="2107525"/>
          </a:xfrm>
          <a:prstGeom prst="roundRect">
            <a:avLst>
              <a:gd name="adj" fmla="val 4744"/>
            </a:avLst>
          </a:prstGeom>
          <a:solidFill>
            <a:srgbClr val="283157"/>
          </a:solidFill>
          <a:ln w="13811">
            <a:solidFill>
              <a:srgbClr val="303B69"/>
            </a:solidFill>
            <a:prstDash val="solid"/>
          </a:ln>
        </p:spPr>
      </p:sp>
      <p:sp>
        <p:nvSpPr>
          <p:cNvPr id="12" name="Text 10"/>
          <p:cNvSpPr/>
          <p:nvPr/>
        </p:nvSpPr>
        <p:spPr>
          <a:xfrm>
            <a:off x="2273975" y="5031224"/>
            <a:ext cx="2221944"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F1 Score</a:t>
            </a:r>
            <a:endParaRPr lang="en-US" sz="2187" dirty="0"/>
          </a:p>
        </p:txBody>
      </p:sp>
      <p:sp>
        <p:nvSpPr>
          <p:cNvPr id="13" name="Text 11"/>
          <p:cNvSpPr/>
          <p:nvPr/>
        </p:nvSpPr>
        <p:spPr>
          <a:xfrm>
            <a:off x="2273975" y="5600581"/>
            <a:ext cx="4694158" cy="1066205"/>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Combine precision and recall into a single metric to evaluate the model's overall effectiveness.</a:t>
            </a:r>
            <a:endParaRPr lang="en-US" sz="1750" dirty="0"/>
          </a:p>
        </p:txBody>
      </p:sp>
      <p:sp>
        <p:nvSpPr>
          <p:cNvPr id="14" name="Shape 12"/>
          <p:cNvSpPr/>
          <p:nvPr/>
        </p:nvSpPr>
        <p:spPr>
          <a:xfrm>
            <a:off x="7426285" y="4795242"/>
            <a:ext cx="5166122" cy="2107525"/>
          </a:xfrm>
          <a:prstGeom prst="roundRect">
            <a:avLst>
              <a:gd name="adj" fmla="val 4744"/>
            </a:avLst>
          </a:prstGeom>
          <a:solidFill>
            <a:srgbClr val="283157"/>
          </a:solidFill>
          <a:ln w="13811">
            <a:solidFill>
              <a:srgbClr val="303B69"/>
            </a:solidFill>
            <a:prstDash val="solid"/>
          </a:ln>
        </p:spPr>
      </p:sp>
      <p:sp>
        <p:nvSpPr>
          <p:cNvPr id="15" name="Text 13"/>
          <p:cNvSpPr/>
          <p:nvPr/>
        </p:nvSpPr>
        <p:spPr>
          <a:xfrm>
            <a:off x="7662267" y="5031224"/>
            <a:ext cx="2293620"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Confusion Matrix</a:t>
            </a:r>
            <a:endParaRPr lang="en-US" sz="2187" dirty="0"/>
          </a:p>
        </p:txBody>
      </p:sp>
      <p:sp>
        <p:nvSpPr>
          <p:cNvPr id="16" name="Text 14"/>
          <p:cNvSpPr/>
          <p:nvPr/>
        </p:nvSpPr>
        <p:spPr>
          <a:xfrm>
            <a:off x="7662267" y="5600581"/>
            <a:ext cx="4694158" cy="1066205"/>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Analyze the true positive, true negative, false positive, and false negative predictions of the model.</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80E26">
              <a:alpha val="80000"/>
            </a:srgbClr>
          </a:solidFill>
          <a:ln/>
        </p:spPr>
      </p:sp>
      <p:sp>
        <p:nvSpPr>
          <p:cNvPr id="6" name="Text 3"/>
          <p:cNvSpPr/>
          <p:nvPr/>
        </p:nvSpPr>
        <p:spPr>
          <a:xfrm>
            <a:off x="2037993" y="1921193"/>
            <a:ext cx="817626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Improving Model Performance</a:t>
            </a:r>
            <a:endParaRPr lang="en-US" sz="4374" dirty="0"/>
          </a:p>
        </p:txBody>
      </p:sp>
      <p:sp>
        <p:nvSpPr>
          <p:cNvPr id="7" name="Text 4"/>
          <p:cNvSpPr/>
          <p:nvPr/>
        </p:nvSpPr>
        <p:spPr>
          <a:xfrm>
            <a:off x="2037993" y="2948821"/>
            <a:ext cx="10554414"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To enhance the model's performance, consider the following strategies:</a:t>
            </a:r>
            <a:endParaRPr lang="en-US" sz="1750" dirty="0"/>
          </a:p>
        </p:txBody>
      </p:sp>
      <p:sp>
        <p:nvSpPr>
          <p:cNvPr id="8" name="Text 5"/>
          <p:cNvSpPr/>
          <p:nvPr/>
        </p:nvSpPr>
        <p:spPr>
          <a:xfrm>
            <a:off x="2393394" y="3554135"/>
            <a:ext cx="10199013" cy="710803"/>
          </a:xfrm>
          <a:prstGeom prst="rect">
            <a:avLst/>
          </a:prstGeom>
          <a:noFill/>
          <a:ln/>
        </p:spPr>
        <p:txBody>
          <a:bodyPr wrap="square" rtlCol="0" anchor="t"/>
          <a:lstStyle/>
          <a:p>
            <a:pPr algn="l" marL="342900" indent="-342900">
              <a:lnSpc>
                <a:spcPts val="2799"/>
              </a:lnSpc>
              <a:buSzPct val="100000"/>
              <a:buFont typeface="+mj-lt"/>
              <a:buAutoNum type="arabicPeriod" startAt="1"/>
            </a:pPr>
            <a:r>
              <a:rPr lang="en-US" sz="1750" dirty="0">
                <a:solidFill>
                  <a:srgbClr val="EBECEF"/>
                </a:solidFill>
                <a:latin typeface="Epilogue" pitchFamily="34" charset="0"/>
                <a:ea typeface="Epilogue" pitchFamily="34" charset="-122"/>
                <a:cs typeface="Epilogue" pitchFamily="34" charset="-120"/>
              </a:rPr>
              <a:t>Feature Engineering: Generate new features from existing ones to capture more information.</a:t>
            </a:r>
            <a:endParaRPr lang="en-US" sz="1750" dirty="0"/>
          </a:p>
        </p:txBody>
      </p:sp>
      <p:sp>
        <p:nvSpPr>
          <p:cNvPr id="9" name="Text 6"/>
          <p:cNvSpPr/>
          <p:nvPr/>
        </p:nvSpPr>
        <p:spPr>
          <a:xfrm>
            <a:off x="2393394" y="4353758"/>
            <a:ext cx="10199013" cy="355402"/>
          </a:xfrm>
          <a:prstGeom prst="rect">
            <a:avLst/>
          </a:prstGeom>
          <a:noFill/>
          <a:ln/>
        </p:spPr>
        <p:txBody>
          <a:bodyPr wrap="none" rtlCol="0" anchor="t"/>
          <a:lstStyle/>
          <a:p>
            <a:pPr algn="l" marL="342900" indent="-342900">
              <a:lnSpc>
                <a:spcPts val="2799"/>
              </a:lnSpc>
              <a:buSzPct val="100000"/>
              <a:buFont typeface="+mj-lt"/>
              <a:buAutoNum type="arabicPeriod" startAt="2"/>
            </a:pPr>
            <a:r>
              <a:rPr lang="en-US" sz="1750" dirty="0">
                <a:solidFill>
                  <a:srgbClr val="EBECEF"/>
                </a:solidFill>
                <a:latin typeface="Epilogue" pitchFamily="34" charset="0"/>
                <a:ea typeface="Epilogue" pitchFamily="34" charset="-122"/>
                <a:cs typeface="Epilogue" pitchFamily="34" charset="-120"/>
              </a:rPr>
              <a:t>Ensemble Methods: Combine multiple models to make more accurate predictions.</a:t>
            </a:r>
            <a:endParaRPr lang="en-US" sz="1750" dirty="0"/>
          </a:p>
        </p:txBody>
      </p:sp>
      <p:sp>
        <p:nvSpPr>
          <p:cNvPr id="10" name="Text 7"/>
          <p:cNvSpPr/>
          <p:nvPr/>
        </p:nvSpPr>
        <p:spPr>
          <a:xfrm>
            <a:off x="2393394" y="4797981"/>
            <a:ext cx="10199013" cy="710803"/>
          </a:xfrm>
          <a:prstGeom prst="rect">
            <a:avLst/>
          </a:prstGeom>
          <a:noFill/>
          <a:ln/>
        </p:spPr>
        <p:txBody>
          <a:bodyPr wrap="square" rtlCol="0" anchor="t"/>
          <a:lstStyle/>
          <a:p>
            <a:pPr algn="l" marL="342900" indent="-342900">
              <a:lnSpc>
                <a:spcPts val="2799"/>
              </a:lnSpc>
              <a:buSzPct val="100000"/>
              <a:buFont typeface="+mj-lt"/>
              <a:buAutoNum type="arabicPeriod" startAt="3"/>
            </a:pPr>
            <a:r>
              <a:rPr lang="en-US" sz="1750" dirty="0">
                <a:solidFill>
                  <a:srgbClr val="EBECEF"/>
                </a:solidFill>
                <a:latin typeface="Epilogue" pitchFamily="34" charset="0"/>
                <a:ea typeface="Epilogue" pitchFamily="34" charset="-122"/>
                <a:cs typeface="Epilogue" pitchFamily="34" charset="-120"/>
              </a:rPr>
              <a:t>Regularization: Prevent overfitting and improve generalization using regularization techniques.</a:t>
            </a:r>
            <a:endParaRPr lang="en-US" sz="1750" dirty="0"/>
          </a:p>
        </p:txBody>
      </p:sp>
      <p:sp>
        <p:nvSpPr>
          <p:cNvPr id="11" name="Text 8"/>
          <p:cNvSpPr/>
          <p:nvPr/>
        </p:nvSpPr>
        <p:spPr>
          <a:xfrm>
            <a:off x="2393394" y="5597604"/>
            <a:ext cx="10199013" cy="710803"/>
          </a:xfrm>
          <a:prstGeom prst="rect">
            <a:avLst/>
          </a:prstGeom>
          <a:noFill/>
          <a:ln/>
        </p:spPr>
        <p:txBody>
          <a:bodyPr wrap="square" rtlCol="0" anchor="t"/>
          <a:lstStyle/>
          <a:p>
            <a:pPr algn="l" marL="342900" indent="-342900">
              <a:lnSpc>
                <a:spcPts val="2799"/>
              </a:lnSpc>
              <a:buSzPct val="100000"/>
              <a:buFont typeface="+mj-lt"/>
              <a:buAutoNum type="arabicPeriod" startAt="4"/>
            </a:pPr>
            <a:r>
              <a:rPr lang="en-US" sz="1750" dirty="0">
                <a:solidFill>
                  <a:srgbClr val="EBECEF"/>
                </a:solidFill>
                <a:latin typeface="Epilogue" pitchFamily="34" charset="0"/>
                <a:ea typeface="Epilogue" pitchFamily="34" charset="-122"/>
                <a:cs typeface="Epilogue" pitchFamily="34" charset="-120"/>
              </a:rPr>
              <a:t>Model Stacking: Combine the predictions of multiple models to create a more robust and accurate model.</a:t>
            </a:r>
            <a:endParaRPr lang="en-US" sz="1750" dirty="0"/>
          </a:p>
        </p:txBody>
      </p:sp>
      <p:pic>
        <p:nvPicPr>
          <p:cNvPr id="1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2313980"/>
            <a:ext cx="599694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Interpreting the Model</a:t>
            </a:r>
            <a:endParaRPr lang="en-US" sz="4374" dirty="0"/>
          </a:p>
        </p:txBody>
      </p:sp>
      <p:sp>
        <p:nvSpPr>
          <p:cNvPr id="5" name="Shape 3"/>
          <p:cNvSpPr/>
          <p:nvPr/>
        </p:nvSpPr>
        <p:spPr>
          <a:xfrm>
            <a:off x="2037993" y="3452693"/>
            <a:ext cx="3370064" cy="2462927"/>
          </a:xfrm>
          <a:prstGeom prst="roundRect">
            <a:avLst>
              <a:gd name="adj" fmla="val 4060"/>
            </a:avLst>
          </a:prstGeom>
          <a:solidFill>
            <a:srgbClr val="283157"/>
          </a:solidFill>
          <a:ln w="13811">
            <a:solidFill>
              <a:srgbClr val="303B69"/>
            </a:solidFill>
            <a:prstDash val="solid"/>
          </a:ln>
        </p:spPr>
      </p:sp>
      <p:sp>
        <p:nvSpPr>
          <p:cNvPr id="6" name="Text 4"/>
          <p:cNvSpPr/>
          <p:nvPr/>
        </p:nvSpPr>
        <p:spPr>
          <a:xfrm>
            <a:off x="2273975" y="3688675"/>
            <a:ext cx="2628900"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Feature Importance</a:t>
            </a:r>
            <a:endParaRPr lang="en-US" sz="2187" dirty="0"/>
          </a:p>
        </p:txBody>
      </p:sp>
      <p:sp>
        <p:nvSpPr>
          <p:cNvPr id="7" name="Text 5"/>
          <p:cNvSpPr/>
          <p:nvPr/>
        </p:nvSpPr>
        <p:spPr>
          <a:xfrm>
            <a:off x="2273975" y="4258032"/>
            <a:ext cx="2898100"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Identify the most influential features in the model's decision-making process.</a:t>
            </a:r>
            <a:endParaRPr lang="en-US" sz="1750" dirty="0"/>
          </a:p>
        </p:txBody>
      </p:sp>
      <p:sp>
        <p:nvSpPr>
          <p:cNvPr id="8" name="Shape 6"/>
          <p:cNvSpPr/>
          <p:nvPr/>
        </p:nvSpPr>
        <p:spPr>
          <a:xfrm>
            <a:off x="5630228" y="3452693"/>
            <a:ext cx="3370064" cy="2462927"/>
          </a:xfrm>
          <a:prstGeom prst="roundRect">
            <a:avLst>
              <a:gd name="adj" fmla="val 4060"/>
            </a:avLst>
          </a:prstGeom>
          <a:solidFill>
            <a:srgbClr val="283157"/>
          </a:solidFill>
          <a:ln w="13811">
            <a:solidFill>
              <a:srgbClr val="303B69"/>
            </a:solidFill>
            <a:prstDash val="solid"/>
          </a:ln>
        </p:spPr>
      </p:sp>
      <p:sp>
        <p:nvSpPr>
          <p:cNvPr id="9" name="Text 7"/>
          <p:cNvSpPr/>
          <p:nvPr/>
        </p:nvSpPr>
        <p:spPr>
          <a:xfrm>
            <a:off x="5866209" y="3688675"/>
            <a:ext cx="2898100" cy="694373"/>
          </a:xfrm>
          <a:prstGeom prst="rect">
            <a:avLst/>
          </a:prstGeom>
          <a:noFill/>
          <a:ln/>
        </p:spPr>
        <p:txBody>
          <a:bodyPr wrap="squar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Partial Dependence Plot</a:t>
            </a:r>
            <a:endParaRPr lang="en-US" sz="2187" dirty="0"/>
          </a:p>
        </p:txBody>
      </p:sp>
      <p:sp>
        <p:nvSpPr>
          <p:cNvPr id="10" name="Text 8"/>
          <p:cNvSpPr/>
          <p:nvPr/>
        </p:nvSpPr>
        <p:spPr>
          <a:xfrm>
            <a:off x="5866209" y="4605218"/>
            <a:ext cx="2898100" cy="1066205"/>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Analyze the effect of individual features on the model's predictions.</a:t>
            </a:r>
            <a:endParaRPr lang="en-US" sz="1750" dirty="0"/>
          </a:p>
        </p:txBody>
      </p:sp>
      <p:sp>
        <p:nvSpPr>
          <p:cNvPr id="11" name="Shape 9"/>
          <p:cNvSpPr/>
          <p:nvPr/>
        </p:nvSpPr>
        <p:spPr>
          <a:xfrm>
            <a:off x="9222462" y="3452693"/>
            <a:ext cx="3370064" cy="2462927"/>
          </a:xfrm>
          <a:prstGeom prst="roundRect">
            <a:avLst>
              <a:gd name="adj" fmla="val 4060"/>
            </a:avLst>
          </a:prstGeom>
          <a:solidFill>
            <a:srgbClr val="283157"/>
          </a:solidFill>
          <a:ln w="13811">
            <a:solidFill>
              <a:srgbClr val="303B69"/>
            </a:solidFill>
            <a:prstDash val="solid"/>
          </a:ln>
        </p:spPr>
      </p:sp>
      <p:sp>
        <p:nvSpPr>
          <p:cNvPr id="12" name="Text 10"/>
          <p:cNvSpPr/>
          <p:nvPr/>
        </p:nvSpPr>
        <p:spPr>
          <a:xfrm>
            <a:off x="9458444" y="3688675"/>
            <a:ext cx="2221944"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Shapley Values</a:t>
            </a:r>
            <a:endParaRPr lang="en-US" sz="2187" dirty="0"/>
          </a:p>
        </p:txBody>
      </p:sp>
      <p:sp>
        <p:nvSpPr>
          <p:cNvPr id="13" name="Text 11"/>
          <p:cNvSpPr/>
          <p:nvPr/>
        </p:nvSpPr>
        <p:spPr>
          <a:xfrm>
            <a:off x="9458444" y="4258032"/>
            <a:ext cx="2898100"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Understand the contribution of each feature towards the final prediction.</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sp>
        <p:nvSpPr>
          <p:cNvPr id="4" name="Text 2"/>
          <p:cNvSpPr/>
          <p:nvPr/>
        </p:nvSpPr>
        <p:spPr>
          <a:xfrm>
            <a:off x="2037993" y="1392555"/>
            <a:ext cx="502158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Model Deployment</a:t>
            </a:r>
            <a:endParaRPr lang="en-US" sz="4374" dirty="0"/>
          </a:p>
        </p:txBody>
      </p:sp>
      <p:pic>
        <p:nvPicPr>
          <p:cNvPr id="5" name="Image 0" descr="preencoded.png">    </p:cNvPr>
          <p:cNvPicPr>
            <a:picLocks noChangeAspect="1"/>
          </p:cNvPicPr>
          <p:nvPr/>
        </p:nvPicPr>
        <p:blipFill>
          <a:blip r:embed="rId1"/>
          <a:stretch>
            <a:fillRect/>
          </a:stretch>
        </p:blipFill>
        <p:spPr>
          <a:xfrm>
            <a:off x="2037993" y="2531269"/>
            <a:ext cx="3295888" cy="2036921"/>
          </a:xfrm>
          <a:prstGeom prst="rect">
            <a:avLst/>
          </a:prstGeom>
        </p:spPr>
      </p:pic>
      <p:sp>
        <p:nvSpPr>
          <p:cNvPr id="6" name="Text 3"/>
          <p:cNvSpPr/>
          <p:nvPr/>
        </p:nvSpPr>
        <p:spPr>
          <a:xfrm>
            <a:off x="2037993" y="4845844"/>
            <a:ext cx="2221944" cy="347186"/>
          </a:xfrm>
          <a:prstGeom prst="rect">
            <a:avLst/>
          </a:prstGeom>
          <a:noFill/>
          <a:ln/>
        </p:spPr>
        <p:txBody>
          <a:bodyPr wrap="none" rtlCol="0" anchor="t"/>
          <a:lstStyle/>
          <a:p>
            <a:pPr algn="l" indent="0" marL="0">
              <a:lnSpc>
                <a:spcPts val="2734"/>
              </a:lnSpc>
              <a:buNone/>
            </a:pPr>
            <a:r>
              <a:rPr lang="en-US" sz="2187" dirty="0">
                <a:solidFill>
                  <a:srgbClr val="FFFFFF"/>
                </a:solidFill>
                <a:latin typeface="Fraunces" pitchFamily="34" charset="0"/>
                <a:ea typeface="Fraunces" pitchFamily="34" charset="-122"/>
                <a:cs typeface="Fraunces" pitchFamily="34" charset="-120"/>
              </a:rPr>
              <a:t>Web Application</a:t>
            </a:r>
            <a:endParaRPr lang="en-US" sz="2187" dirty="0"/>
          </a:p>
        </p:txBody>
      </p:sp>
      <p:sp>
        <p:nvSpPr>
          <p:cNvPr id="7" name="Text 4"/>
          <p:cNvSpPr/>
          <p:nvPr/>
        </p:nvSpPr>
        <p:spPr>
          <a:xfrm>
            <a:off x="2037993" y="5415201"/>
            <a:ext cx="3295888" cy="1066205"/>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Build a user-friendly web interface to provide predictions to users.</a:t>
            </a:r>
            <a:endParaRPr lang="en-US" sz="1750" dirty="0"/>
          </a:p>
        </p:txBody>
      </p:sp>
      <p:pic>
        <p:nvPicPr>
          <p:cNvPr id="8" name="Image 1" descr="preencoded.png">    </p:cNvPr>
          <p:cNvPicPr>
            <a:picLocks noChangeAspect="1"/>
          </p:cNvPicPr>
          <p:nvPr/>
        </p:nvPicPr>
        <p:blipFill>
          <a:blip r:embed="rId2"/>
          <a:stretch>
            <a:fillRect/>
          </a:stretch>
        </p:blipFill>
        <p:spPr>
          <a:xfrm>
            <a:off x="5667137" y="2531269"/>
            <a:ext cx="3296007" cy="2037040"/>
          </a:xfrm>
          <a:prstGeom prst="rect">
            <a:avLst/>
          </a:prstGeom>
        </p:spPr>
      </p:pic>
      <p:sp>
        <p:nvSpPr>
          <p:cNvPr id="9" name="Text 5"/>
          <p:cNvSpPr/>
          <p:nvPr/>
        </p:nvSpPr>
        <p:spPr>
          <a:xfrm>
            <a:off x="5667137" y="4845963"/>
            <a:ext cx="2221944" cy="347186"/>
          </a:xfrm>
          <a:prstGeom prst="rect">
            <a:avLst/>
          </a:prstGeom>
          <a:noFill/>
          <a:ln/>
        </p:spPr>
        <p:txBody>
          <a:bodyPr wrap="none" rtlCol="0" anchor="t"/>
          <a:lstStyle/>
          <a:p>
            <a:pPr algn="l" indent="0" marL="0">
              <a:lnSpc>
                <a:spcPts val="2734"/>
              </a:lnSpc>
              <a:buNone/>
            </a:pPr>
            <a:r>
              <a:rPr lang="en-US" sz="2187" dirty="0">
                <a:solidFill>
                  <a:srgbClr val="FFFFFF"/>
                </a:solidFill>
                <a:latin typeface="Fraunces" pitchFamily="34" charset="0"/>
                <a:ea typeface="Fraunces" pitchFamily="34" charset="-122"/>
                <a:cs typeface="Fraunces" pitchFamily="34" charset="-120"/>
              </a:rPr>
              <a:t>API Integration</a:t>
            </a:r>
            <a:endParaRPr lang="en-US" sz="2187" dirty="0"/>
          </a:p>
        </p:txBody>
      </p:sp>
      <p:sp>
        <p:nvSpPr>
          <p:cNvPr id="10" name="Text 6"/>
          <p:cNvSpPr/>
          <p:nvPr/>
        </p:nvSpPr>
        <p:spPr>
          <a:xfrm>
            <a:off x="5667137" y="5415320"/>
            <a:ext cx="3296007" cy="1421606"/>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Expose the model's functionality through an API to integrate with other applications.</a:t>
            </a:r>
            <a:endParaRPr lang="en-US" sz="1750" dirty="0"/>
          </a:p>
        </p:txBody>
      </p:sp>
      <p:pic>
        <p:nvPicPr>
          <p:cNvPr id="11" name="Image 2" descr="preencoded.png">    </p:cNvPr>
          <p:cNvPicPr>
            <a:picLocks noChangeAspect="1"/>
          </p:cNvPicPr>
          <p:nvPr/>
        </p:nvPicPr>
        <p:blipFill>
          <a:blip r:embed="rId3"/>
          <a:stretch>
            <a:fillRect/>
          </a:stretch>
        </p:blipFill>
        <p:spPr>
          <a:xfrm>
            <a:off x="9296400" y="2531269"/>
            <a:ext cx="3296007" cy="2037040"/>
          </a:xfrm>
          <a:prstGeom prst="rect">
            <a:avLst/>
          </a:prstGeom>
        </p:spPr>
      </p:pic>
      <p:sp>
        <p:nvSpPr>
          <p:cNvPr id="12" name="Text 7"/>
          <p:cNvSpPr/>
          <p:nvPr/>
        </p:nvSpPr>
        <p:spPr>
          <a:xfrm>
            <a:off x="9296400" y="4845963"/>
            <a:ext cx="2461260" cy="347186"/>
          </a:xfrm>
          <a:prstGeom prst="rect">
            <a:avLst/>
          </a:prstGeom>
          <a:noFill/>
          <a:ln/>
        </p:spPr>
        <p:txBody>
          <a:bodyPr wrap="none" rtlCol="0" anchor="t"/>
          <a:lstStyle/>
          <a:p>
            <a:pPr algn="l" indent="0" marL="0">
              <a:lnSpc>
                <a:spcPts val="2734"/>
              </a:lnSpc>
              <a:buNone/>
            </a:pPr>
            <a:r>
              <a:rPr lang="en-US" sz="2187" dirty="0">
                <a:solidFill>
                  <a:srgbClr val="FFFFFF"/>
                </a:solidFill>
                <a:latin typeface="Fraunces" pitchFamily="34" charset="0"/>
                <a:ea typeface="Fraunces" pitchFamily="34" charset="-122"/>
                <a:cs typeface="Fraunces" pitchFamily="34" charset="-120"/>
              </a:rPr>
              <a:t>Cloud Deployment</a:t>
            </a:r>
            <a:endParaRPr lang="en-US" sz="2187" dirty="0"/>
          </a:p>
        </p:txBody>
      </p:sp>
      <p:sp>
        <p:nvSpPr>
          <p:cNvPr id="13" name="Text 8"/>
          <p:cNvSpPr/>
          <p:nvPr/>
        </p:nvSpPr>
        <p:spPr>
          <a:xfrm>
            <a:off x="9296400" y="5415320"/>
            <a:ext cx="3296007" cy="1066205"/>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Deploy the model in the cloud for scalability and accessibility.</a:t>
            </a:r>
            <a:endParaRPr lang="en-US" sz="1750"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w="13811">
            <a:solidFill>
              <a:srgbClr val="565151"/>
            </a:solidFill>
            <a:prstDash val="solid"/>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80E26">
              <a:alpha val="80000"/>
            </a:srgbClr>
          </a:solidFill>
          <a:ln/>
        </p:spPr>
      </p:sp>
      <p:sp>
        <p:nvSpPr>
          <p:cNvPr id="6" name="Text 3"/>
          <p:cNvSpPr/>
          <p:nvPr/>
        </p:nvSpPr>
        <p:spPr>
          <a:xfrm>
            <a:off x="2037993" y="3245525"/>
            <a:ext cx="4443889"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Conclusion</a:t>
            </a:r>
            <a:endParaRPr lang="en-US" sz="4374" dirty="0"/>
          </a:p>
        </p:txBody>
      </p:sp>
      <p:sp>
        <p:nvSpPr>
          <p:cNvPr id="7" name="Text 4"/>
          <p:cNvSpPr/>
          <p:nvPr/>
        </p:nvSpPr>
        <p:spPr>
          <a:xfrm>
            <a:off x="2037993" y="4273153"/>
            <a:ext cx="10554414" cy="710803"/>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By following these steps, you can efficiently load, preprocess, explore, model, evaluate, interpret, and deploy your dataset, ensuring a smooth and successful data analysis journey.</a:t>
            </a:r>
            <a:endParaRPr lang="en-US" sz="1750"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2023-10-16T14:33:03Z</dcterms:created>
  <dcterms:modified xsi:type="dcterms:W3CDTF">2023-10-16T14:33:03Z</dcterms:modified>
</cp:coreProperties>
</file>