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cttew\Downloads\hakshaya%20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28"/>
  <c:pivotSource>
    <c:name>[hakshaya Employee_Dataset.xlsx]Sheet3!PivotTable1</c:name>
    <c:fmtId val="2"/>
  </c:pivotSource>
  <c:chart>
    <c:title>
      <c:tx>
        <c:rich>
          <a:bodyPr/>
          <a:lstStyle/>
          <a:p>
            <a:pPr>
              <a:defRPr/>
            </a:pPr>
            <a:r>
              <a:rPr lang="en-US"/>
              <a:t>salary</a:t>
            </a:r>
          </a:p>
        </c:rich>
      </c:tx>
      <c:layout>
        <c:manualLayout>
          <c:xMode val="edge"/>
          <c:yMode val="edge"/>
          <c:x val="0.74947922134733169"/>
          <c:y val="2.7777777777777804E-2"/>
        </c:manualLayout>
      </c:layout>
    </c:title>
    <c:pivotFmts>
      <c:pivotFmt>
        <c:idx val="0"/>
      </c:pivotFmt>
      <c:pivotFmt>
        <c:idx val="1"/>
      </c:pivotFmt>
      <c:pivotFmt>
        <c:idx val="2"/>
      </c:pivotFmt>
      <c:pivotFmt>
        <c:idx val="3"/>
      </c:pivotFmt>
      <c:pivotFmt>
        <c:idx val="4"/>
        <c:marker>
          <c:symbol val="none"/>
        </c:marker>
      </c:pivotFmt>
      <c:pivotFmt>
        <c:idx val="5"/>
        <c:marker>
          <c:symbol val="none"/>
        </c:marker>
      </c:pivotFmt>
      <c:pivotFmt>
        <c:idx val="6"/>
        <c:marker>
          <c:symbol val="none"/>
        </c:marker>
      </c:pivotFmt>
      <c:pivotFmt>
        <c:idx val="7"/>
        <c:marker>
          <c:symbol val="none"/>
        </c:marker>
      </c:pivotFmt>
    </c:pivotFmts>
    <c:view3D>
      <c:perspective val="30"/>
    </c:view3D>
    <c:sideWall>
      <c:spPr>
        <a:solidFill>
          <a:schemeClr val="accent3"/>
        </a:solidFill>
        <a:ln w="12700" cap="flat" cmpd="sng" algn="ctr">
          <a:solidFill>
            <a:schemeClr val="accent3">
              <a:shade val="50000"/>
            </a:schemeClr>
          </a:solidFill>
          <a:prstDash val="solid"/>
          <a:miter lim="800000"/>
        </a:ln>
        <a:effectLst/>
      </c:spPr>
    </c:sideWall>
    <c:backWall>
      <c:spPr>
        <a:solidFill>
          <a:schemeClr val="accent3"/>
        </a:solidFill>
        <a:ln w="12700" cap="flat" cmpd="sng" algn="ctr">
          <a:solidFill>
            <a:schemeClr val="accent3">
              <a:shade val="50000"/>
            </a:schemeClr>
          </a:solidFill>
          <a:prstDash val="solid"/>
          <a:miter lim="800000"/>
        </a:ln>
        <a:effectLst/>
      </c:spPr>
    </c:backWall>
    <c:plotArea>
      <c:layout>
        <c:manualLayout>
          <c:layoutTarget val="inner"/>
          <c:xMode val="edge"/>
          <c:yMode val="edge"/>
          <c:x val="9.0043963254593212E-2"/>
          <c:y val="7.9178331875182306E-2"/>
          <c:w val="0.88289960629921294"/>
          <c:h val="0.77044728783902028"/>
        </c:manualLayout>
      </c:layout>
      <c:bar3DChart>
        <c:barDir val="col"/>
        <c:grouping val="standard"/>
        <c:ser>
          <c:idx val="0"/>
          <c:order val="0"/>
          <c:tx>
            <c:strRef>
              <c:f>Sheet3!$B$3:$B$4</c:f>
              <c:strCache>
                <c:ptCount val="1"/>
                <c:pt idx="0">
                  <c:v>Fixed Term</c:v>
                </c:pt>
              </c:strCache>
            </c:strRef>
          </c:tx>
          <c:cat>
            <c:strRef>
              <c:f>Sheet3!$A$5:$A$8</c:f>
              <c:strCache>
                <c:ptCount val="3"/>
                <c:pt idx="0">
                  <c:v>Female</c:v>
                </c:pt>
                <c:pt idx="1">
                  <c:v>Male</c:v>
                </c:pt>
                <c:pt idx="2">
                  <c:v>(blank)</c:v>
                </c:pt>
              </c:strCache>
            </c:strRef>
          </c:cat>
          <c:val>
            <c:numRef>
              <c:f>Sheet3!$B$5:$B$8</c:f>
              <c:numCache>
                <c:formatCode>General</c:formatCode>
                <c:ptCount val="3"/>
                <c:pt idx="0">
                  <c:v>17</c:v>
                </c:pt>
                <c:pt idx="1">
                  <c:v>16</c:v>
                </c:pt>
                <c:pt idx="2">
                  <c:v>1</c:v>
                </c:pt>
              </c:numCache>
            </c:numRef>
          </c:val>
        </c:ser>
        <c:ser>
          <c:idx val="1"/>
          <c:order val="1"/>
          <c:tx>
            <c:strRef>
              <c:f>Sheet3!$C$3:$C$4</c:f>
              <c:strCache>
                <c:ptCount val="1"/>
                <c:pt idx="0">
                  <c:v>Permanent</c:v>
                </c:pt>
              </c:strCache>
            </c:strRef>
          </c:tx>
          <c:cat>
            <c:strRef>
              <c:f>Sheet3!$A$5:$A$8</c:f>
              <c:strCache>
                <c:ptCount val="3"/>
                <c:pt idx="0">
                  <c:v>Female</c:v>
                </c:pt>
                <c:pt idx="1">
                  <c:v>Male</c:v>
                </c:pt>
                <c:pt idx="2">
                  <c:v>(blank)</c:v>
                </c:pt>
              </c:strCache>
            </c:strRef>
          </c:cat>
          <c:val>
            <c:numRef>
              <c:f>Sheet3!$C$5:$C$8</c:f>
              <c:numCache>
                <c:formatCode>General</c:formatCode>
                <c:ptCount val="3"/>
                <c:pt idx="0">
                  <c:v>62</c:v>
                </c:pt>
                <c:pt idx="1">
                  <c:v>56</c:v>
                </c:pt>
                <c:pt idx="2">
                  <c:v>3</c:v>
                </c:pt>
              </c:numCache>
            </c:numRef>
          </c:val>
        </c:ser>
        <c:ser>
          <c:idx val="2"/>
          <c:order val="2"/>
          <c:tx>
            <c:strRef>
              <c:f>Sheet3!$D$3:$D$4</c:f>
              <c:strCache>
                <c:ptCount val="1"/>
                <c:pt idx="0">
                  <c:v>Temporary</c:v>
                </c:pt>
              </c:strCache>
            </c:strRef>
          </c:tx>
          <c:cat>
            <c:strRef>
              <c:f>Sheet3!$A$5:$A$8</c:f>
              <c:strCache>
                <c:ptCount val="3"/>
                <c:pt idx="0">
                  <c:v>Female</c:v>
                </c:pt>
                <c:pt idx="1">
                  <c:v>Male</c:v>
                </c:pt>
                <c:pt idx="2">
                  <c:v>(blank)</c:v>
                </c:pt>
              </c:strCache>
            </c:strRef>
          </c:cat>
          <c:val>
            <c:numRef>
              <c:f>Sheet3!$D$5:$D$8</c:f>
              <c:numCache>
                <c:formatCode>General</c:formatCode>
                <c:ptCount val="3"/>
                <c:pt idx="0">
                  <c:v>12</c:v>
                </c:pt>
                <c:pt idx="1">
                  <c:v>20</c:v>
                </c:pt>
                <c:pt idx="2">
                  <c:v>2</c:v>
                </c:pt>
              </c:numCache>
            </c:numRef>
          </c:val>
        </c:ser>
        <c:ser>
          <c:idx val="3"/>
          <c:order val="3"/>
          <c:tx>
            <c:strRef>
              <c:f>Sheet3!$E$3:$E$4</c:f>
              <c:strCache>
                <c:ptCount val="1"/>
                <c:pt idx="0">
                  <c:v>(blank)</c:v>
                </c:pt>
              </c:strCache>
            </c:strRef>
          </c:tx>
          <c:cat>
            <c:strRef>
              <c:f>Sheet3!$A$5:$A$8</c:f>
              <c:strCache>
                <c:ptCount val="3"/>
                <c:pt idx="0">
                  <c:v>Female</c:v>
                </c:pt>
                <c:pt idx="1">
                  <c:v>Male</c:v>
                </c:pt>
                <c:pt idx="2">
                  <c:v>(blank)</c:v>
                </c:pt>
              </c:strCache>
            </c:strRef>
          </c:cat>
          <c:val>
            <c:numRef>
              <c:f>Sheet3!$E$5:$E$8</c:f>
              <c:numCache>
                <c:formatCode>General</c:formatCode>
                <c:ptCount val="3"/>
              </c:numCache>
            </c:numRef>
          </c:val>
        </c:ser>
        <c:shape val="cylinder"/>
        <c:axId val="117580544"/>
        <c:axId val="117582080"/>
        <c:axId val="93606336"/>
      </c:bar3DChart>
      <c:catAx>
        <c:axId val="117580544"/>
        <c:scaling>
          <c:orientation val="minMax"/>
        </c:scaling>
        <c:axPos val="b"/>
        <c:tickLblPos val="nextTo"/>
        <c:crossAx val="117582080"/>
        <c:crosses val="autoZero"/>
        <c:auto val="1"/>
        <c:lblAlgn val="ctr"/>
        <c:lblOffset val="100"/>
      </c:catAx>
      <c:valAx>
        <c:axId val="117582080"/>
        <c:scaling>
          <c:orientation val="minMax"/>
        </c:scaling>
        <c:axPos val="l"/>
        <c:majorGridlines/>
        <c:numFmt formatCode="General" sourceLinked="1"/>
        <c:tickLblPos val="nextTo"/>
        <c:crossAx val="117580544"/>
        <c:crosses val="autoZero"/>
        <c:crossBetween val="between"/>
      </c:valAx>
      <c:serAx>
        <c:axId val="93606336"/>
        <c:scaling>
          <c:orientation val="minMax"/>
        </c:scaling>
        <c:delete val="1"/>
        <c:axPos val="b"/>
        <c:tickLblPos val="nextTo"/>
        <c:crossAx val="117582080"/>
        <c:crosses val="autoZero"/>
      </c:ser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800" y="16764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077200" y="1752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53339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133600" y="2819400"/>
            <a:ext cx="9031542"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A.Hakshaya</a:t>
            </a:r>
            <a:endParaRPr lang="en-US" sz="2400" dirty="0"/>
          </a:p>
          <a:p>
            <a:r>
              <a:rPr lang="en-US" sz="2400" dirty="0"/>
              <a:t>REGISTER </a:t>
            </a:r>
            <a:r>
              <a:rPr lang="en-US" sz="2400" dirty="0" smtClean="0"/>
              <a:t>NO      :  3122008935</a:t>
            </a:r>
            <a:endParaRPr lang="en-US" sz="2400" dirty="0"/>
          </a:p>
          <a:p>
            <a:r>
              <a:rPr lang="en-US" sz="2400" dirty="0" smtClean="0"/>
              <a:t>DEPARTMENT     :  Bachelor of Commerce</a:t>
            </a:r>
            <a:endParaRPr lang="en-US" sz="2400" dirty="0"/>
          </a:p>
          <a:p>
            <a:r>
              <a:rPr lang="en-US" sz="2400" dirty="0" smtClean="0"/>
              <a:t>COLLEGE              :  </a:t>
            </a:r>
            <a:r>
              <a:rPr lang="en-US" sz="2400" dirty="0" err="1" smtClean="0"/>
              <a:t>Cheviliar</a:t>
            </a:r>
            <a:r>
              <a:rPr lang="en-US" sz="2400" dirty="0" smtClean="0"/>
              <a:t>  </a:t>
            </a:r>
            <a:r>
              <a:rPr lang="en-US" sz="2400" dirty="0" err="1" smtClean="0"/>
              <a:t>T.Thomas</a:t>
            </a:r>
            <a:r>
              <a:rPr lang="en-US" sz="2400" dirty="0" smtClean="0"/>
              <a:t> Elizabeth College For Women</a:t>
            </a:r>
            <a:endParaRPr lang="en-US" sz="2400" dirty="0"/>
          </a:p>
          <a:p>
            <a:r>
              <a:rPr lang="en-US" sz="2400" dirty="0"/>
              <a:t>           </a:t>
            </a:r>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066800" y="1371600"/>
            <a:ext cx="9067800" cy="4524315"/>
          </a:xfrm>
          <a:prstGeom prst="rect">
            <a:avLst/>
          </a:prstGeom>
        </p:spPr>
        <p:txBody>
          <a:bodyPr wrap="square">
            <a:spAutoFit/>
          </a:bodyPr>
          <a:lstStyle/>
          <a:p>
            <a:r>
              <a:rPr lang="en-US" dirty="0" smtClean="0">
                <a:latin typeface="Adobe Fan Heiti Std B" pitchFamily="34" charset="-128"/>
                <a:ea typeface="Adobe Fan Heiti Std B" pitchFamily="34" charset="-128"/>
              </a:rPr>
              <a:t>To </a:t>
            </a:r>
            <a:r>
              <a:rPr lang="en-US" dirty="0" smtClean="0">
                <a:latin typeface="Adobe Fan Heiti Std B" pitchFamily="34" charset="-128"/>
                <a:ea typeface="Adobe Fan Heiti Std B" pitchFamily="34" charset="-128"/>
              </a:rPr>
              <a:t>create a comprehensive model for analyzing salary data using Excel, we’ll use various Excel functions, formulas, and tools to organize, visualize, and interpret salary information effectively. This model will focus on understanding salary distribution, identifying patterns, and providing actionable insights for decision-</a:t>
            </a:r>
            <a:r>
              <a:rPr lang="en-US" dirty="0" err="1" smtClean="0">
                <a:latin typeface="Adobe Fan Heiti Std B" pitchFamily="34" charset="-128"/>
                <a:ea typeface="Adobe Fan Heiti Std B" pitchFamily="34" charset="-128"/>
              </a:rPr>
              <a:t>making.Step</a:t>
            </a:r>
            <a:r>
              <a:rPr lang="en-US" dirty="0" smtClean="0">
                <a:latin typeface="Adobe Fan Heiti Std B" pitchFamily="34" charset="-128"/>
                <a:ea typeface="Adobe Fan Heiti Std B" pitchFamily="34" charset="-128"/>
              </a:rPr>
              <a:t>-by-Step </a:t>
            </a:r>
            <a:r>
              <a:rPr lang="en-US" dirty="0" err="1" smtClean="0">
                <a:latin typeface="Adobe Fan Heiti Std B" pitchFamily="34" charset="-128"/>
                <a:ea typeface="Adobe Fan Heiti Std B" pitchFamily="34" charset="-128"/>
              </a:rPr>
              <a:t>Modelling</a:t>
            </a:r>
            <a:r>
              <a:rPr lang="en-US" dirty="0" smtClean="0">
                <a:latin typeface="Adobe Fan Heiti Std B" pitchFamily="34" charset="-128"/>
                <a:ea typeface="Adobe Fan Heiti Std B" pitchFamily="34" charset="-128"/>
              </a:rPr>
              <a:t> </a:t>
            </a:r>
            <a:r>
              <a:rPr lang="en-US" dirty="0" err="1" smtClean="0">
                <a:latin typeface="Adobe Fan Heiti Std B" pitchFamily="34" charset="-128"/>
                <a:ea typeface="Adobe Fan Heiti Std B" pitchFamily="34" charset="-128"/>
              </a:rPr>
              <a:t>ApproachData</a:t>
            </a:r>
            <a:r>
              <a:rPr lang="en-US" dirty="0" smtClean="0">
                <a:latin typeface="Adobe Fan Heiti Std B" pitchFamily="34" charset="-128"/>
                <a:ea typeface="Adobe Fan Heiti Std B" pitchFamily="34" charset="-128"/>
              </a:rPr>
              <a:t> Preparation and </a:t>
            </a:r>
            <a:r>
              <a:rPr lang="en-US" dirty="0" err="1" smtClean="0">
                <a:latin typeface="Adobe Fan Heiti Std B" pitchFamily="34" charset="-128"/>
                <a:ea typeface="Adobe Fan Heiti Std B" pitchFamily="34" charset="-128"/>
              </a:rPr>
              <a:t>CleaningEnsure</a:t>
            </a:r>
            <a:r>
              <a:rPr lang="en-US" dirty="0" smtClean="0">
                <a:latin typeface="Adobe Fan Heiti Std B" pitchFamily="34" charset="-128"/>
                <a:ea typeface="Adobe Fan Heiti Std B" pitchFamily="34" charset="-128"/>
              </a:rPr>
              <a:t> that all salary data is accurate, up-to-date, and formatted </a:t>
            </a:r>
            <a:r>
              <a:rPr lang="en-US" dirty="0" err="1" smtClean="0">
                <a:latin typeface="Adobe Fan Heiti Std B" pitchFamily="34" charset="-128"/>
                <a:ea typeface="Adobe Fan Heiti Std B" pitchFamily="34" charset="-128"/>
              </a:rPr>
              <a:t>correctly.Remove</a:t>
            </a:r>
            <a:r>
              <a:rPr lang="en-US" dirty="0" smtClean="0">
                <a:latin typeface="Adobe Fan Heiti Std B" pitchFamily="34" charset="-128"/>
                <a:ea typeface="Adobe Fan Heiti Std B" pitchFamily="34" charset="-128"/>
              </a:rPr>
              <a:t> any duplicates and handle missing data to maintain data </a:t>
            </a:r>
            <a:r>
              <a:rPr lang="en-US" dirty="0" err="1" smtClean="0">
                <a:latin typeface="Adobe Fan Heiti Std B" pitchFamily="34" charset="-128"/>
                <a:ea typeface="Adobe Fan Heiti Std B" pitchFamily="34" charset="-128"/>
              </a:rPr>
              <a:t>integrity.Creating</a:t>
            </a:r>
            <a:r>
              <a:rPr lang="en-US" dirty="0" smtClean="0">
                <a:latin typeface="Adobe Fan Heiti Std B" pitchFamily="34" charset="-128"/>
                <a:ea typeface="Adobe Fan Heiti Std B" pitchFamily="34" charset="-128"/>
              </a:rPr>
              <a:t> Salary Bands for </a:t>
            </a:r>
            <a:r>
              <a:rPr lang="en-US" dirty="0" err="1" smtClean="0">
                <a:latin typeface="Adobe Fan Heiti Std B" pitchFamily="34" charset="-128"/>
                <a:ea typeface="Adobe Fan Heiti Std B" pitchFamily="34" charset="-128"/>
              </a:rPr>
              <a:t>AnalysisGoal</a:t>
            </a:r>
            <a:r>
              <a:rPr lang="en-US" dirty="0" smtClean="0">
                <a:latin typeface="Adobe Fan Heiti Std B" pitchFamily="34" charset="-128"/>
                <a:ea typeface="Adobe Fan Heiti Std B" pitchFamily="34" charset="-128"/>
              </a:rPr>
              <a:t>: To categorize employees into different salary ranges (bands) for better analysis and </a:t>
            </a:r>
            <a:r>
              <a:rPr lang="en-US" dirty="0" err="1" smtClean="0">
                <a:latin typeface="Adobe Fan Heiti Std B" pitchFamily="34" charset="-128"/>
                <a:ea typeface="Adobe Fan Heiti Std B" pitchFamily="34" charset="-128"/>
              </a:rPr>
              <a:t>visualization.Excel</a:t>
            </a:r>
            <a:r>
              <a:rPr lang="en-US" dirty="0" smtClean="0">
                <a:latin typeface="Adobe Fan Heiti Std B" pitchFamily="34" charset="-128"/>
                <a:ea typeface="Adobe Fan Heiti Std B" pitchFamily="34" charset="-128"/>
              </a:rPr>
              <a:t> Tools Used: IF statements or VLOOKUP to create a derived column for salary bands</a:t>
            </a:r>
            <a:r>
              <a:rPr lang="en-US" dirty="0" smtClean="0">
                <a:latin typeface="Adobe Fan Heiti Std B" pitchFamily="34" charset="-128"/>
                <a:ea typeface="Adobe Fan Heiti Std B" pitchFamily="34" charset="-128"/>
              </a:rPr>
              <a:t>. </a:t>
            </a:r>
            <a:r>
              <a:rPr lang="en-US" dirty="0" smtClean="0">
                <a:latin typeface="Adobe Fan Heiti Std B" pitchFamily="34" charset="-128"/>
                <a:ea typeface="Adobe Fan Heiti Std B" pitchFamily="34" charset="-128"/>
              </a:rPr>
              <a:t>A: Counting Employees in Each Salary </a:t>
            </a:r>
            <a:r>
              <a:rPr lang="en-US" dirty="0" err="1" smtClean="0">
                <a:latin typeface="Adobe Fan Heiti Std B" pitchFamily="34" charset="-128"/>
                <a:ea typeface="Adobe Fan Heiti Std B" pitchFamily="34" charset="-128"/>
              </a:rPr>
              <a:t>BandGoal</a:t>
            </a:r>
            <a:r>
              <a:rPr lang="en-US" dirty="0" smtClean="0">
                <a:latin typeface="Adobe Fan Heiti Std B" pitchFamily="34" charset="-128"/>
                <a:ea typeface="Adobe Fan Heiti Std B" pitchFamily="34" charset="-128"/>
              </a:rPr>
              <a:t>: To determine the number of employees in each salary </a:t>
            </a:r>
            <a:r>
              <a:rPr lang="en-US" dirty="0" err="1" smtClean="0">
                <a:latin typeface="Adobe Fan Heiti Std B" pitchFamily="34" charset="-128"/>
                <a:ea typeface="Adobe Fan Heiti Std B" pitchFamily="34" charset="-128"/>
              </a:rPr>
              <a:t>range.Excel</a:t>
            </a:r>
            <a:r>
              <a:rPr lang="en-US" dirty="0" smtClean="0">
                <a:latin typeface="Adobe Fan Heiti Std B" pitchFamily="34" charset="-128"/>
                <a:ea typeface="Adobe Fan Heiti Std B" pitchFamily="34" charset="-128"/>
              </a:rPr>
              <a:t> Tools Used: COUNTIF function to count the number of entries that fall within each salary band.=COUNTIF(</a:t>
            </a:r>
            <a:r>
              <a:rPr lang="en-US" dirty="0" err="1" smtClean="0">
                <a:latin typeface="Adobe Fan Heiti Std B" pitchFamily="34" charset="-128"/>
                <a:ea typeface="Adobe Fan Heiti Std B" pitchFamily="34" charset="-128"/>
              </a:rPr>
              <a:t>Salary_Range_Column</a:t>
            </a:r>
            <a:r>
              <a:rPr lang="en-US" dirty="0" smtClean="0">
                <a:latin typeface="Adobe Fan Heiti Std B" pitchFamily="34" charset="-128"/>
                <a:ea typeface="Adobe Fan Heiti Std B" pitchFamily="34" charset="-128"/>
              </a:rPr>
              <a:t>, "&lt; $30,000")Repeat the formula for each salary range to get counts for all </a:t>
            </a:r>
            <a:r>
              <a:rPr lang="en-US" dirty="0" err="1" smtClean="0">
                <a:latin typeface="Adobe Fan Heiti Std B" pitchFamily="34" charset="-128"/>
                <a:ea typeface="Adobe Fan Heiti Std B" pitchFamily="34" charset="-128"/>
              </a:rPr>
              <a:t>bands.Analyzing</a:t>
            </a:r>
            <a:r>
              <a:rPr lang="en-US" dirty="0" smtClean="0">
                <a:latin typeface="Adobe Fan Heiti Std B" pitchFamily="34" charset="-128"/>
                <a:ea typeface="Adobe Fan Heiti Std B" pitchFamily="34" charset="-128"/>
              </a:rPr>
              <a:t> Salary by Department and Job </a:t>
            </a:r>
            <a:r>
              <a:rPr lang="en-US" dirty="0" err="1" smtClean="0">
                <a:latin typeface="Adobe Fan Heiti Std B" pitchFamily="34" charset="-128"/>
                <a:ea typeface="Adobe Fan Heiti Std B" pitchFamily="34" charset="-128"/>
              </a:rPr>
              <a:t>TitleGoal</a:t>
            </a:r>
            <a:r>
              <a:rPr lang="en-US" dirty="0" smtClean="0">
                <a:latin typeface="Adobe Fan Heiti Std B" pitchFamily="34" charset="-128"/>
                <a:ea typeface="Adobe Fan Heiti Std B" pitchFamily="34" charset="-128"/>
              </a:rPr>
              <a:t>: To understand salary distribution across different departments and job </a:t>
            </a:r>
            <a:r>
              <a:rPr lang="en-US" dirty="0" err="1" smtClean="0">
                <a:latin typeface="Adobe Fan Heiti Std B" pitchFamily="34" charset="-128"/>
                <a:ea typeface="Adobe Fan Heiti Std B" pitchFamily="34" charset="-128"/>
              </a:rPr>
              <a:t>titles.Excel</a:t>
            </a:r>
            <a:r>
              <a:rPr lang="en-US" dirty="0" smtClean="0">
                <a:latin typeface="Adobe Fan Heiti Std B" pitchFamily="34" charset="-128"/>
                <a:ea typeface="Adobe Fan Heiti Std B" pitchFamily="34" charset="-128"/>
              </a:rPr>
              <a:t> Tools Used: PivotTables to create c</a:t>
            </a:r>
            <a:r>
              <a:rPr lang="en-US" sz="1400" dirty="0" smtClean="0"/>
              <a:t>ross-tabulations.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981200" y="1295400"/>
          <a:ext cx="66294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600200"/>
            <a:ext cx="7620000" cy="3785652"/>
          </a:xfrm>
          <a:prstGeom prst="rect">
            <a:avLst/>
          </a:prstGeom>
        </p:spPr>
        <p:txBody>
          <a:bodyPr wrap="square">
            <a:spAutoFit/>
          </a:bodyPr>
          <a:lstStyle/>
          <a:p>
            <a:r>
              <a:rPr lang="en-US" sz="2000" dirty="0" smtClean="0">
                <a:latin typeface="Adobe Gothic Std B" pitchFamily="34" charset="-128"/>
                <a:ea typeface="Adobe Gothic Std B" pitchFamily="34" charset="-128"/>
              </a:rPr>
              <a:t>Our solution stands out because it leverages the power of Excel, a tool most businesses already use, to deliver sophisticated insights into salary data in a way that is both accessible and impactful. Here are the key "wow" factors that make our solution exceptional:#### 1. *Intuitive and User-Friendly*   - *Wow Factor*: Our solution uses Excel, a platform that is already familiar to most users, meaning there's no need for extensive training or additional software purchases.   - *Impact*: This familiarity ensures a smooth learning curve, allowing users to immediately start analyzing data without the steep learning curve associated with more complex data analysis tools.</a:t>
            </a:r>
            <a:endParaRPr lang="en-US" sz="2000" dirty="0">
              <a:latin typeface="Adobe Gothic Std B" pitchFamily="34" charset="-128"/>
              <a:ea typeface="Adobe Gothic Std B" pitchFamily="34" charset="-128"/>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Count of salary</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6" y="1041533"/>
            <a:ext cx="5567393"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1447800"/>
            <a:ext cx="8382000" cy="1631216"/>
          </a:xfrm>
          <a:prstGeom prst="rect">
            <a:avLst/>
          </a:prstGeom>
        </p:spPr>
        <p:txBody>
          <a:bodyPr wrap="square">
            <a:spAutoFit/>
          </a:bodyPr>
          <a:lstStyle/>
          <a:p>
            <a:pPr>
              <a:buFont typeface="Arial" pitchFamily="34" charset="0"/>
              <a:buChar char="•"/>
            </a:pPr>
            <a:r>
              <a:rPr lang="en-US" sz="2000" b="1" dirty="0" smtClean="0">
                <a:latin typeface="Adobe Fan Heiti Std B" pitchFamily="34" charset="-128"/>
                <a:ea typeface="Adobe Fan Heiti Std B" pitchFamily="34" charset="-128"/>
              </a:rPr>
              <a:t>Problem </a:t>
            </a:r>
            <a:r>
              <a:rPr lang="en-US" sz="2000" b="1" dirty="0" err="1" smtClean="0">
                <a:latin typeface="Adobe Fan Heiti Std B" pitchFamily="34" charset="-128"/>
                <a:ea typeface="Adobe Fan Heiti Std B" pitchFamily="34" charset="-128"/>
              </a:rPr>
              <a:t>StatementLet's</a:t>
            </a:r>
            <a:r>
              <a:rPr lang="en-US" sz="2000" b="1" dirty="0" smtClean="0">
                <a:latin typeface="Adobe Fan Heiti Std B" pitchFamily="34" charset="-128"/>
                <a:ea typeface="Adobe Fan Heiti Std B" pitchFamily="34" charset="-128"/>
              </a:rPr>
              <a:t> assume we have a dataset containing employee information, including their salaries. The objective is to analyze the distribution of salaries within the company to understand trends such as the number of employees within different salary ranges, average salary, and other relevant insights</a:t>
            </a:r>
            <a:endParaRPr lang="en-US" sz="2000" b="1" dirty="0">
              <a:latin typeface="Adobe Fan Heiti Std B" pitchFamily="34" charset="-128"/>
              <a:ea typeface="Adobe Fan Heiti Std B" pitchFamily="34" charset="-128"/>
            </a:endParaRPr>
          </a:p>
        </p:txBody>
      </p:sp>
      <p:sp>
        <p:nvSpPr>
          <p:cNvPr id="12" name="Rectangle 11"/>
          <p:cNvSpPr/>
          <p:nvPr/>
        </p:nvSpPr>
        <p:spPr>
          <a:xfrm>
            <a:off x="838200" y="3200400"/>
            <a:ext cx="8305800" cy="3139321"/>
          </a:xfrm>
          <a:prstGeom prst="rect">
            <a:avLst/>
          </a:prstGeom>
        </p:spPr>
        <p:txBody>
          <a:bodyPr wrap="square">
            <a:spAutoFit/>
          </a:bodyPr>
          <a:lstStyle/>
          <a:p>
            <a:r>
              <a:rPr lang="en-US" dirty="0" smtClean="0">
                <a:latin typeface="Adobe Fan Heiti Std B" pitchFamily="34" charset="-128"/>
                <a:ea typeface="Adobe Fan Heiti Std B" pitchFamily="34" charset="-128"/>
              </a:rPr>
              <a:t>Step-by-Step Analysis in </a:t>
            </a:r>
            <a:r>
              <a:rPr lang="en-US" dirty="0" smtClean="0">
                <a:latin typeface="Adobe Fan Heiti Std B" pitchFamily="34" charset="-128"/>
                <a:ea typeface="Adobe Fan Heiti Std B" pitchFamily="34" charset="-128"/>
              </a:rPr>
              <a:t>Excel</a:t>
            </a:r>
          </a:p>
          <a:p>
            <a:pPr marL="342900" indent="-342900">
              <a:buAutoNum type="arabicPeriod"/>
            </a:pPr>
            <a:r>
              <a:rPr lang="en-US" dirty="0" smtClean="0">
                <a:latin typeface="Adobe Fan Heiti Std B" pitchFamily="34" charset="-128"/>
                <a:ea typeface="Adobe Fan Heiti Std B" pitchFamily="34" charset="-128"/>
              </a:rPr>
              <a:t>Prepare </a:t>
            </a:r>
            <a:r>
              <a:rPr lang="en-US" dirty="0" smtClean="0">
                <a:latin typeface="Adobe Fan Heiti Std B" pitchFamily="34" charset="-128"/>
                <a:ea typeface="Adobe Fan Heiti Std B" pitchFamily="34" charset="-128"/>
              </a:rPr>
              <a:t>Your </a:t>
            </a:r>
            <a:r>
              <a:rPr lang="en-US" dirty="0" err="1" smtClean="0">
                <a:latin typeface="Adobe Fan Heiti Std B" pitchFamily="34" charset="-128"/>
                <a:ea typeface="Adobe Fan Heiti Std B" pitchFamily="34" charset="-128"/>
              </a:rPr>
              <a:t>DataEnsure</a:t>
            </a:r>
            <a:r>
              <a:rPr lang="en-US" dirty="0" smtClean="0">
                <a:latin typeface="Adobe Fan Heiti Std B" pitchFamily="34" charset="-128"/>
                <a:ea typeface="Adobe Fan Heiti Std B" pitchFamily="34" charset="-128"/>
              </a:rPr>
              <a:t> you have an Excel spreadsheet with the necessary columns. For this analysis, we’ll need at </a:t>
            </a:r>
            <a:r>
              <a:rPr lang="en-US" dirty="0" err="1" smtClean="0">
                <a:latin typeface="Adobe Fan Heiti Std B" pitchFamily="34" charset="-128"/>
                <a:ea typeface="Adobe Fan Heiti Std B" pitchFamily="34" charset="-128"/>
              </a:rPr>
              <a:t>least:Employee</a:t>
            </a:r>
            <a:r>
              <a:rPr lang="en-US" dirty="0" smtClean="0">
                <a:latin typeface="Adobe Fan Heiti Std B" pitchFamily="34" charset="-128"/>
                <a:ea typeface="Adobe Fan Heiti Std B" pitchFamily="34" charset="-128"/>
              </a:rPr>
              <a:t> </a:t>
            </a:r>
            <a:r>
              <a:rPr lang="en-US" dirty="0" err="1" smtClean="0">
                <a:latin typeface="Adobe Fan Heiti Std B" pitchFamily="34" charset="-128"/>
                <a:ea typeface="Adobe Fan Heiti Std B" pitchFamily="34" charset="-128"/>
              </a:rPr>
              <a:t>IDEmployee</a:t>
            </a:r>
            <a:r>
              <a:rPr lang="en-US" dirty="0" smtClean="0">
                <a:latin typeface="Adobe Fan Heiti Std B" pitchFamily="34" charset="-128"/>
                <a:ea typeface="Adobe Fan Heiti Std B" pitchFamily="34" charset="-128"/>
              </a:rPr>
              <a:t> </a:t>
            </a:r>
            <a:r>
              <a:rPr lang="en-US" dirty="0" err="1" smtClean="0">
                <a:latin typeface="Adobe Fan Heiti Std B" pitchFamily="34" charset="-128"/>
                <a:ea typeface="Adobe Fan Heiti Std B" pitchFamily="34" charset="-128"/>
              </a:rPr>
              <a:t>NameDepartmentJob</a:t>
            </a:r>
            <a:r>
              <a:rPr lang="en-US" dirty="0" smtClean="0">
                <a:latin typeface="Adobe Fan Heiti Std B" pitchFamily="34" charset="-128"/>
                <a:ea typeface="Adobe Fan Heiti Std B" pitchFamily="34" charset="-128"/>
              </a:rPr>
              <a:t> </a:t>
            </a:r>
            <a:r>
              <a:rPr lang="en-US" dirty="0" err="1" smtClean="0">
                <a:latin typeface="Adobe Fan Heiti Std B" pitchFamily="34" charset="-128"/>
                <a:ea typeface="Adobe Fan Heiti Std B" pitchFamily="34" charset="-128"/>
              </a:rPr>
              <a:t>TitleSalary</a:t>
            </a:r>
            <a:endParaRPr lang="en-US" dirty="0" smtClean="0">
              <a:latin typeface="Adobe Fan Heiti Std B" pitchFamily="34" charset="-128"/>
              <a:ea typeface="Adobe Fan Heiti Std B" pitchFamily="34" charset="-128"/>
            </a:endParaRPr>
          </a:p>
          <a:p>
            <a:pPr marL="342900" indent="-342900">
              <a:buAutoNum type="arabicPeriod"/>
            </a:pPr>
            <a:r>
              <a:rPr lang="en-US" dirty="0" smtClean="0">
                <a:latin typeface="Adobe Fan Heiti Std B" pitchFamily="34" charset="-128"/>
                <a:ea typeface="Adobe Fan Heiti Std B" pitchFamily="34" charset="-128"/>
              </a:rPr>
              <a:t>2</a:t>
            </a:r>
            <a:r>
              <a:rPr lang="en-US" dirty="0" smtClean="0">
                <a:latin typeface="Adobe Fan Heiti Std B" pitchFamily="34" charset="-128"/>
                <a:ea typeface="Adobe Fan Heiti Std B" pitchFamily="34" charset="-128"/>
              </a:rPr>
              <a:t>. Organize Data in </a:t>
            </a:r>
            <a:r>
              <a:rPr lang="en-US" dirty="0" err="1" smtClean="0">
                <a:latin typeface="Adobe Fan Heiti Std B" pitchFamily="34" charset="-128"/>
                <a:ea typeface="Adobe Fan Heiti Std B" pitchFamily="34" charset="-128"/>
              </a:rPr>
              <a:t>ExcelLoad</a:t>
            </a:r>
            <a:r>
              <a:rPr lang="en-US" dirty="0" smtClean="0">
                <a:latin typeface="Adobe Fan Heiti Std B" pitchFamily="34" charset="-128"/>
                <a:ea typeface="Adobe Fan Heiti Std B" pitchFamily="34" charset="-128"/>
              </a:rPr>
              <a:t> the data into Excel. Let's assume the salary data is in column E, starting from E2 down to E101 (i.e., 100 employees</a:t>
            </a:r>
            <a:r>
              <a:rPr lang="en-US" dirty="0" smtClean="0">
                <a:latin typeface="Adobe Fan Heiti Std B" pitchFamily="34" charset="-128"/>
                <a:ea typeface="Adobe Fan Heiti Std B" pitchFamily="34" charset="-128"/>
              </a:rPr>
              <a:t>).</a:t>
            </a:r>
          </a:p>
          <a:p>
            <a:pPr marL="342900" indent="-342900">
              <a:buAutoNum type="arabicPeriod"/>
            </a:pPr>
            <a:r>
              <a:rPr lang="en-US" dirty="0" smtClean="0">
                <a:latin typeface="Adobe Fan Heiti Std B" pitchFamily="34" charset="-128"/>
                <a:ea typeface="Adobe Fan Heiti Std B" pitchFamily="34" charset="-128"/>
              </a:rPr>
              <a:t>3</a:t>
            </a:r>
            <a:r>
              <a:rPr lang="en-US" dirty="0" smtClean="0">
                <a:latin typeface="Adobe Fan Heiti Std B" pitchFamily="34" charset="-128"/>
                <a:ea typeface="Adobe Fan Heiti Std B" pitchFamily="34" charset="-128"/>
              </a:rPr>
              <a:t>. Create Salary </a:t>
            </a:r>
            <a:r>
              <a:rPr lang="en-US" dirty="0" err="1" smtClean="0">
                <a:latin typeface="Adobe Fan Heiti Std B" pitchFamily="34" charset="-128"/>
                <a:ea typeface="Adobe Fan Heiti Std B" pitchFamily="34" charset="-128"/>
              </a:rPr>
              <a:t>RangesTo</a:t>
            </a:r>
            <a:r>
              <a:rPr lang="en-US" dirty="0" smtClean="0">
                <a:latin typeface="Adobe Fan Heiti Std B" pitchFamily="34" charset="-128"/>
                <a:ea typeface="Adobe Fan Heiti Std B" pitchFamily="34" charset="-128"/>
              </a:rPr>
              <a:t> analyze the distribution, create salary ranges. You could define these ranges manually, for </a:t>
            </a:r>
            <a:r>
              <a:rPr lang="en-US" dirty="0" err="1" smtClean="0">
                <a:latin typeface="Adobe Fan Heiti Std B" pitchFamily="34" charset="-128"/>
                <a:ea typeface="Adobe Fan Heiti Std B" pitchFamily="34" charset="-128"/>
              </a:rPr>
              <a:t>example:Less</a:t>
            </a:r>
            <a:r>
              <a:rPr lang="en-US" dirty="0" smtClean="0">
                <a:latin typeface="Adobe Fan Heiti Std B" pitchFamily="34" charset="-128"/>
                <a:ea typeface="Adobe Fan Heiti Std B" pitchFamily="34" charset="-128"/>
              </a:rPr>
              <a:t> than $30,000$30,000 - $50,000$50,001 - $70,000$70,001 - $90,000More than $90,000You can use a new column, say "Salary Range" (Column F), and use Excel functions like IF to categorize salaries into these ranges.</a:t>
            </a:r>
            <a:endParaRPr lang="en-US" dirty="0">
              <a:latin typeface="Adobe Fan Heiti Std B" pitchFamily="34" charset="-128"/>
              <a:ea typeface="Adobe Fan Heiti Std B"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r>
              <a:rPr lang="en-US" sz="2400" dirty="0" smtClean="0">
                <a:solidFill>
                  <a:srgbClr val="0D0D0D"/>
                </a:solidFill>
                <a:latin typeface="Times New Roman" panose="02020603050405020304" pitchFamily="18" charset="0"/>
                <a:cs typeface="Times New Roman" panose="02020603050405020304" pitchFamily="18" charset="0"/>
              </a:rPr>
              <a:t>The aim of this project is to analyze employee salary data to gain insights into the distribution and trends within a company. By examining salary data, we aim to answer key questions about salary ranges, departmental salary distributions, average salaries, and employee counts within various salary brackets. Thi</a:t>
            </a:r>
            <a:r>
              <a:rPr lang="en-US" sz="2400" dirty="0" smtClean="0">
                <a:solidFill>
                  <a:srgbClr val="0D0D0D"/>
                </a:solidFill>
                <a:latin typeface="Adobe Fan Heiti Std B" pitchFamily="34" charset="-128"/>
                <a:ea typeface="Adobe Fan Heiti Std B" pitchFamily="34" charset="-128"/>
                <a:cs typeface="Times New Roman" panose="02020603050405020304" pitchFamily="18" charset="0"/>
              </a:rPr>
              <a:t>s</a:t>
            </a:r>
            <a:r>
              <a:rPr lang="en-US" sz="2400" dirty="0" smtClean="0">
                <a:solidFill>
                  <a:srgbClr val="0D0D0D"/>
                </a:solidFill>
                <a:latin typeface="Times New Roman" panose="02020603050405020304" pitchFamily="18" charset="0"/>
                <a:cs typeface="Times New Roman" panose="02020603050405020304" pitchFamily="18" charset="0"/>
              </a:rPr>
              <a:t> analysis will help inform decisions related to compensation policies, budgeting, and workforce planning.</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304800" y="60960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62000" y="1600200"/>
            <a:ext cx="8382000" cy="4339650"/>
          </a:xfrm>
          <a:prstGeom prst="rect">
            <a:avLst/>
          </a:prstGeom>
        </p:spPr>
        <p:txBody>
          <a:bodyPr wrap="square">
            <a:spAutoFit/>
          </a:bodyPr>
          <a:lstStyle/>
          <a:p>
            <a:r>
              <a:rPr lang="en-US" dirty="0" smtClean="0"/>
              <a:t>The end users of a data analysis project focused on employee </a:t>
            </a:r>
            <a:r>
              <a:rPr lang="en-US" dirty="0" smtClean="0"/>
              <a:t>salaries </a:t>
            </a:r>
            <a:r>
              <a:rPr lang="en-US" dirty="0" smtClean="0"/>
              <a:t>using Excel can vary depending on the organization's structure and the goals of the analysis. However, the primary end users typically include</a:t>
            </a:r>
            <a:r>
              <a:rPr lang="en-US" dirty="0" smtClean="0"/>
              <a:t>: </a:t>
            </a:r>
          </a:p>
          <a:p>
            <a:pPr marL="342900" indent="-342900">
              <a:buAutoNum type="arabicPeriod"/>
            </a:pPr>
            <a:r>
              <a:rPr lang="en-US" dirty="0" smtClean="0"/>
              <a:t>Human </a:t>
            </a:r>
            <a:r>
              <a:rPr lang="en-US" dirty="0" smtClean="0"/>
              <a:t>Resources (HR) </a:t>
            </a:r>
            <a:r>
              <a:rPr lang="en-US" dirty="0" err="1" smtClean="0"/>
              <a:t>DepartmentRole</a:t>
            </a:r>
            <a:r>
              <a:rPr lang="en-US" dirty="0" smtClean="0"/>
              <a:t>: HR professionals are primarily responsible for managing employee compensation, benefits, and </a:t>
            </a:r>
            <a:r>
              <a:rPr lang="en-US" dirty="0" err="1" smtClean="0"/>
              <a:t>payroll.Use</a:t>
            </a:r>
            <a:r>
              <a:rPr lang="en-US" dirty="0" smtClean="0"/>
              <a:t> of </a:t>
            </a:r>
            <a:r>
              <a:rPr lang="en-US" dirty="0" err="1" smtClean="0"/>
              <a:t>Analysis:To</a:t>
            </a:r>
            <a:r>
              <a:rPr lang="en-US" dirty="0" smtClean="0"/>
              <a:t> evaluate and adjust compensation policies and </a:t>
            </a:r>
            <a:r>
              <a:rPr lang="en-US" dirty="0" err="1" smtClean="0"/>
              <a:t>practices.To</a:t>
            </a:r>
            <a:r>
              <a:rPr lang="en-US" dirty="0" smtClean="0"/>
              <a:t> ensure fairness and equity in employee salaries across departments and job </a:t>
            </a:r>
            <a:r>
              <a:rPr lang="en-US" dirty="0" err="1" smtClean="0"/>
              <a:t>titles.To</a:t>
            </a:r>
            <a:r>
              <a:rPr lang="en-US" dirty="0" smtClean="0"/>
              <a:t> identify and address any pay disparities or </a:t>
            </a:r>
            <a:r>
              <a:rPr lang="en-US" dirty="0" err="1" smtClean="0"/>
              <a:t>gaps.To</a:t>
            </a:r>
            <a:r>
              <a:rPr lang="en-US" dirty="0" smtClean="0"/>
              <a:t> assist in budgeting for salaries and planning for future hiring or promotions</a:t>
            </a:r>
            <a:r>
              <a:rPr lang="en-US" dirty="0" smtClean="0"/>
              <a:t>.</a:t>
            </a:r>
          </a:p>
          <a:p>
            <a:pPr marL="342900" indent="-342900">
              <a:buAutoNum type="arabicPeriod"/>
            </a:pPr>
            <a:r>
              <a:rPr lang="en-US" dirty="0" smtClean="0"/>
              <a:t>2</a:t>
            </a:r>
            <a:r>
              <a:rPr lang="en-US" dirty="0" smtClean="0"/>
              <a:t>. Finance </a:t>
            </a:r>
            <a:r>
              <a:rPr lang="en-US" dirty="0" err="1" smtClean="0"/>
              <a:t>DepartmentRole</a:t>
            </a:r>
            <a:r>
              <a:rPr lang="en-US" dirty="0" smtClean="0"/>
              <a:t>: The finance team oversees the organization's financial planning, analysis, and </a:t>
            </a:r>
            <a:r>
              <a:rPr lang="en-US" dirty="0" err="1" smtClean="0"/>
              <a:t>management.Use</a:t>
            </a:r>
            <a:r>
              <a:rPr lang="en-US" dirty="0" smtClean="0"/>
              <a:t> of </a:t>
            </a:r>
            <a:r>
              <a:rPr lang="en-US" dirty="0" err="1" smtClean="0"/>
              <a:t>Analysis:To</a:t>
            </a:r>
            <a:r>
              <a:rPr lang="en-US" dirty="0" smtClean="0"/>
              <a:t> budget for employee salaries and forecast future salary </a:t>
            </a:r>
            <a:r>
              <a:rPr lang="en-US" dirty="0" err="1" smtClean="0"/>
              <a:t>expenses.To</a:t>
            </a:r>
            <a:r>
              <a:rPr lang="en-US" dirty="0" smtClean="0"/>
              <a:t> ensure salary expenses align with financial goals and </a:t>
            </a:r>
            <a:r>
              <a:rPr lang="en-US" dirty="0" err="1" smtClean="0"/>
              <a:t>constraints.To</a:t>
            </a:r>
            <a:r>
              <a:rPr lang="en-US" dirty="0" smtClean="0"/>
              <a:t> analyze the financial impact of potential salary adjustments or </a:t>
            </a:r>
            <a:r>
              <a:rPr lang="en-US" sz="2400" dirty="0" smtClean="0">
                <a:latin typeface="Adobe Fan Heiti Std B" pitchFamily="34" charset="-128"/>
                <a:ea typeface="Adobe Fan Heiti Std B" pitchFamily="34" charset="-128"/>
              </a:rPr>
              <a:t>changes</a:t>
            </a:r>
            <a:r>
              <a:rPr lang="en-US" dirty="0" smtClean="0"/>
              <a:t> </a:t>
            </a:r>
            <a:r>
              <a:rPr lang="en-US" dirty="0" smtClean="0"/>
              <a:t>in headcount</a:t>
            </a:r>
            <a:r>
              <a:rPr lang="en-US" dirty="0" smtClean="0"/>
              <a:t>.</a:t>
            </a:r>
          </a:p>
          <a:p>
            <a:pPr marL="342900" indent="-342900"/>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81000" y="1676400"/>
            <a:ext cx="8839200" cy="5078313"/>
          </a:xfrm>
          <a:prstGeom prst="rect">
            <a:avLst/>
          </a:prstGeom>
        </p:spPr>
        <p:txBody>
          <a:bodyPr wrap="square">
            <a:spAutoFit/>
          </a:bodyPr>
          <a:lstStyle/>
          <a:p>
            <a:r>
              <a:rPr lang="en-US" dirty="0" smtClean="0"/>
              <a:t>Our solution involves a comprehensive data analysis of employee salaries using Excel to provide insights into salary distribution, trends, and disparities across the organization. By leveraging Excel's robust data management, analysis, and visualization capabilities, we offer a systematic approach to understanding salary dynamics, ensuring fair compensation practices, and supporting strategic decision-making</a:t>
            </a:r>
            <a:r>
              <a:rPr lang="en-US" dirty="0" smtClean="0"/>
              <a:t>.</a:t>
            </a:r>
          </a:p>
          <a:p>
            <a:r>
              <a:rPr lang="en-US" dirty="0" smtClean="0"/>
              <a:t>Key </a:t>
            </a:r>
            <a:r>
              <a:rPr lang="en-US" dirty="0" smtClean="0"/>
              <a:t>Features of Our </a:t>
            </a:r>
            <a:r>
              <a:rPr lang="en-US" dirty="0" err="1" smtClean="0"/>
              <a:t>SolutionAutomated</a:t>
            </a:r>
            <a:r>
              <a:rPr lang="en-US" dirty="0" smtClean="0"/>
              <a:t> Data Analysis</a:t>
            </a:r>
            <a:r>
              <a:rPr lang="en-US" dirty="0" smtClean="0"/>
              <a:t>:</a:t>
            </a:r>
          </a:p>
          <a:p>
            <a:r>
              <a:rPr lang="en-US" dirty="0" smtClean="0"/>
              <a:t>We </a:t>
            </a:r>
            <a:r>
              <a:rPr lang="en-US" dirty="0" smtClean="0"/>
              <a:t>use Excel functions such as COUNTIF, AVERAGE, IF, and PivotTables to automate the analysis of salary data. This allows for quick, accurate insights into salary distribution and trends without the need for manual calculations</a:t>
            </a:r>
            <a:r>
              <a:rPr lang="en-US" dirty="0" smtClean="0"/>
              <a:t>.</a:t>
            </a:r>
          </a:p>
          <a:p>
            <a:r>
              <a:rPr lang="en-US" dirty="0" smtClean="0"/>
              <a:t>Salary </a:t>
            </a:r>
            <a:r>
              <a:rPr lang="en-US" dirty="0" smtClean="0"/>
              <a:t>Distribution </a:t>
            </a:r>
            <a:r>
              <a:rPr lang="en-US" dirty="0" err="1" smtClean="0"/>
              <a:t>Insights:The</a:t>
            </a:r>
            <a:r>
              <a:rPr lang="en-US" dirty="0" smtClean="0"/>
              <a:t> solution categorizes salaries into predefined ranges (e.g., &lt;$30,000, $30,000-$50,000, etc.) to help visualize the distribution of employee salaries. This segmentation provides a clear view of how salaries are spread across different levels within the organization</a:t>
            </a:r>
            <a:r>
              <a:rPr lang="en-US" dirty="0" smtClean="0"/>
              <a:t>.</a:t>
            </a:r>
          </a:p>
          <a:p>
            <a:r>
              <a:rPr lang="en-US" dirty="0" smtClean="0"/>
              <a:t>Department </a:t>
            </a:r>
            <a:r>
              <a:rPr lang="en-US" dirty="0" smtClean="0"/>
              <a:t>and </a:t>
            </a:r>
            <a:r>
              <a:rPr lang="en-US" dirty="0" smtClean="0">
                <a:latin typeface="Adobe Fan Heiti Std B" pitchFamily="34" charset="-128"/>
                <a:ea typeface="Adobe Fan Heiti Std B" pitchFamily="34" charset="-128"/>
              </a:rPr>
              <a:t>Role-Based</a:t>
            </a:r>
            <a:r>
              <a:rPr lang="en-US" dirty="0" smtClean="0"/>
              <a:t> </a:t>
            </a:r>
            <a:r>
              <a:rPr lang="en-US" dirty="0" err="1" smtClean="0"/>
              <a:t>Analysis:By</a:t>
            </a:r>
            <a:r>
              <a:rPr lang="en-US" dirty="0" smtClean="0"/>
              <a:t> using PivotTables, the solution enables detailed analysis of salaries by department and job title. This helps in understanding which departments or roles have higher or lower salary levels, and aids in identifying any salary inequities</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5" name="Rectangle 4"/>
          <p:cNvSpPr/>
          <p:nvPr/>
        </p:nvSpPr>
        <p:spPr>
          <a:xfrm>
            <a:off x="533400" y="1219200"/>
            <a:ext cx="8686800" cy="4801314"/>
          </a:xfrm>
          <a:prstGeom prst="rect">
            <a:avLst/>
          </a:prstGeom>
        </p:spPr>
        <p:txBody>
          <a:bodyPr wrap="square">
            <a:spAutoFit/>
          </a:bodyPr>
          <a:lstStyle/>
          <a:p>
            <a:r>
              <a:rPr lang="en-US" dirty="0" smtClean="0">
                <a:latin typeface="Adobe Fan Heiti Std B" pitchFamily="34" charset="-128"/>
                <a:ea typeface="Adobe Fan Heiti Std B" pitchFamily="34" charset="-128"/>
              </a:rPr>
              <a:t>For a comprehensive data analysis of employee salaries using Excel, a well-structured dataset is essential. Below is a description of the dataset that would be used for the analysis, including the necessary columns, their descriptions, and the type of data each column should </a:t>
            </a:r>
            <a:r>
              <a:rPr lang="en-US" dirty="0" err="1" smtClean="0">
                <a:latin typeface="Adobe Fan Heiti Std B" pitchFamily="34" charset="-128"/>
                <a:ea typeface="Adobe Fan Heiti Std B" pitchFamily="34" charset="-128"/>
              </a:rPr>
              <a:t>contain.Key</a:t>
            </a:r>
            <a:r>
              <a:rPr lang="en-US" dirty="0" smtClean="0">
                <a:latin typeface="Adobe Fan Heiti Std B" pitchFamily="34" charset="-128"/>
                <a:ea typeface="Adobe Fan Heiti Std B" pitchFamily="34" charset="-128"/>
              </a:rPr>
              <a:t> Components of the </a:t>
            </a:r>
            <a:r>
              <a:rPr lang="en-US" dirty="0" err="1" smtClean="0">
                <a:latin typeface="Adobe Fan Heiti Std B" pitchFamily="34" charset="-128"/>
                <a:ea typeface="Adobe Fan Heiti Std B" pitchFamily="34" charset="-128"/>
              </a:rPr>
              <a:t>DatasetEmployee</a:t>
            </a:r>
            <a:r>
              <a:rPr lang="en-US" dirty="0" smtClean="0">
                <a:latin typeface="Adobe Fan Heiti Std B" pitchFamily="34" charset="-128"/>
                <a:ea typeface="Adobe Fan Heiti Std B" pitchFamily="34" charset="-128"/>
              </a:rPr>
              <a:t> </a:t>
            </a:r>
            <a:r>
              <a:rPr lang="en-US" dirty="0" err="1" smtClean="0">
                <a:latin typeface="Adobe Fan Heiti Std B" pitchFamily="34" charset="-128"/>
                <a:ea typeface="Adobe Fan Heiti Std B" pitchFamily="34" charset="-128"/>
              </a:rPr>
              <a:t>IDDescription</a:t>
            </a:r>
            <a:r>
              <a:rPr lang="en-US" dirty="0" smtClean="0">
                <a:latin typeface="Adobe Fan Heiti Std B" pitchFamily="34" charset="-128"/>
                <a:ea typeface="Adobe Fan Heiti Std B" pitchFamily="34" charset="-128"/>
              </a:rPr>
              <a:t>: A unique identifier assigned to each </a:t>
            </a:r>
            <a:r>
              <a:rPr lang="en-US" dirty="0" err="1" smtClean="0">
                <a:latin typeface="Adobe Fan Heiti Std B" pitchFamily="34" charset="-128"/>
                <a:ea typeface="Adobe Fan Heiti Std B" pitchFamily="34" charset="-128"/>
              </a:rPr>
              <a:t>employee.Data</a:t>
            </a:r>
            <a:r>
              <a:rPr lang="en-US" dirty="0" smtClean="0">
                <a:latin typeface="Adobe Fan Heiti Std B" pitchFamily="34" charset="-128"/>
                <a:ea typeface="Adobe Fan Heiti Std B" pitchFamily="34" charset="-128"/>
              </a:rPr>
              <a:t> Type: Text or </a:t>
            </a:r>
            <a:r>
              <a:rPr lang="en-US" dirty="0" err="1" smtClean="0">
                <a:latin typeface="Adobe Fan Heiti Std B" pitchFamily="34" charset="-128"/>
                <a:ea typeface="Adobe Fan Heiti Std B" pitchFamily="34" charset="-128"/>
              </a:rPr>
              <a:t>NumberExample</a:t>
            </a:r>
            <a:r>
              <a:rPr lang="en-US" dirty="0" smtClean="0">
                <a:latin typeface="Adobe Fan Heiti Std B" pitchFamily="34" charset="-128"/>
                <a:ea typeface="Adobe Fan Heiti Std B" pitchFamily="34" charset="-128"/>
              </a:rPr>
              <a:t>: "E001", "E002", "E003", </a:t>
            </a:r>
            <a:r>
              <a:rPr lang="en-US" dirty="0" err="1" smtClean="0">
                <a:latin typeface="Adobe Fan Heiti Std B" pitchFamily="34" charset="-128"/>
                <a:ea typeface="Adobe Fan Heiti Std B" pitchFamily="34" charset="-128"/>
              </a:rPr>
              <a:t>etc.Employee</a:t>
            </a:r>
            <a:r>
              <a:rPr lang="en-US" dirty="0" smtClean="0">
                <a:latin typeface="Adobe Fan Heiti Std B" pitchFamily="34" charset="-128"/>
                <a:ea typeface="Adobe Fan Heiti Std B" pitchFamily="34" charset="-128"/>
              </a:rPr>
              <a:t> </a:t>
            </a:r>
            <a:r>
              <a:rPr lang="en-US" dirty="0" err="1" smtClean="0">
                <a:latin typeface="Adobe Fan Heiti Std B" pitchFamily="34" charset="-128"/>
                <a:ea typeface="Adobe Fan Heiti Std B" pitchFamily="34" charset="-128"/>
              </a:rPr>
              <a:t>NameDescription</a:t>
            </a:r>
            <a:r>
              <a:rPr lang="en-US" dirty="0" smtClean="0">
                <a:latin typeface="Adobe Fan Heiti Std B" pitchFamily="34" charset="-128"/>
                <a:ea typeface="Adobe Fan Heiti Std B" pitchFamily="34" charset="-128"/>
              </a:rPr>
              <a:t>: The full name of the </a:t>
            </a:r>
            <a:r>
              <a:rPr lang="en-US" dirty="0" err="1" smtClean="0">
                <a:latin typeface="Adobe Fan Heiti Std B" pitchFamily="34" charset="-128"/>
                <a:ea typeface="Adobe Fan Heiti Std B" pitchFamily="34" charset="-128"/>
              </a:rPr>
              <a:t>employee.Data</a:t>
            </a:r>
            <a:r>
              <a:rPr lang="en-US" dirty="0" smtClean="0">
                <a:latin typeface="Adobe Fan Heiti Std B" pitchFamily="34" charset="-128"/>
                <a:ea typeface="Adobe Fan Heiti Std B" pitchFamily="34" charset="-128"/>
              </a:rPr>
              <a:t> Type: </a:t>
            </a:r>
            <a:r>
              <a:rPr lang="en-US" dirty="0" err="1" smtClean="0">
                <a:latin typeface="Adobe Fan Heiti Std B" pitchFamily="34" charset="-128"/>
                <a:ea typeface="Adobe Fan Heiti Std B" pitchFamily="34" charset="-128"/>
              </a:rPr>
              <a:t>TextExample</a:t>
            </a:r>
            <a:r>
              <a:rPr lang="en-US" dirty="0" smtClean="0">
                <a:latin typeface="Adobe Fan Heiti Std B" pitchFamily="34" charset="-128"/>
                <a:ea typeface="Adobe Fan Heiti Std B" pitchFamily="34" charset="-128"/>
              </a:rPr>
              <a:t>: "John Doe", "Jane </a:t>
            </a:r>
            <a:r>
              <a:rPr lang="en-US" dirty="0" err="1" smtClean="0">
                <a:latin typeface="Adobe Fan Heiti Std B" pitchFamily="34" charset="-128"/>
                <a:ea typeface="Adobe Fan Heiti Std B" pitchFamily="34" charset="-128"/>
              </a:rPr>
              <a:t>Smith"DepartmentDescription</a:t>
            </a:r>
            <a:r>
              <a:rPr lang="en-US" dirty="0" smtClean="0">
                <a:latin typeface="Adobe Fan Heiti Std B" pitchFamily="34" charset="-128"/>
                <a:ea typeface="Adobe Fan Heiti Std B" pitchFamily="34" charset="-128"/>
              </a:rPr>
              <a:t>: The department where the employee </a:t>
            </a:r>
            <a:r>
              <a:rPr lang="en-US" dirty="0" err="1" smtClean="0">
                <a:latin typeface="Adobe Fan Heiti Std B" pitchFamily="34" charset="-128"/>
                <a:ea typeface="Adobe Fan Heiti Std B" pitchFamily="34" charset="-128"/>
              </a:rPr>
              <a:t>works.Data</a:t>
            </a:r>
            <a:r>
              <a:rPr lang="en-US" dirty="0" smtClean="0">
                <a:latin typeface="Adobe Fan Heiti Std B" pitchFamily="34" charset="-128"/>
                <a:ea typeface="Adobe Fan Heiti Std B" pitchFamily="34" charset="-128"/>
              </a:rPr>
              <a:t> Type: </a:t>
            </a:r>
            <a:r>
              <a:rPr lang="en-US" dirty="0" err="1" smtClean="0">
                <a:latin typeface="Adobe Fan Heiti Std B" pitchFamily="34" charset="-128"/>
                <a:ea typeface="Adobe Fan Heiti Std B" pitchFamily="34" charset="-128"/>
              </a:rPr>
              <a:t>TextExample</a:t>
            </a:r>
            <a:r>
              <a:rPr lang="en-US" dirty="0" smtClean="0">
                <a:latin typeface="Adobe Fan Heiti Std B" pitchFamily="34" charset="-128"/>
                <a:ea typeface="Adobe Fan Heiti Std B" pitchFamily="34" charset="-128"/>
              </a:rPr>
              <a:t>: "Finance", "Human Resources", "</a:t>
            </a:r>
            <a:r>
              <a:rPr lang="en-US" dirty="0" err="1" smtClean="0">
                <a:latin typeface="Adobe Fan Heiti Std B" pitchFamily="34" charset="-128"/>
                <a:ea typeface="Adobe Fan Heiti Std B" pitchFamily="34" charset="-128"/>
              </a:rPr>
              <a:t>Marketing"Job</a:t>
            </a:r>
            <a:r>
              <a:rPr lang="en-US" dirty="0" smtClean="0">
                <a:latin typeface="Adobe Fan Heiti Std B" pitchFamily="34" charset="-128"/>
                <a:ea typeface="Adobe Fan Heiti Std B" pitchFamily="34" charset="-128"/>
              </a:rPr>
              <a:t> </a:t>
            </a:r>
            <a:r>
              <a:rPr lang="en-US" dirty="0" err="1" smtClean="0">
                <a:latin typeface="Adobe Fan Heiti Std B" pitchFamily="34" charset="-128"/>
                <a:ea typeface="Adobe Fan Heiti Std B" pitchFamily="34" charset="-128"/>
              </a:rPr>
              <a:t>TitleDescription</a:t>
            </a:r>
            <a:r>
              <a:rPr lang="en-US" dirty="0" smtClean="0">
                <a:latin typeface="Adobe Fan Heiti Std B" pitchFamily="34" charset="-128"/>
                <a:ea typeface="Adobe Fan Heiti Std B" pitchFamily="34" charset="-128"/>
              </a:rPr>
              <a:t>: The specific job position or title held by the </a:t>
            </a:r>
            <a:r>
              <a:rPr lang="en-US" dirty="0" err="1" smtClean="0">
                <a:latin typeface="Adobe Fan Heiti Std B" pitchFamily="34" charset="-128"/>
                <a:ea typeface="Adobe Fan Heiti Std B" pitchFamily="34" charset="-128"/>
              </a:rPr>
              <a:t>employee.Data</a:t>
            </a:r>
            <a:r>
              <a:rPr lang="en-US" dirty="0" smtClean="0">
                <a:latin typeface="Adobe Fan Heiti Std B" pitchFamily="34" charset="-128"/>
                <a:ea typeface="Adobe Fan Heiti Std B" pitchFamily="34" charset="-128"/>
              </a:rPr>
              <a:t> Type: </a:t>
            </a:r>
            <a:r>
              <a:rPr lang="en-US" dirty="0" err="1" smtClean="0">
                <a:latin typeface="Adobe Fan Heiti Std B" pitchFamily="34" charset="-128"/>
                <a:ea typeface="Adobe Fan Heiti Std B" pitchFamily="34" charset="-128"/>
              </a:rPr>
              <a:t>TextExample</a:t>
            </a:r>
            <a:r>
              <a:rPr lang="en-US" dirty="0" smtClean="0">
                <a:latin typeface="Adobe Fan Heiti Std B" pitchFamily="34" charset="-128"/>
                <a:ea typeface="Adobe Fan Heiti Std B" pitchFamily="34" charset="-128"/>
              </a:rPr>
              <a:t>: "Data Analyst", "Marketing </a:t>
            </a:r>
            <a:r>
              <a:rPr lang="en-US" dirty="0" err="1" smtClean="0">
                <a:latin typeface="Adobe Fan Heiti Std B" pitchFamily="34" charset="-128"/>
                <a:ea typeface="Adobe Fan Heiti Std B" pitchFamily="34" charset="-128"/>
              </a:rPr>
              <a:t>Manager“.This</a:t>
            </a:r>
            <a:r>
              <a:rPr lang="en-US" dirty="0" smtClean="0">
                <a:latin typeface="Adobe Fan Heiti Std B" pitchFamily="34" charset="-128"/>
                <a:ea typeface="Adobe Fan Heiti Std B" pitchFamily="34" charset="-128"/>
              </a:rPr>
              <a:t> </a:t>
            </a:r>
            <a:r>
              <a:rPr lang="en-US" dirty="0" smtClean="0">
                <a:latin typeface="Adobe Fan Heiti Std B" pitchFamily="34" charset="-128"/>
                <a:ea typeface="Adobe Fan Heiti Std B" pitchFamily="34" charset="-128"/>
              </a:rPr>
              <a:t>is a derived column based on the "Salary" column using Excel functions like IF </a:t>
            </a:r>
            <a:r>
              <a:rPr lang="en-US" dirty="0" err="1" smtClean="0">
                <a:latin typeface="Adobe Fan Heiti Std B" pitchFamily="34" charset="-128"/>
                <a:ea typeface="Adobe Fan Heiti Std B" pitchFamily="34" charset="-128"/>
              </a:rPr>
              <a:t>statements.Years</a:t>
            </a:r>
            <a:r>
              <a:rPr lang="en-US" dirty="0" smtClean="0">
                <a:latin typeface="Adobe Fan Heiti Std B" pitchFamily="34" charset="-128"/>
                <a:ea typeface="Adobe Fan Heiti Std B" pitchFamily="34" charset="-128"/>
              </a:rPr>
              <a:t> of </a:t>
            </a:r>
            <a:r>
              <a:rPr lang="en-US" dirty="0" err="1" smtClean="0">
                <a:latin typeface="Adobe Fan Heiti Std B" pitchFamily="34" charset="-128"/>
                <a:ea typeface="Adobe Fan Heiti Std B" pitchFamily="34" charset="-128"/>
              </a:rPr>
              <a:t>ExperienceDescription</a:t>
            </a:r>
            <a:r>
              <a:rPr lang="en-US" dirty="0" smtClean="0">
                <a:latin typeface="Adobe Fan Heiti Std B" pitchFamily="34" charset="-128"/>
                <a:ea typeface="Adobe Fan Heiti Std B" pitchFamily="34" charset="-128"/>
              </a:rPr>
              <a:t>: The total number of years the employee has worked in their current role or </a:t>
            </a:r>
            <a:r>
              <a:rPr lang="en-US" dirty="0" err="1" smtClean="0">
                <a:latin typeface="Adobe Fan Heiti Std B" pitchFamily="34" charset="-128"/>
                <a:ea typeface="Adobe Fan Heiti Std B" pitchFamily="34" charset="-128"/>
              </a:rPr>
              <a:t>field.Data</a:t>
            </a:r>
            <a:r>
              <a:rPr lang="en-US" dirty="0" smtClean="0">
                <a:latin typeface="Adobe Fan Heiti Std B" pitchFamily="34" charset="-128"/>
                <a:ea typeface="Adobe Fan Heiti Std B" pitchFamily="34" charset="-128"/>
              </a:rPr>
              <a:t> Type: </a:t>
            </a:r>
            <a:r>
              <a:rPr lang="en-US" dirty="0" err="1" smtClean="0">
                <a:latin typeface="Adobe Fan Heiti Std B" pitchFamily="34" charset="-128"/>
                <a:ea typeface="Adobe Fan Heiti Std B" pitchFamily="34" charset="-128"/>
              </a:rPr>
              <a:t>NumberExample</a:t>
            </a:r>
            <a:r>
              <a:rPr lang="en-US" dirty="0" smtClean="0">
                <a:latin typeface="Adobe Fan Heiti Std B" pitchFamily="34" charset="-128"/>
                <a:ea typeface="Adobe Fan Heiti Std B" pitchFamily="34" charset="-128"/>
              </a:rPr>
              <a:t>: 5, 10, 15LocationDescription: The geographic location where the employee is </a:t>
            </a:r>
            <a:r>
              <a:rPr lang="en-US" dirty="0" smtClean="0">
                <a:latin typeface="Adobe Fan Heiti Std B" pitchFamily="34" charset="-128"/>
                <a:ea typeface="Adobe Fan Heiti Std B" pitchFamily="34" charset="-128"/>
              </a:rPr>
              <a:t>based.</a:t>
            </a:r>
            <a:endParaRPr lang="en-US" dirty="0">
              <a:latin typeface="Adobe Fan Heiti Std B" pitchFamily="34" charset="-128"/>
              <a:ea typeface="Adobe Fan Heiti Std B" pitchFamily="34" charset="-128"/>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228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81000" y="1295400"/>
            <a:ext cx="9220200" cy="5078313"/>
          </a:xfrm>
          <a:prstGeom prst="rect">
            <a:avLst/>
          </a:prstGeom>
        </p:spPr>
        <p:txBody>
          <a:bodyPr wrap="square">
            <a:spAutoFit/>
          </a:bodyPr>
          <a:lstStyle/>
          <a:p>
            <a:r>
              <a:rPr lang="en-US" dirty="0" smtClean="0">
                <a:latin typeface="Adobe Fan Heiti Std B" pitchFamily="34" charset="-128"/>
                <a:ea typeface="Adobe Fan Heiti Std B" pitchFamily="34" charset="-128"/>
              </a:rPr>
              <a:t>Our solution stands out because it leverages the power of Excel, a tool most businesses already use, to deliver sophisticated insights into salary data in a way that is both accessible and impactful</a:t>
            </a:r>
            <a:r>
              <a:rPr lang="en-US" dirty="0" smtClean="0">
                <a:latin typeface="Adobe Fan Heiti Std B" pitchFamily="34" charset="-128"/>
                <a:ea typeface="Adobe Fan Heiti Std B" pitchFamily="34" charset="-128"/>
              </a:rPr>
              <a:t>.</a:t>
            </a:r>
          </a:p>
          <a:p>
            <a:r>
              <a:rPr lang="en-US" dirty="0" smtClean="0">
                <a:latin typeface="Adobe Fan Heiti Std B" pitchFamily="34" charset="-128"/>
                <a:ea typeface="Adobe Fan Heiti Std B" pitchFamily="34" charset="-128"/>
              </a:rPr>
              <a:t> </a:t>
            </a:r>
            <a:r>
              <a:rPr lang="en-US" dirty="0" smtClean="0">
                <a:latin typeface="Adobe Fan Heiti Std B" pitchFamily="34" charset="-128"/>
                <a:ea typeface="Adobe Fan Heiti Std B" pitchFamily="34" charset="-128"/>
              </a:rPr>
              <a:t>Here are the key "wow" factors that make our solution exceptional</a:t>
            </a:r>
            <a:r>
              <a:rPr lang="en-US" dirty="0" smtClean="0">
                <a:latin typeface="Adobe Fan Heiti Std B" pitchFamily="34" charset="-128"/>
                <a:ea typeface="Adobe Fan Heiti Std B" pitchFamily="34" charset="-128"/>
              </a:rPr>
              <a:t>:</a:t>
            </a:r>
          </a:p>
          <a:p>
            <a:pPr marL="342900" indent="-342900">
              <a:buAutoNum type="arabicPeriod"/>
            </a:pPr>
            <a:r>
              <a:rPr lang="en-US" dirty="0" smtClean="0">
                <a:latin typeface="Adobe Fan Heiti Std B" pitchFamily="34" charset="-128"/>
                <a:ea typeface="Adobe Fan Heiti Std B" pitchFamily="34" charset="-128"/>
              </a:rPr>
              <a:t>Intuitive </a:t>
            </a:r>
            <a:r>
              <a:rPr lang="en-US" dirty="0" smtClean="0">
                <a:latin typeface="Adobe Fan Heiti Std B" pitchFamily="34" charset="-128"/>
                <a:ea typeface="Adobe Fan Heiti Std B" pitchFamily="34" charset="-128"/>
              </a:rPr>
              <a:t>and User-</a:t>
            </a:r>
            <a:r>
              <a:rPr lang="en-US" dirty="0" err="1" smtClean="0">
                <a:latin typeface="Adobe Fan Heiti Std B" pitchFamily="34" charset="-128"/>
                <a:ea typeface="Adobe Fan Heiti Std B" pitchFamily="34" charset="-128"/>
              </a:rPr>
              <a:t>FriendlyWow</a:t>
            </a:r>
            <a:r>
              <a:rPr lang="en-US" dirty="0" smtClean="0">
                <a:latin typeface="Adobe Fan Heiti Std B" pitchFamily="34" charset="-128"/>
                <a:ea typeface="Adobe Fan Heiti Std B" pitchFamily="34" charset="-128"/>
              </a:rPr>
              <a:t> Factor: Our solution uses Excel, a platform that is already familiar to most users, meaning there's no need for extensive training or additional software </a:t>
            </a:r>
            <a:r>
              <a:rPr lang="en-US" dirty="0" err="1" smtClean="0">
                <a:latin typeface="Adobe Fan Heiti Std B" pitchFamily="34" charset="-128"/>
                <a:ea typeface="Adobe Fan Heiti Std B" pitchFamily="34" charset="-128"/>
              </a:rPr>
              <a:t>purchases.Impact</a:t>
            </a:r>
            <a:r>
              <a:rPr lang="en-US" dirty="0" smtClean="0">
                <a:latin typeface="Adobe Fan Heiti Std B" pitchFamily="34" charset="-128"/>
                <a:ea typeface="Adobe Fan Heiti Std B" pitchFamily="34" charset="-128"/>
              </a:rPr>
              <a:t>: This familiarity ensures a smooth learning curve, allowing users to immediately start analyzing data without the steep learning curve associated with more complex </a:t>
            </a:r>
            <a:r>
              <a:rPr lang="en-US" dirty="0" smtClean="0">
                <a:latin typeface="Adobe Fan Heiti Std B" pitchFamily="34" charset="-128"/>
                <a:ea typeface="Adobe Fan Heiti Std B" pitchFamily="34" charset="-128"/>
              </a:rPr>
              <a:t>data.</a:t>
            </a:r>
          </a:p>
          <a:p>
            <a:pPr marL="342900" indent="-342900"/>
            <a:r>
              <a:rPr lang="en-US" dirty="0" smtClean="0">
                <a:latin typeface="Adobe Fan Heiti Std B" pitchFamily="34" charset="-128"/>
                <a:ea typeface="Adobe Fan Heiti Std B" pitchFamily="34" charset="-128"/>
              </a:rPr>
              <a:t>2</a:t>
            </a:r>
            <a:r>
              <a:rPr lang="en-US" dirty="0" smtClean="0">
                <a:latin typeface="Adobe Fan Heiti Std B" pitchFamily="34" charset="-128"/>
                <a:ea typeface="Adobe Fan Heiti Std B" pitchFamily="34" charset="-128"/>
              </a:rPr>
              <a:t>. </a:t>
            </a:r>
            <a:r>
              <a:rPr lang="en-US" dirty="0" smtClean="0">
                <a:latin typeface="Adobe Fan Heiti Std B" pitchFamily="34" charset="-128"/>
                <a:ea typeface="Adobe Fan Heiti Std B" pitchFamily="34" charset="-128"/>
              </a:rPr>
              <a:t>Real-Time Data Analysis and </a:t>
            </a:r>
            <a:r>
              <a:rPr lang="en-US" dirty="0" err="1" smtClean="0">
                <a:latin typeface="Adobe Fan Heiti Std B" pitchFamily="34" charset="-128"/>
                <a:ea typeface="Adobe Fan Heiti Std B" pitchFamily="34" charset="-128"/>
              </a:rPr>
              <a:t>UpdatesWow</a:t>
            </a:r>
            <a:r>
              <a:rPr lang="en-US" dirty="0" smtClean="0">
                <a:latin typeface="Adobe Fan Heiti Std B" pitchFamily="34" charset="-128"/>
                <a:ea typeface="Adobe Fan Heiti Std B" pitchFamily="34" charset="-128"/>
              </a:rPr>
              <a:t> Factor: Excel's dynamic features allow for real-time data updates and recalculations. As new salary data is added, all related formulas and pivot tables </a:t>
            </a:r>
            <a:r>
              <a:rPr lang="en-US" dirty="0" smtClean="0">
                <a:latin typeface="Adobe Fan Heiti Std B" pitchFamily="34" charset="-128"/>
                <a:ea typeface="Adobe Fan Heiti Std B" pitchFamily="34" charset="-128"/>
              </a:rPr>
              <a:t>insights.</a:t>
            </a:r>
          </a:p>
          <a:p>
            <a:pPr marL="342900" indent="-342900"/>
            <a:r>
              <a:rPr lang="en-US" dirty="0" smtClean="0">
                <a:latin typeface="Adobe Fan Heiti Std B" pitchFamily="34" charset="-128"/>
                <a:ea typeface="Adobe Fan Heiti Std B" pitchFamily="34" charset="-128"/>
              </a:rPr>
              <a:t>3</a:t>
            </a:r>
            <a:r>
              <a:rPr lang="en-US" dirty="0" smtClean="0">
                <a:latin typeface="Adobe Fan Heiti Std B" pitchFamily="34" charset="-128"/>
                <a:ea typeface="Adobe Fan Heiti Std B" pitchFamily="34" charset="-128"/>
              </a:rPr>
              <a:t>. Advanced Data Visualization with Simple </a:t>
            </a:r>
            <a:r>
              <a:rPr lang="en-US" dirty="0" err="1" smtClean="0">
                <a:latin typeface="Adobe Fan Heiti Std B" pitchFamily="34" charset="-128"/>
                <a:ea typeface="Adobe Fan Heiti Std B" pitchFamily="34" charset="-128"/>
              </a:rPr>
              <a:t>ToolsWow</a:t>
            </a:r>
            <a:r>
              <a:rPr lang="en-US" dirty="0" smtClean="0">
                <a:latin typeface="Adobe Fan Heiti Std B" pitchFamily="34" charset="-128"/>
                <a:ea typeface="Adobe Fan Heiti Std B" pitchFamily="34" charset="-128"/>
              </a:rPr>
              <a:t> Factor: We utilize Excel’s powerful charting tools to create compelling visual representations of salary data, such as histograms, bar charts, and heat </a:t>
            </a:r>
            <a:r>
              <a:rPr lang="en-US" dirty="0" err="1" smtClean="0">
                <a:latin typeface="Adobe Fan Heiti Std B" pitchFamily="34" charset="-128"/>
                <a:ea typeface="Adobe Fan Heiti Std B" pitchFamily="34" charset="-128"/>
              </a:rPr>
              <a:t>maps.Impact</a:t>
            </a:r>
            <a:r>
              <a:rPr lang="en-US" dirty="0" smtClean="0">
                <a:latin typeface="Adobe Fan Heiti Std B" pitchFamily="34" charset="-128"/>
                <a:ea typeface="Adobe Fan Heiti Std B" pitchFamily="34" charset="-128"/>
              </a:rPr>
              <a:t>: These visual tools make complex data easy to understand at a glance, helping to quickly identify trends, disparities, or outliers that might require action.4. Customizable and Flexible </a:t>
            </a:r>
            <a:r>
              <a:rPr lang="en-US" dirty="0" err="1" smtClean="0">
                <a:latin typeface="Adobe Fan Heiti Std B" pitchFamily="34" charset="-128"/>
                <a:ea typeface="Adobe Fan Heiti Std B" pitchFamily="34" charset="-128"/>
              </a:rPr>
              <a:t>AnalysisWow</a:t>
            </a:r>
            <a:r>
              <a:rPr lang="en-US" dirty="0" smtClean="0">
                <a:latin typeface="Adobe Fan Heiti Std B" pitchFamily="34" charset="-128"/>
                <a:ea typeface="Adobe Fan Heiti Std B" pitchFamily="34" charset="-128"/>
              </a:rPr>
              <a:t> Factor: Our solution is highly </a:t>
            </a:r>
            <a:r>
              <a:rPr lang="en-US" dirty="0" smtClean="0">
                <a:latin typeface="Adobe Fan Heiti Std B" pitchFamily="34" charset="-128"/>
                <a:ea typeface="Adobe Fan Heiti Std B" pitchFamily="34" charset="-128"/>
              </a:rPr>
              <a:t>customizable: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1425</Words>
  <Application>Microsoft Office PowerPoint</Application>
  <PresentationFormat>Custom</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19</cp:revision>
  <dcterms:created xsi:type="dcterms:W3CDTF">2024-03-29T15:07:22Z</dcterms:created>
  <dcterms:modified xsi:type="dcterms:W3CDTF">2024-09-02T08:50:43Z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