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8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7C20E-5C18-4561-A598-0898F26A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B5A2B-C522-41F5-8354-D1C6FFA6F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6C2EE-CBD0-400E-849C-6EBD6A70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2174-0190-4C69-92E1-7F4D19C2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27A47-99E2-4723-B50A-B0A65B7B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4933-1563-4DE6-B356-9D7585C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8DC6C-3211-4BD7-885F-26DE99243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8AC96-B4DA-4F20-A851-C8D66A5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7CB3F-D7D3-4B0E-8A20-7417EFF9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A2BD6-791C-41E1-9287-0B1B7B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FFC938-A853-4F3D-BB3A-AC49A3C0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68D91-9B6B-446A-BAE7-DAEC4391A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421DA-75C0-4D28-B6B8-BB5B9E05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53F1-4B61-42E7-9BE9-A940900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96778-3298-4312-B2C3-0011663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D9DF-7A25-4ED4-8B08-0A07E16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6C121-847C-4763-A25C-B04D45C1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F714E-56C2-40D3-B51A-EF4059B5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36A20-A829-499A-8C67-BCA15213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E8484-B1E2-4972-BF5D-924AC33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2978-7504-4179-BCC4-5A42BEF4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BBAEC-161D-41B7-AD38-5507787E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18FE6-9A18-4B69-AD50-19F3ACC6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9BD01-99B9-456A-8415-C8A3EEDF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20D90-3F95-4B3A-9510-718F9C9C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2E78-ED1E-437F-9225-DEC10E1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5D2F-9B96-4AC0-815C-51103C78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6155A-D432-42D4-BD05-F7F64ED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7AF92-536A-45CB-8879-C607AFD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1F2A5-07DF-4575-9B5E-092C09F4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14DB3-20E6-4C8D-B01C-23A7957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8BC5-931D-4D0C-9E6F-A949339B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D881F-C8B5-4420-B7AF-2620A277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0930B-0F6E-443E-82B9-0DE771A4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5F9CC7-1C9D-461C-9B41-0384D039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818DA6-E5A7-446B-9B7C-DD367427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27B4F-3695-4447-A101-C4CE8CFD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01F2C-1797-41EF-AAFC-35C72D6D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6BDE7-9DFB-4149-A69F-6BD14965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7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194E1-406B-44FE-8A7F-D8FB4C2E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08922F-8C58-4B7B-A76B-A483A1A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A94FF-ED19-437A-A7C7-EC135011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628B79-AC1A-4C5B-BB9C-3D1316B0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A7898-E452-453E-8BE2-499CEE1A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38EFF-7248-4601-ACD4-A0E0326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84A65-8013-430F-BC2F-2B8F53D4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4DF0-8C8A-4EC1-84FD-D7AB9B8F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151BC-0D9D-4735-872D-68E1473E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BAE57-877B-4819-A2B7-421C6579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05FA3-5D64-45F4-9323-690DB2E7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DA54E-B95C-4583-BBBF-D8898C4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69E68-2F58-444E-8E48-FE5F854E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FEF0C-28A9-4AE9-A7A0-A7FC6E0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554B9-35B8-45E7-B83E-66D060FD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947D3-7389-4E37-8940-BC0E668E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9C96C-3514-44BC-AB2C-0BA77C88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04F51-AB3D-4EE2-BC45-7C2B3886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E28B1-980E-4F66-AA2C-87502CF3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FF718-CD1C-41C7-A8E7-F6C3584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64449-AAE4-40E6-856E-E4D060A8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2193B-370C-4435-9B85-744A87421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A4A0-7B7B-4793-AB0F-54EC4301DC3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9BDCC-4E8E-4C6D-8D1B-65ECECAF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A067D-EB1E-4060-8C91-BB384524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7E9D-2295-4931-BD3F-53C074F24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자바스크립트 </a:t>
            </a:r>
            <a:r>
              <a:rPr lang="en-US" altLang="ko-KR" b="1" dirty="0"/>
              <a:t>&amp; </a:t>
            </a:r>
            <a:r>
              <a:rPr lang="ko-KR" altLang="en-US" b="1" dirty="0" err="1"/>
              <a:t>제이쿼리</a:t>
            </a:r>
            <a:r>
              <a:rPr lang="ko-KR" altLang="en-US" b="1"/>
              <a:t> 프론트엔드 </a:t>
            </a:r>
            <a:r>
              <a:rPr lang="en-US" altLang="ko-KR" b="1"/>
              <a:t>(</a:t>
            </a:r>
            <a:r>
              <a:rPr lang="ko-KR" altLang="en-US" b="1"/>
              <a:t>퍼블리셔</a:t>
            </a:r>
            <a:r>
              <a:rPr lang="en-US" altLang="ko-KR" b="1"/>
              <a:t>) </a:t>
            </a:r>
            <a:r>
              <a:rPr lang="ko-KR" altLang="en-US" b="1"/>
              <a:t>개발자 과정</a:t>
            </a:r>
          </a:p>
        </p:txBody>
      </p:sp>
    </p:spTree>
    <p:extLst>
      <p:ext uri="{BB962C8B-B14F-4D97-AF65-F5344CB8AC3E}">
        <p14:creationId xmlns:p14="http://schemas.microsoft.com/office/powerpoint/2010/main" val="204568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</a:t>
            </a:r>
            <a:r>
              <a:rPr lang="ko-KR" altLang="en-US" sz="3500" b="1"/>
              <a:t>실행문 작성</a:t>
            </a:r>
            <a:r>
              <a:rPr lang="en-US" altLang="ko-KR" sz="3500" b="1"/>
              <a:t>(*</a:t>
            </a:r>
            <a:r>
              <a:rPr lang="ko-KR" altLang="en-US" sz="3500" b="1"/>
              <a:t>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3105683" y="2765416"/>
            <a:ext cx="5980635" cy="615554"/>
            <a:chOff x="-207619" y="2765416"/>
            <a:chExt cx="5980635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-207619" y="2765416"/>
              <a:ext cx="5980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</a:t>
              </a:r>
              <a:r>
                <a:rPr lang="en-US" altLang="ko-KR" sz="1400"/>
                <a:t>VS Code </a:t>
              </a:r>
              <a:r>
                <a:rPr lang="ko-KR" altLang="en-US" sz="1400"/>
                <a:t>화면구성 </a:t>
              </a:r>
              <a:r>
                <a:rPr lang="en-US" altLang="ko-KR" sz="1400"/>
                <a:t>: </a:t>
              </a:r>
              <a:r>
                <a:rPr lang="ko-KR" altLang="en-US" sz="1400" b="1">
                  <a:solidFill>
                    <a:srgbClr val="FF0000"/>
                  </a:solidFill>
                </a:rPr>
                <a:t>뷰바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사이드바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편집기그룹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패널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상태바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-207619" y="3073193"/>
              <a:ext cx="5463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우선</a:t>
              </a:r>
              <a:r>
                <a:rPr lang="en-US" altLang="ko-KR" sz="1400"/>
                <a:t>, &lt;body&gt;</a:t>
              </a:r>
              <a:r>
                <a:rPr lang="ko-KR" altLang="en-US" sz="1400"/>
                <a:t>태그 안에 작성 후 </a:t>
              </a:r>
              <a:r>
                <a:rPr lang="en-US" altLang="ko-KR" sz="1400"/>
                <a:t>Live Server </a:t>
              </a:r>
              <a:r>
                <a:rPr lang="ko-KR" altLang="en-US" sz="1400"/>
                <a:t>활용해서 확인</a:t>
              </a:r>
              <a:r>
                <a:rPr lang="en-US" altLang="ko-KR" sz="1400"/>
                <a:t>!</a:t>
              </a:r>
              <a:endParaRPr lang="ko-KR" altLang="en-US" sz="1400" b="1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27A5A7D-2589-4622-BB58-A77B12D5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7" y="3860162"/>
            <a:ext cx="5905500" cy="2533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DEDA06-6677-4EC3-A90B-68F86E02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29" y="3860162"/>
            <a:ext cx="4657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‘</a:t>
            </a:r>
            <a:r>
              <a:rPr lang="ko-KR" altLang="en-US" sz="3500" b="1"/>
              <a:t>변수</a:t>
            </a:r>
            <a:r>
              <a:rPr lang="en-US" altLang="ko-KR" sz="3500" b="1"/>
              <a:t>’ </a:t>
            </a:r>
            <a:r>
              <a:rPr lang="ko-KR" altLang="en-US" sz="3500" b="1"/>
              <a:t>에 대하여</a:t>
            </a:r>
            <a:r>
              <a:rPr lang="en-US" altLang="ko-KR" sz="3500" b="1"/>
              <a:t>!</a:t>
            </a:r>
            <a:endParaRPr lang="ko-KR" altLang="en-US" sz="3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2475345" y="2765416"/>
            <a:ext cx="694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변수</a:t>
            </a:r>
            <a:r>
              <a:rPr lang="en-US" altLang="ko-KR" sz="1400"/>
              <a:t>(Variables)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아직 정해지지 않은 임의의 값 혹은 수식에 따라 변할 수 있는 값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5C9D9-5E07-4A95-BE40-B0DB3DA7CB53}"/>
              </a:ext>
            </a:extLst>
          </p:cNvPr>
          <p:cNvSpPr txBox="1"/>
          <p:nvPr/>
        </p:nvSpPr>
        <p:spPr>
          <a:xfrm>
            <a:off x="2475344" y="3064356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</a:t>
            </a:r>
            <a:r>
              <a:rPr lang="en-US" altLang="ko-KR" sz="1400"/>
              <a:t>JavaScript</a:t>
            </a:r>
            <a:r>
              <a:rPr lang="ko-KR" altLang="en-US" sz="1400"/>
              <a:t>에서 변수를 선언하는 방식</a:t>
            </a:r>
            <a:r>
              <a:rPr lang="en-US" altLang="ko-KR" sz="1400"/>
              <a:t>, 2</a:t>
            </a:r>
            <a:r>
              <a:rPr lang="ko-KR" altLang="en-US" sz="1400"/>
              <a:t>가지 </a:t>
            </a:r>
            <a:r>
              <a:rPr lang="en-US" altLang="ko-KR" sz="1400"/>
              <a:t>=&gt; </a:t>
            </a:r>
            <a:r>
              <a:rPr lang="ko-KR" altLang="en-US" sz="1400" b="1">
                <a:solidFill>
                  <a:srgbClr val="FF0000"/>
                </a:solidFill>
              </a:rPr>
              <a:t>암시적 선언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명시적 선언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73DA5-9B65-42C2-B915-ECBE1DCEBC84}"/>
              </a:ext>
            </a:extLst>
          </p:cNvPr>
          <p:cNvSpPr txBox="1"/>
          <p:nvPr/>
        </p:nvSpPr>
        <p:spPr>
          <a:xfrm>
            <a:off x="1073726" y="4910061"/>
            <a:ext cx="3209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/>
              <a:t>num</a:t>
            </a:r>
            <a:r>
              <a:rPr lang="en-US" altLang="ko-KR" sz="5000" b="1" dirty="0"/>
              <a:t> = 3;</a:t>
            </a:r>
            <a:endParaRPr lang="ko-KR" altLang="en-US" sz="5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906DD-5119-47FE-AC68-EA0777D96195}"/>
              </a:ext>
            </a:extLst>
          </p:cNvPr>
          <p:cNvSpPr txBox="1"/>
          <p:nvPr/>
        </p:nvSpPr>
        <p:spPr>
          <a:xfrm>
            <a:off x="2475344" y="3363296"/>
            <a:ext cx="68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암시적 선언 </a:t>
            </a:r>
            <a:r>
              <a:rPr lang="en-US" altLang="ko-KR" sz="1400"/>
              <a:t>: JavaScript</a:t>
            </a:r>
            <a:r>
              <a:rPr lang="ko-KR" altLang="en-US" sz="1400"/>
              <a:t>에서 제공하고 있는 변수 선언 키워드 </a:t>
            </a:r>
            <a:r>
              <a:rPr lang="en-US" altLang="ko-KR" sz="1400"/>
              <a:t>(</a:t>
            </a:r>
            <a:r>
              <a:rPr lang="ko-KR" altLang="en-US" sz="1400"/>
              <a:t>*</a:t>
            </a:r>
            <a:r>
              <a:rPr lang="en-US" altLang="ko-KR" sz="1400"/>
              <a:t>var let const)</a:t>
            </a:r>
            <a:r>
              <a:rPr lang="ko-KR" altLang="en-US" sz="1400"/>
              <a:t>를 사용하지 않고 변수를 선언하는 방식</a:t>
            </a:r>
            <a:r>
              <a:rPr lang="en-US" altLang="ko-KR" sz="1400"/>
              <a:t>! =&gt; </a:t>
            </a:r>
            <a:r>
              <a:rPr lang="en-US" altLang="ko-KR" sz="1400" b="1">
                <a:solidFill>
                  <a:srgbClr val="FF0000"/>
                </a:solidFill>
              </a:rPr>
              <a:t>JavaScript</a:t>
            </a:r>
            <a:r>
              <a:rPr lang="ko-KR" altLang="en-US" sz="1400" b="1">
                <a:solidFill>
                  <a:srgbClr val="FF0000"/>
                </a:solidFill>
              </a:rPr>
              <a:t>에서 권장하지 않는 방식</a:t>
            </a:r>
            <a:r>
              <a:rPr lang="en-US" altLang="ko-KR" sz="1400" b="1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15456-8BD9-4A1C-9448-7B4EA6A1EB1E}"/>
              </a:ext>
            </a:extLst>
          </p:cNvPr>
          <p:cNvSpPr txBox="1"/>
          <p:nvPr/>
        </p:nvSpPr>
        <p:spPr>
          <a:xfrm>
            <a:off x="2475344" y="3877680"/>
            <a:ext cx="68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④ 명시적 선언 </a:t>
            </a:r>
            <a:r>
              <a:rPr lang="en-US" altLang="ko-KR" sz="1400"/>
              <a:t>: JavaScript</a:t>
            </a:r>
            <a:r>
              <a:rPr lang="ko-KR" altLang="en-US" sz="1400"/>
              <a:t>에서 제공하고 있는 변수 선언 키워드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*</a:t>
            </a:r>
            <a:r>
              <a:rPr lang="en-US" altLang="ko-KR" sz="1400" b="1">
                <a:solidFill>
                  <a:srgbClr val="FF0000"/>
                </a:solidFill>
              </a:rPr>
              <a:t>var let const)</a:t>
            </a:r>
            <a:r>
              <a:rPr lang="ko-KR" altLang="en-US" sz="1400"/>
              <a:t>를 사용하여 변수를 선언하는 방식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6728EF-5201-4662-A051-AB875752EBD5}"/>
              </a:ext>
            </a:extLst>
          </p:cNvPr>
          <p:cNvGrpSpPr/>
          <p:nvPr/>
        </p:nvGrpSpPr>
        <p:grpSpPr>
          <a:xfrm>
            <a:off x="5569159" y="4435457"/>
            <a:ext cx="5944569" cy="1791175"/>
            <a:chOff x="449262" y="1435100"/>
            <a:chExt cx="11527719" cy="34734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7234B5-E6B3-4DDD-B89F-317550B24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262" y="1435100"/>
              <a:ext cx="4519029" cy="347345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88771A7-4DE0-447E-A5E8-90161D85C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071" y="2355453"/>
              <a:ext cx="6616910" cy="163274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FE5BA1-DFCF-4DA9-B767-D20A6F4DA4E5}"/>
              </a:ext>
            </a:extLst>
          </p:cNvPr>
          <p:cNvSpPr txBox="1"/>
          <p:nvPr/>
        </p:nvSpPr>
        <p:spPr>
          <a:xfrm>
            <a:off x="1671778" y="6223812"/>
            <a:ext cx="201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&lt;</a:t>
            </a:r>
            <a:r>
              <a:rPr lang="ko-KR" altLang="en-US" sz="1400" b="1">
                <a:solidFill>
                  <a:srgbClr val="FF0000"/>
                </a:solidFill>
              </a:rPr>
              <a:t>암시적 선언</a:t>
            </a:r>
            <a:r>
              <a:rPr lang="en-US" altLang="ko-KR" sz="1400" b="1">
                <a:solidFill>
                  <a:srgbClr val="FF0000"/>
                </a:solidFill>
              </a:rPr>
              <a:t>&gt;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811FB-4E46-42AA-BB69-D2CFFA10EA3F}"/>
              </a:ext>
            </a:extLst>
          </p:cNvPr>
          <p:cNvSpPr txBox="1"/>
          <p:nvPr/>
        </p:nvSpPr>
        <p:spPr>
          <a:xfrm>
            <a:off x="7684650" y="6223812"/>
            <a:ext cx="201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&lt;</a:t>
            </a:r>
            <a:r>
              <a:rPr lang="ko-KR" altLang="en-US" sz="1400" b="1">
                <a:solidFill>
                  <a:srgbClr val="FF0000"/>
                </a:solidFill>
              </a:rPr>
              <a:t>명시적 선언</a:t>
            </a:r>
            <a:r>
              <a:rPr lang="en-US" altLang="ko-KR" sz="1400" b="1">
                <a:solidFill>
                  <a:srgbClr val="FF0000"/>
                </a:solidFill>
              </a:rPr>
              <a:t>&gt;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1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‘var’</a:t>
            </a:r>
            <a:endParaRPr lang="ko-KR" altLang="en-US" sz="3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2475345" y="2765416"/>
            <a:ext cx="694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</a:t>
            </a:r>
            <a:r>
              <a:rPr lang="en-US" altLang="ko-KR" sz="1400"/>
              <a:t>JavaScript</a:t>
            </a:r>
            <a:r>
              <a:rPr lang="ko-KR" altLang="en-US" sz="1400"/>
              <a:t>의 초창기 변수 선언 키워드</a:t>
            </a:r>
            <a:r>
              <a:rPr lang="en-US" altLang="ko-KR" sz="1400"/>
              <a:t>! ‘var’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5C9D9-5E07-4A95-BE40-B0DB3DA7CB53}"/>
              </a:ext>
            </a:extLst>
          </p:cNvPr>
          <p:cNvSpPr txBox="1"/>
          <p:nvPr/>
        </p:nvSpPr>
        <p:spPr>
          <a:xfrm>
            <a:off x="2475344" y="3064356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장점 </a:t>
            </a:r>
            <a:r>
              <a:rPr lang="en-US" altLang="ko-KR" sz="1400"/>
              <a:t>: </a:t>
            </a:r>
            <a:r>
              <a:rPr lang="ko-KR" altLang="en-US" sz="1400"/>
              <a:t>변수 선언 시</a:t>
            </a:r>
            <a:r>
              <a:rPr lang="en-US" altLang="ko-KR" sz="1400"/>
              <a:t>, </a:t>
            </a:r>
            <a:r>
              <a:rPr lang="ko-KR" altLang="en-US" sz="1400"/>
              <a:t>유연함이 있다</a:t>
            </a:r>
            <a:r>
              <a:rPr lang="en-US" altLang="ko-KR" sz="1400"/>
              <a:t>. =&gt; </a:t>
            </a:r>
            <a:r>
              <a:rPr lang="ko-KR" altLang="en-US" sz="1400"/>
              <a:t>동일한 이름의 변수명 중복 선언 가능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906DD-5119-47FE-AC68-EA0777D96195}"/>
              </a:ext>
            </a:extLst>
          </p:cNvPr>
          <p:cNvSpPr txBox="1"/>
          <p:nvPr/>
        </p:nvSpPr>
        <p:spPr>
          <a:xfrm>
            <a:off x="2475344" y="3363296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단점 </a:t>
            </a:r>
            <a:r>
              <a:rPr lang="en-US" altLang="ko-KR" sz="1400"/>
              <a:t>: </a:t>
            </a:r>
            <a:r>
              <a:rPr lang="ko-KR" altLang="en-US" sz="1400"/>
              <a:t>동일한 프로젝트를 진행하는 개발자간 변수 충돌 문제 발생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15456-8BD9-4A1C-9448-7B4EA6A1EB1E}"/>
              </a:ext>
            </a:extLst>
          </p:cNvPr>
          <p:cNvSpPr txBox="1"/>
          <p:nvPr/>
        </p:nvSpPr>
        <p:spPr>
          <a:xfrm>
            <a:off x="2475344" y="3676345"/>
            <a:ext cx="68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④ 최근 트랜드 </a:t>
            </a:r>
            <a:r>
              <a:rPr lang="en-US" altLang="ko-KR" sz="1400"/>
              <a:t>=&gt; </a:t>
            </a:r>
            <a:r>
              <a:rPr lang="ko-KR" altLang="en-US" sz="1400"/>
              <a:t>신규 개발건의 경우</a:t>
            </a:r>
            <a:r>
              <a:rPr lang="en-US" altLang="ko-KR" sz="1400"/>
              <a:t>, var </a:t>
            </a:r>
            <a:r>
              <a:rPr lang="ko-KR" altLang="en-US" sz="1400"/>
              <a:t>변수 사용 금지 추세</a:t>
            </a:r>
            <a:r>
              <a:rPr lang="en-US" altLang="ko-KR" sz="1400"/>
              <a:t>, but </a:t>
            </a:r>
            <a:r>
              <a:rPr lang="ko-KR" altLang="en-US" sz="1400"/>
              <a:t>여전히 사용하는 경우 적지 않고</a:t>
            </a:r>
            <a:r>
              <a:rPr lang="en-US" altLang="ko-KR" sz="1400"/>
              <a:t>, </a:t>
            </a:r>
            <a:r>
              <a:rPr lang="ko-KR" altLang="en-US" sz="1400"/>
              <a:t>과거 개발된 사이트의 경우 여전히 </a:t>
            </a:r>
            <a:r>
              <a:rPr lang="en-US" altLang="ko-KR" sz="1400"/>
              <a:t>var </a:t>
            </a:r>
            <a:r>
              <a:rPr lang="ko-KR" altLang="en-US" sz="1400"/>
              <a:t>다수 활용 中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42B0DB-1EBB-4853-B77E-0E819A70EF58}"/>
              </a:ext>
            </a:extLst>
          </p:cNvPr>
          <p:cNvGrpSpPr/>
          <p:nvPr/>
        </p:nvGrpSpPr>
        <p:grpSpPr>
          <a:xfrm>
            <a:off x="1758903" y="4525046"/>
            <a:ext cx="8674194" cy="1764693"/>
            <a:chOff x="1039812" y="647701"/>
            <a:chExt cx="10698206" cy="217646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394A31-4D59-41CF-88B5-4DC411272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812" y="647701"/>
              <a:ext cx="3424975" cy="217646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E3B0D84-D90A-4BCF-9FF4-C06242DD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8750" y="1202532"/>
              <a:ext cx="6499268" cy="106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80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‘let’</a:t>
            </a:r>
            <a:endParaRPr lang="ko-KR" altLang="en-US" sz="3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2475345" y="2765416"/>
            <a:ext cx="694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</a:t>
            </a:r>
            <a:r>
              <a:rPr lang="en-US" altLang="ko-KR" sz="1400"/>
              <a:t>‘var'</a:t>
            </a:r>
            <a:r>
              <a:rPr lang="ko-KR" altLang="en-US" sz="1400"/>
              <a:t>의 치명적 단점을 보완하기 위해 태어난 </a:t>
            </a:r>
            <a:r>
              <a:rPr lang="en-US" altLang="ko-KR" sz="1400"/>
              <a:t>'let＇</a:t>
            </a:r>
            <a:r>
              <a:rPr lang="ko-KR" altLang="en-US" sz="1400"/>
              <a:t>변수 </a:t>
            </a:r>
            <a:r>
              <a:rPr lang="en-US" altLang="ko-KR" sz="1400"/>
              <a:t>(</a:t>
            </a:r>
            <a:r>
              <a:rPr lang="ko-KR" altLang="en-US" sz="1400"/>
              <a:t>*</a:t>
            </a:r>
            <a:r>
              <a:rPr lang="en-US" altLang="ko-KR" sz="1400"/>
              <a:t>2016</a:t>
            </a:r>
            <a:r>
              <a:rPr lang="ko-KR" altLang="en-US" sz="1400"/>
              <a:t>년부터 시작</a:t>
            </a:r>
            <a:r>
              <a:rPr lang="en-US" altLang="ko-KR" sz="1400"/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5C9D9-5E07-4A95-BE40-B0DB3DA7CB53}"/>
              </a:ext>
            </a:extLst>
          </p:cNvPr>
          <p:cNvSpPr txBox="1"/>
          <p:nvPr/>
        </p:nvSpPr>
        <p:spPr>
          <a:xfrm>
            <a:off x="2475344" y="3064356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특징 </a:t>
            </a:r>
            <a:r>
              <a:rPr lang="en-US" altLang="ko-KR" sz="1400"/>
              <a:t>: </a:t>
            </a:r>
            <a:r>
              <a:rPr lang="ko-KR" altLang="en-US" sz="1400"/>
              <a:t>변수의 중복 선언 불가</a:t>
            </a:r>
            <a:r>
              <a:rPr lang="en-US" altLang="ko-KR" sz="1400"/>
              <a:t>! ex.</a:t>
            </a:r>
            <a:r>
              <a:rPr lang="ko-KR" altLang="en-US" sz="1400"/>
              <a:t>동일한 이름의 변수명 사용 금지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E0A51D-6103-49DE-A44E-167FA192F91B}"/>
              </a:ext>
            </a:extLst>
          </p:cNvPr>
          <p:cNvGrpSpPr/>
          <p:nvPr/>
        </p:nvGrpSpPr>
        <p:grpSpPr>
          <a:xfrm>
            <a:off x="1948249" y="3689970"/>
            <a:ext cx="8295503" cy="1703681"/>
            <a:chOff x="746897" y="3938909"/>
            <a:chExt cx="10607133" cy="21784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B678D81-20E0-49EF-87AA-20E1F751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897" y="3938909"/>
              <a:ext cx="3405958" cy="217843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CB2A052-A525-4063-83F3-153A70AE7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835" y="4331212"/>
              <a:ext cx="6408195" cy="1393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91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‘const’</a:t>
            </a:r>
            <a:endParaRPr lang="ko-KR" altLang="en-US" sz="3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2475345" y="2765416"/>
            <a:ext cx="694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</a:t>
            </a:r>
            <a:r>
              <a:rPr lang="en-US" altLang="ko-KR" sz="1400"/>
              <a:t>'let'</a:t>
            </a:r>
            <a:r>
              <a:rPr lang="ko-KR" altLang="en-US" sz="1400"/>
              <a:t>변수 보다 더욱 엄격한 문법의 필요성 대두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5C9D9-5E07-4A95-BE40-B0DB3DA7CB53}"/>
              </a:ext>
            </a:extLst>
          </p:cNvPr>
          <p:cNvSpPr txBox="1"/>
          <p:nvPr/>
        </p:nvSpPr>
        <p:spPr>
          <a:xfrm>
            <a:off x="2475344" y="3064356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변수 중복 선언불가 </a:t>
            </a:r>
            <a:r>
              <a:rPr lang="en-US" altLang="ko-KR" sz="1400"/>
              <a:t>+ </a:t>
            </a:r>
            <a:r>
              <a:rPr lang="ko-KR" altLang="en-US" sz="1400"/>
              <a:t>변수에 최초 할당된 데이터 변경불가 </a:t>
            </a:r>
            <a:r>
              <a:rPr lang="en-US" altLang="ko-KR" sz="1400"/>
              <a:t>=&gt; ‘const’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00F25AD-3CBE-47DF-86AF-0BE32233E7D6}"/>
              </a:ext>
            </a:extLst>
          </p:cNvPr>
          <p:cNvGrpSpPr/>
          <p:nvPr/>
        </p:nvGrpSpPr>
        <p:grpSpPr>
          <a:xfrm>
            <a:off x="671874" y="3431949"/>
            <a:ext cx="10848253" cy="3409887"/>
            <a:chOff x="210272" y="3431949"/>
            <a:chExt cx="10848253" cy="34098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BA9B3F-EFB2-4D2B-981D-8CFE21A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084" y="3551671"/>
              <a:ext cx="1957097" cy="88959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D3B831-749E-48A5-881A-1A662D6A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084" y="4493739"/>
              <a:ext cx="3452379" cy="5316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C6D15B1-C676-4773-A541-B0C5A20B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272" y="6315786"/>
              <a:ext cx="3476192" cy="52605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139F56-AD2C-4891-A761-9085C4A1C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084" y="5062364"/>
              <a:ext cx="1602584" cy="12457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CC1B69-4BFE-4BD4-8D36-15606732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0615" y="3485868"/>
              <a:ext cx="22574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DFD5D2F-D4E3-46B7-99D0-A2E5188D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9460" y="5495635"/>
              <a:ext cx="3018093" cy="7483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8268CDE-DB40-4FF9-B729-2C20C02C4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43837" y="3431949"/>
              <a:ext cx="2190750" cy="17526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5D398F6-731C-44FB-96C2-28571F95A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3837" y="5495635"/>
              <a:ext cx="3214688" cy="51914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DABD81-9E8B-4883-B569-8C946094D740}"/>
              </a:ext>
            </a:extLst>
          </p:cNvPr>
          <p:cNvSpPr txBox="1"/>
          <p:nvPr/>
        </p:nvSpPr>
        <p:spPr>
          <a:xfrm>
            <a:off x="4811062" y="6154181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*변수에 대한 개념에 일치하지 않는 기능 </a:t>
            </a:r>
            <a:r>
              <a:rPr lang="en-US" altLang="ko-KR" sz="1400"/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const =&gt; </a:t>
            </a:r>
            <a:r>
              <a:rPr lang="ko-KR" altLang="en-US" sz="1400" b="1">
                <a:solidFill>
                  <a:srgbClr val="FF0000"/>
                </a:solidFill>
              </a:rPr>
              <a:t>그래서 상수선언</a:t>
            </a:r>
            <a:r>
              <a:rPr lang="en-US" altLang="ko-KR" sz="1400" b="1">
                <a:solidFill>
                  <a:srgbClr val="FF0000"/>
                </a:solidFill>
              </a:rPr>
              <a:t>! </a:t>
            </a:r>
            <a:r>
              <a:rPr lang="ko-KR" altLang="en-US" sz="1400" b="1">
                <a:solidFill>
                  <a:srgbClr val="FF0000"/>
                </a:solidFill>
              </a:rPr>
              <a:t>이라고 부름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A2FD1-9DD9-434A-94F6-7CBC00EABA5D}"/>
              </a:ext>
            </a:extLst>
          </p:cNvPr>
          <p:cNvSpPr txBox="1"/>
          <p:nvPr/>
        </p:nvSpPr>
        <p:spPr>
          <a:xfrm>
            <a:off x="4811062" y="6461958"/>
            <a:ext cx="688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**상수 </a:t>
            </a:r>
            <a:r>
              <a:rPr lang="en-US" altLang="ko-KR" sz="1400"/>
              <a:t>: </a:t>
            </a:r>
            <a:r>
              <a:rPr lang="ko-KR" altLang="en-US" sz="1400"/>
              <a:t>수식에서 변하지 않는 고정 값을 의미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5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변수명 작성 시</a:t>
            </a:r>
            <a:r>
              <a:rPr lang="en-US" altLang="ko-KR" sz="3500" b="1"/>
              <a:t>, Tip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3865418" y="2765416"/>
            <a:ext cx="4461164" cy="606717"/>
            <a:chOff x="2475345" y="2765416"/>
            <a:chExt cx="4461164" cy="6067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2475345" y="2765416"/>
              <a:ext cx="4461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변수명 작성 시</a:t>
              </a:r>
              <a:r>
                <a:rPr lang="en-US" altLang="ko-KR" sz="1400"/>
                <a:t>, </a:t>
              </a:r>
              <a:r>
                <a:rPr lang="ko-KR" altLang="en-US" sz="1400"/>
                <a:t>카멜</a:t>
              </a:r>
              <a:r>
                <a:rPr lang="en-US" altLang="ko-KR" sz="1400"/>
                <a:t>(Camel = </a:t>
              </a:r>
              <a:r>
                <a:rPr lang="ko-KR" altLang="en-US" sz="1400"/>
                <a:t>낙타</a:t>
              </a:r>
              <a:r>
                <a:rPr lang="en-US" altLang="ko-KR" sz="1400"/>
                <a:t>) </a:t>
              </a:r>
              <a:r>
                <a:rPr lang="ko-KR" altLang="en-US" sz="1400"/>
                <a:t>표기법 추천</a:t>
              </a:r>
              <a:r>
                <a:rPr lang="en-US" altLang="ko-KR" sz="1400"/>
                <a:t>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2475345" y="3064356"/>
              <a:ext cx="4322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상수명 작성 시</a:t>
              </a:r>
              <a:r>
                <a:rPr lang="en-US" altLang="ko-KR" sz="1400"/>
                <a:t>, </a:t>
              </a:r>
              <a:r>
                <a:rPr lang="ko-KR" altLang="en-US" sz="1400"/>
                <a:t>스네이크</a:t>
              </a:r>
              <a:r>
                <a:rPr lang="en-US" altLang="ko-KR" sz="1400"/>
                <a:t>(Snake) </a:t>
              </a:r>
              <a:r>
                <a:rPr lang="ko-KR" altLang="en-US" sz="1400"/>
                <a:t>표기법 추천</a:t>
              </a:r>
              <a:r>
                <a:rPr lang="en-US" altLang="ko-KR" sz="1400"/>
                <a:t>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2DBC896-D2EF-4708-93EB-58F06279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52" y="3585623"/>
            <a:ext cx="4612496" cy="10066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225130-3A0E-43D2-B9FA-FF239F3D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96" y="4982347"/>
            <a:ext cx="7482043" cy="11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자바스크립트 기초문법</a:t>
            </a:r>
          </a:p>
        </p:txBody>
      </p:sp>
    </p:spTree>
    <p:extLst>
      <p:ext uri="{BB962C8B-B14F-4D97-AF65-F5344CB8AC3E}">
        <p14:creationId xmlns:p14="http://schemas.microsoft.com/office/powerpoint/2010/main" val="4079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 </a:t>
            </a:r>
            <a:r>
              <a:rPr lang="ko-KR" altLang="en-US" sz="3500" b="1"/>
              <a:t>선언문작성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1667164" y="2765416"/>
            <a:ext cx="8857673" cy="606717"/>
            <a:chOff x="143163" y="2765416"/>
            <a:chExt cx="8857673" cy="6067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143164" y="2765416"/>
              <a:ext cx="885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</a:t>
              </a:r>
              <a:r>
                <a:rPr lang="en-US" altLang="ko-KR" sz="1400"/>
                <a:t>JavaScript </a:t>
              </a:r>
              <a:r>
                <a:rPr lang="ko-KR" altLang="en-US" sz="1400"/>
                <a:t>코드 작성 </a:t>
              </a:r>
              <a:r>
                <a:rPr lang="en-US" altLang="ko-KR" sz="1400"/>
                <a:t>= </a:t>
              </a:r>
              <a:r>
                <a:rPr lang="ko-KR" altLang="en-US" sz="1400"/>
                <a:t>선언문 작성 </a:t>
              </a:r>
              <a:r>
                <a:rPr lang="en-US" altLang="ko-KR" sz="1400"/>
                <a:t>/ </a:t>
              </a:r>
              <a:r>
                <a:rPr lang="ko-KR" altLang="en-US" sz="1400"/>
                <a:t>선언문 작성 시</a:t>
              </a:r>
              <a:r>
                <a:rPr lang="en-US" altLang="ko-KR" sz="1400"/>
                <a:t>, &lt;script&gt;&lt;/script&gt; </a:t>
              </a:r>
              <a:r>
                <a:rPr lang="ko-KR" altLang="en-US" sz="1400"/>
                <a:t>태그 필수 작성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143163" y="3064356"/>
              <a:ext cx="885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선언문 작성 위치 </a:t>
              </a:r>
              <a:r>
                <a:rPr lang="en-US" altLang="ko-KR" sz="1400"/>
                <a:t>=&gt; &lt;head&gt; </a:t>
              </a:r>
              <a:r>
                <a:rPr lang="ko-KR" altLang="en-US" sz="1400"/>
                <a:t>및 </a:t>
              </a:r>
              <a:r>
                <a:rPr lang="en-US" altLang="ko-KR" sz="1400"/>
                <a:t>&lt;body&gt; </a:t>
              </a:r>
              <a:r>
                <a:rPr lang="ko-KR" altLang="en-US" sz="1400"/>
                <a:t>태그 둘 다 가능</a:t>
              </a:r>
              <a:r>
                <a:rPr lang="en-US" altLang="ko-KR" sz="1400"/>
                <a:t>! =&gt; </a:t>
              </a:r>
              <a:r>
                <a:rPr lang="ko-KR" altLang="en-US" sz="1400"/>
                <a:t>보통일반적으로 </a:t>
              </a:r>
              <a:r>
                <a:rPr lang="en-US" altLang="ko-KR" sz="1400"/>
                <a:t>&lt;head&gt;</a:t>
              </a:r>
              <a:r>
                <a:rPr lang="ko-KR" altLang="en-US" sz="1400"/>
                <a:t>에 넣는 경우 多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21FE6C6-DBD4-40F5-BE24-6B73EDD4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794333"/>
            <a:ext cx="7839075" cy="2228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3E239D-911F-4454-A5A4-F0E3116F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511" y="4630710"/>
            <a:ext cx="145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async &amp; defer </a:t>
            </a:r>
            <a:r>
              <a:rPr lang="ko-KR" altLang="en-US" sz="3500" b="1"/>
              <a:t>속성</a:t>
            </a:r>
            <a:r>
              <a:rPr lang="en-US" altLang="ko-KR" sz="3500" b="1"/>
              <a:t> 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1667164" y="2765416"/>
            <a:ext cx="8857673" cy="606717"/>
            <a:chOff x="143163" y="2765416"/>
            <a:chExt cx="8857673" cy="6067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143164" y="2765416"/>
              <a:ext cx="885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웹 브라우저가 </a:t>
              </a:r>
              <a:r>
                <a:rPr lang="en-US" altLang="ko-KR" sz="1400"/>
                <a:t>parsing</a:t>
              </a:r>
              <a:r>
                <a:rPr lang="ko-KR" altLang="en-US" sz="1400"/>
                <a:t>을 하는 순서 </a:t>
              </a:r>
              <a:r>
                <a:rPr lang="en-US" altLang="ko-KR" sz="1400"/>
                <a:t>: html -&gt; JavaScript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143163" y="3064356"/>
              <a:ext cx="8857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두가지 문제 발생 </a:t>
              </a:r>
              <a:r>
                <a:rPr lang="en-US" altLang="ko-KR" sz="1400"/>
                <a:t>: JavaScript </a:t>
              </a:r>
              <a:r>
                <a:rPr lang="ko-KR" altLang="en-US" sz="1400"/>
                <a:t>코드가 </a:t>
              </a:r>
              <a:r>
                <a:rPr lang="en-US" altLang="ko-KR" sz="1400"/>
                <a:t>Heavy </a:t>
              </a:r>
              <a:r>
                <a:rPr lang="ko-KR" altLang="en-US" sz="1400"/>
                <a:t>하거나 혹은 내 웹사이트가 </a:t>
              </a:r>
              <a:r>
                <a:rPr lang="en-US" altLang="ko-KR" sz="1400"/>
                <a:t>JavaScript </a:t>
              </a:r>
              <a:r>
                <a:rPr lang="ko-KR" altLang="en-US" sz="1400"/>
                <a:t>의존도가 높다면</a:t>
              </a:r>
              <a:r>
                <a:rPr lang="en-US" altLang="ko-KR" sz="1400"/>
                <a:t>?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2D2B0B-2344-4F90-93DF-50D01D209E7C}"/>
              </a:ext>
            </a:extLst>
          </p:cNvPr>
          <p:cNvGrpSpPr/>
          <p:nvPr/>
        </p:nvGrpSpPr>
        <p:grpSpPr>
          <a:xfrm>
            <a:off x="123826" y="4135966"/>
            <a:ext cx="11944349" cy="1108873"/>
            <a:chOff x="180975" y="4135966"/>
            <a:chExt cx="11944349" cy="110887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FD8062-40F5-4774-A805-359473118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5" y="4135966"/>
              <a:ext cx="6172200" cy="109993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30C8C2C-9B82-4300-B4BF-DDF8F084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999" y="4135966"/>
              <a:ext cx="5648325" cy="110887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CD4B4E-1776-451B-856B-B9351DCA3284}"/>
              </a:ext>
            </a:extLst>
          </p:cNvPr>
          <p:cNvSpPr txBox="1"/>
          <p:nvPr/>
        </p:nvSpPr>
        <p:spPr>
          <a:xfrm>
            <a:off x="6673561" y="5466715"/>
            <a:ext cx="514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만약 </a:t>
            </a:r>
            <a:r>
              <a:rPr lang="ko-KR" altLang="en-US"/>
              <a:t>여러분들의 사이트가</a:t>
            </a:r>
            <a:endParaRPr lang="en-US" altLang="ko-KR"/>
          </a:p>
          <a:p>
            <a:pPr algn="ctr"/>
            <a:r>
              <a:rPr lang="ko-KR" altLang="en-US"/>
              <a:t>자바스크립트에 </a:t>
            </a:r>
            <a:r>
              <a:rPr lang="ko-KR" altLang="en-US" b="1" dirty="0">
                <a:solidFill>
                  <a:srgbClr val="FF0000"/>
                </a:solidFill>
              </a:rPr>
              <a:t>굉장히 의존적인 사이트라면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1EAB5-E9F0-4CA4-9AC1-388A9EE88EB4}"/>
              </a:ext>
            </a:extLst>
          </p:cNvPr>
          <p:cNvSpPr txBox="1"/>
          <p:nvPr/>
        </p:nvSpPr>
        <p:spPr>
          <a:xfrm>
            <a:off x="639475" y="5466715"/>
            <a:ext cx="5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/>
              <a:t>자바스크립트 코드가 </a:t>
            </a:r>
            <a:r>
              <a:rPr lang="en-US" altLang="ko-KR" sz="1800" b="1">
                <a:solidFill>
                  <a:srgbClr val="FF0000"/>
                </a:solidFill>
              </a:rPr>
              <a:t>heavy</a:t>
            </a:r>
            <a:r>
              <a:rPr lang="ko-KR" altLang="en-US" sz="1800" b="1">
                <a:solidFill>
                  <a:srgbClr val="FF0000"/>
                </a:solidFill>
              </a:rPr>
              <a:t>하다면</a:t>
            </a:r>
            <a:r>
              <a:rPr lang="en-US" altLang="ko-KR" sz="1800" b="1">
                <a:solidFill>
                  <a:srgbClr val="FF0000"/>
                </a:solidFill>
              </a:rPr>
              <a:t>?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5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async </a:t>
            </a:r>
            <a:r>
              <a:rPr lang="ko-KR" altLang="en-US" sz="3500" b="1"/>
              <a:t>속성</a:t>
            </a:r>
            <a:r>
              <a:rPr lang="en-US" altLang="ko-KR" sz="3500" b="1"/>
              <a:t> 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3157682" y="2765416"/>
            <a:ext cx="5876636" cy="822160"/>
            <a:chOff x="143163" y="2765416"/>
            <a:chExt cx="5876636" cy="822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143164" y="2765416"/>
              <a:ext cx="587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사용방법 </a:t>
              </a:r>
              <a:r>
                <a:rPr lang="en-US" altLang="ko-KR" sz="1400"/>
                <a:t>: &lt;script async src =…&gt;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143163" y="3064356"/>
              <a:ext cx="5749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</a:t>
              </a:r>
              <a:r>
                <a:rPr lang="en-US" altLang="ko-KR" sz="1400"/>
                <a:t>HTML</a:t>
              </a:r>
              <a:r>
                <a:rPr lang="ko-KR" altLang="en-US" sz="1400"/>
                <a:t>이 파싱되는 시간과 </a:t>
              </a:r>
              <a:r>
                <a:rPr lang="en-US" altLang="ko-KR" sz="1400"/>
                <a:t>JavaScript</a:t>
              </a:r>
              <a:r>
                <a:rPr lang="ko-KR" altLang="en-US" sz="1400"/>
                <a:t>를 다운받는 시간 동시 진행</a:t>
              </a:r>
              <a:r>
                <a:rPr lang="en-US" altLang="ko-KR" sz="1400"/>
                <a:t>!</a:t>
              </a:r>
            </a:p>
            <a:p>
              <a:r>
                <a:rPr lang="en-US" altLang="ko-KR" sz="1400"/>
                <a:t>But, HTML</a:t>
              </a:r>
              <a:r>
                <a:rPr lang="ko-KR" altLang="en-US" sz="1400"/>
                <a:t>이 먼저 작동해야하는 경우에는 오류 발생</a:t>
              </a:r>
              <a:r>
                <a:rPr lang="en-US" altLang="ko-KR" sz="1400"/>
                <a:t>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CFDCF44C-2060-479A-AA03-498F721A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886516"/>
            <a:ext cx="7839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8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자바스크립트 소개</a:t>
            </a:r>
          </a:p>
        </p:txBody>
      </p:sp>
    </p:spTree>
    <p:extLst>
      <p:ext uri="{BB962C8B-B14F-4D97-AF65-F5344CB8AC3E}">
        <p14:creationId xmlns:p14="http://schemas.microsoft.com/office/powerpoint/2010/main" val="41827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defer </a:t>
            </a:r>
            <a:r>
              <a:rPr lang="ko-KR" altLang="en-US" sz="3500" b="1"/>
              <a:t>속성</a:t>
            </a:r>
            <a:r>
              <a:rPr lang="en-US" altLang="ko-KR" sz="3500" b="1"/>
              <a:t> 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3157682" y="2765416"/>
            <a:ext cx="5876636" cy="822160"/>
            <a:chOff x="143163" y="2765416"/>
            <a:chExt cx="5876636" cy="822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143164" y="2765416"/>
              <a:ext cx="587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사용방법 </a:t>
              </a:r>
              <a:r>
                <a:rPr lang="en-US" altLang="ko-KR" sz="1400"/>
                <a:t>: &lt;script defer src =…&gt;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143163" y="3064356"/>
              <a:ext cx="5749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</a:t>
              </a:r>
              <a:r>
                <a:rPr lang="en-US" altLang="ko-KR" sz="1400"/>
                <a:t>HTML</a:t>
              </a:r>
              <a:r>
                <a:rPr lang="ko-KR" altLang="en-US" sz="1400"/>
                <a:t>을 파싱하다가 </a:t>
              </a:r>
              <a:r>
                <a:rPr lang="en-US" altLang="ko-KR" sz="1400"/>
                <a:t>JavaScript</a:t>
              </a:r>
              <a:r>
                <a:rPr lang="ko-KR" altLang="en-US" sz="1400"/>
                <a:t>를 만나면 병렬형식으로 동시에</a:t>
              </a:r>
              <a:endParaRPr lang="en-US" altLang="ko-KR" sz="1400"/>
            </a:p>
            <a:p>
              <a:r>
                <a:rPr lang="ko-KR" altLang="en-US" sz="1400" b="1">
                  <a:solidFill>
                    <a:srgbClr val="FF0000"/>
                  </a:solidFill>
                </a:rPr>
                <a:t>다운로드를 하지만</a:t>
              </a:r>
              <a:r>
                <a:rPr lang="en-US" altLang="ko-KR" sz="1400" b="1">
                  <a:solidFill>
                    <a:srgbClr val="FF0000"/>
                  </a:solidFill>
                </a:rPr>
                <a:t>, </a:t>
              </a:r>
              <a:r>
                <a:rPr lang="ko-KR" altLang="en-US" sz="1400" b="1">
                  <a:solidFill>
                    <a:srgbClr val="FF0000"/>
                  </a:solidFill>
                </a:rPr>
                <a:t>실제 실행은 </a:t>
              </a:r>
              <a:r>
                <a:rPr lang="en-US" altLang="ko-KR" sz="1400" b="1">
                  <a:solidFill>
                    <a:srgbClr val="FF0000"/>
                  </a:solidFill>
                </a:rPr>
                <a:t>HTML </a:t>
              </a:r>
              <a:r>
                <a:rPr lang="ko-KR" altLang="en-US" sz="1400" b="1">
                  <a:solidFill>
                    <a:srgbClr val="FF0000"/>
                  </a:solidFill>
                </a:rPr>
                <a:t>파싱 완료 후 </a:t>
              </a:r>
              <a:r>
                <a:rPr lang="en-US" altLang="ko-KR" sz="1400" b="1">
                  <a:solidFill>
                    <a:srgbClr val="FF0000"/>
                  </a:solidFill>
                </a:rPr>
                <a:t>JavaScript </a:t>
              </a:r>
              <a:r>
                <a:rPr lang="ko-KR" altLang="en-US" sz="1400" b="1">
                  <a:solidFill>
                    <a:srgbClr val="FF0000"/>
                  </a:solidFill>
                </a:rPr>
                <a:t>로드</a:t>
              </a:r>
              <a:r>
                <a:rPr lang="en-US" altLang="ko-KR" sz="1400" b="1">
                  <a:solidFill>
                    <a:srgbClr val="FF0000"/>
                  </a:solidFill>
                </a:rPr>
                <a:t>!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1C8EC25-DD5A-4F3B-B531-70FA1E01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4006589"/>
            <a:ext cx="7734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객체란</a:t>
            </a:r>
            <a:r>
              <a:rPr lang="en-US" altLang="ko-KR" sz="3500" b="1"/>
              <a:t>?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DF9E4-9809-4319-8D70-0B62C9D096BB}"/>
              </a:ext>
            </a:extLst>
          </p:cNvPr>
          <p:cNvGrpSpPr/>
          <p:nvPr/>
        </p:nvGrpSpPr>
        <p:grpSpPr>
          <a:xfrm>
            <a:off x="1945554" y="2765416"/>
            <a:ext cx="8300893" cy="822160"/>
            <a:chOff x="143162" y="2765416"/>
            <a:chExt cx="8300893" cy="822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143164" y="2765416"/>
              <a:ext cx="587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</a:t>
              </a:r>
              <a:r>
                <a:rPr lang="en-US" altLang="ko-KR" sz="1400"/>
                <a:t>JavaScript : </a:t>
              </a:r>
              <a:r>
                <a:rPr lang="ko-KR" altLang="en-US" sz="1400"/>
                <a:t>객체 기반 언어라고 부릅니다</a:t>
              </a:r>
              <a:r>
                <a:rPr lang="en-US" altLang="ko-KR" sz="1400"/>
                <a:t>.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143162" y="3064356"/>
              <a:ext cx="8300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객체 </a:t>
              </a:r>
              <a:r>
                <a:rPr lang="en-US" altLang="ko-KR" sz="1400"/>
                <a:t>: </a:t>
              </a:r>
              <a:r>
                <a:rPr lang="ko-KR" altLang="en-US" sz="1400"/>
                <a:t>프로그래밍 진행 시</a:t>
              </a:r>
              <a:r>
                <a:rPr lang="en-US" altLang="ko-KR" sz="1400"/>
                <a:t>, </a:t>
              </a:r>
              <a:r>
                <a:rPr lang="ko-KR" altLang="en-US" sz="1400"/>
                <a:t>이미 생성된 혹은 개발자가 직접 생성할 수 있는 독립적인 존재</a:t>
              </a:r>
              <a:endParaRPr lang="en-US" altLang="ko-KR" sz="1400"/>
            </a:p>
            <a:p>
              <a:r>
                <a:rPr lang="en-US" altLang="ko-KR" sz="1400" b="1">
                  <a:solidFill>
                    <a:srgbClr val="FF0000"/>
                  </a:solidFill>
                </a:rPr>
                <a:t>(</a:t>
              </a:r>
              <a:r>
                <a:rPr lang="ko-KR" altLang="en-US" sz="1400" b="1">
                  <a:solidFill>
                    <a:srgbClr val="FF0000"/>
                  </a:solidFill>
                </a:rPr>
                <a:t>*그래서 객체는 항상 특정기능과 해당 기능을 구현시킬 수 있는 내부 속성을 갖고 있습니다</a:t>
              </a:r>
              <a:r>
                <a:rPr lang="en-US" altLang="ko-KR" sz="1400" b="1">
                  <a:solidFill>
                    <a:srgbClr val="FF0000"/>
                  </a:solidFill>
                </a:rPr>
                <a:t>!)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6F1103-08D3-4052-B1CB-2F1820FFD7A7}"/>
              </a:ext>
            </a:extLst>
          </p:cNvPr>
          <p:cNvGrpSpPr/>
          <p:nvPr/>
        </p:nvGrpSpPr>
        <p:grpSpPr>
          <a:xfrm>
            <a:off x="2246281" y="3766170"/>
            <a:ext cx="7699438" cy="2579119"/>
            <a:chOff x="1273112" y="3689970"/>
            <a:chExt cx="7699438" cy="257911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F2FE8C-7B60-47A9-B400-959DE3E1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450" y="4440985"/>
              <a:ext cx="5753100" cy="8572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949ED0-87A2-4539-9125-59938D2B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112" y="3689970"/>
              <a:ext cx="1703450" cy="2579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28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객체종류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1945556" y="2765416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</a:t>
            </a:r>
            <a:r>
              <a:rPr lang="en-US" altLang="ko-KR" sz="1400"/>
              <a:t>JavaScript</a:t>
            </a:r>
            <a:r>
              <a:rPr lang="ko-KR" altLang="en-US" sz="1400"/>
              <a:t>의 객체는 크게 내장 객체 </a:t>
            </a:r>
            <a:r>
              <a:rPr lang="en-US" altLang="ko-KR" sz="1400"/>
              <a:t>/ </a:t>
            </a:r>
            <a:r>
              <a:rPr lang="ko-KR" altLang="en-US" sz="1400"/>
              <a:t>브라우저 객체 모델 </a:t>
            </a:r>
            <a:r>
              <a:rPr lang="en-US" altLang="ko-KR" sz="1400"/>
              <a:t>(BOM)</a:t>
            </a:r>
            <a:r>
              <a:rPr lang="ko-KR" altLang="en-US" sz="1400"/>
              <a:t> </a:t>
            </a:r>
            <a:r>
              <a:rPr lang="en-US" altLang="ko-KR" sz="1400"/>
              <a:t>/ </a:t>
            </a:r>
            <a:r>
              <a:rPr lang="ko-KR" altLang="en-US" sz="1400"/>
              <a:t>문서 객체 모델 </a:t>
            </a:r>
            <a:r>
              <a:rPr lang="en-US" altLang="ko-KR" sz="1400"/>
              <a:t>(DOM)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r>
              <a:rPr lang="ko-KR" altLang="en-US" sz="1400"/>
              <a:t>종류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5C9D9-5E07-4A95-BE40-B0DB3DA7CB53}"/>
              </a:ext>
            </a:extLst>
          </p:cNvPr>
          <p:cNvSpPr txBox="1"/>
          <p:nvPr/>
        </p:nvSpPr>
        <p:spPr>
          <a:xfrm>
            <a:off x="1945554" y="3070247"/>
            <a:ext cx="830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내장 객체 </a:t>
            </a:r>
            <a:r>
              <a:rPr lang="en-US" altLang="ko-KR" sz="1400"/>
              <a:t>(</a:t>
            </a:r>
            <a:r>
              <a:rPr lang="ko-KR" altLang="en-US" sz="1400"/>
              <a:t>*</a:t>
            </a:r>
            <a:r>
              <a:rPr lang="en-US" altLang="ko-KR" sz="1400"/>
              <a:t>Built-in Object) : JavaScript</a:t>
            </a:r>
            <a:r>
              <a:rPr lang="ko-KR" altLang="en-US" sz="1400"/>
              <a:t>에 내장되어 있는 객체 </a:t>
            </a:r>
            <a:r>
              <a:rPr lang="en-US" altLang="ko-KR" sz="1400"/>
              <a:t>=&gt; </a:t>
            </a:r>
            <a:r>
              <a:rPr lang="ko-KR" altLang="en-US" sz="1400"/>
              <a:t>일종의 템플릿 객체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A1906-F5C9-43CA-875A-5C3556902C14}"/>
              </a:ext>
            </a:extLst>
          </p:cNvPr>
          <p:cNvSpPr txBox="1"/>
          <p:nvPr/>
        </p:nvSpPr>
        <p:spPr>
          <a:xfrm>
            <a:off x="1945554" y="3375078"/>
            <a:ext cx="894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브라우저 객체 모델 </a:t>
            </a:r>
            <a:r>
              <a:rPr lang="en-US" altLang="ko-KR" sz="1400"/>
              <a:t>(</a:t>
            </a:r>
            <a:r>
              <a:rPr lang="ko-KR" altLang="en-US" sz="1400"/>
              <a:t>*</a:t>
            </a:r>
            <a:r>
              <a:rPr lang="en-US" altLang="ko-KR" sz="1400"/>
              <a:t>Browser Object Model) : </a:t>
            </a:r>
            <a:r>
              <a:rPr lang="ko-KR" altLang="en-US" sz="1400"/>
              <a:t>웹 브라우저에 포함된 객체 </a:t>
            </a:r>
            <a:r>
              <a:rPr lang="en-US" altLang="ko-KR" sz="1400"/>
              <a:t>ex. window, screen, location </a:t>
            </a:r>
            <a:r>
              <a:rPr lang="ko-KR" altLang="en-US" sz="1400"/>
              <a:t>등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0D5EB-BD70-4777-832F-BD36CF18D927}"/>
              </a:ext>
            </a:extLst>
          </p:cNvPr>
          <p:cNvSpPr txBox="1"/>
          <p:nvPr/>
        </p:nvSpPr>
        <p:spPr>
          <a:xfrm>
            <a:off x="1945554" y="3679910"/>
            <a:ext cx="894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④ 문서 객체 모델 </a:t>
            </a:r>
            <a:r>
              <a:rPr lang="en-US" altLang="ko-KR" sz="1400"/>
              <a:t>(</a:t>
            </a:r>
            <a:r>
              <a:rPr lang="ko-KR" altLang="en-US" sz="1400"/>
              <a:t>*</a:t>
            </a:r>
            <a:r>
              <a:rPr lang="en-US" altLang="ko-KR" sz="1400"/>
              <a:t>Document Object Model) : HTML </a:t>
            </a:r>
            <a:r>
              <a:rPr lang="ko-KR" altLang="en-US" sz="1400"/>
              <a:t>문서를 수정하거나 속성을 바꿀 때 사용가능 객체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3035F2-DAC1-4815-A70B-17AE9992F23B}"/>
              </a:ext>
            </a:extLst>
          </p:cNvPr>
          <p:cNvGrpSpPr/>
          <p:nvPr/>
        </p:nvGrpSpPr>
        <p:grpSpPr>
          <a:xfrm>
            <a:off x="1676676" y="3951439"/>
            <a:ext cx="8838649" cy="2906561"/>
            <a:chOff x="1945554" y="3951439"/>
            <a:chExt cx="8838649" cy="290656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35E1E7-BD03-4A7D-9D39-D54B7021F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5554" y="3951439"/>
              <a:ext cx="2423019" cy="290656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38F1ED-9F49-474C-8176-37E09FC5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0224" y="4041574"/>
              <a:ext cx="5173979" cy="2726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45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객체 </a:t>
            </a:r>
            <a:r>
              <a:rPr lang="en-US" altLang="ko-KR" sz="3500" b="1"/>
              <a:t>&amp; </a:t>
            </a:r>
            <a:r>
              <a:rPr lang="ko-KR" altLang="en-US" sz="3500" b="1"/>
              <a:t>메서드 사용방법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1945556" y="2765416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객체</a:t>
            </a:r>
            <a:r>
              <a:rPr lang="en-US" altLang="ko-KR" sz="1400"/>
              <a:t>.</a:t>
            </a:r>
            <a:r>
              <a:rPr lang="ko-KR" altLang="en-US" sz="1400"/>
              <a:t>메서드</a:t>
            </a:r>
            <a:r>
              <a:rPr lang="en-US" altLang="ko-KR" sz="1400"/>
              <a:t>(“</a:t>
            </a:r>
            <a:r>
              <a:rPr lang="ko-KR" altLang="en-US" sz="1400"/>
              <a:t>요소</a:t>
            </a:r>
            <a:r>
              <a:rPr lang="en-US" altLang="ko-KR" sz="1400"/>
              <a:t>”);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66B4E8-8065-4E07-8C34-58B64601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6" y="3688747"/>
            <a:ext cx="7839075" cy="2228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72C435-AEBF-43CA-A871-68FD5C5225A8}"/>
              </a:ext>
            </a:extLst>
          </p:cNvPr>
          <p:cNvSpPr txBox="1"/>
          <p:nvPr/>
        </p:nvSpPr>
        <p:spPr>
          <a:xfrm>
            <a:off x="1945556" y="3073193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② 주의사항 </a:t>
            </a:r>
            <a:r>
              <a:rPr lang="en-US" altLang="ko-KR" sz="1400"/>
              <a:t>: </a:t>
            </a:r>
            <a:r>
              <a:rPr lang="ko-KR" altLang="en-US" sz="1400"/>
              <a:t>객체의 메서드 </a:t>
            </a:r>
            <a:r>
              <a:rPr lang="en-US" altLang="ko-KR" sz="1400"/>
              <a:t>(</a:t>
            </a:r>
            <a:r>
              <a:rPr lang="ko-KR" altLang="en-US" sz="1400"/>
              <a:t>*기능</a:t>
            </a:r>
            <a:r>
              <a:rPr lang="en-US" altLang="ko-KR" sz="1400"/>
              <a:t>)</a:t>
            </a:r>
            <a:r>
              <a:rPr lang="ko-KR" altLang="en-US" sz="1400"/>
              <a:t>를 사용하기 위해서는 반드시</a:t>
            </a:r>
            <a:r>
              <a:rPr lang="en-US" altLang="ko-KR" sz="1400"/>
              <a:t>, ‘.(</a:t>
            </a:r>
            <a:r>
              <a:rPr lang="ko-KR" altLang="en-US" sz="1400"/>
              <a:t>*온점</a:t>
            </a:r>
            <a:r>
              <a:rPr lang="en-US" altLang="ko-KR" sz="1400"/>
              <a:t>)’  </a:t>
            </a:r>
            <a:r>
              <a:rPr lang="ko-KR" altLang="en-US" sz="1400"/>
              <a:t>표기 필수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8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기타 유의사항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84C-6553-4938-8FC0-D0796489101B}"/>
              </a:ext>
            </a:extLst>
          </p:cNvPr>
          <p:cNvSpPr txBox="1"/>
          <p:nvPr/>
        </p:nvSpPr>
        <p:spPr>
          <a:xfrm>
            <a:off x="1945556" y="2765416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</a:t>
            </a:r>
            <a:r>
              <a:rPr lang="en-US" altLang="ko-KR" sz="1400"/>
              <a:t>html</a:t>
            </a:r>
            <a:r>
              <a:rPr lang="ko-KR" altLang="en-US" sz="1400"/>
              <a:t>과 마찬가지로 </a:t>
            </a:r>
            <a:r>
              <a:rPr lang="en-US" altLang="ko-KR" sz="1400"/>
              <a:t>JavaScript </a:t>
            </a:r>
            <a:r>
              <a:rPr lang="ko-KR" altLang="en-US" sz="1400"/>
              <a:t>역시 주석처리 가능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2C435-AEBF-43CA-A871-68FD5C5225A8}"/>
              </a:ext>
            </a:extLst>
          </p:cNvPr>
          <p:cNvSpPr txBox="1"/>
          <p:nvPr/>
        </p:nvSpPr>
        <p:spPr>
          <a:xfrm>
            <a:off x="1945556" y="3073193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② </a:t>
            </a:r>
            <a:r>
              <a:rPr lang="en-US" altLang="ko-KR" sz="1400"/>
              <a:t>CSS</a:t>
            </a:r>
            <a:r>
              <a:rPr lang="ko-KR" altLang="en-US" sz="1400"/>
              <a:t>와 마찬가지로 내부 스크립트 및 외부 스크립트 처리 가능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A0233-F3D8-4196-873D-99FDC12A3E9F}"/>
              </a:ext>
            </a:extLst>
          </p:cNvPr>
          <p:cNvGrpSpPr/>
          <p:nvPr/>
        </p:nvGrpSpPr>
        <p:grpSpPr>
          <a:xfrm>
            <a:off x="564356" y="3650612"/>
            <a:ext cx="11063288" cy="2743200"/>
            <a:chOff x="280987" y="3650612"/>
            <a:chExt cx="11063288" cy="2743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311782-6FA5-4AD0-8A1B-C78EFF312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87" y="3650612"/>
              <a:ext cx="4962525" cy="2743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BB174A-F3F2-4CAE-9361-3752FE39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1625" y="3898262"/>
              <a:ext cx="5962650" cy="2495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09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기타 유의사항</a:t>
            </a:r>
            <a:r>
              <a:rPr lang="en-US" altLang="ko-KR" sz="3500" b="1"/>
              <a:t>(</a:t>
            </a:r>
            <a:r>
              <a:rPr lang="ko-KR" altLang="en-US" sz="3500" b="1"/>
              <a:t>*교재참고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30D3D-FB98-4F63-82EB-B1C285C1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24162"/>
            <a:ext cx="4962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9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 개념정리</a:t>
            </a:r>
            <a:r>
              <a:rPr lang="en-US" altLang="ko-KR" sz="3500" b="1"/>
              <a:t>(+</a:t>
            </a:r>
            <a:r>
              <a:rPr lang="ko-KR" altLang="en-US" sz="3500" b="1"/>
              <a:t>추가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F8967-AB66-497D-BC5D-7CFE7E3BB7E1}"/>
              </a:ext>
            </a:extLst>
          </p:cNvPr>
          <p:cNvSpPr txBox="1"/>
          <p:nvPr/>
        </p:nvSpPr>
        <p:spPr>
          <a:xfrm>
            <a:off x="1945556" y="2765416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① 변수</a:t>
            </a:r>
            <a:r>
              <a:rPr lang="en-US" altLang="ko-KR" sz="1400"/>
              <a:t>(Variables) : </a:t>
            </a:r>
            <a:r>
              <a:rPr lang="ko-KR" altLang="en-US" sz="1400" b="1">
                <a:solidFill>
                  <a:srgbClr val="FF0000"/>
                </a:solidFill>
              </a:rPr>
              <a:t>변할 수 있는 값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*데이터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r>
              <a:rPr lang="ko-KR" altLang="en-US" sz="1400" b="1">
                <a:solidFill>
                  <a:srgbClr val="FF0000"/>
                </a:solidFill>
              </a:rPr>
              <a:t>를 저장할 수 있는 공간</a:t>
            </a:r>
            <a:r>
              <a:rPr lang="en-US" altLang="ko-KR" sz="1400" b="1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7745B-AAC0-4AB0-BB90-A1AB8767DEA4}"/>
              </a:ext>
            </a:extLst>
          </p:cNvPr>
          <p:cNvSpPr txBox="1"/>
          <p:nvPr/>
        </p:nvSpPr>
        <p:spPr>
          <a:xfrm>
            <a:off x="1945554" y="3114942"/>
            <a:ext cx="830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변수 대원칙 </a:t>
            </a:r>
            <a:r>
              <a:rPr lang="en-US" altLang="ko-KR" sz="1400"/>
              <a:t>: </a:t>
            </a:r>
            <a:r>
              <a:rPr lang="ko-KR" altLang="en-US" sz="1400"/>
              <a:t>변수에는 오직 한 개의 데이터만 들어갈 수 있다 </a:t>
            </a:r>
            <a:r>
              <a:rPr lang="en-US" altLang="ko-KR" sz="1400"/>
              <a:t>=&gt; </a:t>
            </a:r>
            <a:r>
              <a:rPr lang="ko-KR" altLang="en-US" sz="1400"/>
              <a:t>새로운 데이터가 들어가면</a:t>
            </a:r>
            <a:endParaRPr lang="en-US" altLang="ko-KR" sz="1400"/>
          </a:p>
          <a:p>
            <a:r>
              <a:rPr lang="ko-KR" altLang="en-US" sz="1400" b="1">
                <a:solidFill>
                  <a:srgbClr val="FF0000"/>
                </a:solidFill>
              </a:rPr>
              <a:t>기존에 있던 데이터는 해당 공간에서 지워진다</a:t>
            </a:r>
            <a:r>
              <a:rPr lang="en-US" altLang="ko-KR" sz="1400" b="1">
                <a:solidFill>
                  <a:srgbClr val="FF0000"/>
                </a:solidFill>
              </a:rPr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ABFD5-43BC-4D27-8CA1-BB0021C89616}"/>
              </a:ext>
            </a:extLst>
          </p:cNvPr>
          <p:cNvSpPr txBox="1"/>
          <p:nvPr/>
        </p:nvSpPr>
        <p:spPr>
          <a:xfrm>
            <a:off x="1945554" y="3679910"/>
            <a:ext cx="894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변수에 저장할 수 있는 데이터의 종류 </a:t>
            </a:r>
            <a:r>
              <a:rPr lang="en-US" altLang="ko-KR" sz="1400"/>
              <a:t>: </a:t>
            </a:r>
            <a:r>
              <a:rPr lang="ko-KR" altLang="en-US" sz="1400" b="1">
                <a:solidFill>
                  <a:srgbClr val="FF0000"/>
                </a:solidFill>
              </a:rPr>
              <a:t>문자형</a:t>
            </a:r>
            <a:r>
              <a:rPr lang="en-US" altLang="ko-KR" sz="1400" b="1">
                <a:solidFill>
                  <a:srgbClr val="FF0000"/>
                </a:solidFill>
              </a:rPr>
              <a:t>(String) / </a:t>
            </a:r>
            <a:r>
              <a:rPr lang="ko-KR" altLang="en-US" sz="1400" b="1">
                <a:solidFill>
                  <a:srgbClr val="FF0000"/>
                </a:solidFill>
              </a:rPr>
              <a:t>숫자형</a:t>
            </a:r>
            <a:r>
              <a:rPr lang="en-US" altLang="ko-KR" sz="1400" b="1">
                <a:solidFill>
                  <a:srgbClr val="FF0000"/>
                </a:solidFill>
              </a:rPr>
              <a:t>(Number) / </a:t>
            </a:r>
            <a:r>
              <a:rPr lang="ko-KR" altLang="en-US" sz="1400" b="1">
                <a:solidFill>
                  <a:srgbClr val="FF0000"/>
                </a:solidFill>
              </a:rPr>
              <a:t>논리형</a:t>
            </a:r>
            <a:r>
              <a:rPr lang="en-US" altLang="ko-KR" sz="1400" b="1">
                <a:solidFill>
                  <a:srgbClr val="FF0000"/>
                </a:solidFill>
              </a:rPr>
              <a:t>(Boolean) / </a:t>
            </a:r>
            <a:r>
              <a:rPr lang="ko-KR" altLang="en-US" sz="1400" b="1">
                <a:solidFill>
                  <a:srgbClr val="FF0000"/>
                </a:solidFill>
              </a:rPr>
              <a:t>빈</a:t>
            </a:r>
            <a:r>
              <a:rPr lang="en-US" altLang="ko-KR" sz="1400" b="1">
                <a:solidFill>
                  <a:srgbClr val="FF0000"/>
                </a:solidFill>
              </a:rPr>
              <a:t>(Null)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60BFB3-8371-415C-8482-D8E1BE88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95" y="4087780"/>
            <a:ext cx="3846010" cy="706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3C5064-95E5-4924-9119-04E356120816}"/>
              </a:ext>
            </a:extLst>
          </p:cNvPr>
          <p:cNvSpPr txBox="1"/>
          <p:nvPr/>
        </p:nvSpPr>
        <p:spPr>
          <a:xfrm>
            <a:off x="4172995" y="4636622"/>
            <a:ext cx="83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변수</a:t>
            </a:r>
            <a:endParaRPr lang="en-US" altLang="ko-KR" sz="1400" b="1">
              <a:solidFill>
                <a:srgbClr val="FF0000"/>
              </a:solidFill>
            </a:endParaRPr>
          </a:p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키워드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C4B5C-ECCB-4287-BDC3-08E6A6FB3F34}"/>
              </a:ext>
            </a:extLst>
          </p:cNvPr>
          <p:cNvSpPr txBox="1"/>
          <p:nvPr/>
        </p:nvSpPr>
        <p:spPr>
          <a:xfrm>
            <a:off x="5008741" y="4636622"/>
            <a:ext cx="107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변수명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3329C-738C-4B03-8FE2-6EC8BAD76A93}"/>
              </a:ext>
            </a:extLst>
          </p:cNvPr>
          <p:cNvSpPr txBox="1"/>
          <p:nvPr/>
        </p:nvSpPr>
        <p:spPr>
          <a:xfrm>
            <a:off x="6513873" y="4636622"/>
            <a:ext cx="107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변수값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BCA0B-3103-494B-8543-0C0C4D0FBB97}"/>
              </a:ext>
            </a:extLst>
          </p:cNvPr>
          <p:cNvSpPr txBox="1"/>
          <p:nvPr/>
        </p:nvSpPr>
        <p:spPr>
          <a:xfrm>
            <a:off x="1945554" y="5407144"/>
            <a:ext cx="894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*변수명에는 한글 사용 불가 </a:t>
            </a:r>
            <a:r>
              <a:rPr lang="en-US" altLang="ko-KR" sz="1400" b="1"/>
              <a:t>/ </a:t>
            </a:r>
            <a:r>
              <a:rPr lang="ko-KR" altLang="en-US" sz="1400" b="1"/>
              <a:t>영문</a:t>
            </a:r>
            <a:r>
              <a:rPr lang="en-US" altLang="ko-KR" sz="1400" b="1"/>
              <a:t>, </a:t>
            </a:r>
            <a:r>
              <a:rPr lang="ko-KR" altLang="en-US" sz="1400" b="1"/>
              <a:t>숫자</a:t>
            </a:r>
            <a:r>
              <a:rPr lang="en-US" altLang="ko-KR" sz="1400" b="1"/>
              <a:t>, </a:t>
            </a:r>
            <a:r>
              <a:rPr lang="ko-KR" altLang="en-US" sz="1400" b="1"/>
              <a:t>일부특수문자</a:t>
            </a:r>
            <a:r>
              <a:rPr lang="en-US" altLang="ko-KR" sz="1400" b="1"/>
              <a:t>(_ $)</a:t>
            </a:r>
            <a:r>
              <a:rPr lang="ko-KR" altLang="en-US" sz="1400" b="1"/>
              <a:t>만 사용가능</a:t>
            </a:r>
            <a:r>
              <a:rPr lang="en-US" altLang="ko-KR" sz="1400" b="1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244437" y="2014401"/>
            <a:ext cx="77031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 선언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8E9BF0-BE62-4842-8A74-758853A7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19" y="3429000"/>
            <a:ext cx="4587762" cy="2162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1945555" y="2765416"/>
            <a:ext cx="830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*변수 선언 후 값을 지정하는 것 </a:t>
            </a:r>
            <a:r>
              <a:rPr lang="en-US" altLang="ko-KR" sz="1400" b="1"/>
              <a:t>= </a:t>
            </a:r>
            <a:r>
              <a:rPr lang="ko-KR" altLang="en-US" sz="1400" b="1"/>
              <a:t>변수 선언과 동시에 값을 지정하는 것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9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변수에 저장할 수 있는 타입</a:t>
            </a:r>
            <a:r>
              <a:rPr lang="en-US" altLang="ko-KR" sz="3500" b="1"/>
              <a:t>_</a:t>
            </a:r>
            <a:r>
              <a:rPr lang="ko-KR" altLang="en-US" sz="3500" b="1"/>
              <a:t>문자형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CD08A8-C223-4EAA-BAC9-BAA3A78A32E1}"/>
              </a:ext>
            </a:extLst>
          </p:cNvPr>
          <p:cNvGrpSpPr/>
          <p:nvPr/>
        </p:nvGrpSpPr>
        <p:grpSpPr>
          <a:xfrm>
            <a:off x="3315928" y="2765416"/>
            <a:ext cx="5560145" cy="615554"/>
            <a:chOff x="1945555" y="2765416"/>
            <a:chExt cx="5560145" cy="615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1945555" y="2765416"/>
              <a:ext cx="5560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문자나 숫자를 큰따옴표</a:t>
              </a:r>
              <a:r>
                <a:rPr lang="en-US" altLang="ko-KR" sz="1400"/>
                <a:t>(“ “) </a:t>
              </a:r>
              <a:r>
                <a:rPr lang="ko-KR" altLang="en-US" sz="1400"/>
                <a:t>혹은 작은따옴표</a:t>
              </a:r>
              <a:r>
                <a:rPr lang="en-US" altLang="ko-KR" sz="1400"/>
                <a:t>(‘ ‘)</a:t>
              </a:r>
              <a:r>
                <a:rPr lang="ko-KR" altLang="en-US" sz="1400"/>
                <a:t>로 감싸줍니다</a:t>
              </a:r>
              <a:r>
                <a:rPr lang="en-US" altLang="ko-KR" sz="140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1945555" y="3073193"/>
              <a:ext cx="5560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문자형 데이터에 </a:t>
              </a:r>
              <a:r>
                <a:rPr lang="en-US" altLang="ko-KR" sz="1400"/>
                <a:t>HTML </a:t>
              </a:r>
              <a:r>
                <a:rPr lang="ko-KR" altLang="en-US" sz="1400"/>
                <a:t>태그 포함 시</a:t>
              </a:r>
              <a:r>
                <a:rPr lang="en-US" altLang="ko-KR" sz="1400"/>
                <a:t>, </a:t>
              </a:r>
              <a:r>
                <a:rPr lang="ko-KR" altLang="en-US" sz="1400"/>
                <a:t>태그로 인식</a:t>
              </a:r>
              <a:r>
                <a:rPr lang="en-US" altLang="ko-KR" sz="140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9F60252-9C09-490F-B7B4-7F2C26CF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962400"/>
            <a:ext cx="3581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7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변수에 저장할 수 있는 타입</a:t>
            </a:r>
            <a:r>
              <a:rPr lang="en-US" altLang="ko-KR" sz="3500" b="1"/>
              <a:t>_</a:t>
            </a:r>
            <a:r>
              <a:rPr lang="ko-KR" altLang="en-US" sz="3500" b="1"/>
              <a:t>숫자형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853352" y="2765416"/>
            <a:ext cx="648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① 만약 </a:t>
            </a:r>
            <a:r>
              <a:rPr lang="en-US" altLang="ko-KR" sz="1400"/>
              <a:t>'100＇</a:t>
            </a:r>
            <a:r>
              <a:rPr lang="ko-KR" altLang="en-US" sz="1400"/>
              <a:t>과 같이 따옴표가 숫자를 감싸고 있다면</a:t>
            </a:r>
            <a:r>
              <a:rPr lang="en-US" altLang="ko-KR" sz="1400"/>
              <a:t>, </a:t>
            </a:r>
            <a:r>
              <a:rPr lang="ko-KR" altLang="en-US" sz="1400"/>
              <a:t>문자형 데이터</a:t>
            </a:r>
            <a:r>
              <a:rPr lang="en-US" altLang="ko-KR" sz="1400"/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A0EB-1AA6-4B45-9973-90CC4ADF4C71}"/>
              </a:ext>
            </a:extLst>
          </p:cNvPr>
          <p:cNvSpPr txBox="1"/>
          <p:nvPr/>
        </p:nvSpPr>
        <p:spPr>
          <a:xfrm>
            <a:off x="2853352" y="3070418"/>
            <a:ext cx="59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 </a:t>
            </a:r>
            <a:r>
              <a:rPr lang="en-US" altLang="ko-KR" sz="1400"/>
              <a:t>Number('100＇)</a:t>
            </a:r>
            <a:r>
              <a:rPr lang="ko-KR" altLang="en-US" sz="1400"/>
              <a:t>을 이용하면</a:t>
            </a:r>
            <a:r>
              <a:rPr lang="en-US" altLang="ko-KR" sz="1400"/>
              <a:t>, </a:t>
            </a:r>
            <a:r>
              <a:rPr lang="ko-KR" altLang="en-US" sz="1400"/>
              <a:t>문자형 데이터를 숫자형으로 변경 가능</a:t>
            </a:r>
            <a:r>
              <a:rPr lang="en-US" altLang="ko-KR" sz="1400"/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CFE6E-CDD4-47C0-AD09-AFBEC96F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90975"/>
            <a:ext cx="3714750" cy="2171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F97A2C-D4B2-4D73-9336-E2C58C68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90" y="4157662"/>
            <a:ext cx="1047750" cy="1704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B66893-8712-47F6-BE60-45A482C7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88" y="3990975"/>
            <a:ext cx="3629025" cy="2105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5BACFE-55DE-41E8-A42F-4FF36171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586" y="4157662"/>
            <a:ext cx="933450" cy="1628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71843-07B9-4C75-92CF-53EC258BA66B}"/>
              </a:ext>
            </a:extLst>
          </p:cNvPr>
          <p:cNvSpPr txBox="1"/>
          <p:nvPr/>
        </p:nvSpPr>
        <p:spPr>
          <a:xfrm>
            <a:off x="2853352" y="3375421"/>
            <a:ext cx="59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</a:t>
            </a:r>
            <a:r>
              <a:rPr lang="ko-KR" altLang="en-US" sz="1400" b="1">
                <a:solidFill>
                  <a:srgbClr val="FF0000"/>
                </a:solidFill>
              </a:rPr>
              <a:t>만약 문자형 </a:t>
            </a:r>
            <a:r>
              <a:rPr lang="en-US" altLang="ko-KR" sz="1400" b="1">
                <a:solidFill>
                  <a:srgbClr val="FF0000"/>
                </a:solidFill>
              </a:rPr>
              <a:t>+ </a:t>
            </a:r>
            <a:r>
              <a:rPr lang="ko-KR" altLang="en-US" sz="1400" b="1">
                <a:solidFill>
                  <a:srgbClr val="FF0000"/>
                </a:solidFill>
              </a:rPr>
              <a:t>숫자형 연산 시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결과는 둘 다 문자형으로 인식</a:t>
            </a:r>
            <a:r>
              <a:rPr lang="en-US" altLang="ko-KR" sz="1400" b="1">
                <a:solidFill>
                  <a:srgbClr val="FF0000"/>
                </a:solidFill>
              </a:rPr>
              <a:t>! 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Web </a:t>
            </a:r>
            <a:r>
              <a:rPr lang="ko-KR" altLang="en-US" sz="3500" b="1"/>
              <a:t>프로젝트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3088365" y="2765416"/>
            <a:ext cx="6015271" cy="615554"/>
            <a:chOff x="886691" y="2765416"/>
            <a:chExt cx="6015271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886691" y="2765416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고객 개발의뢰 </a:t>
              </a:r>
              <a:r>
                <a:rPr lang="en-US" altLang="ko-KR" sz="1400"/>
                <a:t>&gt; </a:t>
              </a:r>
              <a:r>
                <a:rPr lang="ko-KR" altLang="en-US" sz="1400"/>
                <a:t>기획안 작성 </a:t>
              </a:r>
              <a:r>
                <a:rPr lang="en-US" altLang="ko-KR" sz="1400"/>
                <a:t>&gt; UI</a:t>
              </a:r>
              <a:r>
                <a:rPr lang="ko-KR" altLang="en-US" sz="1400"/>
                <a:t>디자인 </a:t>
              </a:r>
              <a:r>
                <a:rPr lang="en-US" altLang="ko-KR" sz="1400"/>
                <a:t>&gt; </a:t>
              </a:r>
              <a:r>
                <a:rPr lang="ko-KR" altLang="en-US" sz="1400"/>
                <a:t>프론트엔드 </a:t>
              </a:r>
              <a:r>
                <a:rPr lang="en-US" altLang="ko-KR" sz="1400"/>
                <a:t>&gt; </a:t>
              </a:r>
              <a:r>
                <a:rPr lang="ko-KR" altLang="en-US" sz="1400"/>
                <a:t>백엔드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886691" y="3073193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프론트엔드</a:t>
              </a:r>
              <a:r>
                <a:rPr lang="en-US" altLang="ko-KR" sz="1400"/>
                <a:t>(</a:t>
              </a:r>
              <a:r>
                <a:rPr lang="ko-KR" altLang="en-US" sz="1400"/>
                <a:t>*</a:t>
              </a:r>
              <a:r>
                <a:rPr lang="en-US" altLang="ko-KR" sz="1400"/>
                <a:t>Front-End) : </a:t>
              </a:r>
              <a:r>
                <a:rPr lang="ko-KR" altLang="en-US" sz="1400"/>
                <a:t>사용자의 눈에 보이는 부분까지 개발하는 것</a:t>
              </a:r>
              <a:endParaRPr lang="ko-KR" altLang="en-US" sz="1400" b="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F5A911-E35C-4B97-A3B9-D80F0DCFC0C3}"/>
              </a:ext>
            </a:extLst>
          </p:cNvPr>
          <p:cNvSpPr txBox="1"/>
          <p:nvPr/>
        </p:nvSpPr>
        <p:spPr>
          <a:xfrm>
            <a:off x="80730" y="5908409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*</a:t>
            </a:r>
            <a:r>
              <a:rPr lang="en-US" altLang="ko-KR" sz="1200" b="1"/>
              <a:t>RFP : Request For Proposal = </a:t>
            </a:r>
            <a:r>
              <a:rPr lang="ko-KR" altLang="en-US" sz="1200" b="1"/>
              <a:t>제안요청서</a:t>
            </a:r>
            <a:endParaRPr lang="en-US" altLang="ko-KR" sz="1200" b="1"/>
          </a:p>
          <a:p>
            <a:r>
              <a:rPr lang="ko-KR" altLang="en-US" sz="1200" b="1"/>
              <a:t>**</a:t>
            </a:r>
            <a:r>
              <a:rPr lang="en-US" altLang="ko-KR" sz="1200" b="1"/>
              <a:t>WBS : Work Breakdown</a:t>
            </a:r>
            <a:r>
              <a:rPr lang="ko-KR" altLang="en-US" sz="1200" b="1"/>
              <a:t> </a:t>
            </a:r>
            <a:r>
              <a:rPr lang="en-US" altLang="ko-KR" sz="1200" b="1"/>
              <a:t>Structure = </a:t>
            </a:r>
            <a:r>
              <a:rPr lang="ko-KR" altLang="en-US" sz="1200" b="1"/>
              <a:t>업무분류체계</a:t>
            </a:r>
            <a:endParaRPr lang="en-US" altLang="ko-KR" sz="1200" b="1"/>
          </a:p>
          <a:p>
            <a:r>
              <a:rPr lang="ko-KR" altLang="en-US" sz="1200" b="1"/>
              <a:t>***</a:t>
            </a:r>
            <a:r>
              <a:rPr lang="en-US" altLang="ko-KR" sz="1200" b="1"/>
              <a:t>IA : Information Architectur = </a:t>
            </a:r>
            <a:r>
              <a:rPr lang="ko-KR" altLang="en-US" sz="1200" b="1"/>
              <a:t>메뉴구조도</a:t>
            </a:r>
            <a:endParaRPr lang="en-US" altLang="ko-KR" sz="1200" b="1"/>
          </a:p>
          <a:p>
            <a:r>
              <a:rPr lang="ko-KR" altLang="en-US" sz="1200" b="1"/>
              <a:t>****</a:t>
            </a:r>
            <a:r>
              <a:rPr lang="en-US" altLang="ko-KR" sz="1200" b="1"/>
              <a:t>SB : Story Board = </a:t>
            </a:r>
            <a:r>
              <a:rPr lang="ko-KR" altLang="en-US" sz="1200" b="1"/>
              <a:t>웹스토리보드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5A898D-32EB-4EC4-9B7C-A7C8915E0F6E}"/>
              </a:ext>
            </a:extLst>
          </p:cNvPr>
          <p:cNvGrpSpPr/>
          <p:nvPr/>
        </p:nvGrpSpPr>
        <p:grpSpPr>
          <a:xfrm>
            <a:off x="595878" y="3568183"/>
            <a:ext cx="11000245" cy="2153013"/>
            <a:chOff x="1301030" y="2401402"/>
            <a:chExt cx="11000245" cy="215301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F35BA26-6BA9-457D-AFCC-1F26E8D1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6831" y="2401402"/>
              <a:ext cx="3948186" cy="215301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02E3099-8454-4D80-8545-09A488AD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7383" y="2401402"/>
              <a:ext cx="3123892" cy="21530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E1BE57-8EF0-4CA7-AD63-CEE6CA07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1030" y="2401402"/>
              <a:ext cx="3663435" cy="2153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705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변수에 저장할 수 있는 타입</a:t>
            </a:r>
            <a:r>
              <a:rPr lang="en-US" altLang="ko-KR" sz="3500" b="1"/>
              <a:t>_</a:t>
            </a:r>
            <a:r>
              <a:rPr lang="ko-KR" altLang="en-US" sz="3500" b="1"/>
              <a:t>논리형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79CF9C-14FD-4D0F-A60D-44F47881DF59}"/>
              </a:ext>
            </a:extLst>
          </p:cNvPr>
          <p:cNvGrpSpPr/>
          <p:nvPr/>
        </p:nvGrpSpPr>
        <p:grpSpPr>
          <a:xfrm>
            <a:off x="2853352" y="2765416"/>
            <a:ext cx="6485297" cy="917782"/>
            <a:chOff x="2853352" y="2765416"/>
            <a:chExt cx="6485297" cy="9177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2853352" y="2765416"/>
              <a:ext cx="64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논리형</a:t>
              </a:r>
              <a:r>
                <a:rPr lang="en-US" altLang="ko-KR" sz="1400"/>
                <a:t>(Boolean) </a:t>
              </a:r>
              <a:r>
                <a:rPr lang="ko-KR" altLang="en-US" sz="1400"/>
                <a:t>데이터는 </a:t>
              </a:r>
              <a:r>
                <a:rPr lang="en-US" altLang="ko-KR" sz="1400"/>
                <a:t>true(</a:t>
              </a:r>
              <a:r>
                <a:rPr lang="ko-KR" altLang="en-US" sz="1400"/>
                <a:t>참</a:t>
              </a:r>
              <a:r>
                <a:rPr lang="en-US" altLang="ko-KR" sz="1400"/>
                <a:t>) </a:t>
              </a:r>
              <a:r>
                <a:rPr lang="ko-KR" altLang="en-US" sz="1400"/>
                <a:t>또는 </a:t>
              </a:r>
              <a:r>
                <a:rPr lang="en-US" altLang="ko-KR" sz="1400"/>
                <a:t>false(</a:t>
              </a:r>
              <a:r>
                <a:rPr lang="ko-KR" altLang="en-US" sz="1400"/>
                <a:t>거짓</a:t>
              </a:r>
              <a:r>
                <a:rPr lang="en-US" altLang="ko-KR" sz="1400"/>
                <a:t>)</a:t>
              </a:r>
              <a:r>
                <a:rPr lang="ko-KR" altLang="en-US" sz="1400"/>
                <a:t> 존재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2853352" y="3070418"/>
              <a:ext cx="6485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Boolean(…)</a:t>
              </a:r>
              <a:r>
                <a:rPr lang="ko-KR" altLang="en-US" sz="1400"/>
                <a:t>메서드에 </a:t>
              </a:r>
              <a:r>
                <a:rPr lang="en-US" altLang="ko-KR" sz="1400"/>
                <a:t>0, null,</a:t>
              </a:r>
              <a:r>
                <a:rPr lang="ko-KR" altLang="en-US" sz="1400"/>
                <a:t> </a:t>
              </a:r>
              <a:r>
                <a:rPr lang="en-US" altLang="ko-KR" sz="1400"/>
                <a:t>undefined,</a:t>
              </a:r>
              <a:r>
                <a:rPr lang="ko-KR" altLang="en-US" sz="1400"/>
                <a:t> 빈문자 입력 시</a:t>
              </a:r>
              <a:r>
                <a:rPr lang="en-US" altLang="ko-KR" sz="1400"/>
                <a:t>, false(</a:t>
              </a:r>
              <a:r>
                <a:rPr lang="ko-KR" altLang="en-US" sz="1400"/>
                <a:t>거짓</a:t>
              </a:r>
              <a:r>
                <a:rPr lang="en-US" altLang="ko-KR" sz="1400"/>
                <a:t>) </a:t>
              </a:r>
              <a:r>
                <a:rPr lang="ko-KR" altLang="en-US" sz="1400"/>
                <a:t>반환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C71843-07B9-4C75-92CF-53EC258BA66B}"/>
                </a:ext>
              </a:extLst>
            </p:cNvPr>
            <p:cNvSpPr txBox="1"/>
            <p:nvPr/>
          </p:nvSpPr>
          <p:spPr>
            <a:xfrm>
              <a:off x="2853352" y="3375421"/>
              <a:ext cx="5971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③ </a:t>
              </a:r>
              <a:r>
                <a:rPr lang="en-US" altLang="ko-KR" sz="1400" b="1">
                  <a:solidFill>
                    <a:srgbClr val="FF0000"/>
                  </a:solidFill>
                </a:rPr>
                <a:t>But, Boolean(…)</a:t>
              </a:r>
              <a:r>
                <a:rPr lang="ko-KR" altLang="en-US" sz="1400" b="1">
                  <a:solidFill>
                    <a:srgbClr val="FF0000"/>
                  </a:solidFill>
                </a:rPr>
                <a:t>에 데이터 입력 시</a:t>
              </a:r>
              <a:r>
                <a:rPr lang="en-US" altLang="ko-KR" sz="1400" b="1">
                  <a:solidFill>
                    <a:srgbClr val="FF0000"/>
                  </a:solidFill>
                </a:rPr>
                <a:t>, true(</a:t>
              </a:r>
              <a:r>
                <a:rPr lang="ko-KR" altLang="en-US" sz="1400" b="1">
                  <a:solidFill>
                    <a:srgbClr val="FF0000"/>
                  </a:solidFill>
                </a:rPr>
                <a:t>참</a:t>
              </a:r>
              <a:r>
                <a:rPr lang="en-US" altLang="ko-KR" sz="1400" b="1">
                  <a:solidFill>
                    <a:srgbClr val="FF0000"/>
                  </a:solidFill>
                </a:rPr>
                <a:t>) </a:t>
              </a:r>
              <a:r>
                <a:rPr lang="ko-KR" altLang="en-US" sz="1400" b="1">
                  <a:solidFill>
                    <a:srgbClr val="FF0000"/>
                  </a:solidFill>
                </a:rPr>
                <a:t>반환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D54882E-9D92-49E7-AEAC-8D26D512BBD6}"/>
              </a:ext>
            </a:extLst>
          </p:cNvPr>
          <p:cNvGrpSpPr/>
          <p:nvPr/>
        </p:nvGrpSpPr>
        <p:grpSpPr>
          <a:xfrm>
            <a:off x="1309688" y="3985426"/>
            <a:ext cx="9572625" cy="2352675"/>
            <a:chOff x="971550" y="3985426"/>
            <a:chExt cx="9572625" cy="23526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CD8095-93BD-4D84-9709-3D288AAFB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50" y="3985426"/>
              <a:ext cx="3048000" cy="23526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7A30436-F66B-4066-A435-51DC55DE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3175" y="3985426"/>
              <a:ext cx="3143250" cy="23336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F1862BA-4DE1-4980-9648-8C02FF548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9325" y="5090326"/>
              <a:ext cx="704850" cy="12287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16B343B-2A09-4978-8996-5FDCFC5B8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6250" y="5080801"/>
              <a:ext cx="676275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57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변수에 저장할 수 있는 타입</a:t>
            </a:r>
            <a:r>
              <a:rPr lang="en-US" altLang="ko-KR" sz="3500" b="1"/>
              <a:t>_null </a:t>
            </a:r>
            <a:r>
              <a:rPr lang="ko-KR" altLang="en-US" sz="3500" b="1"/>
              <a:t>외</a:t>
            </a:r>
            <a:r>
              <a:rPr lang="en-US" altLang="ko-KR" sz="3500" b="1"/>
              <a:t>(</a:t>
            </a:r>
            <a:r>
              <a:rPr lang="ko-KR" altLang="en-US" sz="3500" b="1"/>
              <a:t>*교재실습</a:t>
            </a:r>
            <a:r>
              <a:rPr lang="en-US" altLang="ko-KR" sz="3500" b="1"/>
              <a:t>)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79CF9C-14FD-4D0F-A60D-44F47881DF59}"/>
              </a:ext>
            </a:extLst>
          </p:cNvPr>
          <p:cNvGrpSpPr/>
          <p:nvPr/>
        </p:nvGrpSpPr>
        <p:grpSpPr>
          <a:xfrm>
            <a:off x="2515457" y="2765416"/>
            <a:ext cx="7161087" cy="917782"/>
            <a:chOff x="2853351" y="2765416"/>
            <a:chExt cx="7161087" cy="9177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2853352" y="2765416"/>
              <a:ext cx="64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/>
                <a:t>undefined : </a:t>
              </a:r>
              <a:r>
                <a:rPr lang="ko-KR" altLang="en-US" sz="1400"/>
                <a:t>변수에 값이 등록되기 전 기본값 의미</a:t>
              </a:r>
              <a:r>
                <a:rPr lang="en-US" altLang="ko-KR" sz="140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2853351" y="3070418"/>
              <a:ext cx="716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null(*</a:t>
              </a:r>
              <a:r>
                <a:rPr lang="ko-KR" altLang="en-US" sz="1400"/>
                <a:t>빈공간</a:t>
              </a:r>
              <a:r>
                <a:rPr lang="en-US" altLang="ko-KR" sz="1400"/>
                <a:t>) : </a:t>
              </a:r>
              <a:r>
                <a:rPr lang="ko-KR" altLang="en-US" sz="1400"/>
                <a:t>변수에 저장된 값이 </a:t>
              </a:r>
              <a:r>
                <a:rPr lang="en-US" altLang="ko-KR" sz="1400"/>
                <a:t>null</a:t>
              </a:r>
              <a:r>
                <a:rPr lang="ko-KR" altLang="en-US" sz="1400"/>
                <a:t>인 경우</a:t>
              </a:r>
              <a:r>
                <a:rPr lang="en-US" altLang="ko-KR" sz="1400"/>
                <a:t>! / </a:t>
              </a:r>
              <a:r>
                <a:rPr lang="ko-KR" altLang="en-US" sz="1400"/>
                <a:t>변수에 저장된 값을 비울 때 사용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C71843-07B9-4C75-92CF-53EC258BA66B}"/>
                </a:ext>
              </a:extLst>
            </p:cNvPr>
            <p:cNvSpPr txBox="1"/>
            <p:nvPr/>
          </p:nvSpPr>
          <p:spPr>
            <a:xfrm>
              <a:off x="2853352" y="3375421"/>
              <a:ext cx="6273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③ </a:t>
              </a:r>
              <a:r>
                <a:rPr lang="en-US" altLang="ko-KR" sz="1400"/>
                <a:t>typeof : </a:t>
              </a:r>
              <a:r>
                <a:rPr lang="ko-KR" altLang="en-US" sz="1400"/>
                <a:t>지정한 데이터 또는 변수에 저장된 자료형을 알고 싶을 때 사용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27AE08-2440-4312-8385-4B13DE6FCA2A}"/>
              </a:ext>
            </a:extLst>
          </p:cNvPr>
          <p:cNvGrpSpPr/>
          <p:nvPr/>
        </p:nvGrpSpPr>
        <p:grpSpPr>
          <a:xfrm>
            <a:off x="3237002" y="3858601"/>
            <a:ext cx="5717996" cy="2671464"/>
            <a:chOff x="661195" y="3858601"/>
            <a:chExt cx="5717996" cy="26714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7DBDF71-7314-4924-B3CD-54FFC5B2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195" y="3858601"/>
              <a:ext cx="3708523" cy="26714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51382E4-A925-43D4-A3DA-BF4854BC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067" y="4857722"/>
              <a:ext cx="1720124" cy="1672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717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변수 선언 시</a:t>
            </a:r>
            <a:r>
              <a:rPr lang="en-US" altLang="ko-KR" sz="3500" b="1"/>
              <a:t>, </a:t>
            </a:r>
            <a:r>
              <a:rPr lang="ko-KR" altLang="en-US" sz="3500" b="1"/>
              <a:t>주의사항</a:t>
            </a:r>
            <a:r>
              <a:rPr lang="en-US" altLang="ko-KR" sz="3500" b="1"/>
              <a:t>!</a:t>
            </a:r>
            <a:endParaRPr lang="ko-KR" altLang="en-US" sz="3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3898354" y="2765416"/>
            <a:ext cx="40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① 변수명 첫글자는 </a:t>
            </a:r>
            <a:r>
              <a:rPr lang="en-US" altLang="ko-KR" sz="1400"/>
              <a:t>$, _, </a:t>
            </a:r>
            <a:r>
              <a:rPr lang="ko-KR" altLang="en-US" sz="1400"/>
              <a:t>영문자만 사용가능</a:t>
            </a:r>
            <a:r>
              <a:rPr lang="en-US" altLang="ko-KR" sz="1400"/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A0EB-1AA6-4B45-9973-90CC4ADF4C71}"/>
              </a:ext>
            </a:extLst>
          </p:cNvPr>
          <p:cNvSpPr txBox="1"/>
          <p:nvPr/>
        </p:nvSpPr>
        <p:spPr>
          <a:xfrm>
            <a:off x="3898352" y="3070418"/>
            <a:ext cx="4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②</a:t>
            </a:r>
            <a:r>
              <a:rPr lang="en-US" altLang="ko-KR" sz="1400"/>
              <a:t> </a:t>
            </a:r>
            <a:r>
              <a:rPr lang="ko-KR" altLang="en-US" sz="1400"/>
              <a:t>변수명 두번째 글자는 </a:t>
            </a:r>
            <a:r>
              <a:rPr lang="en-US" altLang="ko-KR" sz="1400"/>
              <a:t>$, _, </a:t>
            </a:r>
            <a:r>
              <a:rPr lang="ko-KR" altLang="en-US" sz="1400"/>
              <a:t>영문자</a:t>
            </a:r>
            <a:r>
              <a:rPr lang="en-US" altLang="ko-KR" sz="1400"/>
              <a:t>, </a:t>
            </a:r>
            <a:r>
              <a:rPr lang="ko-KR" altLang="en-US" sz="1400"/>
              <a:t>숫자 가능</a:t>
            </a:r>
            <a:r>
              <a:rPr lang="en-US" altLang="ko-KR" sz="1400"/>
              <a:t>!</a:t>
            </a:r>
            <a:r>
              <a:rPr lang="ko-KR" altLang="en-US" sz="1400"/>
              <a:t> 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71843-07B9-4C75-92CF-53EC258BA66B}"/>
              </a:ext>
            </a:extLst>
          </p:cNvPr>
          <p:cNvSpPr txBox="1"/>
          <p:nvPr/>
        </p:nvSpPr>
        <p:spPr>
          <a:xfrm>
            <a:off x="3898353" y="3375421"/>
            <a:ext cx="34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③ 변수명은 대</a:t>
            </a:r>
            <a:r>
              <a:rPr lang="en-US" altLang="ko-KR" sz="1400"/>
              <a:t>.</a:t>
            </a:r>
            <a:r>
              <a:rPr lang="ko-KR" altLang="en-US" sz="1400"/>
              <a:t>소문자를 구분 합니다</a:t>
            </a:r>
            <a:r>
              <a:rPr lang="en-US" altLang="ko-KR" sz="1400"/>
              <a:t>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EC22EE-7CAE-46F4-8389-28B33B10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212658"/>
            <a:ext cx="5448300" cy="2381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347661-2EAA-4A7A-8C67-E86D36A1B457}"/>
              </a:ext>
            </a:extLst>
          </p:cNvPr>
          <p:cNvSpPr txBox="1"/>
          <p:nvPr/>
        </p:nvSpPr>
        <p:spPr>
          <a:xfrm>
            <a:off x="3898353" y="3689970"/>
            <a:ext cx="502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④ 예약어 </a:t>
            </a:r>
            <a:r>
              <a:rPr lang="en-US" altLang="ko-KR" sz="1400"/>
              <a:t>: document / location / window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71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자바스크립트 </a:t>
            </a:r>
            <a:r>
              <a:rPr lang="ko-KR" altLang="en-US" b="1" smtClean="0"/>
              <a:t>연산자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281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연산자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79CF9C-14FD-4D0F-A60D-44F47881DF59}"/>
              </a:ext>
            </a:extLst>
          </p:cNvPr>
          <p:cNvGrpSpPr/>
          <p:nvPr/>
        </p:nvGrpSpPr>
        <p:grpSpPr>
          <a:xfrm>
            <a:off x="1766887" y="2765416"/>
            <a:ext cx="8658226" cy="917782"/>
            <a:chOff x="2853351" y="2765416"/>
            <a:chExt cx="7267791" cy="9177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2853352" y="2765416"/>
              <a:ext cx="64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연산작업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더하기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빼기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곱하기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나누기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비교 등의 작업을 의미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2853352" y="3070418"/>
              <a:ext cx="6485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</a:t>
              </a:r>
              <a:r>
                <a:rPr lang="ko-KR" altLang="en-US" sz="1400" smtClean="0"/>
                <a:t>컴퓨터 역시 연산자를 통해 연산작업 </a:t>
              </a:r>
              <a:r>
                <a:rPr lang="en-US" altLang="ko-KR" sz="1400" smtClean="0"/>
                <a:t>= </a:t>
              </a:r>
              <a:r>
                <a:rPr lang="ko-KR" altLang="en-US" sz="1400" smtClean="0"/>
                <a:t>계산작업을 합니다</a:t>
              </a:r>
              <a:r>
                <a:rPr lang="en-US" altLang="ko-KR" sz="1400" smtClean="0"/>
                <a:t>.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C71843-07B9-4C75-92CF-53EC258BA66B}"/>
                </a:ext>
              </a:extLst>
            </p:cNvPr>
            <p:cNvSpPr txBox="1"/>
            <p:nvPr/>
          </p:nvSpPr>
          <p:spPr>
            <a:xfrm>
              <a:off x="2853351" y="3375421"/>
              <a:ext cx="7267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③ </a:t>
              </a:r>
              <a:r>
                <a:rPr lang="ko-KR" altLang="en-US" sz="1400" smtClean="0"/>
                <a:t>대표적인 연산자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산술연산자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문자결합연산자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대입연산자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증감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비교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논리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삼항조건연산자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26483" y="3740447"/>
            <a:ext cx="10539034" cy="2929500"/>
            <a:chOff x="452583" y="3740447"/>
            <a:chExt cx="10539034" cy="2929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83" y="3740447"/>
              <a:ext cx="3777988" cy="2857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571" y="3740447"/>
              <a:ext cx="6761046" cy="292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1194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산술 </a:t>
            </a:r>
            <a:r>
              <a:rPr lang="en-US" altLang="ko-KR" sz="3500" b="1" smtClean="0"/>
              <a:t>&amp; </a:t>
            </a:r>
            <a:r>
              <a:rPr lang="ko-KR" altLang="en-US" sz="3500" b="1" smtClean="0"/>
              <a:t>문자결합 연산자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79" y="4095750"/>
            <a:ext cx="6504842" cy="257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083197" y="2765417"/>
            <a:ext cx="8025606" cy="1231304"/>
            <a:chOff x="3772694" y="2765417"/>
            <a:chExt cx="8025606" cy="12313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772695" y="2765417"/>
              <a:ext cx="4138612" cy="30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산술연산자 종류 </a:t>
              </a:r>
              <a:r>
                <a:rPr lang="en-US" altLang="ko-KR" sz="1400" smtClean="0"/>
                <a:t>: +, -, *, /, %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4" y="3071409"/>
              <a:ext cx="4646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</a:t>
              </a:r>
              <a:r>
                <a:rPr lang="ko-KR" altLang="en-US" sz="1400" smtClean="0"/>
                <a:t>연산 대상 데이터가 반드시 </a:t>
              </a:r>
              <a:r>
                <a:rPr lang="en-US" altLang="ko-KR" sz="1400" smtClean="0"/>
                <a:t>2</a:t>
              </a:r>
              <a:r>
                <a:rPr lang="ko-KR" altLang="en-US" sz="1400" smtClean="0"/>
                <a:t>개 이상 있어야 합니다</a:t>
              </a:r>
              <a:r>
                <a:rPr lang="en-US" altLang="ko-KR" sz="1400" smtClean="0"/>
                <a:t>.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4" y="3380176"/>
              <a:ext cx="4646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③ 피연산자가 문자형 데이터인 경우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문자결합 연산자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4" y="3688944"/>
              <a:ext cx="80256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④ 피연산자 중 문자형 데이터가 한 개라도 있는 경우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자동으로 문자형 데이터로 반환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7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복합 대입 연산자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9" name="그룹 8"/>
          <p:cNvGrpSpPr/>
          <p:nvPr/>
        </p:nvGrpSpPr>
        <p:grpSpPr>
          <a:xfrm>
            <a:off x="2675503" y="2765417"/>
            <a:ext cx="6840995" cy="613769"/>
            <a:chOff x="3772693" y="2765417"/>
            <a:chExt cx="6840995" cy="6137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772695" y="2765417"/>
              <a:ext cx="5803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대입 연산자 </a:t>
              </a:r>
              <a:r>
                <a:rPr lang="en-US" altLang="ko-KR" sz="1400" smtClean="0"/>
                <a:t>: “ = “ </a:t>
              </a:r>
              <a:r>
                <a:rPr lang="ko-KR" altLang="en-US" sz="1400" smtClean="0"/>
                <a:t>는 연산된 데이터를 변수에 저장할 때 사용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3" y="3071409"/>
              <a:ext cx="684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</a:t>
              </a:r>
              <a:r>
                <a:rPr lang="ko-KR" altLang="en-US" sz="1400" smtClean="0"/>
                <a:t>복합 대입 연산자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산술 연산자와 대입 연산자가 복합적으로 적용된 것 의미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097" y="3984818"/>
            <a:ext cx="11323807" cy="2342764"/>
            <a:chOff x="403739" y="3984818"/>
            <a:chExt cx="11323807" cy="23427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39" y="4013200"/>
              <a:ext cx="5381625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364" y="3984818"/>
              <a:ext cx="5942182" cy="2342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474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증감 연산자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9" name="그룹 8"/>
          <p:cNvGrpSpPr/>
          <p:nvPr/>
        </p:nvGrpSpPr>
        <p:grpSpPr>
          <a:xfrm>
            <a:off x="1725102" y="2765417"/>
            <a:ext cx="8741797" cy="613769"/>
            <a:chOff x="3772693" y="2765417"/>
            <a:chExt cx="8741797" cy="6137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772694" y="2765417"/>
              <a:ext cx="8741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증</a:t>
              </a:r>
              <a:r>
                <a:rPr lang="ko-KR" altLang="en-US" sz="1400"/>
                <a:t>감</a:t>
              </a:r>
              <a:r>
                <a:rPr lang="ko-KR" altLang="en-US" sz="1400" smtClean="0"/>
                <a:t> 연산자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숫자형 데이터를 </a:t>
              </a:r>
              <a:r>
                <a:rPr lang="en-US" altLang="ko-KR" sz="1400" smtClean="0"/>
                <a:t>1</a:t>
              </a:r>
              <a:r>
                <a:rPr lang="ko-KR" altLang="en-US" sz="1400" smtClean="0"/>
                <a:t>씩 증가시키는 증가 연산자</a:t>
              </a:r>
              <a:r>
                <a:rPr lang="en-US" altLang="ko-KR" sz="1400" smtClean="0"/>
                <a:t>(++) / 1</a:t>
              </a:r>
              <a:r>
                <a:rPr lang="ko-KR" altLang="en-US" sz="1400" smtClean="0"/>
                <a:t>씩 감소시키는 감소 연산자</a:t>
              </a:r>
              <a:r>
                <a:rPr lang="en-US" altLang="ko-KR" sz="1400" smtClean="0"/>
                <a:t>(--) </a:t>
              </a:r>
              <a:r>
                <a:rPr lang="ko-KR" altLang="en-US" sz="1400" smtClean="0"/>
                <a:t>존재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3" y="3071409"/>
              <a:ext cx="684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</a:t>
              </a:r>
              <a:r>
                <a:rPr lang="ko-KR" altLang="en-US" sz="1400" smtClean="0"/>
                <a:t>증감 연산자의 경우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변수의 어느 위치에 오는가에 따라 결과값이 달라집니다</a:t>
              </a:r>
              <a:r>
                <a:rPr lang="en-US" altLang="ko-KR" sz="1400" smtClean="0"/>
                <a:t>.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3924301"/>
            <a:ext cx="9687777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195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비교 연산자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9" name="그룹 8"/>
          <p:cNvGrpSpPr/>
          <p:nvPr/>
        </p:nvGrpSpPr>
        <p:grpSpPr>
          <a:xfrm>
            <a:off x="1599151" y="2765417"/>
            <a:ext cx="8993699" cy="613769"/>
            <a:chOff x="3772692" y="2765417"/>
            <a:chExt cx="8993699" cy="6137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772694" y="2765417"/>
              <a:ext cx="8741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두 데이터를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크다</a:t>
              </a:r>
              <a:r>
                <a:rPr lang="en-US" altLang="ko-KR" sz="1400" smtClean="0"/>
                <a:t>’, ‘</a:t>
              </a:r>
              <a:r>
                <a:rPr lang="ko-KR" altLang="en-US" sz="1400" smtClean="0"/>
                <a:t>작다</a:t>
              </a:r>
              <a:r>
                <a:rPr lang="en-US" altLang="ko-KR" sz="1400" smtClean="0"/>
                <a:t>’, ‘</a:t>
              </a:r>
              <a:r>
                <a:rPr lang="ko-KR" altLang="en-US" sz="1400" smtClean="0"/>
                <a:t>같다</a:t>
              </a:r>
              <a:r>
                <a:rPr lang="en-US" altLang="ko-KR" sz="1400" smtClean="0"/>
                <a:t>’</a:t>
              </a:r>
              <a:r>
                <a:rPr lang="ko-KR" altLang="en-US" sz="1400" smtClean="0"/>
                <a:t>와 같이 비교할 때 사용하는 연산자 </a:t>
              </a:r>
              <a:r>
                <a:rPr lang="en-US" altLang="ko-KR" sz="1400" smtClean="0"/>
                <a:t>=&gt; </a:t>
              </a:r>
              <a:r>
                <a:rPr lang="ko-KR" altLang="en-US" sz="1400" smtClean="0"/>
                <a:t>결과값은 </a:t>
              </a:r>
              <a:r>
                <a:rPr lang="en-US" altLang="ko-KR" sz="1400" smtClean="0"/>
                <a:t>true </a:t>
              </a:r>
              <a:r>
                <a:rPr lang="ko-KR" altLang="en-US" sz="1400" smtClean="0"/>
                <a:t>혹은 </a:t>
              </a:r>
              <a:r>
                <a:rPr lang="en-US" altLang="ko-KR" sz="1400" smtClean="0"/>
                <a:t>false</a:t>
              </a:r>
              <a:r>
                <a:rPr lang="ko-KR" altLang="en-US" sz="1400" smtClean="0"/>
                <a:t>로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2" y="3071409"/>
              <a:ext cx="899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</a:t>
              </a:r>
              <a:r>
                <a:rPr lang="en-US" altLang="ko-KR" sz="1400"/>
                <a:t> </a:t>
              </a:r>
              <a:r>
                <a:rPr lang="en-US" altLang="ko-KR" sz="1400" smtClean="0"/>
                <a:t>A==B / A===B</a:t>
              </a:r>
              <a:r>
                <a:rPr lang="ko-KR" altLang="en-US" sz="1400" smtClean="0"/>
                <a:t>의 경우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전자는 자료형</a:t>
              </a:r>
              <a:r>
                <a:rPr lang="en-US" altLang="ko-KR" sz="1400" smtClean="0"/>
                <a:t>(*</a:t>
              </a:r>
              <a:r>
                <a:rPr lang="ko-KR" altLang="en-US" sz="1400" smtClean="0"/>
                <a:t>숫자 혹은 문자</a:t>
              </a:r>
              <a:r>
                <a:rPr lang="en-US" altLang="ko-KR" sz="1400" smtClean="0"/>
                <a:t>)</a:t>
              </a:r>
              <a:r>
                <a:rPr lang="ko-KR" altLang="en-US" sz="1400" smtClean="0"/>
                <a:t>과 관계없이 판단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후자는 자료형도 같아야만 </a:t>
              </a:r>
              <a:r>
                <a:rPr lang="en-US" altLang="ko-KR" sz="1400" smtClean="0"/>
                <a:t>true</a:t>
              </a:r>
              <a:endParaRPr lang="ko-KR" altLang="en-US" sz="1400" smtClean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517900"/>
            <a:ext cx="68199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27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논리 연산자 </a:t>
            </a:r>
            <a:r>
              <a:rPr lang="en-US" altLang="ko-KR" sz="3500" b="1" smtClean="0"/>
              <a:t>&amp; </a:t>
            </a:r>
            <a:r>
              <a:rPr lang="ko-KR" altLang="en-US" sz="3500" b="1" smtClean="0"/>
              <a:t>우선순위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9" name="그룹 8"/>
          <p:cNvGrpSpPr/>
          <p:nvPr/>
        </p:nvGrpSpPr>
        <p:grpSpPr>
          <a:xfrm>
            <a:off x="1599151" y="2765417"/>
            <a:ext cx="8993699" cy="613769"/>
            <a:chOff x="3772692" y="2765417"/>
            <a:chExt cx="8993699" cy="6137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772694" y="2765417"/>
              <a:ext cx="8741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 smtClean="0"/>
                <a:t>|| (or) / &amp;&amp; (and) / ! (not)</a:t>
              </a:r>
              <a:r>
                <a:rPr lang="ko-KR" altLang="en-US" sz="1400" smtClean="0"/>
                <a:t>이 있으며</a:t>
              </a:r>
              <a:r>
                <a:rPr lang="en-US" altLang="ko-KR" sz="1400" smtClean="0"/>
                <a:t>, true </a:t>
              </a:r>
              <a:r>
                <a:rPr lang="ko-KR" altLang="en-US" sz="1400" smtClean="0"/>
                <a:t>혹은 </a:t>
              </a:r>
              <a:r>
                <a:rPr lang="en-US" altLang="ko-KR" sz="1400" smtClean="0"/>
                <a:t>false</a:t>
              </a:r>
              <a:r>
                <a:rPr lang="ko-KR" altLang="en-US" sz="1400" smtClean="0"/>
                <a:t>로 결과값을 반환합니다</a:t>
              </a:r>
              <a:r>
                <a:rPr lang="en-US" altLang="ko-KR" sz="1400" smtClean="0"/>
                <a:t>.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772692" y="3071409"/>
              <a:ext cx="899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② </a:t>
              </a:r>
              <a:r>
                <a:rPr lang="en-US" altLang="ko-KR" sz="1400"/>
                <a:t>|| (or</a:t>
              </a:r>
              <a:r>
                <a:rPr lang="en-US" altLang="ko-KR" sz="1400" smtClean="0"/>
                <a:t>)</a:t>
              </a:r>
              <a:r>
                <a:rPr lang="ko-KR" altLang="en-US" sz="1400" smtClean="0"/>
                <a:t>는 하나만 </a:t>
              </a:r>
              <a:r>
                <a:rPr lang="en-US" altLang="ko-KR" sz="1400" smtClean="0"/>
                <a:t>true</a:t>
              </a:r>
              <a:r>
                <a:rPr lang="ko-KR" altLang="en-US" sz="1400" smtClean="0"/>
                <a:t>이면 </a:t>
              </a:r>
              <a:r>
                <a:rPr lang="en-US" altLang="ko-KR" sz="1400" smtClean="0"/>
                <a:t>true </a:t>
              </a:r>
              <a:r>
                <a:rPr lang="en-US" altLang="ko-KR" sz="1400"/>
                <a:t>/ &amp;&amp; (</a:t>
              </a:r>
              <a:r>
                <a:rPr lang="en-US" altLang="ko-KR" sz="1400" smtClean="0"/>
                <a:t>and)</a:t>
              </a:r>
              <a:r>
                <a:rPr lang="ko-KR" altLang="en-US" sz="1400" smtClean="0"/>
                <a:t>는 하나만 </a:t>
              </a:r>
              <a:r>
                <a:rPr lang="en-US" altLang="ko-KR" sz="1400" smtClean="0"/>
                <a:t>false</a:t>
              </a:r>
              <a:r>
                <a:rPr lang="ko-KR" altLang="en-US" sz="1400" smtClean="0"/>
                <a:t>이면 </a:t>
              </a:r>
              <a:r>
                <a:rPr lang="en-US" altLang="ko-KR" sz="1400" smtClean="0"/>
                <a:t>false </a:t>
              </a:r>
              <a:r>
                <a:rPr lang="en-US" altLang="ko-KR" sz="1400"/>
                <a:t>/ ! (</a:t>
              </a:r>
              <a:r>
                <a:rPr lang="en-US" altLang="ko-KR" sz="1400" smtClean="0"/>
                <a:t>not)</a:t>
              </a:r>
              <a:r>
                <a:rPr lang="ko-KR" altLang="en-US" sz="1400" smtClean="0"/>
                <a:t>은</a:t>
              </a:r>
              <a:r>
                <a:rPr lang="en-US" altLang="ko-KR" sz="1400" smtClean="0"/>
                <a:t> true</a:t>
              </a:r>
              <a:r>
                <a:rPr lang="ko-KR" altLang="en-US" sz="1400" smtClean="0"/>
                <a:t>이면</a:t>
              </a:r>
              <a:r>
                <a:rPr lang="en-US" altLang="ko-KR" sz="1400" smtClean="0"/>
                <a:t> false </a:t>
              </a:r>
              <a:r>
                <a:rPr lang="ko-KR" altLang="en-US" sz="1400" smtClean="0"/>
                <a:t>반환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4693" y="3733801"/>
            <a:ext cx="11662615" cy="2810198"/>
            <a:chOff x="224095" y="3784601"/>
            <a:chExt cx="11662615" cy="28101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95" y="3794835"/>
              <a:ext cx="5787306" cy="2787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784601"/>
              <a:ext cx="5790710" cy="2810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34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6C9B7A7-46F9-4ECF-90F2-F01A33C0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4" y="3784808"/>
            <a:ext cx="6964218" cy="24607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</a:t>
            </a:r>
            <a:r>
              <a:rPr lang="ko-KR" altLang="en-US" sz="3500" b="1"/>
              <a:t>란</a:t>
            </a:r>
            <a:r>
              <a:rPr lang="en-US" altLang="ko-KR" sz="3500" b="1"/>
              <a:t>?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3088365" y="2765416"/>
            <a:ext cx="6015271" cy="615554"/>
            <a:chOff x="886691" y="2765416"/>
            <a:chExt cx="6015271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886691" y="2765416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/>
                <a:t>JavaScript : </a:t>
              </a:r>
              <a:r>
                <a:rPr lang="ko-KR" altLang="en-US" sz="1400"/>
                <a:t>프런트엔드</a:t>
              </a:r>
              <a:r>
                <a:rPr lang="en-US" altLang="ko-KR" sz="1400"/>
                <a:t>(Front-End) </a:t>
              </a:r>
              <a:r>
                <a:rPr lang="ko-KR" altLang="en-US" sz="1400"/>
                <a:t>개발 언어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886691" y="3073193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웹 퍼블리셔가 작업한 정적인 웹 문서에 동작을 부여할 수 있는 언어</a:t>
              </a:r>
              <a:r>
                <a:rPr lang="en-US" altLang="ko-KR" sz="1400"/>
                <a:t>!</a:t>
              </a:r>
              <a:endParaRPr lang="ko-KR" altLang="en-US" sz="1400" b="1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CCA194C-3518-45AF-8B2C-5DE5280D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4" y="3929357"/>
            <a:ext cx="3981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삼항 조건 연산자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3130028" y="2765417"/>
            <a:ext cx="593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① </a:t>
            </a:r>
            <a:r>
              <a:rPr lang="ko-KR" altLang="en-US" sz="1400" smtClean="0"/>
              <a:t>조건식이 </a:t>
            </a:r>
            <a:r>
              <a:rPr lang="en-US" altLang="ko-KR" sz="1400" smtClean="0"/>
              <a:t>true </a:t>
            </a:r>
            <a:r>
              <a:rPr lang="ko-KR" altLang="en-US" sz="1400" smtClean="0"/>
              <a:t>혹은 </a:t>
            </a:r>
            <a:r>
              <a:rPr lang="en-US" altLang="ko-KR" sz="1400" smtClean="0"/>
              <a:t>false</a:t>
            </a:r>
            <a:r>
              <a:rPr lang="ko-KR" altLang="en-US" sz="1400" smtClean="0"/>
              <a:t>냐에 따라 실행결과가 달라지는 연산자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A0EB-1AA6-4B45-9973-90CC4ADF4C71}"/>
              </a:ext>
            </a:extLst>
          </p:cNvPr>
          <p:cNvSpPr txBox="1"/>
          <p:nvPr/>
        </p:nvSpPr>
        <p:spPr>
          <a:xfrm>
            <a:off x="3130026" y="3071409"/>
            <a:ext cx="497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② 연산을 위해 피연산자가 무조건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개 필요합니다</a:t>
            </a:r>
            <a:r>
              <a:rPr lang="en-US" altLang="ko-KR" sz="1400" smtClean="0"/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68392" y="4093639"/>
            <a:ext cx="8855217" cy="2373313"/>
            <a:chOff x="339201" y="4230688"/>
            <a:chExt cx="7285562" cy="1952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01" y="4230688"/>
              <a:ext cx="5581650" cy="195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5207000"/>
              <a:ext cx="1228725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B4A0EB-1AA6-4B45-9973-90CC4ADF4C71}"/>
              </a:ext>
            </a:extLst>
          </p:cNvPr>
          <p:cNvSpPr txBox="1"/>
          <p:nvPr/>
        </p:nvSpPr>
        <p:spPr>
          <a:xfrm>
            <a:off x="3130026" y="3379186"/>
            <a:ext cx="497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③ 사용법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조건식 </a:t>
            </a:r>
            <a:r>
              <a:rPr lang="en-US" altLang="ko-KR" sz="1400" smtClean="0"/>
              <a:t>? JS</a:t>
            </a:r>
            <a:r>
              <a:rPr lang="ko-KR" altLang="en-US" sz="1400" smtClean="0"/>
              <a:t>코드 </a:t>
            </a:r>
            <a:r>
              <a:rPr lang="en-US" altLang="ko-KR" sz="1400" smtClean="0"/>
              <a:t>1 (*True) : JS</a:t>
            </a:r>
            <a:r>
              <a:rPr lang="ko-KR" altLang="en-US" sz="1400" smtClean="0"/>
              <a:t>코드 </a:t>
            </a:r>
            <a:r>
              <a:rPr lang="en-US" altLang="ko-KR" sz="1400" smtClean="0"/>
              <a:t>2 (*False)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69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자바스크립트 </a:t>
            </a:r>
            <a:r>
              <a:rPr lang="ko-KR" altLang="en-US" b="1" smtClean="0"/>
              <a:t>실습문</a:t>
            </a:r>
            <a:r>
              <a:rPr lang="ko-KR" altLang="en-US" b="1"/>
              <a:t>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6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적정 체중 구하기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3" name="그룹 2"/>
          <p:cNvGrpSpPr/>
          <p:nvPr/>
        </p:nvGrpSpPr>
        <p:grpSpPr>
          <a:xfrm>
            <a:off x="2131751" y="2765417"/>
            <a:ext cx="7928499" cy="921546"/>
            <a:chOff x="3130026" y="2765417"/>
            <a:chExt cx="7928499" cy="9215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130028" y="2765417"/>
              <a:ext cx="7113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 smtClean="0"/>
                <a:t>prompt(…) : </a:t>
              </a:r>
              <a:r>
                <a:rPr lang="ko-KR" altLang="en-US" sz="1400" smtClean="0"/>
                <a:t>사용자로부터 입력된 값을 문자 혹은 숫자형으로 반환하는 메서드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071409"/>
              <a:ext cx="6661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② 사용자로부터 이름 </a:t>
              </a:r>
              <a:r>
                <a:rPr lang="en-US" altLang="ko-KR" sz="1400" smtClean="0"/>
                <a:t>/ </a:t>
              </a:r>
              <a:r>
                <a:rPr lang="ko-KR" altLang="en-US" sz="1400" smtClean="0"/>
                <a:t>신장 </a:t>
              </a:r>
              <a:r>
                <a:rPr lang="en-US" altLang="ko-KR" sz="1400" smtClean="0"/>
                <a:t>/ </a:t>
              </a:r>
              <a:r>
                <a:rPr lang="ko-KR" altLang="en-US" sz="1400" smtClean="0"/>
                <a:t>몸무게 정보를 받으세요</a:t>
              </a:r>
              <a:r>
                <a:rPr lang="en-US" altLang="ko-KR" sz="1400" smtClean="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379186"/>
              <a:ext cx="792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③ 적정 평균 체중 오차이면 </a:t>
              </a:r>
              <a:r>
                <a:rPr lang="en-US" altLang="ko-KR" sz="1400" smtClean="0"/>
                <a:t>OOO</a:t>
              </a:r>
              <a:r>
                <a:rPr lang="ko-KR" altLang="en-US" sz="1400" smtClean="0"/>
                <a:t>님은 적정 체중입니다</a:t>
              </a:r>
              <a:r>
                <a:rPr lang="en-US" altLang="ko-KR" sz="1400" smtClean="0"/>
                <a:t>! / OOO</a:t>
              </a:r>
              <a:r>
                <a:rPr lang="ko-KR" altLang="en-US" sz="1400" smtClean="0"/>
                <a:t>님은 적정 체중이 아닙니다</a:t>
              </a:r>
              <a:r>
                <a:rPr lang="en-US" altLang="ko-KR" sz="1400" smtClean="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839363"/>
            <a:ext cx="115157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784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지출 비용 초과여부 구하기</a:t>
            </a:r>
            <a:r>
              <a:rPr lang="en-US" altLang="ko-KR" sz="3500" b="1" smtClean="0"/>
              <a:t>(*</a:t>
            </a:r>
            <a:r>
              <a:rPr lang="ko-KR" altLang="en-US" sz="3500" b="1" smtClean="0"/>
              <a:t>교재실습</a:t>
            </a:r>
            <a:r>
              <a:rPr lang="en-US" altLang="ko-KR" sz="3500" b="1" smtClean="0"/>
              <a:t>)</a:t>
            </a:r>
            <a:endParaRPr lang="ko-KR" altLang="en-US" sz="3500" b="1"/>
          </a:p>
        </p:txBody>
      </p:sp>
      <p:grpSp>
        <p:nvGrpSpPr>
          <p:cNvPr id="3" name="그룹 2"/>
          <p:cNvGrpSpPr/>
          <p:nvPr/>
        </p:nvGrpSpPr>
        <p:grpSpPr>
          <a:xfrm>
            <a:off x="2131751" y="2765417"/>
            <a:ext cx="7928499" cy="921546"/>
            <a:chOff x="3130026" y="2765417"/>
            <a:chExt cx="7928499" cy="9215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130028" y="2765417"/>
              <a:ext cx="7113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 smtClean="0"/>
                <a:t>prompt(…) : </a:t>
              </a:r>
              <a:r>
                <a:rPr lang="ko-KR" altLang="en-US" sz="1400" smtClean="0"/>
                <a:t>사용자로부터 입력된 값을 문자 혹은 숫자형으로 반환하는 메서드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071409"/>
              <a:ext cx="6661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② 사용자로부터 교통비 </a:t>
              </a:r>
              <a:r>
                <a:rPr lang="en-US" altLang="ko-KR" sz="1400" smtClean="0"/>
                <a:t>/ </a:t>
              </a:r>
              <a:r>
                <a:rPr lang="ko-KR" altLang="en-US" sz="1400" smtClean="0"/>
                <a:t>식비 </a:t>
              </a:r>
              <a:r>
                <a:rPr lang="en-US" altLang="ko-KR" sz="1400" smtClean="0"/>
                <a:t>/ </a:t>
              </a:r>
              <a:r>
                <a:rPr lang="ko-KR" altLang="en-US" sz="1400" smtClean="0"/>
                <a:t>음료비 정보를 받으세요</a:t>
              </a:r>
              <a:r>
                <a:rPr lang="en-US" altLang="ko-KR" sz="1400" smtClean="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379186"/>
              <a:ext cx="792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③ 적정 지출 비용을 초과하면 </a:t>
              </a:r>
              <a:r>
                <a:rPr lang="en-US" altLang="ko-KR" sz="1400" smtClean="0"/>
                <a:t>OOO</a:t>
              </a:r>
              <a:r>
                <a:rPr lang="ko-KR" altLang="en-US" sz="1400" smtClean="0"/>
                <a:t>원 초과</a:t>
              </a:r>
              <a:r>
                <a:rPr lang="en-US" altLang="ko-KR" sz="1400" smtClean="0"/>
                <a:t>! / </a:t>
              </a:r>
              <a:r>
                <a:rPr lang="ko-KR" altLang="en-US" sz="1400" smtClean="0"/>
                <a:t>돈관리 잘했어요</a:t>
              </a:r>
              <a:r>
                <a:rPr lang="en-US" altLang="ko-KR" sz="1400" smtClean="0"/>
                <a:t>!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836386"/>
            <a:ext cx="112141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4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F72-887C-46AB-A2F0-B689328B8024}"/>
              </a:ext>
            </a:extLst>
          </p:cNvPr>
          <p:cNvSpPr/>
          <p:nvPr/>
        </p:nvSpPr>
        <p:spPr>
          <a:xfrm>
            <a:off x="0" y="3108081"/>
            <a:ext cx="8924192" cy="6418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073D-EAF9-408D-B28D-312A1A59FE62}"/>
              </a:ext>
            </a:extLst>
          </p:cNvPr>
          <p:cNvSpPr txBox="1"/>
          <p:nvPr/>
        </p:nvSpPr>
        <p:spPr>
          <a:xfrm>
            <a:off x="452583" y="3244334"/>
            <a:ext cx="69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자바스크립트 </a:t>
            </a:r>
            <a:r>
              <a:rPr lang="ko-KR" altLang="en-US" b="1" smtClean="0"/>
              <a:t>제어문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474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/>
              <a:t>자바스크립트 제어문</a:t>
            </a:r>
            <a:endParaRPr lang="ko-KR" altLang="en-US" sz="3500" b="1"/>
          </a:p>
        </p:txBody>
      </p:sp>
      <p:grpSp>
        <p:nvGrpSpPr>
          <p:cNvPr id="3" name="그룹 2"/>
          <p:cNvGrpSpPr/>
          <p:nvPr/>
        </p:nvGrpSpPr>
        <p:grpSpPr>
          <a:xfrm>
            <a:off x="2131751" y="2765417"/>
            <a:ext cx="7928499" cy="921546"/>
            <a:chOff x="3130026" y="2765417"/>
            <a:chExt cx="7928499" cy="9215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130028" y="2765417"/>
              <a:ext cx="7113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조건문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조건을 만족하는지의 여부에 따라 코드를 제어할 수 있는 문장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071409"/>
              <a:ext cx="6661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② 선택문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변수에 일치하는 경우의 값에 따라 코드를 제어할 수 있는 문장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379186"/>
              <a:ext cx="792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③ 반복문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특정 코드를 여러 번 반복해서 실행할 수 있도록 하는 문장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7" y="3863999"/>
            <a:ext cx="7704707" cy="258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787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/>
              <a:t>자바스크립트 </a:t>
            </a:r>
            <a:r>
              <a:rPr lang="ko-KR" altLang="en-US" sz="3500" b="1" dirty="0" err="1" smtClean="0"/>
              <a:t>조건문</a:t>
            </a:r>
            <a:r>
              <a:rPr lang="en-US" altLang="ko-KR" sz="3500" b="1" dirty="0" smtClean="0"/>
              <a:t>_if</a:t>
            </a:r>
            <a:r>
              <a:rPr lang="ko-KR" altLang="en-US" sz="3500" b="1" dirty="0" smtClean="0"/>
              <a:t>문</a:t>
            </a:r>
            <a:r>
              <a:rPr lang="en-US" altLang="ko-KR" sz="3500" b="1" dirty="0" smtClean="0"/>
              <a:t>(*</a:t>
            </a:r>
            <a:r>
              <a:rPr lang="ko-KR" altLang="en-US" sz="3500" b="1" dirty="0" err="1" smtClean="0"/>
              <a:t>교재실습</a:t>
            </a:r>
            <a:r>
              <a:rPr lang="en-US" altLang="ko-KR" sz="3500" b="1" dirty="0" smtClean="0"/>
              <a:t>)</a:t>
            </a:r>
            <a:endParaRPr lang="ko-KR" altLang="en-US" sz="35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2131751" y="2765417"/>
            <a:ext cx="8013734" cy="921546"/>
            <a:chOff x="3130026" y="2765417"/>
            <a:chExt cx="8013734" cy="9215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EE7585-3790-4452-92A3-4ADAD86D1C96}"/>
                </a:ext>
              </a:extLst>
            </p:cNvPr>
            <p:cNvSpPr txBox="1"/>
            <p:nvPr/>
          </p:nvSpPr>
          <p:spPr>
            <a:xfrm>
              <a:off x="3130027" y="2765417"/>
              <a:ext cx="8013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ko-KR" altLang="en-US" sz="1400" smtClean="0"/>
                <a:t>조건문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조건식의 값이 참</a:t>
              </a:r>
              <a:r>
                <a:rPr lang="en-US" altLang="ko-KR" sz="1400" smtClean="0"/>
                <a:t>(true)</a:t>
              </a:r>
              <a:r>
                <a:rPr lang="ko-KR" altLang="en-US" sz="1400" smtClean="0"/>
                <a:t>인지</a:t>
              </a:r>
              <a:r>
                <a:rPr lang="en-US" altLang="ko-KR" sz="1400" smtClean="0"/>
                <a:t>, </a:t>
              </a:r>
              <a:r>
                <a:rPr lang="ko-KR" altLang="en-US" sz="1400" smtClean="0"/>
                <a:t>거짓</a:t>
              </a:r>
              <a:r>
                <a:rPr lang="en-US" altLang="ko-KR" sz="1400" smtClean="0"/>
                <a:t>(false)</a:t>
              </a:r>
              <a:r>
                <a:rPr lang="ko-KR" altLang="en-US" sz="1400" smtClean="0"/>
                <a:t>인지에 따라 자바스크립트 코드를 제어합니다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071409"/>
              <a:ext cx="6661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② 조건문의 종류 </a:t>
              </a:r>
              <a:r>
                <a:rPr lang="en-US" altLang="ko-KR" sz="1400" smtClean="0"/>
                <a:t>: if</a:t>
              </a:r>
              <a:r>
                <a:rPr lang="ko-KR" altLang="en-US" sz="1400" smtClean="0"/>
                <a:t>문 </a:t>
              </a:r>
              <a:r>
                <a:rPr lang="en-US" altLang="ko-KR" sz="1400" smtClean="0"/>
                <a:t>/ else</a:t>
              </a:r>
              <a:r>
                <a:rPr lang="ko-KR" altLang="en-US" sz="1400" smtClean="0"/>
                <a:t>문 </a:t>
              </a:r>
              <a:r>
                <a:rPr lang="en-US" altLang="ko-KR" sz="1400" smtClean="0"/>
                <a:t>/ else if</a:t>
              </a:r>
              <a:r>
                <a:rPr lang="ko-KR" altLang="en-US" sz="1400" smtClean="0"/>
                <a:t>문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B4A0EB-1AA6-4B45-9973-90CC4ADF4C71}"/>
                </a:ext>
              </a:extLst>
            </p:cNvPr>
            <p:cNvSpPr txBox="1"/>
            <p:nvPr/>
          </p:nvSpPr>
          <p:spPr>
            <a:xfrm>
              <a:off x="3130026" y="3379186"/>
              <a:ext cx="792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③ </a:t>
              </a:r>
              <a:r>
                <a:rPr lang="en-US" altLang="ko-KR" sz="1400" smtClean="0"/>
                <a:t>if</a:t>
              </a:r>
              <a:r>
                <a:rPr lang="ko-KR" altLang="en-US" sz="1400" smtClean="0"/>
                <a:t>문 </a:t>
              </a:r>
              <a:r>
                <a:rPr lang="en-US" altLang="ko-KR" sz="1400" smtClean="0"/>
                <a:t>: </a:t>
              </a:r>
              <a:r>
                <a:rPr lang="ko-KR" altLang="en-US" sz="1400" smtClean="0"/>
                <a:t>조건식을</a:t>
              </a:r>
              <a:r>
                <a:rPr lang="en-US" altLang="ko-KR" sz="1400"/>
                <a:t> </a:t>
              </a:r>
              <a:r>
                <a:rPr lang="ko-KR" altLang="en-US" sz="1400" smtClean="0"/>
                <a:t>만족</a:t>
              </a:r>
              <a:r>
                <a:rPr lang="en-US" altLang="ko-KR" sz="1400" smtClean="0"/>
                <a:t>(true)</a:t>
              </a:r>
              <a:r>
                <a:rPr lang="ko-KR" altLang="en-US" sz="1400" smtClean="0"/>
                <a:t>할 경우에만 코드를 실행합니다</a:t>
              </a:r>
              <a:r>
                <a:rPr lang="en-US" altLang="ko-KR" sz="1400" smtClean="0"/>
                <a:t>.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5" y="3871776"/>
            <a:ext cx="3505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5" y="5350328"/>
            <a:ext cx="600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51" y="3871776"/>
            <a:ext cx="4286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51" y="5264603"/>
            <a:ext cx="533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B4A0EB-1AA6-4B45-9973-90CC4ADF4C71}"/>
              </a:ext>
            </a:extLst>
          </p:cNvPr>
          <p:cNvSpPr txBox="1"/>
          <p:nvPr/>
        </p:nvSpPr>
        <p:spPr>
          <a:xfrm>
            <a:off x="5462588" y="6163435"/>
            <a:ext cx="65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Boolean( ) </a:t>
            </a:r>
            <a:r>
              <a:rPr lang="ko-KR" altLang="en-US" sz="1400" smtClean="0">
                <a:solidFill>
                  <a:srgbClr val="FF0000"/>
                </a:solidFill>
              </a:rPr>
              <a:t>메서드와 동일하게 데이터에</a:t>
            </a:r>
            <a:r>
              <a:rPr lang="en-US" altLang="ko-KR" sz="1400" smtClean="0">
                <a:solidFill>
                  <a:srgbClr val="FF0000"/>
                </a:solidFill>
              </a:rPr>
              <a:t>, undefined / 0 / “” </a:t>
            </a:r>
            <a:r>
              <a:rPr lang="ko-KR" altLang="en-US" sz="1400" smtClean="0">
                <a:solidFill>
                  <a:srgbClr val="FF0000"/>
                </a:solidFill>
              </a:rPr>
              <a:t>입력시 </a:t>
            </a:r>
            <a:r>
              <a:rPr lang="en-US" altLang="ko-KR" sz="1400" smtClean="0">
                <a:solidFill>
                  <a:srgbClr val="FF0000"/>
                </a:solidFill>
              </a:rPr>
              <a:t>false </a:t>
            </a:r>
            <a:r>
              <a:rPr lang="ko-KR" altLang="en-US" sz="1400" smtClean="0">
                <a:solidFill>
                  <a:srgbClr val="FF0000"/>
                </a:solidFill>
              </a:rPr>
              <a:t>반환</a:t>
            </a:r>
            <a:r>
              <a:rPr lang="en-US" altLang="ko-KR" sz="1400" smtClean="0">
                <a:solidFill>
                  <a:srgbClr val="FF0000"/>
                </a:solidFill>
              </a:rPr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01910" y="3257095"/>
            <a:ext cx="3283371" cy="2731407"/>
            <a:chOff x="8201910" y="3257095"/>
            <a:chExt cx="3283371" cy="273140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910" y="4197024"/>
              <a:ext cx="3266995" cy="83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911" y="5112391"/>
              <a:ext cx="3283370" cy="876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1911" y="3257095"/>
              <a:ext cx="2988604" cy="859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6470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/>
              <a:t>조건문</a:t>
            </a:r>
            <a:r>
              <a:rPr lang="en-US" altLang="ko-KR" sz="3500" b="1" dirty="0"/>
              <a:t>_if</a:t>
            </a:r>
            <a:r>
              <a:rPr lang="ko-KR" altLang="en-US" sz="3500" b="1" dirty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 smtClean="0"/>
              <a:t>조건문에</a:t>
            </a:r>
            <a:r>
              <a:rPr lang="ko-KR" altLang="en-US" sz="1400" dirty="0" smtClean="0"/>
              <a:t> 참</a:t>
            </a:r>
            <a:r>
              <a:rPr lang="en-US" altLang="ko-KR" sz="1400" dirty="0" smtClean="0"/>
              <a:t>(true)</a:t>
            </a:r>
            <a:r>
              <a:rPr lang="ko-KR" altLang="en-US" sz="1400" dirty="0" smtClean="0"/>
              <a:t>일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중괄호 안의 코드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193268"/>
            <a:ext cx="8431129" cy="1915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43" y="4802505"/>
            <a:ext cx="4705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/>
              <a:t>조건문</a:t>
            </a:r>
            <a:r>
              <a:rPr lang="en-US" altLang="ko-KR" sz="3500" b="1" dirty="0"/>
              <a:t>_if</a:t>
            </a:r>
            <a:r>
              <a:rPr lang="ko-KR" altLang="en-US" sz="3500" b="1" dirty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 smtClean="0"/>
              <a:t>조건문에</a:t>
            </a:r>
            <a:r>
              <a:rPr lang="ko-KR" altLang="en-US" sz="1400" dirty="0" smtClean="0"/>
              <a:t> 참</a:t>
            </a:r>
            <a:r>
              <a:rPr lang="en-US" altLang="ko-KR" sz="1400" dirty="0" smtClean="0"/>
              <a:t>(true)</a:t>
            </a:r>
            <a:r>
              <a:rPr lang="ko-KR" altLang="en-US" sz="1400" dirty="0" smtClean="0"/>
              <a:t>일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중괄호 안의 코드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98471" y="3193268"/>
            <a:ext cx="9995059" cy="3517094"/>
            <a:chOff x="1063466" y="3193268"/>
            <a:chExt cx="9995059" cy="351709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466" y="3193268"/>
              <a:ext cx="7199948" cy="20916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7950" y="4643437"/>
              <a:ext cx="4600575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016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/>
              <a:t>조건문</a:t>
            </a:r>
            <a:r>
              <a:rPr lang="en-US" altLang="ko-KR" sz="3500" b="1" dirty="0"/>
              <a:t>_if</a:t>
            </a:r>
            <a:r>
              <a:rPr lang="ko-KR" altLang="en-US" sz="3500" b="1" dirty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smtClean="0"/>
              <a:t>다음 값이 조건식에 입력되면</a:t>
            </a:r>
            <a:r>
              <a:rPr lang="en-US" altLang="ko-KR" sz="1400" dirty="0" smtClean="0"/>
              <a:t>, false</a:t>
            </a:r>
            <a:r>
              <a:rPr lang="ko-KR" altLang="en-US" sz="1400" dirty="0" smtClean="0"/>
              <a:t>를 반환합니다</a:t>
            </a:r>
            <a:r>
              <a:rPr lang="en-US" altLang="ko-KR" sz="1400" dirty="0" smtClean="0"/>
              <a:t>. =&gt; 0, null, “”(</a:t>
            </a:r>
            <a:r>
              <a:rPr lang="ko-KR" altLang="en-US" sz="1400" dirty="0" err="1" smtClean="0"/>
              <a:t>빈문자</a:t>
            </a:r>
            <a:r>
              <a:rPr lang="en-US" altLang="ko-KR" sz="1400" dirty="0" smtClean="0"/>
              <a:t>), undefined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그 밖의 값은 모두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로 인식합니다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36645" y="3860230"/>
            <a:ext cx="7718710" cy="2160000"/>
            <a:chOff x="650958" y="3860230"/>
            <a:chExt cx="7718710" cy="216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958" y="3860230"/>
              <a:ext cx="3745532" cy="216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300" y="3860230"/>
              <a:ext cx="3683368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29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JavaScript</a:t>
            </a:r>
            <a:r>
              <a:rPr lang="ko-KR" altLang="en-US" sz="3500" b="1"/>
              <a:t>로 할 수 있는 것</a:t>
            </a:r>
            <a:r>
              <a:rPr lang="en-US" altLang="ko-KR" sz="3500" b="1"/>
              <a:t>!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3088365" y="2765416"/>
            <a:ext cx="6015271" cy="615554"/>
            <a:chOff x="886691" y="2765416"/>
            <a:chExt cx="6015271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886691" y="2765416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모바일 앱 개발 </a:t>
              </a:r>
              <a:r>
                <a:rPr lang="en-US" altLang="ko-KR" sz="1400"/>
                <a:t>(</a:t>
              </a:r>
              <a:r>
                <a:rPr lang="ko-KR" altLang="en-US" sz="1400"/>
                <a:t>*</a:t>
              </a:r>
              <a:r>
                <a:rPr lang="en-US" altLang="ko-KR" sz="1400"/>
                <a:t>ex.</a:t>
              </a:r>
              <a:r>
                <a:rPr lang="ko-KR" altLang="en-US" sz="1400"/>
                <a:t>인스타그램</a:t>
              </a:r>
              <a:r>
                <a:rPr lang="en-US" altLang="ko-KR" sz="1400"/>
                <a:t>, </a:t>
              </a:r>
              <a:r>
                <a:rPr lang="ko-KR" altLang="en-US" sz="1400"/>
                <a:t>디스코드 등</a:t>
              </a:r>
              <a:r>
                <a:rPr lang="en-US" altLang="ko-KR" sz="1400"/>
                <a:t>), SNS </a:t>
              </a:r>
              <a:r>
                <a:rPr lang="ko-KR" altLang="en-US" sz="1400"/>
                <a:t>챗봇서비스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886691" y="3073193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웹 게임</a:t>
              </a:r>
              <a:r>
                <a:rPr lang="en-US" altLang="ko-KR" sz="1400"/>
                <a:t>, </a:t>
              </a:r>
              <a:r>
                <a:rPr lang="ko-KR" altLang="en-US" sz="1400"/>
                <a:t>네이버 웹 크롤링</a:t>
              </a:r>
              <a:r>
                <a:rPr lang="en-US" altLang="ko-KR" sz="1400"/>
                <a:t>, </a:t>
              </a:r>
              <a:r>
                <a:rPr lang="ko-KR" altLang="en-US" sz="1400"/>
                <a:t>웹 페이지 시각화</a:t>
              </a:r>
              <a:r>
                <a:rPr lang="en-US" altLang="ko-KR" sz="1400"/>
                <a:t>, </a:t>
              </a:r>
              <a:r>
                <a:rPr lang="ko-KR" altLang="en-US" sz="1400"/>
                <a:t>머신러닝 서비스 등</a:t>
              </a:r>
              <a:endParaRPr lang="ko-KR" altLang="en-US" sz="1400" b="1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CB359A-53B3-407B-855C-0EF702F03530}"/>
              </a:ext>
            </a:extLst>
          </p:cNvPr>
          <p:cNvGrpSpPr/>
          <p:nvPr/>
        </p:nvGrpSpPr>
        <p:grpSpPr>
          <a:xfrm>
            <a:off x="1055999" y="3507487"/>
            <a:ext cx="10080003" cy="3022578"/>
            <a:chOff x="813667" y="3507487"/>
            <a:chExt cx="10080003" cy="30225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04F8C2-D2D9-42A4-BBF8-B5813AB9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667" y="3517223"/>
              <a:ext cx="1704872" cy="30128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997D42-C5AB-4D57-9635-5B17E050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4219" y="3517223"/>
              <a:ext cx="5474262" cy="30128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1527801-D9A1-4812-9111-D9C8AAD7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4162" y="3507487"/>
              <a:ext cx="2569508" cy="299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20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/>
              <a:t>조건문</a:t>
            </a:r>
            <a:r>
              <a:rPr lang="en-US" altLang="ko-KR" sz="3500" b="1" dirty="0"/>
              <a:t>_if</a:t>
            </a:r>
            <a:r>
              <a:rPr lang="ko-KR" altLang="en-US" sz="3500" b="1" dirty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smtClean="0"/>
              <a:t>다음 값이 조건식에 입력되면</a:t>
            </a:r>
            <a:r>
              <a:rPr lang="en-US" altLang="ko-KR" sz="1400" dirty="0" smtClean="0"/>
              <a:t>, false</a:t>
            </a:r>
            <a:r>
              <a:rPr lang="ko-KR" altLang="en-US" sz="1400" dirty="0" smtClean="0"/>
              <a:t>를 반환합니다</a:t>
            </a:r>
            <a:r>
              <a:rPr lang="en-US" altLang="ko-KR" sz="1400" dirty="0" smtClean="0"/>
              <a:t>. =&gt; 0, null, “”(</a:t>
            </a:r>
            <a:r>
              <a:rPr lang="ko-KR" altLang="en-US" sz="1400" dirty="0" err="1" smtClean="0"/>
              <a:t>빈문자</a:t>
            </a:r>
            <a:r>
              <a:rPr lang="en-US" altLang="ko-KR" sz="1400" dirty="0" smtClean="0"/>
              <a:t>), undefined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그 밖의 값은 모두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로 인식합니다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87" y="3740709"/>
            <a:ext cx="8696826" cy="22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8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 smtClean="0"/>
              <a:t>조건문</a:t>
            </a:r>
            <a:r>
              <a:rPr lang="en-US" altLang="ko-KR" sz="3500" b="1" dirty="0" smtClean="0"/>
              <a:t>_else</a:t>
            </a:r>
            <a:r>
              <a:rPr lang="ko-KR" altLang="en-US" sz="3500" b="1" dirty="0" smtClean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 smtClean="0"/>
              <a:t>else</a:t>
            </a:r>
            <a:r>
              <a:rPr lang="ko-KR" altLang="en-US" sz="1400" dirty="0" smtClean="0"/>
              <a:t>문은 조건식을 만족</a:t>
            </a:r>
            <a:r>
              <a:rPr lang="en-US" altLang="ko-KR" sz="1400" dirty="0" smtClean="0"/>
              <a:t>(true)</a:t>
            </a:r>
            <a:r>
              <a:rPr lang="ko-KR" altLang="en-US" sz="1400" dirty="0" smtClean="0"/>
              <a:t>할 때와 만족하지 않을 때</a:t>
            </a:r>
            <a:r>
              <a:rPr lang="en-US" altLang="ko-KR" sz="1400" dirty="0" smtClean="0"/>
              <a:t>(false) </a:t>
            </a:r>
            <a:r>
              <a:rPr lang="ko-KR" altLang="en-US" sz="1400" dirty="0" smtClean="0"/>
              <a:t>경우에 따라 실행됩니다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두 가지 결과만 나올 수 있습니다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3311" y="3458691"/>
            <a:ext cx="8605378" cy="3082476"/>
            <a:chOff x="537368" y="3458691"/>
            <a:chExt cx="8605378" cy="30824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368" y="3458691"/>
              <a:ext cx="1594384" cy="308247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4837" y="3728433"/>
              <a:ext cx="6537909" cy="2595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707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 smtClean="0"/>
              <a:t>조건문</a:t>
            </a:r>
            <a:r>
              <a:rPr lang="en-US" altLang="ko-KR" sz="3500" b="1" dirty="0" smtClean="0"/>
              <a:t>_else</a:t>
            </a:r>
            <a:r>
              <a:rPr lang="ko-KR" altLang="en-US" sz="3500" b="1" dirty="0" smtClean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 smtClean="0"/>
              <a:t>confirm( ) : </a:t>
            </a:r>
            <a:r>
              <a:rPr lang="ko-KR" altLang="en-US" sz="1400" dirty="0" smtClean="0"/>
              <a:t>확인 버튼을 누르면 </a:t>
            </a:r>
            <a:r>
              <a:rPr lang="en-US" altLang="ko-KR" sz="1400" dirty="0" smtClean="0"/>
              <a:t>true / </a:t>
            </a:r>
            <a:r>
              <a:rPr lang="ko-KR" altLang="en-US" sz="1400" dirty="0" smtClean="0"/>
              <a:t>취소 버튼을 누르면 </a:t>
            </a:r>
            <a:r>
              <a:rPr lang="en-US" altLang="ko-KR" sz="1400" dirty="0" smtClean="0"/>
              <a:t>false </a:t>
            </a:r>
            <a:r>
              <a:rPr lang="ko-KR" altLang="en-US" sz="1400" dirty="0" smtClean="0"/>
              <a:t>값 반환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52" y="3526933"/>
            <a:ext cx="6341896" cy="24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5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 smtClean="0"/>
              <a:t>조건문</a:t>
            </a:r>
            <a:r>
              <a:rPr lang="en-US" altLang="ko-KR" sz="3500" b="1" dirty="0" smtClean="0"/>
              <a:t>_else if</a:t>
            </a:r>
            <a:r>
              <a:rPr lang="ko-KR" altLang="en-US" sz="3500" b="1" dirty="0" smtClean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 smtClean="0"/>
              <a:t>else if : </a:t>
            </a:r>
            <a:r>
              <a:rPr lang="ko-KR" altLang="en-US" sz="1400" dirty="0" smtClean="0"/>
              <a:t>두 가지 이상의 조건식과 정해 놓은 조건을 만족하지 않았을 때 실행되는 코드로 구성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조건식</a:t>
            </a:r>
            <a:r>
              <a:rPr lang="en-US" altLang="ko-KR" sz="1400" dirty="0" smtClean="0"/>
              <a:t>1~4</a:t>
            </a:r>
            <a:r>
              <a:rPr lang="ko-KR" altLang="en-US" sz="1400" dirty="0" smtClean="0"/>
              <a:t>까지 차례로 </a:t>
            </a:r>
            <a:r>
              <a:rPr lang="ko-KR" altLang="en-US" sz="1400" dirty="0" err="1" smtClean="0"/>
              <a:t>조건검사</a:t>
            </a:r>
            <a:r>
              <a:rPr lang="ko-KR" altLang="en-US" sz="1400" dirty="0" smtClean="0"/>
              <a:t> 후 만족하는 값이 나오면 코드 실행 후 종료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없으면 </a:t>
            </a:r>
            <a:r>
              <a:rPr lang="en-US" altLang="ko-KR" sz="1400" dirty="0" smtClean="0"/>
              <a:t>else </a:t>
            </a:r>
            <a:r>
              <a:rPr lang="ko-KR" altLang="en-US" sz="1400" dirty="0" smtClean="0"/>
              <a:t>반환</a:t>
            </a:r>
            <a:r>
              <a:rPr lang="en-US" altLang="ko-KR" sz="1400" dirty="0" smtClean="0"/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18331" y="3345469"/>
            <a:ext cx="10355338" cy="3299031"/>
            <a:chOff x="452583" y="3345469"/>
            <a:chExt cx="10355338" cy="329903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583" y="3549316"/>
              <a:ext cx="5068765" cy="28913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860" y="3345469"/>
              <a:ext cx="5146061" cy="3299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397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 smtClean="0"/>
              <a:t>조건문</a:t>
            </a:r>
            <a:r>
              <a:rPr lang="en-US" altLang="ko-KR" sz="3500" b="1" dirty="0" smtClean="0"/>
              <a:t>_</a:t>
            </a:r>
            <a:r>
              <a:rPr lang="ko-KR" altLang="en-US" sz="3500" b="1" dirty="0" smtClean="0"/>
              <a:t>중첩 </a:t>
            </a:r>
            <a:r>
              <a:rPr lang="en-US" altLang="ko-KR" sz="3500" b="1" dirty="0" smtClean="0"/>
              <a:t>if</a:t>
            </a:r>
            <a:r>
              <a:rPr lang="ko-KR" altLang="en-US" sz="3500" b="1" dirty="0" smtClean="0"/>
              <a:t>문</a:t>
            </a:r>
            <a:r>
              <a:rPr lang="en-US" altLang="ko-KR" sz="3500" b="1" dirty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smtClean="0"/>
              <a:t>중첩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조건문</a:t>
            </a:r>
            <a:r>
              <a:rPr lang="ko-KR" altLang="en-US" sz="1400" dirty="0" smtClean="0"/>
              <a:t> 안에 </a:t>
            </a:r>
            <a:r>
              <a:rPr lang="ko-KR" altLang="en-US" sz="1400" dirty="0" err="1" smtClean="0"/>
              <a:t>조건문이</a:t>
            </a:r>
            <a:r>
              <a:rPr lang="ko-KR" altLang="en-US" sz="1400" dirty="0" smtClean="0"/>
              <a:t> 있으면 중첩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문이라고 합니다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간단한 구조이지만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중요한 요소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괄호 체크</a:t>
            </a:r>
            <a:r>
              <a:rPr lang="en-US" altLang="ko-KR" sz="1400" dirty="0" smtClean="0"/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13247" y="3537656"/>
            <a:ext cx="8765507" cy="3072375"/>
            <a:chOff x="549943" y="3537656"/>
            <a:chExt cx="8765507" cy="30723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943" y="3689970"/>
              <a:ext cx="5124450" cy="26384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175" y="3537656"/>
              <a:ext cx="3089275" cy="30723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347156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 </a:t>
            </a:r>
            <a:r>
              <a:rPr lang="en-US" altLang="ko-KR" sz="1400" dirty="0" err="1" smtClean="0"/>
              <a:t>location.reload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브라우저 </a:t>
            </a:r>
            <a:r>
              <a:rPr lang="ko-KR" altLang="en-US" sz="1400" dirty="0" err="1" smtClean="0"/>
              <a:t>새로고침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9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1133475" y="2014401"/>
            <a:ext cx="992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/>
              <a:t>자바스크립트 </a:t>
            </a:r>
            <a:r>
              <a:rPr lang="ko-KR" altLang="en-US" sz="3500" b="1" dirty="0" err="1" smtClean="0"/>
              <a:t>선택문</a:t>
            </a:r>
            <a:r>
              <a:rPr lang="en-US" altLang="ko-KR" sz="3500" b="1" dirty="0" smtClean="0"/>
              <a:t>_switch</a:t>
            </a:r>
            <a:r>
              <a:rPr lang="ko-KR" altLang="en-US" sz="3500" b="1" dirty="0" smtClean="0"/>
              <a:t>문</a:t>
            </a:r>
            <a:r>
              <a:rPr lang="en-US" altLang="ko-KR" sz="3500" b="1" dirty="0" smtClean="0"/>
              <a:t>(*</a:t>
            </a:r>
            <a:r>
              <a:rPr lang="ko-KR" altLang="en-US" sz="3500" b="1" dirty="0" err="1"/>
              <a:t>교재실습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2765417"/>
            <a:ext cx="885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 smtClean="0"/>
              <a:t>switch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변수에 저장된 값과 </a:t>
            </a:r>
            <a:r>
              <a:rPr lang="en-US" altLang="ko-KR" sz="1400" dirty="0" smtClean="0"/>
              <a:t>switch</a:t>
            </a:r>
            <a:r>
              <a:rPr lang="ko-KR" altLang="en-US" sz="1400" dirty="0" smtClean="0"/>
              <a:t>문에 있는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의 값을 검사하여 일치하는 값이 있을 때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E7585-3790-4452-92A3-4ADAD86D1C96}"/>
              </a:ext>
            </a:extLst>
          </p:cNvPr>
          <p:cNvSpPr txBox="1"/>
          <p:nvPr/>
        </p:nvSpPr>
        <p:spPr>
          <a:xfrm>
            <a:off x="2131752" y="3039379"/>
            <a:ext cx="801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문은 만족하는 데이터가 여러 개일 경우</a:t>
            </a:r>
            <a:r>
              <a:rPr lang="en-US" altLang="ko-KR" sz="1400" dirty="0" smtClean="0"/>
              <a:t>, switch</a:t>
            </a:r>
            <a:r>
              <a:rPr lang="ko-KR" altLang="en-US" sz="1400" dirty="0" smtClean="0"/>
              <a:t>문은 </a:t>
            </a:r>
            <a:r>
              <a:rPr lang="ko-KR" altLang="en-US" sz="1400" dirty="0" err="1" smtClean="0"/>
              <a:t>여러값중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값을 선택해야 할 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58040" y="3600450"/>
            <a:ext cx="10275921" cy="3257550"/>
            <a:chOff x="280987" y="3419475"/>
            <a:chExt cx="10275921" cy="3257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87" y="3419475"/>
              <a:ext cx="4848225" cy="32575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2237" y="3456882"/>
              <a:ext cx="5354671" cy="3007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273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자바스크립트 </a:t>
              </a:r>
              <a:r>
                <a:rPr lang="en-US" altLang="ko-KR" b="1" dirty="0"/>
                <a:t>&amp; </a:t>
              </a:r>
              <a:r>
                <a:rPr lang="ko-KR" altLang="en-US" b="1" dirty="0" err="1"/>
                <a:t>제이쿼리</a:t>
              </a:r>
              <a:r>
                <a:rPr lang="ko-KR" altLang="en-US" b="1"/>
                <a:t>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06500"/>
            <a:ext cx="7877175" cy="2743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786187"/>
            <a:ext cx="5657850" cy="2905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75" y="4078177"/>
            <a:ext cx="3394075" cy="24846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12" y="1295399"/>
            <a:ext cx="3380731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개발자 언어 인기 순위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3088365" y="2765416"/>
            <a:ext cx="6015271" cy="615554"/>
            <a:chOff x="886691" y="2765416"/>
            <a:chExt cx="6015271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886691" y="2765416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소프트웨어 품질검사 기업</a:t>
              </a:r>
              <a:r>
                <a:rPr lang="en-US" altLang="ko-KR" sz="1400"/>
                <a:t>, TIOBE 2022 </a:t>
              </a:r>
              <a:r>
                <a:rPr lang="ko-KR" altLang="en-US" sz="1400"/>
                <a:t>조사 결과 </a:t>
              </a:r>
              <a:r>
                <a:rPr lang="en-US" altLang="ko-KR" sz="1400"/>
                <a:t>=&gt; 7</a:t>
              </a:r>
              <a:r>
                <a:rPr lang="ko-KR" altLang="en-US" sz="1400"/>
                <a:t>위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886691" y="3073193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</a:t>
              </a:r>
              <a:r>
                <a:rPr lang="en-US" altLang="ko-KR" sz="1400"/>
                <a:t>2023</a:t>
              </a:r>
              <a:r>
                <a:rPr lang="ko-KR" altLang="en-US" sz="1400"/>
                <a:t>년 컴</a:t>
              </a:r>
              <a:r>
                <a:rPr lang="en-US" altLang="ko-KR" sz="1400"/>
                <a:t>.</a:t>
              </a:r>
              <a:r>
                <a:rPr lang="ko-KR" altLang="en-US" sz="1400"/>
                <a:t>공 졸업학생 대상</a:t>
              </a:r>
              <a:r>
                <a:rPr lang="en-US" altLang="ko-KR" sz="1400"/>
                <a:t>, </a:t>
              </a:r>
              <a:r>
                <a:rPr lang="ko-KR" altLang="en-US" sz="1400"/>
                <a:t>선호 프로그래밍 언어 </a:t>
              </a:r>
              <a:r>
                <a:rPr lang="en-US" altLang="ko-KR" sz="1400"/>
                <a:t>4</a:t>
              </a:r>
              <a:r>
                <a:rPr lang="ko-KR" altLang="en-US" sz="1400"/>
                <a:t>위</a:t>
              </a:r>
              <a:endParaRPr lang="ko-KR" altLang="en-US" sz="1400" b="1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2C1938-48D4-439F-A598-35BE0E3FCDFF}"/>
              </a:ext>
            </a:extLst>
          </p:cNvPr>
          <p:cNvGrpSpPr/>
          <p:nvPr/>
        </p:nvGrpSpPr>
        <p:grpSpPr>
          <a:xfrm>
            <a:off x="1389577" y="3494615"/>
            <a:ext cx="9412847" cy="3157716"/>
            <a:chOff x="237953" y="3494615"/>
            <a:chExt cx="9412847" cy="31577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34624A-8F5C-4198-86D7-526BEE639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953" y="3494615"/>
              <a:ext cx="6247279" cy="315771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05CC77E-0B4F-44C5-8036-3083E722C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6689" y="3596723"/>
              <a:ext cx="2674111" cy="305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9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Jquery</a:t>
            </a:r>
            <a:r>
              <a:rPr lang="ko-KR" altLang="en-US" sz="3500" b="1"/>
              <a:t>란</a:t>
            </a:r>
            <a:r>
              <a:rPr lang="en-US" altLang="ko-KR" sz="3500" b="1"/>
              <a:t>?</a:t>
            </a:r>
            <a:endParaRPr lang="ko-KR" altLang="en-US" sz="3500" b="1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2650548" y="2765416"/>
            <a:ext cx="6890904" cy="615554"/>
            <a:chOff x="886691" y="2765416"/>
            <a:chExt cx="6890904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886691" y="2765416"/>
              <a:ext cx="601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① </a:t>
              </a:r>
              <a:r>
                <a:rPr lang="en-US" altLang="ko-KR" sz="1400"/>
                <a:t>JavaScript </a:t>
              </a:r>
              <a:r>
                <a:rPr lang="ko-KR" altLang="en-US" sz="1400"/>
                <a:t>언어로 만든 프로그램 및 기능을 모아둔 것 </a:t>
              </a:r>
              <a:r>
                <a:rPr lang="en-US" altLang="ko-KR" sz="1400"/>
                <a:t>=&gt; </a:t>
              </a:r>
              <a:r>
                <a:rPr lang="ko-KR" altLang="en-US" sz="1400"/>
                <a:t>라이브러리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886691" y="3073193"/>
              <a:ext cx="689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대표적인 </a:t>
              </a:r>
              <a:r>
                <a:rPr lang="en-US" altLang="ko-KR" sz="1400"/>
                <a:t>JavaScript </a:t>
              </a:r>
              <a:r>
                <a:rPr lang="ko-KR" altLang="en-US" sz="1400"/>
                <a:t>라이브러리 </a:t>
              </a:r>
              <a:r>
                <a:rPr lang="en-US" altLang="ko-KR" sz="1400"/>
                <a:t>: </a:t>
              </a:r>
              <a:r>
                <a:rPr lang="en-US" altLang="ko-KR" sz="1400" b="1"/>
                <a:t>Jquery / React.js / Angular.js / Node.js </a:t>
              </a:r>
              <a:r>
                <a:rPr lang="ko-KR" altLang="en-US" sz="1400" b="1"/>
                <a:t>등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43ECC2-EF37-4B86-B8B0-04B6CBB97E40}"/>
              </a:ext>
            </a:extLst>
          </p:cNvPr>
          <p:cNvGrpSpPr/>
          <p:nvPr/>
        </p:nvGrpSpPr>
        <p:grpSpPr>
          <a:xfrm>
            <a:off x="272231" y="4002602"/>
            <a:ext cx="11647539" cy="2237141"/>
            <a:chOff x="200892" y="4028978"/>
            <a:chExt cx="11647539" cy="22371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6FC3F-2E2C-47BD-8932-5B342CE23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892" y="4132384"/>
              <a:ext cx="1969477" cy="203033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8EDE4D8-C71D-49BA-969C-C419B2258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953" y="4132384"/>
              <a:ext cx="1969477" cy="19694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3C6591B-A4A4-41BC-BC81-4E3A1EE0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578" y="4132384"/>
              <a:ext cx="3219853" cy="196947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E9BB2B7-5EEE-4D62-9BF0-93BEC507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014" y="4028978"/>
              <a:ext cx="2149980" cy="223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88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/>
              <a:t>개발자 도구 활용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1556238" y="2765416"/>
            <a:ext cx="8387862" cy="615554"/>
            <a:chOff x="-207619" y="2765416"/>
            <a:chExt cx="8387862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-207619" y="2765416"/>
              <a:ext cx="8387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단축키 </a:t>
              </a:r>
              <a:r>
                <a:rPr lang="en-US" altLang="ko-KR" sz="1400"/>
                <a:t>: </a:t>
              </a:r>
              <a:r>
                <a:rPr lang="en-US" altLang="ko-KR" sz="1400" b="1">
                  <a:solidFill>
                    <a:srgbClr val="FF0000"/>
                  </a:solidFill>
                </a:rPr>
                <a:t>F12 </a:t>
              </a:r>
              <a:r>
                <a:rPr lang="ko-KR" altLang="en-US" sz="1400" b="1">
                  <a:solidFill>
                    <a:srgbClr val="FF0000"/>
                  </a:solidFill>
                </a:rPr>
                <a:t>혹은 </a:t>
              </a:r>
              <a:r>
                <a:rPr lang="en-US" altLang="ko-KR" sz="1400" b="1">
                  <a:solidFill>
                    <a:srgbClr val="FF0000"/>
                  </a:solidFill>
                </a:rPr>
                <a:t>ctrl + shift + J </a:t>
              </a:r>
              <a:r>
                <a:rPr lang="ko-KR" altLang="en-US" sz="1400"/>
                <a:t>입력 시</a:t>
              </a:r>
              <a:r>
                <a:rPr lang="en-US" altLang="ko-KR" sz="1400"/>
                <a:t>, </a:t>
              </a:r>
              <a:r>
                <a:rPr lang="ko-KR" altLang="en-US" sz="1400"/>
                <a:t>개발자 도구로 이동</a:t>
              </a:r>
              <a:r>
                <a:rPr lang="en-US" altLang="ko-KR" sz="1400"/>
                <a:t>! / </a:t>
              </a:r>
              <a:r>
                <a:rPr lang="ko-KR" altLang="en-US" sz="1400"/>
                <a:t>화면정리 </a:t>
              </a:r>
              <a:r>
                <a:rPr lang="en-US" altLang="ko-KR" sz="1400"/>
                <a:t>=&gt; about:blank</a:t>
              </a:r>
              <a:endParaRPr lang="ko-KR" altLang="en-US" sz="1400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-207619" y="3073193"/>
              <a:ext cx="689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대표적인 </a:t>
              </a:r>
              <a:r>
                <a:rPr lang="en-US" altLang="ko-KR" sz="1400"/>
                <a:t>JavaScript </a:t>
              </a:r>
              <a:r>
                <a:rPr lang="ko-KR" altLang="en-US" sz="1400"/>
                <a:t>라이브러리 </a:t>
              </a:r>
              <a:r>
                <a:rPr lang="en-US" altLang="ko-KR" sz="1400"/>
                <a:t>: </a:t>
              </a:r>
              <a:r>
                <a:rPr lang="en-US" altLang="ko-KR" sz="1400" b="1"/>
                <a:t>Jquery / React.js / Angular.js / Node.js </a:t>
              </a:r>
              <a:r>
                <a:rPr lang="ko-KR" altLang="en-US" sz="1400" b="1"/>
                <a:t>등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BB77717-3793-427A-891B-6BD48AEB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9" y="1170428"/>
            <a:ext cx="3228975" cy="1447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788B7E-1B0B-494F-BCB3-2CBE3779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72" y="3997203"/>
            <a:ext cx="5057775" cy="2257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5B6B05-2579-4AA2-82D5-30523DED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112" y="3491579"/>
            <a:ext cx="2423019" cy="29065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B6ACD5-3973-43AA-B16B-B7D806453B05}"/>
              </a:ext>
            </a:extLst>
          </p:cNvPr>
          <p:cNvSpPr txBox="1"/>
          <p:nvPr/>
        </p:nvSpPr>
        <p:spPr>
          <a:xfrm>
            <a:off x="6162305" y="6393812"/>
            <a:ext cx="141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웹 파싱</a:t>
            </a:r>
            <a:r>
              <a:rPr lang="en-US" altLang="ko-KR" sz="1400"/>
              <a:t>&gt;</a:t>
            </a:r>
            <a:endParaRPr lang="ko-KR" altLang="en-US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3373D-3190-4293-B6FD-AB65ADECD7BA}"/>
              </a:ext>
            </a:extLst>
          </p:cNvPr>
          <p:cNvSpPr txBox="1"/>
          <p:nvPr/>
        </p:nvSpPr>
        <p:spPr>
          <a:xfrm>
            <a:off x="1815223" y="6393812"/>
            <a:ext cx="2154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크롬 개발자 도구</a:t>
            </a:r>
            <a:r>
              <a:rPr lang="en-US" altLang="ko-KR" sz="1400"/>
              <a:t>&gt;</a:t>
            </a:r>
            <a:endParaRPr lang="ko-KR" altLang="en-US" sz="1400" b="1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9CFC0C-F500-43F5-A2FB-A99F233F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142" y="3393719"/>
            <a:ext cx="3230377" cy="30000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DB25F9-0368-4B9E-9686-C3F6561FDD7D}"/>
              </a:ext>
            </a:extLst>
          </p:cNvPr>
          <p:cNvSpPr txBox="1"/>
          <p:nvPr/>
        </p:nvSpPr>
        <p:spPr>
          <a:xfrm>
            <a:off x="8253047" y="6393812"/>
            <a:ext cx="393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디버깅 </a:t>
            </a:r>
            <a:r>
              <a:rPr lang="en-US" altLang="ko-KR" sz="1400"/>
              <a:t>: </a:t>
            </a:r>
            <a:r>
              <a:rPr lang="ko-KR" altLang="en-US" sz="1400"/>
              <a:t>코딩 오류 시스템 검사 및 수정작업</a:t>
            </a:r>
            <a:r>
              <a:rPr lang="en-US" altLang="ko-KR" sz="1400"/>
              <a:t>&gt;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42653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E810D9-C9CB-417F-A08A-FB3FCEADED1D}"/>
              </a:ext>
            </a:extLst>
          </p:cNvPr>
          <p:cNvGrpSpPr/>
          <p:nvPr/>
        </p:nvGrpSpPr>
        <p:grpSpPr>
          <a:xfrm>
            <a:off x="0" y="327935"/>
            <a:ext cx="8924192" cy="641839"/>
            <a:chOff x="0" y="3108081"/>
            <a:chExt cx="8924192" cy="64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428F72-887C-46AB-A2F0-B689328B8024}"/>
                </a:ext>
              </a:extLst>
            </p:cNvPr>
            <p:cNvSpPr/>
            <p:nvPr/>
          </p:nvSpPr>
          <p:spPr>
            <a:xfrm>
              <a:off x="0" y="3108081"/>
              <a:ext cx="8924192" cy="6418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F073D-EAF9-408D-B28D-312A1A59FE62}"/>
                </a:ext>
              </a:extLst>
            </p:cNvPr>
            <p:cNvSpPr txBox="1"/>
            <p:nvPr/>
          </p:nvSpPr>
          <p:spPr>
            <a:xfrm>
              <a:off x="452583" y="3244334"/>
              <a:ext cx="696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자바스크립트 </a:t>
              </a:r>
              <a:r>
                <a:rPr lang="en-US" altLang="ko-KR" b="1"/>
                <a:t>&amp; </a:t>
              </a:r>
              <a:r>
                <a:rPr lang="ko-KR" altLang="en-US" b="1"/>
                <a:t>제이쿼리 프론트엔드 </a:t>
              </a:r>
              <a:r>
                <a:rPr lang="en-US" altLang="ko-KR" b="1"/>
                <a:t>(</a:t>
              </a:r>
              <a:r>
                <a:rPr lang="ko-KR" altLang="en-US" b="1"/>
                <a:t>퍼블리셔</a:t>
              </a:r>
              <a:r>
                <a:rPr lang="en-US" altLang="ko-KR" b="1"/>
                <a:t>) </a:t>
              </a:r>
              <a:r>
                <a:rPr lang="ko-KR" altLang="en-US" b="1"/>
                <a:t>개발자 과정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EF808B-284E-4008-8950-3D62AD7DAA93}"/>
              </a:ext>
            </a:extLst>
          </p:cNvPr>
          <p:cNvSpPr txBox="1"/>
          <p:nvPr/>
        </p:nvSpPr>
        <p:spPr>
          <a:xfrm>
            <a:off x="2613891" y="2014401"/>
            <a:ext cx="6964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/>
              <a:t>Visual Studio Code </a:t>
            </a:r>
            <a:r>
              <a:rPr lang="ko-KR" altLang="en-US" sz="3500" b="1"/>
              <a:t>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58FA5-91F4-48C7-A3C1-C2D38543A036}"/>
              </a:ext>
            </a:extLst>
          </p:cNvPr>
          <p:cNvGrpSpPr/>
          <p:nvPr/>
        </p:nvGrpSpPr>
        <p:grpSpPr>
          <a:xfrm>
            <a:off x="1556238" y="2765416"/>
            <a:ext cx="8387862" cy="615554"/>
            <a:chOff x="-207619" y="2765416"/>
            <a:chExt cx="8387862" cy="615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97484C-6553-4938-8FC0-D0796489101B}"/>
                </a:ext>
              </a:extLst>
            </p:cNvPr>
            <p:cNvSpPr txBox="1"/>
            <p:nvPr/>
          </p:nvSpPr>
          <p:spPr>
            <a:xfrm>
              <a:off x="-207619" y="2765416"/>
              <a:ext cx="8387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① </a:t>
              </a:r>
              <a:r>
                <a:rPr lang="en-US" altLang="ko-KR" sz="1400"/>
                <a:t>VS Code </a:t>
              </a:r>
              <a:r>
                <a:rPr lang="ko-KR" altLang="en-US" sz="1400"/>
                <a:t>화면구성 </a:t>
              </a:r>
              <a:r>
                <a:rPr lang="en-US" altLang="ko-KR" sz="1400"/>
                <a:t>: </a:t>
              </a:r>
              <a:r>
                <a:rPr lang="ko-KR" altLang="en-US" sz="1400" b="1">
                  <a:solidFill>
                    <a:srgbClr val="FF0000"/>
                  </a:solidFill>
                </a:rPr>
                <a:t>뷰바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사이드바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편집기그룹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패널 </a:t>
              </a:r>
              <a:r>
                <a:rPr lang="en-US" altLang="ko-KR" sz="1400" b="1">
                  <a:solidFill>
                    <a:srgbClr val="FF0000"/>
                  </a:solidFill>
                </a:rPr>
                <a:t>/ </a:t>
              </a:r>
              <a:r>
                <a:rPr lang="ko-KR" altLang="en-US" sz="1400" b="1">
                  <a:solidFill>
                    <a:srgbClr val="FF0000"/>
                  </a:solidFill>
                </a:rPr>
                <a:t>상태바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95C9D9-5E07-4A95-BE40-B0DB3DA7CB53}"/>
                </a:ext>
              </a:extLst>
            </p:cNvPr>
            <p:cNvSpPr txBox="1"/>
            <p:nvPr/>
          </p:nvSpPr>
          <p:spPr>
            <a:xfrm>
              <a:off x="-207619" y="3073193"/>
              <a:ext cx="689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② </a:t>
              </a:r>
              <a:r>
                <a:rPr lang="en-US" altLang="ko-KR" sz="1400"/>
                <a:t>VS Code </a:t>
              </a:r>
              <a:r>
                <a:rPr lang="ko-KR" altLang="en-US" sz="1400"/>
                <a:t>사용방법 </a:t>
              </a:r>
              <a:r>
                <a:rPr lang="en-US" altLang="ko-KR" sz="1400"/>
                <a:t>=&gt; </a:t>
              </a:r>
              <a:r>
                <a:rPr lang="en-US" altLang="ko-KR" sz="1400" b="1"/>
                <a:t>Root</a:t>
              </a:r>
              <a:r>
                <a:rPr lang="ko-KR" altLang="en-US" sz="1400" b="1"/>
                <a:t> 폴더 설정 후 </a:t>
              </a:r>
              <a:r>
                <a:rPr lang="en-US" altLang="ko-KR" sz="1400" b="1"/>
                <a:t>emmet </a:t>
              </a:r>
              <a:r>
                <a:rPr lang="ko-KR" altLang="en-US" sz="1400" b="1"/>
                <a:t>기능 활용 가능</a:t>
              </a:r>
              <a:r>
                <a:rPr lang="en-US" altLang="ko-KR" sz="1400" b="1"/>
                <a:t>!</a:t>
              </a:r>
              <a:endParaRPr lang="ko-KR" altLang="en-US" sz="1400" b="1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F875A22-B22C-44BA-B8CE-FBA2C9CD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2" y="3477031"/>
            <a:ext cx="5773615" cy="31253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1E9831-A7C6-4164-9715-23AEB1C2847D}"/>
              </a:ext>
            </a:extLst>
          </p:cNvPr>
          <p:cNvSpPr/>
          <p:nvPr/>
        </p:nvSpPr>
        <p:spPr>
          <a:xfrm>
            <a:off x="202222" y="3578469"/>
            <a:ext cx="175847" cy="12836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AF19BD-38C4-4FF7-8529-8FF16726CF6E}"/>
              </a:ext>
            </a:extLst>
          </p:cNvPr>
          <p:cNvSpPr/>
          <p:nvPr/>
        </p:nvSpPr>
        <p:spPr>
          <a:xfrm>
            <a:off x="378069" y="3578469"/>
            <a:ext cx="933495" cy="2815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549CDA-340B-40CA-89E6-31404F5EBF72}"/>
              </a:ext>
            </a:extLst>
          </p:cNvPr>
          <p:cNvSpPr/>
          <p:nvPr/>
        </p:nvSpPr>
        <p:spPr>
          <a:xfrm>
            <a:off x="1311564" y="3578469"/>
            <a:ext cx="4664273" cy="20019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27EA90-95BC-4053-A724-9C8E0DB6F8AC}"/>
              </a:ext>
            </a:extLst>
          </p:cNvPr>
          <p:cNvSpPr/>
          <p:nvPr/>
        </p:nvSpPr>
        <p:spPr>
          <a:xfrm>
            <a:off x="1311564" y="5580450"/>
            <a:ext cx="4664273" cy="8133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A61477-DA75-4535-9024-927E464E74E2}"/>
              </a:ext>
            </a:extLst>
          </p:cNvPr>
          <p:cNvSpPr/>
          <p:nvPr/>
        </p:nvSpPr>
        <p:spPr>
          <a:xfrm>
            <a:off x="1311564" y="6393811"/>
            <a:ext cx="4664273" cy="2108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8F1D53-9A48-4CBC-9826-F09C0E8F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8768"/>
            <a:ext cx="597333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2609</Words>
  <Application>Microsoft Office PowerPoint</Application>
  <PresentationFormat>와이드스크린</PresentationFormat>
  <Paragraphs>243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sejinpark@tcocs.com</dc:creator>
  <cp:lastModifiedBy>user</cp:lastModifiedBy>
  <cp:revision>1127</cp:revision>
  <dcterms:created xsi:type="dcterms:W3CDTF">2023-01-31T10:28:11Z</dcterms:created>
  <dcterms:modified xsi:type="dcterms:W3CDTF">2023-03-15T12:50:22Z</dcterms:modified>
</cp:coreProperties>
</file>