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7"/>
    <p:restoredTop sz="81497"/>
  </p:normalViewPr>
  <p:slideViewPr>
    <p:cSldViewPr snapToGrid="0">
      <p:cViewPr varScale="1">
        <p:scale>
          <a:sx n="103" d="100"/>
          <a:sy n="103" d="100"/>
        </p:scale>
        <p:origin x="168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BFEFA-8A5A-0A42-BF81-0C3C738FF141}" type="datetimeFigureOut">
              <a:rPr lang="en-NL" smtClean="0"/>
              <a:t>19/11/2022</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50766-7D35-D343-91E8-33D5F6170E50}" type="slidenum">
              <a:rPr lang="en-NL" smtClean="0"/>
              <a:t>‹#›</a:t>
            </a:fld>
            <a:endParaRPr lang="en-NL"/>
          </a:p>
        </p:txBody>
      </p:sp>
    </p:spTree>
    <p:extLst>
      <p:ext uri="{BB962C8B-B14F-4D97-AF65-F5344CB8AC3E}">
        <p14:creationId xmlns:p14="http://schemas.microsoft.com/office/powerpoint/2010/main" val="105643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The pipeline's architecture is organized into a number of tiers. </a:t>
            </a:r>
          </a:p>
          <a:p>
            <a:pPr marL="171450" indent="-171450">
              <a:buFont typeface="Arial" panose="020B0604020202020204" pitchFamily="34" charset="0"/>
              <a:buChar char="•"/>
            </a:pPr>
            <a:r>
              <a:rPr lang="en-GB" dirty="0"/>
              <a:t>The staging layer receives a dump of all the source files. </a:t>
            </a:r>
          </a:p>
          <a:p>
            <a:pPr marL="171450" indent="-171450">
              <a:buFont typeface="Arial" panose="020B0604020202020204" pitchFamily="34" charset="0"/>
              <a:buChar char="•"/>
            </a:pPr>
            <a:r>
              <a:rPr lang="en-GB" dirty="0"/>
              <a:t>The raw layer is transformed using </a:t>
            </a:r>
            <a:r>
              <a:rPr lang="en-GB" dirty="0" err="1"/>
              <a:t>Pyspark</a:t>
            </a:r>
            <a:r>
              <a:rPr lang="en-GB" dirty="0"/>
              <a:t> and result are stored in the gold layer.</a:t>
            </a:r>
          </a:p>
          <a:p>
            <a:pPr marL="171450" indent="-171450">
              <a:buFont typeface="Arial" panose="020B0604020202020204" pitchFamily="34" charset="0"/>
              <a:buChar char="•"/>
            </a:pPr>
            <a:r>
              <a:rPr lang="en-GB" dirty="0"/>
              <a:t>The governance layer is in charge of controlling access to the gold layer. These guidelines are applied consistently, so there is no need to manually specify them for all security services. </a:t>
            </a:r>
          </a:p>
          <a:p>
            <a:pPr marL="171450" indent="-171450">
              <a:buFont typeface="Arial" panose="020B0604020202020204" pitchFamily="34" charset="0"/>
              <a:buChar char="•"/>
            </a:pPr>
            <a:r>
              <a:rPr lang="en-GB" dirty="0"/>
              <a:t>This makes it easier to configure policies across services and offers reliable support for GDPR compliance and requirements. </a:t>
            </a:r>
            <a:r>
              <a:rPr lang="en-GB" b="0" i="0" dirty="0">
                <a:solidFill>
                  <a:srgbClr val="333333"/>
                </a:solidFill>
                <a:effectLst/>
                <a:latin typeface="AmazonEmber"/>
              </a:rPr>
              <a:t>The pipeline is orchestrated using airflow(MWAA).</a:t>
            </a:r>
          </a:p>
          <a:p>
            <a:pPr marL="171450" indent="-171450">
              <a:buFont typeface="Arial" panose="020B0604020202020204" pitchFamily="34" charset="0"/>
              <a:buChar char="•"/>
            </a:pPr>
            <a:r>
              <a:rPr lang="en-GB" b="0" i="0" dirty="0" err="1">
                <a:solidFill>
                  <a:srgbClr val="333333"/>
                </a:solidFill>
                <a:effectLst/>
                <a:latin typeface="AmazonEmber"/>
              </a:rPr>
              <a:t>Cloudwatch</a:t>
            </a:r>
            <a:r>
              <a:rPr lang="en-GB" b="0" i="0" dirty="0">
                <a:solidFill>
                  <a:srgbClr val="333333"/>
                </a:solidFill>
                <a:effectLst/>
                <a:latin typeface="AmazonEmber"/>
              </a:rPr>
              <a:t> is used to monitor and send alerts through SNS topic</a:t>
            </a:r>
          </a:p>
          <a:p>
            <a:pPr marL="171450" indent="-171450">
              <a:buFont typeface="Arial" panose="020B0604020202020204" pitchFamily="34" charset="0"/>
              <a:buChar char="•"/>
            </a:pPr>
            <a:r>
              <a:rPr lang="en-GB" b="0" i="0" dirty="0">
                <a:solidFill>
                  <a:srgbClr val="333333"/>
                </a:solidFill>
                <a:effectLst/>
                <a:latin typeface="AmazonEmber"/>
              </a:rPr>
              <a:t>Cloud formation and Code Build help in CD/CI</a:t>
            </a:r>
            <a:endParaRPr lang="en-NL" dirty="0"/>
          </a:p>
        </p:txBody>
      </p:sp>
      <p:sp>
        <p:nvSpPr>
          <p:cNvPr id="4" name="Slide Number Placeholder 3"/>
          <p:cNvSpPr>
            <a:spLocks noGrp="1"/>
          </p:cNvSpPr>
          <p:nvPr>
            <p:ph type="sldNum" sz="quarter" idx="5"/>
          </p:nvPr>
        </p:nvSpPr>
        <p:spPr/>
        <p:txBody>
          <a:bodyPr/>
          <a:lstStyle/>
          <a:p>
            <a:fld id="{4F650766-7D35-D343-91E8-33D5F6170E50}" type="slidenum">
              <a:rPr lang="en-NL" smtClean="0"/>
              <a:t>2</a:t>
            </a:fld>
            <a:endParaRPr lang="en-NL"/>
          </a:p>
        </p:txBody>
      </p:sp>
    </p:spTree>
    <p:extLst>
      <p:ext uri="{BB962C8B-B14F-4D97-AF65-F5344CB8AC3E}">
        <p14:creationId xmlns:p14="http://schemas.microsoft.com/office/powerpoint/2010/main" val="401280730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42361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7157CC2-0FC8-4686-B024-99790E0F5162}"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36256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8651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11/19/22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0508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smtClean="0"/>
              <a:t>11/19/22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43559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4937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11/19/22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0723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77919A6-33EB-49BD-A62F-1FA56B9F9712}" type="datetimeFigureOut">
              <a:rPr lang="en-US" smtClean="0"/>
              <a:t>11/19/22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368188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11/19/22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9226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11/19/22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4838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11/19/22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421661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smtClean="0"/>
              <a:t>11/19/22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C66E1-98B5-D9F3-D147-777686432220}"/>
              </a:ext>
            </a:extLst>
          </p:cNvPr>
          <p:cNvSpPr>
            <a:spLocks noGrp="1"/>
          </p:cNvSpPr>
          <p:nvPr>
            <p:ph type="ctrTitle"/>
          </p:nvPr>
        </p:nvSpPr>
        <p:spPr/>
        <p:txBody>
          <a:bodyPr/>
          <a:lstStyle/>
          <a:p>
            <a:r>
              <a:rPr lang="en-NL" dirty="0"/>
              <a:t>Data Pipeline Orchestration</a:t>
            </a:r>
          </a:p>
        </p:txBody>
      </p:sp>
    </p:spTree>
    <p:extLst>
      <p:ext uri="{BB962C8B-B14F-4D97-AF65-F5344CB8AC3E}">
        <p14:creationId xmlns:p14="http://schemas.microsoft.com/office/powerpoint/2010/main" val="34795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A313B03-D361-4EC9-AF52-0B3C1C92C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3" name="Oval 12">
              <a:extLst>
                <a:ext uri="{FF2B5EF4-FFF2-40B4-BE49-F238E27FC236}">
                  <a16:creationId xmlns:a16="http://schemas.microsoft.com/office/drawing/2014/main" id="{5E79CB85-A08A-4579-86F6-A8AA97551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a:extLst>
                <a:ext uri="{FF2B5EF4-FFF2-40B4-BE49-F238E27FC236}">
                  <a16:creationId xmlns:a16="http://schemas.microsoft.com/office/drawing/2014/main" id="{D6C61C9C-364D-4CB6-B9D1-1A6F50F6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sp>
      </p:grpSp>
      <p:sp>
        <p:nvSpPr>
          <p:cNvPr id="16" name="Rectangle 15">
            <a:extLst>
              <a:ext uri="{FF2B5EF4-FFF2-40B4-BE49-F238E27FC236}">
                <a16:creationId xmlns:a16="http://schemas.microsoft.com/office/drawing/2014/main" id="{7045633D-7FA7-4D93-8E45-D385B582A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7">
            <a:extLst>
              <a:ext uri="{FF2B5EF4-FFF2-40B4-BE49-F238E27FC236}">
                <a16:creationId xmlns:a16="http://schemas.microsoft.com/office/drawing/2014/main" id="{82532B9D-ADFC-4AEF-97D4-9FC87BB61E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E0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with medium confidence">
            <a:extLst>
              <a:ext uri="{FF2B5EF4-FFF2-40B4-BE49-F238E27FC236}">
                <a16:creationId xmlns:a16="http://schemas.microsoft.com/office/drawing/2014/main" id="{5D414047-2BD5-1533-A325-9768CF38C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1002" y="801792"/>
            <a:ext cx="9904403" cy="5249332"/>
          </a:xfrm>
          <a:prstGeom prst="rect">
            <a:avLst/>
          </a:prstGeom>
        </p:spPr>
      </p:pic>
    </p:spTree>
    <p:extLst>
      <p:ext uri="{BB962C8B-B14F-4D97-AF65-F5344CB8AC3E}">
        <p14:creationId xmlns:p14="http://schemas.microsoft.com/office/powerpoint/2010/main" val="32699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FE880-C211-0E02-6953-CC36E60AEC8A}"/>
              </a:ext>
            </a:extLst>
          </p:cNvPr>
          <p:cNvSpPr>
            <a:spLocks noGrp="1"/>
          </p:cNvSpPr>
          <p:nvPr>
            <p:ph type="title"/>
          </p:nvPr>
        </p:nvSpPr>
        <p:spPr>
          <a:xfrm>
            <a:off x="1069848" y="484632"/>
            <a:ext cx="10058400" cy="1365189"/>
          </a:xfrm>
        </p:spPr>
        <p:txBody>
          <a:bodyPr/>
          <a:lstStyle/>
          <a:p>
            <a:r>
              <a:rPr lang="en-NL" dirty="0"/>
              <a:t>Design</a:t>
            </a:r>
          </a:p>
        </p:txBody>
      </p:sp>
      <p:sp>
        <p:nvSpPr>
          <p:cNvPr id="3" name="Content Placeholder 2">
            <a:extLst>
              <a:ext uri="{FF2B5EF4-FFF2-40B4-BE49-F238E27FC236}">
                <a16:creationId xmlns:a16="http://schemas.microsoft.com/office/drawing/2014/main" id="{0B8EABBE-AA4D-1FF3-E585-B76F3DD003AD}"/>
              </a:ext>
            </a:extLst>
          </p:cNvPr>
          <p:cNvSpPr>
            <a:spLocks noGrp="1"/>
          </p:cNvSpPr>
          <p:nvPr>
            <p:ph idx="1"/>
          </p:nvPr>
        </p:nvSpPr>
        <p:spPr>
          <a:xfrm>
            <a:off x="1069848" y="1849821"/>
            <a:ext cx="10058400" cy="4322379"/>
          </a:xfrm>
        </p:spPr>
        <p:txBody>
          <a:bodyPr>
            <a:normAutofit/>
          </a:bodyPr>
          <a:lstStyle/>
          <a:p>
            <a:r>
              <a:rPr lang="en-GB" dirty="0"/>
              <a:t>How do you monitor and manage data quality issues?</a:t>
            </a:r>
          </a:p>
          <a:p>
            <a:pPr lvl="1"/>
            <a:r>
              <a:rPr lang="en-GB" dirty="0"/>
              <a:t>All the logs are aggregated and sent to </a:t>
            </a:r>
            <a:r>
              <a:rPr lang="en-GB" dirty="0" err="1"/>
              <a:t>Cloudwatch</a:t>
            </a:r>
            <a:endParaRPr lang="en-GB" dirty="0"/>
          </a:p>
          <a:p>
            <a:pPr lvl="1"/>
            <a:r>
              <a:rPr lang="en-GB" dirty="0"/>
              <a:t>Alarms and dashboards are used to detect the anomaly</a:t>
            </a:r>
          </a:p>
          <a:p>
            <a:pPr lvl="1"/>
            <a:r>
              <a:rPr lang="en-GB" dirty="0"/>
              <a:t>The monitor pipeline will run regularly on aggregated data to check against the business rule</a:t>
            </a:r>
          </a:p>
          <a:p>
            <a:r>
              <a:rPr lang="en-GB" dirty="0"/>
              <a:t>How will you ensure the traceability of the data end-to-end?</a:t>
            </a:r>
          </a:p>
          <a:p>
            <a:pPr lvl="1"/>
            <a:r>
              <a:rPr lang="en-GB" dirty="0"/>
              <a:t>Traceability is maintained by creating the data lineage</a:t>
            </a:r>
          </a:p>
          <a:p>
            <a:pPr lvl="1"/>
            <a:r>
              <a:rPr lang="en-GB" dirty="0"/>
              <a:t>Data lineage is stored in Amazon Neptune</a:t>
            </a:r>
          </a:p>
          <a:p>
            <a:pPr lvl="1"/>
            <a:r>
              <a:rPr lang="en-GB" dirty="0"/>
              <a:t>This lineage is used for checking the pipeline dependency for source data</a:t>
            </a:r>
          </a:p>
          <a:p>
            <a:r>
              <a:rPr lang="en-GB" dirty="0"/>
              <a:t>How will you ensure and validate scalability and throughput performance?</a:t>
            </a:r>
          </a:p>
          <a:p>
            <a:pPr lvl="1"/>
            <a:r>
              <a:rPr lang="en-GB" dirty="0"/>
              <a:t>EMR cluster size can be increased to handle the surge in data</a:t>
            </a:r>
          </a:p>
          <a:p>
            <a:pPr lvl="1"/>
            <a:r>
              <a:rPr lang="en-GB" dirty="0"/>
              <a:t>Cluster size is calculated based on the input file size.</a:t>
            </a:r>
          </a:p>
        </p:txBody>
      </p:sp>
    </p:spTree>
    <p:extLst>
      <p:ext uri="{BB962C8B-B14F-4D97-AF65-F5344CB8AC3E}">
        <p14:creationId xmlns:p14="http://schemas.microsoft.com/office/powerpoint/2010/main" val="286525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F60DA8-B903-F74B-51E9-0BAE9BB73BF6}"/>
              </a:ext>
            </a:extLst>
          </p:cNvPr>
          <p:cNvSpPr>
            <a:spLocks noGrp="1"/>
          </p:cNvSpPr>
          <p:nvPr>
            <p:ph idx="1"/>
          </p:nvPr>
        </p:nvSpPr>
        <p:spPr>
          <a:xfrm>
            <a:off x="1066800" y="906660"/>
            <a:ext cx="10058400" cy="5044680"/>
          </a:xfrm>
        </p:spPr>
        <p:txBody>
          <a:bodyPr/>
          <a:lstStyle/>
          <a:p>
            <a:r>
              <a:rPr lang="en-GB" dirty="0"/>
              <a:t>How will ensure that the data pipeline is as future-ready as possible: ingestion of raw data from banks, 3rd party data (market data, geospatial, text, photos, etc.)?</a:t>
            </a:r>
          </a:p>
          <a:p>
            <a:pPr lvl="1"/>
            <a:r>
              <a:rPr lang="en-NL" dirty="0"/>
              <a:t>Pipelines with common transformation logic can be clubbed under one pipeline whi</a:t>
            </a:r>
            <a:r>
              <a:rPr lang="en-GB" dirty="0" err="1"/>
              <a:t>ch</a:t>
            </a:r>
            <a:r>
              <a:rPr lang="en-NL" dirty="0"/>
              <a:t> can run based on metadata. We need to add metadata entry if a new pipeline needs to be configured(no need to create pipeline from scratch)</a:t>
            </a:r>
          </a:p>
          <a:p>
            <a:r>
              <a:rPr lang="en-GB" dirty="0"/>
              <a:t>How will you ensure a proper development and deployment process for new features, improvements and fixes?</a:t>
            </a:r>
          </a:p>
          <a:p>
            <a:pPr lvl="1"/>
            <a:r>
              <a:rPr lang="en-GB" dirty="0"/>
              <a:t>Cloud formation along with code build is used for CD/CI</a:t>
            </a:r>
          </a:p>
          <a:p>
            <a:pPr lvl="1"/>
            <a:r>
              <a:rPr lang="en-GB" dirty="0"/>
              <a:t>Git hooks will be used to maintain the code quality</a:t>
            </a:r>
          </a:p>
          <a:p>
            <a:r>
              <a:rPr lang="en-GB" dirty="0"/>
              <a:t>The governance layer ensures policies are consistently implemented, eliminating the need to manually configure them across security services.</a:t>
            </a:r>
          </a:p>
          <a:p>
            <a:r>
              <a:rPr lang="en-GB" b="1" i="0" dirty="0">
                <a:solidFill>
                  <a:srgbClr val="292929"/>
                </a:solidFill>
                <a:effectLst/>
                <a:latin typeface="source-serif-pro"/>
              </a:rPr>
              <a:t>Deletion engine</a:t>
            </a:r>
            <a:r>
              <a:rPr lang="en-GB" dirty="0">
                <a:solidFill>
                  <a:srgbClr val="292929"/>
                </a:solidFill>
                <a:latin typeface="source-serif-pro"/>
              </a:rPr>
              <a:t> – </a:t>
            </a:r>
            <a:r>
              <a:rPr lang="en-GB" dirty="0"/>
              <a:t>Scheduled pipelines will run to ensure the complete elimination of users’ data upon request.</a:t>
            </a:r>
          </a:p>
          <a:p>
            <a:r>
              <a:rPr lang="en-GB" dirty="0"/>
              <a:t>Pseudonymise sensitive fields</a:t>
            </a:r>
            <a:endParaRPr lang="en-NL" dirty="0"/>
          </a:p>
        </p:txBody>
      </p:sp>
    </p:spTree>
    <p:extLst>
      <p:ext uri="{BB962C8B-B14F-4D97-AF65-F5344CB8AC3E}">
        <p14:creationId xmlns:p14="http://schemas.microsoft.com/office/powerpoint/2010/main" val="7423601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TMNL Recruitment Case  - Data Engineering October 2022</Template>
  <TotalTime>1221</TotalTime>
  <Words>401</Words>
  <Application>Microsoft Macintosh PowerPoint</Application>
  <PresentationFormat>Widescreen</PresentationFormat>
  <Paragraphs>29</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AmazonEmber</vt:lpstr>
      <vt:lpstr>Arial</vt:lpstr>
      <vt:lpstr>Calibri</vt:lpstr>
      <vt:lpstr>Rockwell</vt:lpstr>
      <vt:lpstr>Rockwell Condensed</vt:lpstr>
      <vt:lpstr>Rockwell Extra Bold</vt:lpstr>
      <vt:lpstr>source-serif-pro</vt:lpstr>
      <vt:lpstr>Wingdings</vt:lpstr>
      <vt:lpstr>Wood Type</vt:lpstr>
      <vt:lpstr>Data Pipeline Orchestration</vt:lpstr>
      <vt:lpstr>PowerPoint Presentation</vt:lpstr>
      <vt:lpstr>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Banga Divjot</dc:creator>
  <cp:lastModifiedBy>Banga Divjot</cp:lastModifiedBy>
  <cp:revision>11</cp:revision>
  <dcterms:created xsi:type="dcterms:W3CDTF">2022-11-13T10:03:35Z</dcterms:created>
  <dcterms:modified xsi:type="dcterms:W3CDTF">2022-11-19T17:26:36Z</dcterms:modified>
</cp:coreProperties>
</file>