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8" r:id="rId16"/>
    <p:sldId id="275" r:id="rId17"/>
    <p:sldId id="276" r:id="rId18"/>
    <p:sldId id="277" r:id="rId19"/>
    <p:sldId id="270" r:id="rId20"/>
  </p:sldIdLst>
  <p:sldSz cx="16198850" cy="8997950"/>
  <p:notesSz cx="6858000" cy="9144000"/>
  <p:defaultTextStyle>
    <a:defPPr>
      <a:defRPr lang="ru-RU"/>
    </a:defPPr>
    <a:lvl1pPr marL="0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9822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9643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9465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79286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99108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18929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38751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58572" algn="l" defTabSz="143964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6" y="-618"/>
      </p:cViewPr>
      <p:guideLst>
        <p:guide orient="horz" pos="2834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2B905-AA66-4FE4-A1D1-DA4D6DCEA7BF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D950D-001C-492D-B0EA-355781DF4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19822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39643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59465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79286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99108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18929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38751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58572" algn="l" defTabSz="143964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Архитектура веб-приложения клиент серверная, а в фреймворке </a:t>
            </a:r>
            <a:r>
              <a:rPr lang="en-US" dirty="0"/>
              <a:t>Django </a:t>
            </a:r>
            <a:r>
              <a:rPr lang="ru-RU" dirty="0"/>
              <a:t>за основу взят шаблон </a:t>
            </a:r>
            <a:r>
              <a:rPr lang="en-US" dirty="0"/>
              <a:t>Model view template </a:t>
            </a:r>
            <a:r>
              <a:rPr lang="ru-RU" dirty="0"/>
              <a:t>то есть модель-представление-шаблон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5BB43-E0B0-4ED4-81C8-D09DB62EDA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13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43" y="299934"/>
            <a:ext cx="13769022" cy="59986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800" spc="-126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943" y="6298565"/>
            <a:ext cx="12149138" cy="1199727"/>
          </a:xfrm>
        </p:spPr>
        <p:txBody>
          <a:bodyPr/>
          <a:lstStyle>
            <a:lvl1pPr marL="0" indent="0" algn="l">
              <a:buNone/>
              <a:defRPr b="0" cap="all" spc="189" baseline="0">
                <a:solidFill>
                  <a:schemeClr val="tx2"/>
                </a:solidFill>
                <a:latin typeface="+mj-lt"/>
              </a:defRPr>
            </a:lvl1pPr>
            <a:lvl2pPr marL="719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5945741" y="6358551"/>
            <a:ext cx="253109" cy="26393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64" tIns="71982" rIns="143964" bIns="71982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945741" y="0"/>
            <a:ext cx="253109" cy="6358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64" tIns="71982" rIns="143964" bIns="71982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44166" y="360337"/>
            <a:ext cx="3644741" cy="767741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943" y="360337"/>
            <a:ext cx="10664243" cy="767741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43" y="1899569"/>
            <a:ext cx="13769022" cy="566954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3800" b="0" cap="all" spc="-126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43" y="299933"/>
            <a:ext cx="13769022" cy="1399681"/>
          </a:xfrm>
        </p:spPr>
        <p:txBody>
          <a:bodyPr anchor="b"/>
          <a:lstStyle>
            <a:lvl1pPr marL="0" indent="0">
              <a:buNone/>
              <a:defRPr sz="3100" b="0" cap="all" spc="189" baseline="0">
                <a:solidFill>
                  <a:schemeClr val="tx2"/>
                </a:solidFill>
                <a:latin typeface="+mj-lt"/>
              </a:defRPr>
            </a:lvl1pPr>
            <a:lvl2pPr marL="7198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3964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594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87928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59910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31892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0387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7585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8796" y="2066196"/>
            <a:ext cx="5831586" cy="593823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7360" y="2066196"/>
            <a:ext cx="5831586" cy="593823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396" y="2063530"/>
            <a:ext cx="5831586" cy="839392"/>
          </a:xfrm>
        </p:spPr>
        <p:txBody>
          <a:bodyPr anchor="b">
            <a:noAutofit/>
          </a:bodyPr>
          <a:lstStyle>
            <a:lvl1pPr marL="0" indent="0">
              <a:buNone/>
              <a:defRPr sz="2800" b="0" cap="all" spc="158" baseline="0">
                <a:solidFill>
                  <a:schemeClr val="tx1"/>
                </a:solidFill>
                <a:latin typeface="+mj-lt"/>
              </a:defRPr>
            </a:lvl1pPr>
            <a:lvl2pPr marL="719822" indent="0">
              <a:buNone/>
              <a:defRPr sz="3100" b="1"/>
            </a:lvl2pPr>
            <a:lvl3pPr marL="1439643" indent="0">
              <a:buNone/>
              <a:defRPr sz="2800" b="1"/>
            </a:lvl3pPr>
            <a:lvl4pPr marL="2159465" indent="0">
              <a:buNone/>
              <a:defRPr sz="2500" b="1"/>
            </a:lvl4pPr>
            <a:lvl5pPr marL="2879286" indent="0">
              <a:buNone/>
              <a:defRPr sz="2500" b="1"/>
            </a:lvl5pPr>
            <a:lvl6pPr marL="3599108" indent="0">
              <a:buNone/>
              <a:defRPr sz="2500" b="1"/>
            </a:lvl6pPr>
            <a:lvl7pPr marL="4318929" indent="0">
              <a:buNone/>
              <a:defRPr sz="2500" b="1"/>
            </a:lvl7pPr>
            <a:lvl8pPr marL="5038751" indent="0">
              <a:buNone/>
              <a:defRPr sz="2500" b="1"/>
            </a:lvl8pPr>
            <a:lvl9pPr marL="5758572" indent="0">
              <a:buNone/>
              <a:defRPr sz="25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396" y="2964371"/>
            <a:ext cx="5831586" cy="5038852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2760" y="2063530"/>
            <a:ext cx="5831586" cy="839392"/>
          </a:xfrm>
        </p:spPr>
        <p:txBody>
          <a:bodyPr anchor="b">
            <a:noAutofit/>
          </a:bodyPr>
          <a:lstStyle>
            <a:lvl1pPr marL="0" indent="0">
              <a:buNone/>
              <a:defRPr lang="en-US" sz="2800" b="0" kern="1200" cap="all" spc="158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19822" indent="0">
              <a:buNone/>
              <a:defRPr sz="3100" b="1"/>
            </a:lvl2pPr>
            <a:lvl3pPr marL="1439643" indent="0">
              <a:buNone/>
              <a:defRPr sz="2800" b="1"/>
            </a:lvl3pPr>
            <a:lvl4pPr marL="2159465" indent="0">
              <a:buNone/>
              <a:defRPr sz="2500" b="1"/>
            </a:lvl4pPr>
            <a:lvl5pPr marL="2879286" indent="0">
              <a:buNone/>
              <a:defRPr sz="2500" b="1"/>
            </a:lvl5pPr>
            <a:lvl6pPr marL="3599108" indent="0">
              <a:buNone/>
              <a:defRPr sz="2500" b="1"/>
            </a:lvl6pPr>
            <a:lvl7pPr marL="4318929" indent="0">
              <a:buNone/>
              <a:defRPr sz="2500" b="1"/>
            </a:lvl7pPr>
            <a:lvl8pPr marL="5038751" indent="0">
              <a:buNone/>
              <a:defRPr sz="2500" b="1"/>
            </a:lvl8pPr>
            <a:lvl9pPr marL="5758572" indent="0">
              <a:buNone/>
              <a:defRPr sz="2500" b="1"/>
            </a:lvl9pPr>
          </a:lstStyle>
          <a:p>
            <a:pPr marL="0" lvl="0" indent="0" algn="l" defTabSz="1439643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2760" y="2964371"/>
            <a:ext cx="5831586" cy="5038852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300" y="2099522"/>
            <a:ext cx="9055607" cy="5878661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44" y="2099522"/>
            <a:ext cx="5329310" cy="5878661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 marL="719822" indent="0">
              <a:buNone/>
              <a:defRPr sz="1900"/>
            </a:lvl2pPr>
            <a:lvl3pPr marL="1439643" indent="0">
              <a:buNone/>
              <a:defRPr sz="1600"/>
            </a:lvl3pPr>
            <a:lvl4pPr marL="2159465" indent="0">
              <a:buNone/>
              <a:defRPr sz="1400"/>
            </a:lvl4pPr>
            <a:lvl5pPr marL="2879286" indent="0">
              <a:buNone/>
              <a:defRPr sz="1400"/>
            </a:lvl5pPr>
            <a:lvl6pPr marL="3599108" indent="0">
              <a:buNone/>
              <a:defRPr sz="1400"/>
            </a:lvl6pPr>
            <a:lvl7pPr marL="4318929" indent="0">
              <a:buNone/>
              <a:defRPr sz="1400"/>
            </a:lvl7pPr>
            <a:lvl8pPr marL="5038751" indent="0">
              <a:buNone/>
              <a:defRPr sz="1400"/>
            </a:lvl8pPr>
            <a:lvl9pPr marL="5758572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45741" y="6358551"/>
            <a:ext cx="253109" cy="26393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64" tIns="71982" rIns="143964" bIns="71982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5945303" cy="635855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5000"/>
            </a:lvl1pPr>
            <a:lvl2pPr marL="719822" indent="0">
              <a:buNone/>
              <a:defRPr sz="4400"/>
            </a:lvl2pPr>
            <a:lvl3pPr marL="1439643" indent="0">
              <a:buNone/>
              <a:defRPr sz="3800"/>
            </a:lvl3pPr>
            <a:lvl4pPr marL="2159465" indent="0">
              <a:buNone/>
              <a:defRPr sz="3100"/>
            </a:lvl4pPr>
            <a:lvl5pPr marL="2879286" indent="0">
              <a:buNone/>
              <a:defRPr sz="3100"/>
            </a:lvl5pPr>
            <a:lvl6pPr marL="3599108" indent="0">
              <a:buNone/>
              <a:defRPr sz="3100"/>
            </a:lvl6pPr>
            <a:lvl7pPr marL="4318929" indent="0">
              <a:buNone/>
              <a:defRPr sz="3100"/>
            </a:lvl7pPr>
            <a:lvl8pPr marL="5038751" indent="0">
              <a:buNone/>
              <a:defRPr sz="3100"/>
            </a:lvl8pPr>
            <a:lvl9pPr marL="5758572" indent="0">
              <a:buNone/>
              <a:defRPr sz="31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44" y="7498292"/>
            <a:ext cx="14443974" cy="599863"/>
          </a:xfrm>
        </p:spPr>
        <p:txBody>
          <a:bodyPr/>
          <a:lstStyle>
            <a:lvl1pPr marL="0" indent="0">
              <a:buNone/>
              <a:defRPr sz="2500"/>
            </a:lvl1pPr>
            <a:lvl2pPr marL="719822" indent="0">
              <a:buNone/>
              <a:defRPr sz="1900"/>
            </a:lvl2pPr>
            <a:lvl3pPr marL="1439643" indent="0">
              <a:buNone/>
              <a:defRPr sz="1600"/>
            </a:lvl3pPr>
            <a:lvl4pPr marL="2159465" indent="0">
              <a:buNone/>
              <a:defRPr sz="1400"/>
            </a:lvl4pPr>
            <a:lvl5pPr marL="2879286" indent="0">
              <a:buNone/>
              <a:defRPr sz="1400"/>
            </a:lvl5pPr>
            <a:lvl6pPr marL="3599108" indent="0">
              <a:buNone/>
              <a:defRPr sz="1400"/>
            </a:lvl6pPr>
            <a:lvl7pPr marL="4318929" indent="0">
              <a:buNone/>
              <a:defRPr sz="1400"/>
            </a:lvl7pPr>
            <a:lvl8pPr marL="5038751" indent="0">
              <a:buNone/>
              <a:defRPr sz="1400"/>
            </a:lvl8pPr>
            <a:lvl9pPr marL="5758572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9944" y="6498520"/>
            <a:ext cx="14443974" cy="999772"/>
          </a:xfrm>
        </p:spPr>
        <p:txBody>
          <a:bodyPr anchor="t">
            <a:normAutofit/>
          </a:bodyPr>
          <a:lstStyle>
            <a:lvl1pPr>
              <a:defRPr sz="5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45741" y="0"/>
            <a:ext cx="253109" cy="6358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64" tIns="71982" rIns="143964" bIns="7198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43" y="200371"/>
            <a:ext cx="10259271" cy="1799590"/>
          </a:xfrm>
          <a:prstGeom prst="rect">
            <a:avLst/>
          </a:prstGeom>
        </p:spPr>
        <p:txBody>
          <a:bodyPr vert="horz" lIns="143964" tIns="71982" rIns="143964" bIns="71982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43" y="2299476"/>
            <a:ext cx="13499042" cy="5738277"/>
          </a:xfrm>
          <a:prstGeom prst="rect">
            <a:avLst/>
          </a:prstGeom>
        </p:spPr>
        <p:txBody>
          <a:bodyPr vert="horz" lIns="143964" tIns="71982" rIns="143964" bIns="71982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9944" y="8098156"/>
            <a:ext cx="6074568" cy="399909"/>
          </a:xfrm>
          <a:prstGeom prst="rect">
            <a:avLst/>
          </a:prstGeom>
        </p:spPr>
        <p:txBody>
          <a:bodyPr vert="horz" lIns="143964" tIns="71982" rIns="143964" bIns="0" rtlCol="0" anchor="b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08549079-7F8C-4D6C-9985-ADB1D9A10724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944" y="8518893"/>
            <a:ext cx="6074568" cy="372415"/>
          </a:xfrm>
          <a:prstGeom prst="rect">
            <a:avLst/>
          </a:prstGeom>
        </p:spPr>
        <p:txBody>
          <a:bodyPr vert="horz" lIns="143964" tIns="71982" rIns="143964" bIns="71982" rtlCol="0" anchor="t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4877308" y="7638105"/>
            <a:ext cx="1726275" cy="646829"/>
          </a:xfrm>
          <a:prstGeom prst="rect">
            <a:avLst/>
          </a:prstGeom>
        </p:spPr>
        <p:txBody>
          <a:bodyPr vert="horz" lIns="143964" tIns="71982" rIns="143964" bIns="71982" rtlCol="0" anchor="ctr"/>
          <a:lstStyle>
            <a:lvl1pPr algn="l">
              <a:defRPr sz="3800" b="1">
                <a:solidFill>
                  <a:schemeClr val="tx2"/>
                </a:solidFill>
              </a:defRPr>
            </a:lvl1pPr>
          </a:lstStyle>
          <a:p>
            <a:fld id="{E44CCE23-7168-43A9-B96F-6AD51EAF05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5945741" y="0"/>
            <a:ext cx="253109" cy="17995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64" tIns="71982" rIns="143964" bIns="7198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45741" y="1799590"/>
            <a:ext cx="253109" cy="7198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64" tIns="71982" rIns="143964" bIns="71982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643" rtl="0" eaLnBrk="1" latinLnBrk="0" hangingPunct="1">
        <a:spcBef>
          <a:spcPct val="0"/>
        </a:spcBef>
        <a:buNone/>
        <a:defRPr sz="5700" kern="1200" cap="all" spc="-94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439643" rtl="0" eaLnBrk="1" latinLnBrk="0" hangingPunct="1">
        <a:spcBef>
          <a:spcPct val="20000"/>
        </a:spcBef>
        <a:spcAft>
          <a:spcPts val="944"/>
        </a:spcAft>
        <a:buFont typeface="Arial" pitchFamily="34" charset="0"/>
        <a:buNone/>
        <a:defRPr sz="3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9822" indent="-287929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799554" indent="-359911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519375" indent="-359911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39197" indent="-359911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959019" indent="-359911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840" indent="-359911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5398662" indent="-359911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6118483" indent="-359911" algn="l" defTabSz="14396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9822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643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465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286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108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8929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38751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58572" algn="l" defTabSz="14396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59844" y="513220"/>
            <a:ext cx="11258089" cy="5998632"/>
          </a:xfrm>
        </p:spPr>
        <p:txBody>
          <a:bodyPr/>
          <a:lstStyle/>
          <a:p>
            <a:pPr algn="ctr"/>
            <a:r>
              <a:rPr lang="ru-RU" sz="5000" dirty="0"/>
              <a:t>Курсовая работа</a:t>
            </a:r>
            <a:br>
              <a:rPr lang="ru-RU" sz="5000" dirty="0"/>
            </a:br>
            <a:r>
              <a:rPr lang="ru-RU" sz="5000" dirty="0"/>
              <a:t>Информационная система</a:t>
            </a:r>
            <a:br>
              <a:rPr lang="ru-RU" sz="5000" dirty="0"/>
            </a:br>
            <a:r>
              <a:rPr lang="ru-RU" sz="5000" dirty="0"/>
              <a:t>«Сервисный центр по ремонты бытовой техники»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C6DAF11F-16A2-4026-B1BF-8AE995C2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95029"/>
              </p:ext>
            </p:extLst>
          </p:nvPr>
        </p:nvGraphicFramePr>
        <p:xfrm>
          <a:off x="8243738" y="6864227"/>
          <a:ext cx="7726796" cy="2133725"/>
        </p:xfrm>
        <a:graphic>
          <a:graphicData uri="http://schemas.openxmlformats.org/drawingml/2006/table">
            <a:tbl>
              <a:tblPr firstRow="1" bandRow="1"/>
              <a:tblGrid>
                <a:gridCol w="3717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94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32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Выполнил: </a:t>
                      </a:r>
                      <a:br>
                        <a:rPr lang="ru-RU" sz="32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</a:br>
                      <a:r>
                        <a:rPr lang="ru-RU" sz="32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Группа: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32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Руководитель:</a:t>
                      </a:r>
                    </a:p>
                    <a:p>
                      <a:pPr marL="0" algn="l" defTabSz="914400" rtl="0" eaLnBrk="1" latinLnBrk="0" hangingPunct="1"/>
                      <a:endParaRPr lang="ru-RU" sz="32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279552" marR="279552" marT="78719" marB="78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32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Дивонин</a:t>
                      </a:r>
                      <a:r>
                        <a:rPr lang="ru-RU" sz="3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 К.А.</a:t>
                      </a:r>
                      <a:endParaRPr lang="ru-RU" sz="32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u-RU" sz="3200" b="0" i="0" u="none" strike="noStrike" kern="1200" cap="none" dirty="0" smtClean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ИС-20-1</a:t>
                      </a:r>
                      <a:endParaRPr lang="ru-RU" sz="32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3200" b="0" i="0" u="none" strike="noStrike" kern="1200" cap="none" baseline="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Кудрявцева М.А. </a:t>
                      </a:r>
                      <a:endParaRPr lang="ru-RU" sz="32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endParaRPr lang="ru-RU" sz="32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279552" marR="279552" marT="78719" marB="7871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5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1673" y="1899570"/>
            <a:ext cx="4247292" cy="1159246"/>
          </a:xfrm>
        </p:spPr>
        <p:txBody>
          <a:bodyPr/>
          <a:lstStyle/>
          <a:p>
            <a:r>
              <a:rPr lang="en-US" sz="3200" dirty="0"/>
              <a:t>ER</a:t>
            </a:r>
            <a:r>
              <a:rPr lang="ru-RU" sz="3200" dirty="0"/>
              <a:t>-модель базы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Проектирование программного </a:t>
            </a:r>
            <a:r>
              <a:rPr lang="ru-RU" sz="4000" dirty="0" smtClean="0"/>
              <a:t>продукта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477634" y="8467015"/>
            <a:ext cx="1530770" cy="637812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200" b="1" dirty="0"/>
              <a:t>10/16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406088" y="3381715"/>
            <a:ext cx="6835425" cy="5085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4" y="3157319"/>
            <a:ext cx="7416824" cy="56166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342196" y="1978695"/>
            <a:ext cx="6928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cap="all" spc="-126" dirty="0">
                <a:latin typeface="+mj-lt"/>
                <a:ea typeface="+mj-ea"/>
                <a:cs typeface="+mj-cs"/>
              </a:rPr>
              <a:t>Инфологическая 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1291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8705" y="1474639"/>
            <a:ext cx="12457384" cy="1159246"/>
          </a:xfrm>
        </p:spPr>
        <p:txBody>
          <a:bodyPr/>
          <a:lstStyle/>
          <a:p>
            <a:pPr algn="ctr"/>
            <a:r>
              <a:rPr lang="ru-RU" sz="3200" dirty="0"/>
              <a:t>Главная страница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dirty="0">
                <a:ln w="0"/>
                <a:latin typeface="Franklin Gothic Demi Cond" panose="020B0706030402020204" pitchFamily="34" charset="0"/>
              </a:rPr>
              <a:t>Проектирование пользовательского </a:t>
            </a:r>
            <a:r>
              <a:rPr lang="ru-RU" sz="4800" dirty="0" smtClean="0">
                <a:ln w="0"/>
                <a:latin typeface="Franklin Gothic Demi Cond" panose="020B0706030402020204" pitchFamily="34" charset="0"/>
              </a:rPr>
              <a:t>интерфейса</a:t>
            </a:r>
            <a:endParaRPr lang="ru-RU" sz="4800" dirty="0">
              <a:ln w="0"/>
              <a:latin typeface="Franklin Gothic Demi Cond" panose="020B07060304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2801" y="2266727"/>
            <a:ext cx="10441160" cy="65527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88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665" y="1618655"/>
            <a:ext cx="13769022" cy="648072"/>
          </a:xfrm>
        </p:spPr>
        <p:txBody>
          <a:bodyPr/>
          <a:lstStyle/>
          <a:p>
            <a:pPr algn="ctr"/>
            <a:r>
              <a:rPr lang="ru-RU" sz="3200" dirty="0" smtClean="0"/>
              <a:t>регистрация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dirty="0">
                <a:ln w="0"/>
                <a:latin typeface="Franklin Gothic Demi Cond" panose="020B0706030402020204" pitchFamily="34" charset="0"/>
              </a:rPr>
              <a:t>Проектирование пользовательского </a:t>
            </a:r>
            <a:r>
              <a:rPr lang="ru-RU" sz="4800" dirty="0" smtClean="0">
                <a:ln w="0"/>
                <a:latin typeface="Franklin Gothic Demi Cond" panose="020B0706030402020204" pitchFamily="34" charset="0"/>
              </a:rPr>
              <a:t>интерфейса</a:t>
            </a:r>
            <a:endParaRPr lang="ru-RU" sz="4800" dirty="0">
              <a:ln w="0"/>
              <a:latin typeface="Franklin Gothic Demi Cond" panose="020B07060304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6857" y="2194719"/>
            <a:ext cx="10225136" cy="64807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220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913" y="1690663"/>
            <a:ext cx="13769022" cy="772997"/>
          </a:xfrm>
        </p:spPr>
        <p:txBody>
          <a:bodyPr/>
          <a:lstStyle/>
          <a:p>
            <a:pPr algn="ctr"/>
            <a:r>
              <a:rPr lang="ru-RU" sz="3200" dirty="0" smtClean="0"/>
              <a:t>Авторизация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dirty="0">
                <a:ln w="0"/>
                <a:latin typeface="Franklin Gothic Demi Cond" panose="020B0706030402020204" pitchFamily="34" charset="0"/>
              </a:rPr>
              <a:t>Проектирование пользовательского </a:t>
            </a:r>
            <a:r>
              <a:rPr lang="ru-RU" sz="4800" dirty="0" smtClean="0">
                <a:ln w="0"/>
                <a:latin typeface="Franklin Gothic Demi Cond" panose="020B0706030402020204" pitchFamily="34" charset="0"/>
              </a:rPr>
              <a:t>интерфейса</a:t>
            </a:r>
            <a:endParaRPr lang="ru-RU" sz="4800" dirty="0">
              <a:ln w="0"/>
              <a:latin typeface="Franklin Gothic Demi Cond" panose="020B07060304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18905" y="2410743"/>
            <a:ext cx="9345394" cy="6098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31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8007E8E-75CE-466D-B658-1021E50BDE34}"/>
              </a:ext>
            </a:extLst>
          </p:cNvPr>
          <p:cNvSpPr/>
          <p:nvPr/>
        </p:nvSpPr>
        <p:spPr>
          <a:xfrm>
            <a:off x="935209" y="1731073"/>
            <a:ext cx="14328429" cy="91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BDE009-F516-BE22-1238-1C82B5A95BFB}"/>
              </a:ext>
            </a:extLst>
          </p:cNvPr>
          <p:cNvSpPr txBox="1"/>
          <p:nvPr/>
        </p:nvSpPr>
        <p:spPr>
          <a:xfrm>
            <a:off x="14843743" y="8474822"/>
            <a:ext cx="1355107" cy="486275"/>
          </a:xfrm>
          <a:prstGeom prst="rect">
            <a:avLst/>
          </a:prstGeom>
          <a:noFill/>
        </p:spPr>
        <p:txBody>
          <a:bodyPr wrap="square" lIns="85332" tIns="42666" rIns="85332" bIns="42666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</a:rPr>
              <a:t>10/16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D871213-33D4-9DE5-B9DD-0F67255D9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4"/>
          <a:stretch/>
        </p:blipFill>
        <p:spPr bwMode="auto">
          <a:xfrm>
            <a:off x="397976" y="2377748"/>
            <a:ext cx="7161992" cy="574488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oogle Shape;70;p14">
            <a:extLst>
              <a:ext uri="{FF2B5EF4-FFF2-40B4-BE49-F238E27FC236}">
                <a16:creationId xmlns="" xmlns:a16="http://schemas.microsoft.com/office/drawing/2014/main" id="{36618FDE-17C3-46DE-8B20-5D0D75AA95A0}"/>
              </a:ext>
            </a:extLst>
          </p:cNvPr>
          <p:cNvSpPr txBox="1"/>
          <p:nvPr/>
        </p:nvSpPr>
        <p:spPr>
          <a:xfrm>
            <a:off x="8118762" y="1136899"/>
            <a:ext cx="8565265" cy="71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49" tIns="111949" rIns="111949" bIns="111949" anchor="t" anchorCtr="0">
            <a:noAutofit/>
          </a:bodyPr>
          <a:lstStyle/>
          <a:p>
            <a:pPr algn="ctr"/>
            <a:r>
              <a:rPr lang="en-US" sz="3200" cap="all" spc="-126" dirty="0">
                <a:latin typeface="+mj-lt"/>
                <a:ea typeface="+mj-ea"/>
                <a:cs typeface="+mj-cs"/>
              </a:rPr>
              <a:t>MVT(</a:t>
            </a:r>
            <a:r>
              <a:rPr lang="ru-RU" sz="3200" cap="all" spc="-126" dirty="0">
                <a:latin typeface="+mj-lt"/>
                <a:ea typeface="+mj-ea"/>
                <a:cs typeface="+mj-cs"/>
              </a:rPr>
              <a:t>Модель-Представление-Шаблон</a:t>
            </a:r>
            <a:r>
              <a:rPr lang="en-US" sz="3200" cap="all" spc="-126" dirty="0">
                <a:latin typeface="+mj-lt"/>
                <a:ea typeface="+mj-ea"/>
                <a:cs typeface="+mj-cs"/>
              </a:rPr>
              <a:t>)</a:t>
            </a:r>
            <a:endParaRPr lang="ru-RU" sz="3200" cap="all" spc="-126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Google Shape;70;p14">
            <a:extLst>
              <a:ext uri="{FF2B5EF4-FFF2-40B4-BE49-F238E27FC236}">
                <a16:creationId xmlns="" xmlns:a16="http://schemas.microsoft.com/office/drawing/2014/main" id="{C547E310-8593-4F17-9B01-19C5C9C81CC8}"/>
              </a:ext>
            </a:extLst>
          </p:cNvPr>
          <p:cNvSpPr txBox="1"/>
          <p:nvPr/>
        </p:nvSpPr>
        <p:spPr>
          <a:xfrm>
            <a:off x="178545" y="1239648"/>
            <a:ext cx="8099423" cy="6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49" tIns="111949" rIns="111949" bIns="111949" anchor="t" anchorCtr="0">
            <a:noAutofit/>
          </a:bodyPr>
          <a:lstStyle/>
          <a:p>
            <a:pPr algn="ctr"/>
            <a:r>
              <a:rPr lang="ru-RU" sz="3200" cap="all" spc="-126" dirty="0">
                <a:latin typeface="+mj-lt"/>
                <a:ea typeface="+mj-ea"/>
                <a:cs typeface="+mj-cs"/>
              </a:rPr>
              <a:t>Клиент-серверная архитектура</a:t>
            </a:r>
          </a:p>
        </p:txBody>
      </p:sp>
      <p:pic>
        <p:nvPicPr>
          <p:cNvPr id="12" name="Объект 5">
            <a:extLst>
              <a:ext uri="{FF2B5EF4-FFF2-40B4-BE49-F238E27FC236}">
                <a16:creationId xmlns=""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4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63" y="2287824"/>
            <a:ext cx="6210308" cy="583481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C5766117-C944-4573-B8FD-1D0B3EC5291B}"/>
              </a:ext>
            </a:extLst>
          </p:cNvPr>
          <p:cNvSpPr txBox="1">
            <a:spLocks/>
          </p:cNvSpPr>
          <p:nvPr/>
        </p:nvSpPr>
        <p:spPr>
          <a:xfrm>
            <a:off x="1743603" y="-58117"/>
            <a:ext cx="12711639" cy="1599636"/>
          </a:xfrm>
          <a:prstGeom prst="rect">
            <a:avLst/>
          </a:prstGeom>
        </p:spPr>
        <p:txBody>
          <a:bodyPr vert="horz" lIns="111966" tIns="55983" rIns="111966" bIns="55983" rtlCol="0" anchor="ctr">
            <a:noAutofit/>
          </a:bodyPr>
          <a:lstStyle/>
          <a:p>
            <a:pPr algn="ctr" defTabSz="839701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800" cap="all" spc="189" dirty="0">
                <a:ln w="0"/>
                <a:solidFill>
                  <a:schemeClr val="tx2"/>
                </a:solidFill>
                <a:latin typeface="Franklin Gothic Demi Cond" panose="020B0706030402020204" pitchFamily="34" charset="0"/>
              </a:rPr>
              <a:t>Архитектура программного продукта</a:t>
            </a:r>
          </a:p>
        </p:txBody>
      </p:sp>
      <p:sp>
        <p:nvSpPr>
          <p:cNvPr id="2" name="Стрелка: вниз 1">
            <a:extLst>
              <a:ext uri="{FF2B5EF4-FFF2-40B4-BE49-F238E27FC236}">
                <a16:creationId xmlns="" xmlns:a16="http://schemas.microsoft.com/office/drawing/2014/main" id="{5DB67C4B-86AB-440E-A159-A62A70781CD9}"/>
              </a:ext>
            </a:extLst>
          </p:cNvPr>
          <p:cNvSpPr/>
          <p:nvPr/>
        </p:nvSpPr>
        <p:spPr>
          <a:xfrm rot="10800000">
            <a:off x="11171620" y="3472837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3677B01B-29A0-496F-8259-98952AC1D38E}"/>
              </a:ext>
            </a:extLst>
          </p:cNvPr>
          <p:cNvSpPr/>
          <p:nvPr/>
        </p:nvSpPr>
        <p:spPr>
          <a:xfrm>
            <a:off x="10543038" y="3948326"/>
            <a:ext cx="1590884" cy="533306"/>
          </a:xfrm>
          <a:prstGeom prst="rect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r>
              <a:rPr lang="en-US" dirty="0"/>
              <a:t>Template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BD0177AF-AFF1-42EA-80FE-7E7D569701F1}"/>
              </a:ext>
            </a:extLst>
          </p:cNvPr>
          <p:cNvSpPr/>
          <p:nvPr/>
        </p:nvSpPr>
        <p:spPr>
          <a:xfrm>
            <a:off x="10543038" y="2763513"/>
            <a:ext cx="4125785" cy="533306"/>
          </a:xfrm>
          <a:prstGeom prst="rect">
            <a:avLst/>
          </a:prstGeom>
          <a:solidFill>
            <a:srgbClr val="D18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r>
              <a:rPr lang="en-US" dirty="0"/>
              <a:t>Browser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69F9B16D-B9C1-4C0D-A57B-8D77BF986438}"/>
              </a:ext>
            </a:extLst>
          </p:cNvPr>
          <p:cNvSpPr/>
          <p:nvPr/>
        </p:nvSpPr>
        <p:spPr>
          <a:xfrm>
            <a:off x="13077939" y="3948326"/>
            <a:ext cx="1590884" cy="533306"/>
          </a:xfrm>
          <a:prstGeom prst="rect">
            <a:avLst/>
          </a:prstGeom>
          <a:solidFill>
            <a:srgbClr val="D18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r>
              <a:rPr lang="en-US" dirty="0" err="1"/>
              <a:t>Url</a:t>
            </a:r>
            <a:r>
              <a:rPr lang="en-US" dirty="0"/>
              <a:t> dispatcher</a:t>
            </a:r>
            <a:endParaRPr lang="ru-RU" dirty="0"/>
          </a:p>
        </p:txBody>
      </p:sp>
      <p:sp>
        <p:nvSpPr>
          <p:cNvPr id="16" name="Стрелка: вниз 15">
            <a:extLst>
              <a:ext uri="{FF2B5EF4-FFF2-40B4-BE49-F238E27FC236}">
                <a16:creationId xmlns="" xmlns:a16="http://schemas.microsoft.com/office/drawing/2014/main" id="{1F326309-8990-4B96-B8FC-88B6C40CAD96}"/>
              </a:ext>
            </a:extLst>
          </p:cNvPr>
          <p:cNvSpPr/>
          <p:nvPr/>
        </p:nvSpPr>
        <p:spPr>
          <a:xfrm>
            <a:off x="13811666" y="3479186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="" xmlns:a16="http://schemas.microsoft.com/office/drawing/2014/main" id="{0E2AEFD2-9332-47AA-9883-1761176DA4CF}"/>
              </a:ext>
            </a:extLst>
          </p:cNvPr>
          <p:cNvSpPr/>
          <p:nvPr/>
        </p:nvSpPr>
        <p:spPr>
          <a:xfrm>
            <a:off x="13811666" y="4530546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18" name="Стрелка: вниз 17">
            <a:extLst>
              <a:ext uri="{FF2B5EF4-FFF2-40B4-BE49-F238E27FC236}">
                <a16:creationId xmlns="" xmlns:a16="http://schemas.microsoft.com/office/drawing/2014/main" id="{BB5188E5-0617-4412-93BC-96D4AF3BC054}"/>
              </a:ext>
            </a:extLst>
          </p:cNvPr>
          <p:cNvSpPr/>
          <p:nvPr/>
        </p:nvSpPr>
        <p:spPr>
          <a:xfrm>
            <a:off x="13811666" y="5502789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19" name="Стрелка: вниз 18">
            <a:extLst>
              <a:ext uri="{FF2B5EF4-FFF2-40B4-BE49-F238E27FC236}">
                <a16:creationId xmlns="" xmlns:a16="http://schemas.microsoft.com/office/drawing/2014/main" id="{A20C5539-9E5F-489C-814A-740983A8C763}"/>
              </a:ext>
            </a:extLst>
          </p:cNvPr>
          <p:cNvSpPr/>
          <p:nvPr/>
        </p:nvSpPr>
        <p:spPr>
          <a:xfrm>
            <a:off x="13811666" y="6475031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66CBB844-2E25-4CFF-BB7C-E872D71C4775}"/>
              </a:ext>
            </a:extLst>
          </p:cNvPr>
          <p:cNvSpPr/>
          <p:nvPr/>
        </p:nvSpPr>
        <p:spPr>
          <a:xfrm>
            <a:off x="10538765" y="4907685"/>
            <a:ext cx="4147201" cy="569684"/>
          </a:xfrm>
          <a:prstGeom prst="rect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r>
              <a:rPr lang="en-US" dirty="0"/>
              <a:t>View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50434E60-D3C2-4AFF-9804-19F5BFF0E051}"/>
              </a:ext>
            </a:extLst>
          </p:cNvPr>
          <p:cNvSpPr/>
          <p:nvPr/>
        </p:nvSpPr>
        <p:spPr>
          <a:xfrm>
            <a:off x="10538765" y="5889799"/>
            <a:ext cx="4147201" cy="569684"/>
          </a:xfrm>
          <a:prstGeom prst="rect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r>
              <a:rPr lang="en-US" dirty="0"/>
              <a:t>Model</a:t>
            </a:r>
            <a:endParaRPr lang="ru-RU" dirty="0"/>
          </a:p>
        </p:txBody>
      </p:sp>
      <p:sp>
        <p:nvSpPr>
          <p:cNvPr id="23" name="Стрелка: вниз 22">
            <a:extLst>
              <a:ext uri="{FF2B5EF4-FFF2-40B4-BE49-F238E27FC236}">
                <a16:creationId xmlns="" xmlns:a16="http://schemas.microsoft.com/office/drawing/2014/main" id="{E16EFD60-5EBF-4B46-923B-2DD71FC3AFB4}"/>
              </a:ext>
            </a:extLst>
          </p:cNvPr>
          <p:cNvSpPr/>
          <p:nvPr/>
        </p:nvSpPr>
        <p:spPr>
          <a:xfrm rot="10800000">
            <a:off x="11171620" y="6483779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="" xmlns:a16="http://schemas.microsoft.com/office/drawing/2014/main" id="{4EF526B1-F709-4663-98F5-C66B263E31E4}"/>
              </a:ext>
            </a:extLst>
          </p:cNvPr>
          <p:cNvSpPr/>
          <p:nvPr/>
        </p:nvSpPr>
        <p:spPr>
          <a:xfrm rot="10800000">
            <a:off x="11171620" y="5517216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25" name="Стрелка: вниз 24">
            <a:extLst>
              <a:ext uri="{FF2B5EF4-FFF2-40B4-BE49-F238E27FC236}">
                <a16:creationId xmlns="" xmlns:a16="http://schemas.microsoft.com/office/drawing/2014/main" id="{E266B444-979C-441B-AC0A-EA1CB891B492}"/>
              </a:ext>
            </a:extLst>
          </p:cNvPr>
          <p:cNvSpPr/>
          <p:nvPr/>
        </p:nvSpPr>
        <p:spPr>
          <a:xfrm rot="10800000">
            <a:off x="11171620" y="4540354"/>
            <a:ext cx="259433" cy="351782"/>
          </a:xfrm>
          <a:prstGeom prst="downArrow">
            <a:avLst/>
          </a:prstGeom>
          <a:solidFill>
            <a:srgbClr val="F49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88E3C582-AD35-4C31-83BF-4AA80C3B1407}"/>
              </a:ext>
            </a:extLst>
          </p:cNvPr>
          <p:cNvSpPr/>
          <p:nvPr/>
        </p:nvSpPr>
        <p:spPr>
          <a:xfrm>
            <a:off x="10538765" y="6859858"/>
            <a:ext cx="4147201" cy="569684"/>
          </a:xfrm>
          <a:prstGeom prst="rect">
            <a:avLst/>
          </a:prstGeom>
          <a:solidFill>
            <a:srgbClr val="D18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32" tIns="42666" rIns="85332" bIns="42666" rtlCol="0" anchor="ctr"/>
          <a:lstStyle/>
          <a:p>
            <a:pPr algn="ctr"/>
            <a:r>
              <a:rPr lang="en-US" dirty="0"/>
              <a:t>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5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4092" y="1935715"/>
            <a:ext cx="7494758" cy="727198"/>
          </a:xfrm>
        </p:spPr>
        <p:txBody>
          <a:bodyPr/>
          <a:lstStyle/>
          <a:p>
            <a:r>
              <a:rPr lang="ru-RU" sz="3200" dirty="0" smtClean="0"/>
              <a:t>Главная страница (представление)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Разработка программного </a:t>
            </a:r>
            <a:r>
              <a:rPr lang="ru-RU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продукта</a:t>
            </a:r>
            <a:endParaRPr lang="ru-RU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Demi Cond" panose="020B07060304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5" y="3274839"/>
            <a:ext cx="8507413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0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" y="2122710"/>
            <a:ext cx="9887339" cy="652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9623" y="1762671"/>
            <a:ext cx="5903477" cy="1701983"/>
          </a:xfrm>
        </p:spPr>
        <p:txBody>
          <a:bodyPr/>
          <a:lstStyle/>
          <a:p>
            <a:r>
              <a:rPr lang="ru-RU" sz="3200" dirty="0"/>
              <a:t>Главная страница </a:t>
            </a:r>
            <a:r>
              <a:rPr lang="ru-RU" sz="3200" dirty="0" smtClean="0"/>
              <a:t>(шаблон)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Разработка программного </a:t>
            </a:r>
            <a:r>
              <a:rPr lang="ru-RU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продукта</a:t>
            </a:r>
            <a:endParaRPr lang="ru-RU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Demi Cond" panose="020B07060304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89" y="4066927"/>
            <a:ext cx="72226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73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3" y="1854680"/>
            <a:ext cx="8149702" cy="674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6617" y="250503"/>
            <a:ext cx="13769022" cy="1399681"/>
          </a:xfrm>
        </p:spPr>
        <p:txBody>
          <a:bodyPr/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Разработка программного </a:t>
            </a:r>
            <a:r>
              <a:rPr lang="ru-RU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продукта</a:t>
            </a:r>
            <a:endParaRPr lang="ru-RU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Demi Cond" panose="020B07060304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95369" y="1879091"/>
            <a:ext cx="7846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cap="all" spc="-126" dirty="0" smtClean="0">
                <a:latin typeface="+mj-lt"/>
                <a:ea typeface="+mj-ea"/>
                <a:cs typeface="+mj-cs"/>
              </a:rPr>
              <a:t>Авторизация(представление)</a:t>
            </a:r>
            <a:endParaRPr lang="ru-RU" sz="3200" cap="all" spc="-126" dirty="0"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73" y="2626767"/>
            <a:ext cx="4211365" cy="579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31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5" y="1906687"/>
            <a:ext cx="7776077" cy="548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81" y="1906687"/>
            <a:ext cx="6119500" cy="909895"/>
          </a:xfrm>
        </p:spPr>
        <p:txBody>
          <a:bodyPr/>
          <a:lstStyle/>
          <a:p>
            <a:r>
              <a:rPr lang="ru-RU" sz="3200" dirty="0" smtClean="0"/>
              <a:t>Авторизация(шаблон</a:t>
            </a:r>
            <a:r>
              <a:rPr lang="ru-RU" sz="3200" dirty="0"/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Разработка программного </a:t>
            </a:r>
            <a:r>
              <a:rPr lang="ru-RU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 Cond" panose="020B0706030402020204" pitchFamily="34" charset="0"/>
              </a:rPr>
              <a:t>продукта</a:t>
            </a:r>
            <a:endParaRPr lang="ru-RU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Demi Cond" panose="020B07060304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665" y="3194096"/>
            <a:ext cx="36290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4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943" y="1899569"/>
            <a:ext cx="14815769" cy="5669541"/>
          </a:xfrm>
        </p:spPr>
        <p:txBody>
          <a:bodyPr/>
          <a:lstStyle/>
          <a:p>
            <a:r>
              <a:rPr lang="ru-RU" sz="2800" dirty="0">
                <a:latin typeface="Franklin Gothic Demi" panose="020B0703020102020204" pitchFamily="34" charset="0"/>
              </a:rPr>
              <a:t>Реализована информационная система </a:t>
            </a:r>
            <a:r>
              <a:rPr lang="ru-RU" sz="3100" b="1" dirty="0">
                <a:latin typeface="Franklin Gothic Demi" panose="020B0703020102020204" pitchFamily="34" charset="0"/>
              </a:rPr>
              <a:t>«Сервисный центр по ремонту бытовой техники»</a:t>
            </a:r>
            <a:r>
              <a:rPr lang="ru-RU" sz="3100" dirty="0">
                <a:latin typeface="Franklin Gothic Demi" panose="020B0703020102020204" pitchFamily="34" charset="0"/>
              </a:rPr>
              <a:t>.</a:t>
            </a:r>
            <a:br>
              <a:rPr lang="ru-RU" sz="3100" dirty="0">
                <a:latin typeface="Franklin Gothic Demi" panose="020B0703020102020204" pitchFamily="34" charset="0"/>
              </a:rPr>
            </a:br>
            <a:r>
              <a:rPr lang="ru-RU" sz="3100" dirty="0">
                <a:latin typeface="Franklin Gothic Demi" panose="020B0703020102020204" pitchFamily="34" charset="0"/>
              </a:rPr>
              <a:t/>
            </a:r>
            <a:br>
              <a:rPr lang="ru-RU" sz="3100" dirty="0">
                <a:latin typeface="Franklin Gothic Demi" panose="020B0703020102020204" pitchFamily="34" charset="0"/>
              </a:rPr>
            </a:br>
            <a:r>
              <a:rPr lang="ru-RU" sz="2800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sz="2800" dirty="0">
                <a:latin typeface="Franklin Gothic Demi" panose="020B0703020102020204" pitchFamily="34" charset="0"/>
              </a:rPr>
              <a:t> </a:t>
            </a:r>
            <a:r>
              <a:rPr lang="ru-RU" sz="2800" dirty="0">
                <a:latin typeface="Franklin Gothic Demi" panose="020B0703020102020204" pitchFamily="34" charset="0"/>
              </a:rPr>
              <a:t/>
            </a:r>
            <a:br>
              <a:rPr lang="ru-RU" sz="2800" dirty="0">
                <a:latin typeface="Franklin Gothic Demi" panose="020B0703020102020204" pitchFamily="34" charset="0"/>
              </a:rPr>
            </a:br>
            <a:r>
              <a:rPr lang="ru-RU" sz="2800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sz="2800" dirty="0">
                <a:latin typeface="Franklin Gothic Demi" panose="020B0703020102020204" pitchFamily="34" charset="0"/>
              </a:rPr>
              <a:t> </a:t>
            </a:r>
            <a:r>
              <a:rPr lang="ru-RU" sz="2800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3100" b="1" dirty="0">
                <a:latin typeface="Franklin Gothic Demi" panose="020B0703020102020204" pitchFamily="34" charset="0"/>
              </a:rPr>
              <a:t>PHP</a:t>
            </a:r>
            <a:r>
              <a:rPr lang="ru-RU" sz="2800" dirty="0">
                <a:latin typeface="Franklin Gothic Demi" panose="020B0703020102020204" pitchFamily="34" charset="0"/>
              </a:rPr>
              <a:t>.</a:t>
            </a:r>
            <a:br>
              <a:rPr lang="ru-RU" sz="2800" dirty="0">
                <a:latin typeface="Franklin Gothic Demi" panose="020B0703020102020204" pitchFamily="34" charset="0"/>
              </a:rPr>
            </a:br>
            <a:r>
              <a:rPr lang="ru-RU" sz="2800" dirty="0">
                <a:latin typeface="Franklin Gothic Demi" panose="020B0703020102020204" pitchFamily="34" charset="0"/>
              </a:rPr>
              <a:t/>
            </a:r>
            <a:br>
              <a:rPr lang="ru-RU" sz="2800" dirty="0">
                <a:latin typeface="Franklin Gothic Demi" panose="020B0703020102020204" pitchFamily="34" charset="0"/>
              </a:rPr>
            </a:br>
            <a:r>
              <a:rPr lang="ru-RU" sz="2800" dirty="0">
                <a:latin typeface="Franklin Gothic Demi" panose="020B0703020102020204" pitchFamily="34" charset="0"/>
              </a:rPr>
              <a:t>Клиентская часть реализована с помощью </a:t>
            </a:r>
            <a:r>
              <a:rPr lang="en-US" sz="3100" b="1" dirty="0">
                <a:latin typeface="Franklin Gothic Demi" panose="020B0703020102020204" pitchFamily="34" charset="0"/>
              </a:rPr>
              <a:t>HTML</a:t>
            </a:r>
            <a:r>
              <a:rPr lang="en-US" sz="2800" dirty="0">
                <a:latin typeface="Franklin Gothic Demi" panose="020B0703020102020204" pitchFamily="34" charset="0"/>
              </a:rPr>
              <a:t> </a:t>
            </a:r>
            <a:r>
              <a:rPr lang="ru-RU" sz="2800" dirty="0">
                <a:latin typeface="Franklin Gothic Demi" panose="020B0703020102020204" pitchFamily="34" charset="0"/>
              </a:rPr>
              <a:t>и </a:t>
            </a:r>
            <a:r>
              <a:rPr lang="en-US" sz="3100" b="1" dirty="0">
                <a:latin typeface="Franklin Gothic Demi" panose="020B0703020102020204" pitchFamily="34" charset="0"/>
              </a:rPr>
              <a:t>JavaScript</a:t>
            </a:r>
            <a:r>
              <a:rPr lang="en-US" sz="2800" dirty="0">
                <a:latin typeface="Franklin Gothic Demi" panose="020B0703020102020204" pitchFamily="34" charset="0"/>
              </a:rPr>
              <a:t> </a:t>
            </a:r>
            <a:r>
              <a:rPr lang="ru-RU" sz="2800" dirty="0">
                <a:latin typeface="Franklin Gothic Demi" panose="020B0703020102020204" pitchFamily="34" charset="0"/>
              </a:rPr>
              <a:t>с применением </a:t>
            </a:r>
            <a:r>
              <a:rPr lang="en-US" sz="3100" b="1" dirty="0" err="1">
                <a:latin typeface="Franklin Gothic Demi" panose="020B0703020102020204" pitchFamily="34" charset="0"/>
              </a:rPr>
              <a:t>jQuery</a:t>
            </a:r>
            <a:r>
              <a:rPr lang="en-US" sz="2800" dirty="0">
                <a:latin typeface="Franklin Gothic Demi" panose="020B0703020102020204" pitchFamily="34" charset="0"/>
              </a:rPr>
              <a:t>.</a:t>
            </a:r>
            <a:r>
              <a:rPr lang="ru-RU" sz="2800" dirty="0">
                <a:latin typeface="Franklin Gothic Demi" panose="020B0703020102020204" pitchFamily="34" charset="0"/>
              </a:rPr>
              <a:t/>
            </a:r>
            <a:br>
              <a:rPr lang="ru-RU" sz="2800" dirty="0">
                <a:latin typeface="Franklin Gothic Demi" panose="020B0703020102020204" pitchFamily="34" charset="0"/>
              </a:rPr>
            </a:br>
            <a:r>
              <a:rPr lang="en-US" sz="2800" dirty="0">
                <a:latin typeface="Franklin Gothic Demi" panose="020B0703020102020204" pitchFamily="34" charset="0"/>
              </a:rPr>
              <a:t/>
            </a:r>
            <a:br>
              <a:rPr lang="en-US" sz="2800" dirty="0">
                <a:latin typeface="Franklin Gothic Demi" panose="020B0703020102020204" pitchFamily="34" charset="0"/>
              </a:rPr>
            </a:br>
            <a:r>
              <a:rPr lang="ru-RU" sz="2800" dirty="0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sz="2800" dirty="0">
                <a:latin typeface="Franklin Gothic Demi" panose="020B0703020102020204" pitchFamily="34" charset="0"/>
              </a:rPr>
            </a:b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5700" dirty="0" err="1"/>
              <a:t>ВЫводы</a:t>
            </a:r>
            <a:endParaRPr lang="ru-RU" sz="5700" dirty="0"/>
          </a:p>
        </p:txBody>
      </p:sp>
    </p:spTree>
    <p:extLst>
      <p:ext uri="{BB962C8B-B14F-4D97-AF65-F5344CB8AC3E}">
        <p14:creationId xmlns:p14="http://schemas.microsoft.com/office/powerpoint/2010/main" val="303625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943" y="200372"/>
            <a:ext cx="14560641" cy="118085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Цели и задачи</a:t>
            </a:r>
          </a:p>
        </p:txBody>
      </p:sp>
      <p:sp>
        <p:nvSpPr>
          <p:cNvPr id="3" name="Google Shape;70;p14">
            <a:extLst>
              <a:ext uri="{FF2B5EF4-FFF2-40B4-BE49-F238E27FC236}">
                <a16:creationId xmlns="" xmlns:a16="http://schemas.microsoft.com/office/drawing/2014/main" id="{3655A6DC-A918-47A6-8BF6-75392990EC25}"/>
              </a:ext>
            </a:extLst>
          </p:cNvPr>
          <p:cNvSpPr txBox="1"/>
          <p:nvPr/>
        </p:nvSpPr>
        <p:spPr>
          <a:xfrm>
            <a:off x="425939" y="2056220"/>
            <a:ext cx="15265120" cy="15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8869" tIns="188869" rIns="188869" bIns="188869" anchor="t" anchorCtr="0">
            <a:noAutofit/>
          </a:bodyPr>
          <a:lstStyle/>
          <a:p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  <a:ea typeface="Cabin"/>
                <a:cs typeface="Cabin"/>
              </a:rPr>
              <a:t>Цель:</a:t>
            </a:r>
          </a:p>
          <a:p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Разработать информационную 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систему «Сервисный центр по ремонты бытовой техники»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  <a:ea typeface="Cabin"/>
              <a:cs typeface="Cabi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3139" y="3634879"/>
            <a:ext cx="14925008" cy="5069795"/>
          </a:xfrm>
          <a:prstGeom prst="rect">
            <a:avLst/>
          </a:prstGeom>
        </p:spPr>
        <p:txBody>
          <a:bodyPr wrap="square" lIns="143964" tIns="71982" rIns="143964" bIns="71982">
            <a:spAutoFit/>
          </a:bodyPr>
          <a:lstStyle/>
          <a:p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  <a:ea typeface="Cabin"/>
                <a:cs typeface="Cabin"/>
              </a:rPr>
              <a:t>Задачи:</a:t>
            </a: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описать предметную область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провести анализ инструментальных средств разработки;</a:t>
            </a: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составить техническое задание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;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выполнить проектирование ИС «Сервисный центр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по ремонту бытовой техники»;</a:t>
            </a: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разработать ИС «Сервисный центр по ремонту бытовой техники»;</a:t>
            </a: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разработать интерфейс ИС;</a:t>
            </a: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разработать базу данных ИС;</a:t>
            </a:r>
          </a:p>
          <a:p>
            <a:pPr marL="539866" indent="-539866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написать руководство пользователя.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2/16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5368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943" y="200371"/>
            <a:ext cx="14815769" cy="1799590"/>
          </a:xfrm>
        </p:spPr>
        <p:txBody>
          <a:bodyPr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0447" y="2703909"/>
            <a:ext cx="15435265" cy="4438853"/>
          </a:xfrm>
          <a:prstGeom prst="rect">
            <a:avLst/>
          </a:prstGeom>
        </p:spPr>
        <p:txBody>
          <a:bodyPr wrap="square" lIns="143964" tIns="71982" rIns="143964" bIns="71982">
            <a:spAutoFit/>
          </a:bodyPr>
          <a:lstStyle/>
          <a:p>
            <a:r>
              <a:rPr lang="ru-RU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Сервисный центр — организация, занимающаяся оказанием услуг по сервисной поддержке и обслуживанию техники, оборудования и другой продукции. Он имеет штат работников и пользователей. В первую очередь администратор составляет список оказываемых услуг. </a:t>
            </a:r>
          </a:p>
          <a:p>
            <a:endParaRPr lang="ru-RU" sz="3100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r>
              <a:rPr lang="ru-RU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Сервисный центр специализируется на ремонте бытовой техники различных производителей, а также предоставляет услуги по ремонту бытовой техники, находящейся на гарантии, услуги по послегарантийному ремонту и диагностику неисправностей.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3/16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38716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268" y="42049"/>
            <a:ext cx="13769022" cy="1399681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4400" dirty="0"/>
              <a:t>Инструментальные средства разработки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4/16</a:t>
            </a:r>
            <a:endParaRPr lang="ru-RU" sz="4400" b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69" y="2400711"/>
            <a:ext cx="673983" cy="49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333060A2-3811-41A3-8F94-725CE2622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34609"/>
              </p:ext>
            </p:extLst>
          </p:nvPr>
        </p:nvGraphicFramePr>
        <p:xfrm>
          <a:off x="318010" y="1447922"/>
          <a:ext cx="15270247" cy="701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85">
                  <a:extLst>
                    <a:ext uri="{9D8B030D-6E8A-4147-A177-3AD203B41FA5}">
                      <a16:colId xmlns="" xmlns:a16="http://schemas.microsoft.com/office/drawing/2014/main" val="3809018205"/>
                    </a:ext>
                  </a:extLst>
                </a:gridCol>
                <a:gridCol w="5353086">
                  <a:extLst>
                    <a:ext uri="{9D8B030D-6E8A-4147-A177-3AD203B41FA5}">
                      <a16:colId xmlns="" xmlns:a16="http://schemas.microsoft.com/office/drawing/2014/main" val="3650756054"/>
                    </a:ext>
                  </a:extLst>
                </a:gridCol>
                <a:gridCol w="4894776">
                  <a:extLst>
                    <a:ext uri="{9D8B030D-6E8A-4147-A177-3AD203B41FA5}">
                      <a16:colId xmlns="" xmlns:a16="http://schemas.microsoft.com/office/drawing/2014/main" val="3370097287"/>
                    </a:ext>
                  </a:extLst>
                </a:gridCol>
              </a:tblGrid>
              <a:tr h="897467">
                <a:tc>
                  <a:txBody>
                    <a:bodyPr/>
                    <a:lstStyle/>
                    <a:p>
                      <a:pPr algn="ctr"/>
                      <a:r>
                        <a:rPr lang="ru-RU" sz="2300" dirty="0"/>
                        <a:t>ЭТАП</a:t>
                      </a:r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/>
                        <a:t>Изображение (логотип) </a:t>
                      </a:r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/>
                        <a:t>Название инструмента</a:t>
                      </a:r>
                    </a:p>
                  </a:txBody>
                  <a:tcPr marL="161988" marR="161988" marT="59986" marB="59986" anchor="ctr"/>
                </a:tc>
                <a:extLst>
                  <a:ext uri="{0D108BD9-81ED-4DB2-BD59-A6C34878D82A}">
                    <a16:rowId xmlns="" xmlns:a16="http://schemas.microsoft.com/office/drawing/2014/main" val="3244839561"/>
                  </a:ext>
                </a:extLst>
              </a:tr>
              <a:tr h="711576">
                <a:tc>
                  <a:txBody>
                    <a:bodyPr/>
                    <a:lstStyle/>
                    <a:p>
                      <a:pPr algn="ctr"/>
                      <a:r>
                        <a:rPr lang="ru-RU" sz="2300" dirty="0"/>
                        <a:t>Проектирование ИС</a:t>
                      </a:r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+mn-lt"/>
                        </a:rPr>
                        <a:t>Draw.io</a:t>
                      </a:r>
                      <a:endParaRPr lang="ru-RU" sz="2300" dirty="0">
                        <a:latin typeface="+mn-lt"/>
                      </a:endParaRPr>
                    </a:p>
                  </a:txBody>
                  <a:tcPr marL="161988" marR="161988" marT="59986" marB="59986" anchor="ctr"/>
                </a:tc>
                <a:extLst>
                  <a:ext uri="{0D108BD9-81ED-4DB2-BD59-A6C34878D82A}">
                    <a16:rowId xmlns="" xmlns:a16="http://schemas.microsoft.com/office/drawing/2014/main" val="88077100"/>
                  </a:ext>
                </a:extLst>
              </a:tr>
              <a:tr h="742814">
                <a:tc>
                  <a:txBody>
                    <a:bodyPr/>
                    <a:lstStyle/>
                    <a:p>
                      <a:pPr algn="ctr"/>
                      <a:r>
                        <a:rPr lang="ru-RU" sz="2300" dirty="0"/>
                        <a:t>БД</a:t>
                      </a:r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>
                          <a:latin typeface="+mn-lt"/>
                        </a:rPr>
                        <a:t>MariaDB</a:t>
                      </a:r>
                      <a:endParaRPr lang="ru-RU" sz="2300" dirty="0">
                        <a:latin typeface="+mn-lt"/>
                      </a:endParaRPr>
                    </a:p>
                  </a:txBody>
                  <a:tcPr marL="161988" marR="161988" marT="59986" marB="59986" anchor="ctr"/>
                </a:tc>
                <a:extLst>
                  <a:ext uri="{0D108BD9-81ED-4DB2-BD59-A6C34878D82A}">
                    <a16:rowId xmlns="" xmlns:a16="http://schemas.microsoft.com/office/drawing/2014/main" val="1838062740"/>
                  </a:ext>
                </a:extLst>
              </a:tr>
              <a:tr h="897467">
                <a:tc>
                  <a:txBody>
                    <a:bodyPr/>
                    <a:lstStyle/>
                    <a:p>
                      <a:pPr algn="ctr"/>
                      <a:r>
                        <a:rPr lang="ru-RU" sz="2300" dirty="0"/>
                        <a:t>Проектирование БД</a:t>
                      </a:r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  <a:p>
                      <a:pPr algn="ctr"/>
                      <a:endParaRPr lang="ru-RU" sz="2300" dirty="0"/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marL="0" marR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+mn-lt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sz="2300" dirty="0">
                          <a:latin typeface="+mn-lt"/>
                          <a:cs typeface="Times New Roman" panose="02020603050405020304" pitchFamily="18" charset="0"/>
                        </a:rPr>
                        <a:t> Workbench</a:t>
                      </a:r>
                      <a:endParaRPr lang="ru-RU" sz="23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300" dirty="0">
                        <a:latin typeface="+mn-lt"/>
                      </a:endParaRPr>
                    </a:p>
                  </a:txBody>
                  <a:tcPr marL="161988" marR="161988" marT="59986" marB="59986" anchor="ctr"/>
                </a:tc>
                <a:extLst>
                  <a:ext uri="{0D108BD9-81ED-4DB2-BD59-A6C34878D82A}">
                    <a16:rowId xmlns="" xmlns:a16="http://schemas.microsoft.com/office/drawing/2014/main" val="173540973"/>
                  </a:ext>
                </a:extLst>
              </a:tr>
              <a:tr h="1113273">
                <a:tc>
                  <a:txBody>
                    <a:bodyPr/>
                    <a:lstStyle/>
                    <a:p>
                      <a:pPr marL="0" marR="0" lvl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/>
                        <a:t>Проектирование интерфейса</a:t>
                      </a:r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>
                          <a:latin typeface="+mn-lt"/>
                        </a:rPr>
                        <a:t>figma</a:t>
                      </a:r>
                      <a:endParaRPr lang="ru-RU" sz="2300" dirty="0">
                        <a:latin typeface="+mn-lt"/>
                      </a:endParaRPr>
                    </a:p>
                  </a:txBody>
                  <a:tcPr marL="161988" marR="161988" marT="59986" marB="59986" anchor="ctr"/>
                </a:tc>
                <a:extLst>
                  <a:ext uri="{0D108BD9-81ED-4DB2-BD59-A6C34878D82A}">
                    <a16:rowId xmlns="" xmlns:a16="http://schemas.microsoft.com/office/drawing/2014/main" val="3595702344"/>
                  </a:ext>
                </a:extLst>
              </a:tr>
              <a:tr h="1374400">
                <a:tc>
                  <a:txBody>
                    <a:bodyPr/>
                    <a:lstStyle/>
                    <a:p>
                      <a:pPr marL="0" marR="0" lvl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/>
                        <a:t>Разработка (среда разработки)</a:t>
                      </a:r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>
                          <a:latin typeface="+mn-lt"/>
                        </a:rPr>
                        <a:t>PhpStorm</a:t>
                      </a:r>
                      <a:endParaRPr lang="ru-RU" sz="2300" dirty="0">
                        <a:latin typeface="+mn-lt"/>
                      </a:endParaRPr>
                    </a:p>
                  </a:txBody>
                  <a:tcPr marL="161988" marR="161988" marT="59986" marB="59986" anchor="ctr"/>
                </a:tc>
                <a:extLst>
                  <a:ext uri="{0D108BD9-81ED-4DB2-BD59-A6C34878D82A}">
                    <a16:rowId xmlns="" xmlns:a16="http://schemas.microsoft.com/office/drawing/2014/main" val="3974183570"/>
                  </a:ext>
                </a:extLst>
              </a:tr>
              <a:tr h="1282096">
                <a:tc>
                  <a:txBody>
                    <a:bodyPr/>
                    <a:lstStyle/>
                    <a:p>
                      <a:pPr marL="0" marR="0" lvl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300" dirty="0"/>
                        <a:t>Разработка (язык программирования)</a:t>
                      </a:r>
                    </a:p>
                    <a:p>
                      <a:pPr algn="ctr"/>
                      <a:endParaRPr lang="ru-RU" sz="2300" dirty="0"/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300" dirty="0"/>
                    </a:p>
                  </a:txBody>
                  <a:tcPr marL="161988" marR="161988" marT="59986" marB="59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>
                          <a:latin typeface="+mn-lt"/>
                        </a:rPr>
                        <a:t>Php</a:t>
                      </a:r>
                      <a:r>
                        <a:rPr lang="en-US" sz="2300" dirty="0" smtClean="0">
                          <a:latin typeface="+mn-lt"/>
                        </a:rPr>
                        <a:t>, </a:t>
                      </a:r>
                      <a:r>
                        <a:rPr lang="en-US" sz="2300" dirty="0">
                          <a:latin typeface="+mn-lt"/>
                        </a:rPr>
                        <a:t>JS</a:t>
                      </a:r>
                      <a:endParaRPr lang="ru-RU" sz="2300" dirty="0">
                        <a:latin typeface="+mn-lt"/>
                      </a:endParaRPr>
                    </a:p>
                  </a:txBody>
                  <a:tcPr marL="161988" marR="161988" marT="59986" marB="59986" anchor="ctr"/>
                </a:tc>
                <a:extLst>
                  <a:ext uri="{0D108BD9-81ED-4DB2-BD59-A6C34878D82A}">
                    <a16:rowId xmlns="" xmlns:a16="http://schemas.microsoft.com/office/drawing/2014/main" val="2270706631"/>
                  </a:ext>
                </a:extLst>
              </a:tr>
            </a:tbl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699" y="2400711"/>
            <a:ext cx="750761" cy="55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167BE0B3-40C5-4120-BB50-94BCCD1E1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08" y="3922911"/>
            <a:ext cx="896124" cy="66369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69" y="3130823"/>
            <a:ext cx="766972" cy="56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2" t="12193" r="26335" b="15500"/>
          <a:stretch/>
        </p:blipFill>
        <p:spPr bwMode="auto">
          <a:xfrm>
            <a:off x="7480967" y="4787007"/>
            <a:ext cx="1198040" cy="90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1800" r="31400" b="31800"/>
          <a:stretch/>
        </p:blipFill>
        <p:spPr bwMode="auto">
          <a:xfrm>
            <a:off x="7378811" y="6118447"/>
            <a:ext cx="1342379" cy="97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s://upload.wikimedia.org/wikipedia/commons/thumb/2/27/PHP-logo.svg/400px-PHP-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22" y="7419866"/>
            <a:ext cx="2391189" cy="9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7.pngflow.com/pngimage/640/199/png-javascript-logo-html-javascript-logo-angle-text-rectangle-trademark-clipart-thum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941" l="9763" r="89941">
                        <a14:foregroundMark x1="45562" y1="11834" x2="45562" y2="11834"/>
                        <a14:foregroundMark x1="53254" y1="9467" x2="53254" y2="9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69" y="7340338"/>
            <a:ext cx="1506004" cy="11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8514" y="2137046"/>
            <a:ext cx="6224412" cy="804342"/>
          </a:xfrm>
        </p:spPr>
        <p:txBody>
          <a:bodyPr/>
          <a:lstStyle/>
          <a:p>
            <a:r>
              <a:rPr lang="ru-RU" sz="3800" dirty="0"/>
              <a:t>Диаграмма </a:t>
            </a:r>
            <a:r>
              <a:rPr lang="ru-RU" sz="3800" dirty="0" err="1"/>
              <a:t>пренцендентов</a:t>
            </a:r>
            <a:endParaRPr lang="ru-RU" sz="3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sz="4400" dirty="0"/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5/16</a:t>
            </a:r>
            <a:endParaRPr lang="ru-RU" sz="4400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3" y="1762671"/>
            <a:ext cx="9197921" cy="68100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02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3145" y="2042569"/>
            <a:ext cx="5248455" cy="993296"/>
          </a:xfrm>
        </p:spPr>
        <p:txBody>
          <a:bodyPr/>
          <a:lstStyle/>
          <a:p>
            <a:r>
              <a:rPr lang="ru-RU" sz="3800" dirty="0"/>
              <a:t>Диаграмма деятельности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sz="4400" dirty="0"/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6/16</a:t>
            </a:r>
            <a:endParaRPr lang="ru-RU" sz="4400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8" y="1792460"/>
            <a:ext cx="7776863" cy="6937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42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2632" y="1713160"/>
            <a:ext cx="5837632" cy="804342"/>
          </a:xfrm>
        </p:spPr>
        <p:txBody>
          <a:bodyPr/>
          <a:lstStyle/>
          <a:p>
            <a:r>
              <a:rPr lang="ru-RU" sz="3800" dirty="0"/>
              <a:t>Диаграмма развёртывания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sz="4400" dirty="0"/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7/16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0959" y="1570183"/>
            <a:ext cx="5867952" cy="1314921"/>
          </a:xfrm>
          <a:prstGeom prst="rect">
            <a:avLst/>
          </a:prstGeom>
        </p:spPr>
        <p:txBody>
          <a:bodyPr wrap="square" lIns="143964" tIns="71982" rIns="143964" bIns="71982">
            <a:spAutoFit/>
          </a:bodyPr>
          <a:lstStyle/>
          <a:p>
            <a:r>
              <a:rPr lang="ru-RU" sz="3800" cap="all" spc="-126" dirty="0">
                <a:latin typeface="+mj-lt"/>
                <a:ea typeface="+mj-ea"/>
                <a:cs typeface="+mj-cs"/>
              </a:rPr>
              <a:t>Диаграмма компонентов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3" y="3365250"/>
            <a:ext cx="6207222" cy="264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61" y="2892864"/>
            <a:ext cx="5850989" cy="48464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335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1633" y="1474639"/>
            <a:ext cx="4895364" cy="1087237"/>
          </a:xfrm>
        </p:spPr>
        <p:txBody>
          <a:bodyPr/>
          <a:lstStyle/>
          <a:p>
            <a:r>
              <a:rPr lang="ru-RU" sz="3200" dirty="0"/>
              <a:t>Диаграмма декомпозиций А1</a:t>
            </a:r>
            <a:endParaRPr lang="ru-RU" sz="9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sz="4400" dirty="0"/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8/16</a:t>
            </a:r>
            <a:endParaRPr lang="ru-RU" sz="4400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8" y="2703910"/>
            <a:ext cx="7332914" cy="44411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28" y="2719538"/>
            <a:ext cx="7351054" cy="44098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1177722" y="1444838"/>
            <a:ext cx="50234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cap="all" spc="-126" dirty="0">
                <a:latin typeface="+mj-lt"/>
                <a:ea typeface="+mj-ea"/>
                <a:cs typeface="+mj-cs"/>
              </a:rPr>
              <a:t>Контекстная диаграмма IDEF0</a:t>
            </a:r>
          </a:p>
        </p:txBody>
      </p:sp>
    </p:spTree>
    <p:extLst>
      <p:ext uri="{BB962C8B-B14F-4D97-AF65-F5344CB8AC3E}">
        <p14:creationId xmlns:p14="http://schemas.microsoft.com/office/powerpoint/2010/main" val="130001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633" y="1618655"/>
            <a:ext cx="4824536" cy="1011485"/>
          </a:xfrm>
        </p:spPr>
        <p:txBody>
          <a:bodyPr/>
          <a:lstStyle/>
          <a:p>
            <a:r>
              <a:rPr lang="ru-RU" sz="3200" dirty="0"/>
              <a:t>Диаграмма классов</a:t>
            </a:r>
            <a:endParaRPr lang="ru-RU" sz="9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sz="4400" dirty="0"/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D3FDDC-255E-CEA1-CB11-D4EFD1205077}"/>
              </a:ext>
            </a:extLst>
          </p:cNvPr>
          <p:cNvSpPr txBox="1"/>
          <p:nvPr/>
        </p:nvSpPr>
        <p:spPr>
          <a:xfrm>
            <a:off x="14732762" y="8467015"/>
            <a:ext cx="1275641" cy="622424"/>
          </a:xfrm>
          <a:prstGeom prst="rect">
            <a:avLst/>
          </a:prstGeom>
          <a:noFill/>
        </p:spPr>
        <p:txBody>
          <a:bodyPr wrap="square" lIns="143964" tIns="71982" rIns="143964" bIns="71982" rtlCol="0">
            <a:spAutoFit/>
          </a:bodyPr>
          <a:lstStyle/>
          <a:p>
            <a:r>
              <a:rPr lang="ru-RU" sz="3100" b="1" dirty="0"/>
              <a:t>9/16</a:t>
            </a:r>
            <a:endParaRPr lang="ru-RU" sz="4400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3" y="2885217"/>
            <a:ext cx="5930265" cy="5105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3" y="2885217"/>
            <a:ext cx="6700768" cy="5105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9129425" y="1618655"/>
            <a:ext cx="5256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3200" cap="all" spc="-126" dirty="0">
                <a:latin typeface="+mj-lt"/>
                <a:ea typeface="+mj-ea"/>
                <a:cs typeface="+mj-cs"/>
              </a:rPr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32255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123</TotalTime>
  <Words>323</Words>
  <Application>Microsoft Office PowerPoint</Application>
  <PresentationFormat>Произвольный</PresentationFormat>
  <Paragraphs>91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Главная</vt:lpstr>
      <vt:lpstr>Курсовая работа Информационная система «Сервисный центр по ремонты бытовой техники»</vt:lpstr>
      <vt:lpstr>Цели и задачи</vt:lpstr>
      <vt:lpstr>Предметная область</vt:lpstr>
      <vt:lpstr>Презентация PowerPoint</vt:lpstr>
      <vt:lpstr>Диаграмма пренцендентов</vt:lpstr>
      <vt:lpstr>Диаграмма деятельности</vt:lpstr>
      <vt:lpstr>Диаграмма развёртывания</vt:lpstr>
      <vt:lpstr>Диаграмма декомпозиций А1</vt:lpstr>
      <vt:lpstr>Диаграмма классов</vt:lpstr>
      <vt:lpstr>ER-модель базы данных</vt:lpstr>
      <vt:lpstr>Главная страница </vt:lpstr>
      <vt:lpstr>регистрация</vt:lpstr>
      <vt:lpstr>Авторизация</vt:lpstr>
      <vt:lpstr>Презентация PowerPoint</vt:lpstr>
      <vt:lpstr>Главная страница (представление)</vt:lpstr>
      <vt:lpstr>Главная страница (шаблон)</vt:lpstr>
      <vt:lpstr>Презентация PowerPoint</vt:lpstr>
      <vt:lpstr>Авторизация(шаблон)</vt:lpstr>
      <vt:lpstr>Реализована информационная система «Сервисный центр по ремонту бытовой техники».  Реализован функционал программного продукта в соответствии с ТЗ.  Серверная часть веб-приложения была реализована с использованием языка PHP.  Клиентская часть реализована с помощью HTML и JavaScript с применением jQuery.  Все поставленные задачи были выполнены.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Информационная система «Сервисный центр по ремонты бытовой техники»</dc:title>
  <dc:creator>Костян</dc:creator>
  <cp:lastModifiedBy>Костян</cp:lastModifiedBy>
  <cp:revision>15</cp:revision>
  <dcterms:created xsi:type="dcterms:W3CDTF">2022-12-06T12:02:28Z</dcterms:created>
  <dcterms:modified xsi:type="dcterms:W3CDTF">2022-12-06T14:07:30Z</dcterms:modified>
</cp:coreProperties>
</file>