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28BBF5-5AB7-4E60-84BC-F223C4B8618B}">
  <a:tblStyle styleId="{9728BBF5-5AB7-4E60-84BC-F223C4B861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94EF2B-3556-47E3-B4B0-BF0FB6E484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4341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115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aa21b08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aa21b08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231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89ab0d70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89ab0d70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Para ser competitivo uno debe ser capaz de clasificar problemas frecuentemente y con confianza del tipo A y minimizar el número de problemas del tipo 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4085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aa21b08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aa21b08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468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aa21b08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8aa21b08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Para ser competitivo uno debe ser capaz de clasificar problemas frecuentemente y con confianza del tipo A y minimizar el número de problemas del tipo 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721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aa21b08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8aa21b08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Para ser competitivo uno debe ser capaz de clasificar problemas frecuentemente y con confianza del tipo A y minimizar el número de problemas del tipo 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7413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9ab0d70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9ab0d70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Para ser competitivo uno debe ser capaz de clasificar problemas frecuentemente y con confianza del tipo A y minimizar el número de problemas del tipo 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0903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9ab0d7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89ab0d7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Para ser competitivo uno debe ser capaz de clasificar problemas frecuentemente y con confianza del tipo A y minimizar el número de problemas del tipo 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3260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9ab0d70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9ab0d70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Para ser competitivo uno debe ser capaz de clasificar problemas frecuentemente y con confianza del tipo A y minimizar el número de problemas del tipo 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7303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89ab0d70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89ab0d70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Para ser competitivo uno debe ser capaz de clasificar problemas frecuentemente y con confianza del tipo A y minimizar el número de problemas del tipo 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4330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0a6f900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0a6f900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Problema para entender un tipo de lectura de datos y conocer un juez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315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7437b89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7437b89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729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0a6f900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0a6f900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Para ser competitivo uno debe ser capaz de clasificar problemas frecuentemente y con confianza del tipo A y minimizar el número de problemas del tipo 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3421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72376c9c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72376c9c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3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9ab0d70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89ab0d70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Cuando hablamos de Big-O </a:t>
            </a:r>
            <a:r>
              <a:rPr lang="x-none">
                <a:solidFill>
                  <a:schemeClr val="dk1"/>
                </a:solidFill>
              </a:rPr>
              <a:t>consideramos el tiempo de CPU usado por el algoritmo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053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89ab0d70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89ab0d70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Cuando hablamos de Big-O </a:t>
            </a:r>
            <a:r>
              <a:rPr lang="x-none">
                <a:solidFill>
                  <a:schemeClr val="dk1"/>
                </a:solidFill>
              </a:rPr>
              <a:t>consideramos el tiempo de CPU usado por el algoritmo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4784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a6f900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a6f900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950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aa21b0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aa21b0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6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aa21b08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aa21b08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905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aa21b08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8aa21b08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015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aa21b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aa21b08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27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onlinejudge.org/index.php?option=onlinejudge&amp;page=show_problem&amp;problem=1625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knowing-the-complexity-in-competitive-programmin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nlinejudge.org/index.php?option=com_onlinejudge&amp;Itemid=8&amp;page=show_problem&amp;problem=211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71433" y="1574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 smtClean="0"/>
              <a:t>Taller </a:t>
            </a:r>
            <a:r>
              <a:rPr lang="x-none" dirty="0"/>
              <a:t>Virtual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4100" dirty="0"/>
              <a:t>Análisis de Complejidad Algorítmica</a:t>
            </a:r>
            <a:endParaRPr sz="41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77225"/>
            <a:ext cx="8520600" cy="14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 b="1" dirty="0"/>
              <a:t>Por: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/>
              <a:t>Wilson Julca</a:t>
            </a:r>
            <a:endParaRPr sz="16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75" y="212599"/>
            <a:ext cx="2880351" cy="11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22845"/>
          <a:stretch/>
        </p:blipFill>
        <p:spPr>
          <a:xfrm>
            <a:off x="7426525" y="71523"/>
            <a:ext cx="1598250" cy="17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236" y="0"/>
            <a:ext cx="65195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>
                <a:solidFill>
                  <a:srgbClr val="000000"/>
                </a:solidFill>
              </a:rPr>
              <a:t>Ordenadores modernos procesan </a:t>
            </a:r>
            <a:endParaRPr>
              <a:solidFill>
                <a:srgbClr val="000000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x-none" sz="3100" b="1">
                <a:solidFill>
                  <a:srgbClr val="000000"/>
                </a:solidFill>
              </a:rPr>
              <a:t>10</a:t>
            </a:r>
            <a:r>
              <a:rPr lang="x-none" sz="3100" b="1">
                <a:solidFill>
                  <a:schemeClr val="dk1"/>
                </a:solidFill>
              </a:rPr>
              <a:t>^8</a:t>
            </a:r>
            <a:r>
              <a:rPr lang="x-none" sz="3100">
                <a:solidFill>
                  <a:schemeClr val="dk1"/>
                </a:solidFill>
              </a:rPr>
              <a:t> operaciones por </a:t>
            </a:r>
            <a:r>
              <a:rPr lang="x-none" sz="3100" b="1">
                <a:solidFill>
                  <a:schemeClr val="dk1"/>
                </a:solidFill>
              </a:rPr>
              <a:t>segundo</a:t>
            </a:r>
            <a:endParaRPr sz="31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1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b="1">
                <a:solidFill>
                  <a:schemeClr val="dk1"/>
                </a:solidFill>
              </a:rPr>
              <a:t>¿Cuál será el resultado para N &lt;= 10^3. Si mi algoritmo tiene complejidad de O (N^2)?</a:t>
            </a:r>
            <a:endParaRPr sz="3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Capacidad de procesamiento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t="9239"/>
          <a:stretch/>
        </p:blipFill>
        <p:spPr>
          <a:xfrm>
            <a:off x="401038" y="1232850"/>
            <a:ext cx="8341926" cy="38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7463400" y="4029950"/>
            <a:ext cx="583200" cy="26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900"/>
              <a:t>634433</a:t>
            </a:r>
            <a:endParaRPr sz="9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7400" y="474200"/>
            <a:ext cx="45910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>
                <a:solidFill>
                  <a:schemeClr val="dk1"/>
                </a:solidFill>
              </a:rPr>
              <a:t>Ejercicio: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x-none" b="1">
                <a:solidFill>
                  <a:schemeClr val="dk1"/>
                </a:solidFill>
              </a:rPr>
              <a:t>Si n &lt;= 100000, y mi algoritmo tiene complejidad de: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369200" y="2804900"/>
          <a:ext cx="5680400" cy="1783875"/>
        </p:xfrm>
        <a:graphic>
          <a:graphicData uri="http://schemas.openxmlformats.org/drawingml/2006/table">
            <a:tbl>
              <a:tblPr>
                <a:noFill/>
                <a:tableStyleId>{9728BBF5-5AB7-4E60-84BC-F223C4B8618B}</a:tableStyleId>
              </a:tblPr>
              <a:tblGrid>
                <a:gridCol w="2840200"/>
                <a:gridCol w="2840200"/>
              </a:tblGrid>
              <a:tr h="46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Complejidad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Veredicto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chemeClr val="dk1"/>
                          </a:solidFill>
                        </a:rPr>
                        <a:t>O(n^2)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chemeClr val="dk1"/>
                          </a:solidFill>
                        </a:rPr>
                        <a:t>O(n log 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Capacidad de procesamiento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>
                <a:solidFill>
                  <a:srgbClr val="000000"/>
                </a:solidFill>
              </a:rPr>
              <a:t>Ordenadores modernos procesan </a:t>
            </a:r>
            <a:r>
              <a:rPr lang="x-none" b="1">
                <a:solidFill>
                  <a:srgbClr val="000000"/>
                </a:solidFill>
              </a:rPr>
              <a:t>10</a:t>
            </a:r>
            <a:r>
              <a:rPr lang="x-none" b="1">
                <a:solidFill>
                  <a:schemeClr val="dk1"/>
                </a:solidFill>
              </a:rPr>
              <a:t>^8</a:t>
            </a:r>
            <a:r>
              <a:rPr lang="x-none">
                <a:solidFill>
                  <a:schemeClr val="dk1"/>
                </a:solidFill>
              </a:rPr>
              <a:t> operaciones por </a:t>
            </a:r>
            <a:r>
              <a:rPr lang="x-none" b="1">
                <a:solidFill>
                  <a:schemeClr val="dk1"/>
                </a:solidFill>
              </a:rPr>
              <a:t>segundo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x-none" b="1">
                <a:solidFill>
                  <a:schemeClr val="dk1"/>
                </a:solidFill>
              </a:rPr>
              <a:t>Ejercicio: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x-none" b="1">
                <a:solidFill>
                  <a:schemeClr val="dk1"/>
                </a:solidFill>
              </a:rPr>
              <a:t>Si n &lt;= 100000, y mi algoritmo tiene complejidad de: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50" name="Google Shape;150;p26"/>
          <p:cNvGraphicFramePr/>
          <p:nvPr/>
        </p:nvGraphicFramePr>
        <p:xfrm>
          <a:off x="369200" y="2804900"/>
          <a:ext cx="5680400" cy="1783875"/>
        </p:xfrm>
        <a:graphic>
          <a:graphicData uri="http://schemas.openxmlformats.org/drawingml/2006/table">
            <a:tbl>
              <a:tblPr>
                <a:noFill/>
                <a:tableStyleId>{9728BBF5-5AB7-4E60-84BC-F223C4B8618B}</a:tableStyleId>
              </a:tblPr>
              <a:tblGrid>
                <a:gridCol w="2840200"/>
                <a:gridCol w="2840200"/>
              </a:tblGrid>
              <a:tr h="46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Complejidad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Veredicto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chemeClr val="dk1"/>
                          </a:solidFill>
                        </a:rPr>
                        <a:t>O(n^2)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chemeClr val="dk1"/>
                          </a:solidFill>
                        </a:rPr>
                        <a:t>O(n log 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p26"/>
          <p:cNvGraphicFramePr/>
          <p:nvPr/>
        </p:nvGraphicFramePr>
        <p:xfrm>
          <a:off x="3209400" y="2804900"/>
          <a:ext cx="2840200" cy="1783875"/>
        </p:xfrm>
        <a:graphic>
          <a:graphicData uri="http://schemas.openxmlformats.org/drawingml/2006/table">
            <a:tbl>
              <a:tblPr>
                <a:noFill/>
                <a:tableStyleId>{9728BBF5-5AB7-4E60-84BC-F223C4B8618B}</a:tableStyleId>
              </a:tblPr>
              <a:tblGrid>
                <a:gridCol w="2840200"/>
              </a:tblGrid>
              <a:tr h="46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Veredicto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>
                          <a:highlight>
                            <a:srgbClr val="FFFF00"/>
                          </a:highlight>
                        </a:rPr>
                        <a:t>TLE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>
                          <a:highlight>
                            <a:srgbClr val="00FF00"/>
                          </a:highlight>
                        </a:rPr>
                        <a:t>AC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52" name="Google Shape;152;p26"/>
          <p:cNvGraphicFramePr/>
          <p:nvPr/>
        </p:nvGraphicFramePr>
        <p:xfrm>
          <a:off x="6049600" y="2804900"/>
          <a:ext cx="2840200" cy="1783875"/>
        </p:xfrm>
        <a:graphic>
          <a:graphicData uri="http://schemas.openxmlformats.org/drawingml/2006/table">
            <a:tbl>
              <a:tblPr>
                <a:noFill/>
                <a:tableStyleId>{9728BBF5-5AB7-4E60-84BC-F223C4B8618B}</a:tableStyleId>
              </a:tblPr>
              <a:tblGrid>
                <a:gridCol w="2840200"/>
              </a:tblGrid>
              <a:tr h="46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Sustento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x-none" sz="1500">
                          <a:solidFill>
                            <a:schemeClr val="dk1"/>
                          </a:solidFill>
                        </a:rPr>
                        <a:t>(100k)^2 = 10^10 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x-none" sz="1500">
                          <a:solidFill>
                            <a:schemeClr val="dk1"/>
                          </a:solidFill>
                        </a:rPr>
                        <a:t>(100k) * log (100k) = 1,7x10^6 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Capacidad de procesamiento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417750" y="1017725"/>
            <a:ext cx="8520600" cy="43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>
                <a:solidFill>
                  <a:schemeClr val="dk1"/>
                </a:solidFill>
              </a:rPr>
              <a:t>Ejercicio: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x-none" b="1">
                <a:solidFill>
                  <a:schemeClr val="dk1"/>
                </a:solidFill>
              </a:rPr>
              <a:t>Dada una matriz A [] y un número x, buscar un par en A [] que la suma sea x. donde N 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59" name="Google Shape;159;p27"/>
          <p:cNvGraphicFramePr/>
          <p:nvPr/>
        </p:nvGraphicFramePr>
        <p:xfrm>
          <a:off x="507138" y="2260175"/>
          <a:ext cx="8129725" cy="2564625"/>
        </p:xfrm>
        <a:graphic>
          <a:graphicData uri="http://schemas.openxmlformats.org/drawingml/2006/table">
            <a:tbl>
              <a:tblPr>
                <a:noFill/>
                <a:tableStyleId>{4394EF2B-3556-47E3-B4B0-BF0FB6E48442}</a:tableStyleId>
              </a:tblPr>
              <a:tblGrid>
                <a:gridCol w="3490200"/>
                <a:gridCol w="1345600"/>
                <a:gridCol w="1752100"/>
                <a:gridCol w="1541825"/>
              </a:tblGrid>
              <a:tr h="45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Complejidad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75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Límite  de N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O(n^2) 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O(n log n)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O(n)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1 &lt;= N &lt;= 10^3 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 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1 &lt;= N &lt;= 10^5 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 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1 &lt;= N &lt;= 10^8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Capacidad de procesamiento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17750" y="1017725"/>
            <a:ext cx="8520600" cy="43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>
                <a:solidFill>
                  <a:schemeClr val="dk1"/>
                </a:solidFill>
              </a:rPr>
              <a:t>Ejercicio: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x-none" b="1">
                <a:solidFill>
                  <a:schemeClr val="dk1"/>
                </a:solidFill>
              </a:rPr>
              <a:t>Dada una matriz A [] y un número x, buscar un par en A [] que la suma sea x. donde N es: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507138" y="2260175"/>
          <a:ext cx="8129725" cy="2564625"/>
        </p:xfrm>
        <a:graphic>
          <a:graphicData uri="http://schemas.openxmlformats.org/drawingml/2006/table">
            <a:tbl>
              <a:tblPr>
                <a:noFill/>
                <a:tableStyleId>{4394EF2B-3556-47E3-B4B0-BF0FB6E48442}</a:tableStyleId>
              </a:tblPr>
              <a:tblGrid>
                <a:gridCol w="3490200"/>
                <a:gridCol w="1345600"/>
                <a:gridCol w="1752100"/>
                <a:gridCol w="1541825"/>
              </a:tblGrid>
              <a:tr h="45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Complejidad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75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Límite  de N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O(n^2) 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O(n log n)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O(n)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1 &lt;= N &lt;= 10^3 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 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1 &lt;= N &lt;= 10^5 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 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1 &lt;= N &lt;= 10^8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p28"/>
          <p:cNvGraphicFramePr/>
          <p:nvPr/>
        </p:nvGraphicFramePr>
        <p:xfrm>
          <a:off x="507138" y="2260175"/>
          <a:ext cx="8129725" cy="2564625"/>
        </p:xfrm>
        <a:graphic>
          <a:graphicData uri="http://schemas.openxmlformats.org/drawingml/2006/table">
            <a:tbl>
              <a:tblPr>
                <a:noFill/>
                <a:tableStyleId>{4394EF2B-3556-47E3-B4B0-BF0FB6E48442}</a:tableStyleId>
              </a:tblPr>
              <a:tblGrid>
                <a:gridCol w="3490200"/>
                <a:gridCol w="1345600"/>
                <a:gridCol w="1752100"/>
                <a:gridCol w="1541825"/>
              </a:tblGrid>
              <a:tr h="45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75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AC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AC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AC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800" b="1"/>
                        <a:t> </a:t>
                      </a:r>
                      <a:r>
                        <a:rPr lang="x-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TLE</a:t>
                      </a: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AC</a:t>
                      </a: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AC</a:t>
                      </a: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x-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TLE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TLE</a:t>
                      </a: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x-non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AC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/>
        </p:nvSpPr>
        <p:spPr>
          <a:xfrm>
            <a:off x="3075575" y="623050"/>
            <a:ext cx="5862900" cy="4401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maxSumArray(</a:t>
            </a:r>
            <a:r>
              <a:rPr lang="x-none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vector&lt;</a:t>
            </a:r>
            <a:r>
              <a:rPr lang="x-none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x-none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arr){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x-none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globalSumMax = </a:t>
            </a:r>
            <a:r>
              <a:rPr lang="x-none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 = arr.size();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x-none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x-none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x-none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a &lt; n; a++)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x-none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x-none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= a; b &lt; n; b++)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x-none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localSumMax = </a:t>
            </a:r>
            <a:r>
              <a:rPr lang="x-none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x-none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x-none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 = a; k &lt;= b; k++)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localSumMax = localSumMax + arr[k];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x-none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(localSumMax &gt; globalSumMax) globalSumMax = localSumMax;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x-none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(localSumMax &lt; </a:t>
            </a:r>
            <a:r>
              <a:rPr lang="x-none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localSumMax = </a:t>
            </a:r>
            <a:r>
              <a:rPr lang="x-none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x-none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globalSumMax;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417750" y="132575"/>
            <a:ext cx="85206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>
                <a:solidFill>
                  <a:schemeClr val="dk1"/>
                </a:solidFill>
              </a:rPr>
              <a:t>Ejercicio 3: En un array de n números enteros. Encontrar la suma máxima de un subarray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344675" y="1219600"/>
            <a:ext cx="25188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Opción 1: </a:t>
            </a:r>
            <a:r>
              <a:rPr lang="x-none"/>
              <a:t>Una forma sencilla de resolver el problema es pasar por todas las posibles submatrices, calcular la suma de valores en cada submatriz y mantener la suma máxima. El siguiente código implementa este algoritmo: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212075" y="3433425"/>
            <a:ext cx="25188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500" b="1"/>
              <a:t>¿Cuál es la Complejidad?</a:t>
            </a:r>
            <a:endParaRPr sz="1500" b="1"/>
          </a:p>
        </p:txBody>
      </p:sp>
      <p:sp>
        <p:nvSpPr>
          <p:cNvPr id="176" name="Google Shape;176;p29"/>
          <p:cNvSpPr txBox="1"/>
          <p:nvPr/>
        </p:nvSpPr>
        <p:spPr>
          <a:xfrm>
            <a:off x="278375" y="3887175"/>
            <a:ext cx="23862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200" b="1"/>
              <a:t>O(n^3)</a:t>
            </a:r>
            <a:endParaRPr sz="2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/>
        </p:nvSpPr>
        <p:spPr>
          <a:xfrm>
            <a:off x="3075575" y="623050"/>
            <a:ext cx="5862900" cy="4401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maxSumArray(</a:t>
            </a:r>
            <a:r>
              <a:rPr lang="x-none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vector&lt;</a:t>
            </a:r>
            <a:r>
              <a:rPr lang="x-none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x-none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x-none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globalSumMax=</a:t>
            </a:r>
            <a:r>
              <a:rPr lang="x-none" sz="16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x-none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localSumMax=</a:t>
            </a:r>
            <a:r>
              <a:rPr lang="x-none" sz="16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x-none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x-none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x-none" sz="16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;i&lt;arr.size();i++){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localSumMax = localSumMax + arr[i];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x-none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(localSumMax &gt; globalSumMax)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globalSumMax = localSumMax;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x-none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(localSumMax &lt; </a:t>
            </a:r>
            <a:r>
              <a:rPr lang="x-none" sz="16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localSumMax = </a:t>
            </a:r>
            <a:r>
              <a:rPr lang="x-none" sz="16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x-none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globalSumMax;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417750" y="132575"/>
            <a:ext cx="85206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>
                <a:solidFill>
                  <a:schemeClr val="dk1"/>
                </a:solidFill>
              </a:rPr>
              <a:t>Ejercicio 3: En un array de n números enteros. Encontrar la suma máxima de un subarray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344675" y="1219600"/>
            <a:ext cx="25188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Opción 2: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Kadane algorithm</a:t>
            </a:r>
            <a:endParaRPr b="1"/>
          </a:p>
        </p:txBody>
      </p:sp>
      <p:sp>
        <p:nvSpPr>
          <p:cNvPr id="184" name="Google Shape;184;p30"/>
          <p:cNvSpPr txBox="1"/>
          <p:nvPr/>
        </p:nvSpPr>
        <p:spPr>
          <a:xfrm>
            <a:off x="185550" y="2325025"/>
            <a:ext cx="25188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500" b="1"/>
              <a:t>¿Cuál es la Complejidad?</a:t>
            </a:r>
            <a:endParaRPr sz="1500" b="1"/>
          </a:p>
        </p:txBody>
      </p:sp>
      <p:sp>
        <p:nvSpPr>
          <p:cNvPr id="185" name="Google Shape;185;p30"/>
          <p:cNvSpPr txBox="1"/>
          <p:nvPr/>
        </p:nvSpPr>
        <p:spPr>
          <a:xfrm>
            <a:off x="251850" y="2778775"/>
            <a:ext cx="23862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200" b="1"/>
              <a:t>O(n)</a:t>
            </a:r>
            <a:endParaRPr sz="2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Resolución de problema en Jueces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288" y="1283307"/>
            <a:ext cx="1880825" cy="14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77" y="1152475"/>
            <a:ext cx="6442167" cy="399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6986150" y="4287600"/>
            <a:ext cx="2097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x-none" sz="1100" u="sng">
                <a:solidFill>
                  <a:schemeClr val="hlink"/>
                </a:solidFill>
                <a:hlinkClick r:id="rId5"/>
              </a:rPr>
              <a:t>https://onlinejudge.org/index.php?option=onlinejudge&amp;page=show_problem&amp;problem=1625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Agenda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Notación Big-O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Big-O comunes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Comparando complejidades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Términos no dominantes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Capacidad de procesamiento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Resolución de ejercicios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Complejidad máxima respecto al tamaño N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85" y="1284838"/>
            <a:ext cx="8317629" cy="31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Referencias: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x-none" sz="1200">
                <a:solidFill>
                  <a:srgbClr val="000000"/>
                </a:solidFill>
              </a:rPr>
              <a:t>Book: Competitive Programming 3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x-none" sz="1200">
                <a:solidFill>
                  <a:schemeClr val="dk1"/>
                </a:solidFill>
              </a:rPr>
              <a:t>Book: </a:t>
            </a:r>
            <a:r>
              <a:rPr lang="x-none" sz="1200">
                <a:solidFill>
                  <a:srgbClr val="000000"/>
                </a:solidFill>
              </a:rPr>
              <a:t>Guide to Competitive Programming Learning and improving Algorithms through Contests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x-none" sz="1200">
                <a:solidFill>
                  <a:schemeClr val="dk1"/>
                </a:solidFill>
              </a:rPr>
              <a:t>Book: </a:t>
            </a:r>
            <a:r>
              <a:rPr lang="x-none" sz="1200">
                <a:solidFill>
                  <a:srgbClr val="000000"/>
                </a:solidFill>
              </a:rPr>
              <a:t>Cracking the Coding Interview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x-none" sz="1200">
                <a:solidFill>
                  <a:srgbClr val="000000"/>
                </a:solidFill>
              </a:rPr>
              <a:t>GeeksForGeeks: </a:t>
            </a:r>
            <a:r>
              <a:rPr lang="x-none" sz="1100" u="sng">
                <a:solidFill>
                  <a:schemeClr val="hlink"/>
                </a:solidFill>
                <a:hlinkClick r:id="rId3"/>
              </a:rPr>
              <a:t>https://www.geeksforgeeks.org/knowing-the-complexity-in-competitive-programming/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x-none" sz="1200"/>
              <a:t>Online Judge: </a:t>
            </a:r>
            <a:r>
              <a:rPr lang="x-none" sz="900" u="sng">
                <a:solidFill>
                  <a:schemeClr val="hlink"/>
                </a:solidFill>
                <a:hlinkClick r:id="rId4"/>
              </a:rPr>
              <a:t>https://onlinejudge.org/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Notación Big-O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>
                <a:solidFill>
                  <a:srgbClr val="000000"/>
                </a:solidFill>
              </a:rPr>
              <a:t>Es usado para describir el rendimiento o complejidad de un algoritmo. Las clases más comunes son: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1204375" y="1908125"/>
          <a:ext cx="7239000" cy="2880150"/>
        </p:xfrm>
        <a:graphic>
          <a:graphicData uri="http://schemas.openxmlformats.org/drawingml/2006/table">
            <a:tbl>
              <a:tblPr>
                <a:noFill/>
                <a:tableStyleId>{9728BBF5-5AB7-4E60-84BC-F223C4B8618B}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x-none" sz="1500" b="1"/>
                        <a:t>Notation Name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500" b="1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500"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500" b="1">
                          <a:solidFill>
                            <a:schemeClr val="dk1"/>
                          </a:solidFill>
                        </a:rPr>
                        <a:t>O(1)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500">
                          <a:solidFill>
                            <a:schemeClr val="dk1"/>
                          </a:solidFill>
                        </a:rPr>
                        <a:t>Constant</a:t>
                      </a:r>
                      <a:endParaRPr sz="15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500" b="1">
                          <a:solidFill>
                            <a:schemeClr val="dk1"/>
                          </a:solidFill>
                        </a:rPr>
                        <a:t>O(log(n))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500">
                          <a:solidFill>
                            <a:schemeClr val="dk1"/>
                          </a:solidFill>
                        </a:rPr>
                        <a:t>Logarithmic</a:t>
                      </a:r>
                      <a:endParaRPr sz="15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500" b="1">
                          <a:solidFill>
                            <a:schemeClr val="dk1"/>
                          </a:solidFill>
                        </a:rPr>
                        <a:t>O(n)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500">
                          <a:solidFill>
                            <a:schemeClr val="dk1"/>
                          </a:solidFill>
                        </a:rPr>
                        <a:t>Linear</a:t>
                      </a:r>
                      <a:endParaRPr sz="15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500" b="1">
                          <a:solidFill>
                            <a:schemeClr val="dk1"/>
                          </a:solidFill>
                        </a:rPr>
                        <a:t>O(n^2 )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500">
                          <a:solidFill>
                            <a:schemeClr val="dk1"/>
                          </a:solidFill>
                        </a:rPr>
                        <a:t>Quadratic</a:t>
                      </a:r>
                      <a:endParaRPr sz="15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500" b="1">
                          <a:solidFill>
                            <a:schemeClr val="dk1"/>
                          </a:solidFill>
                        </a:rPr>
                        <a:t>O(n^c )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500">
                          <a:solidFill>
                            <a:schemeClr val="dk1"/>
                          </a:solidFill>
                        </a:rPr>
                        <a:t>Polynomial</a:t>
                      </a:r>
                      <a:endParaRPr sz="15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500" b="1">
                          <a:solidFill>
                            <a:schemeClr val="dk1"/>
                          </a:solidFill>
                        </a:rPr>
                        <a:t>O(c^n )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x-none" sz="1500">
                          <a:solidFill>
                            <a:schemeClr val="dk1"/>
                          </a:solidFill>
                        </a:rPr>
                        <a:t>Exponential</a:t>
                      </a:r>
                      <a:endParaRPr sz="15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Comparing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complexities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725" y="123825"/>
            <a:ext cx="60769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Big-O comunes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x-none" b="1" dirty="0">
                <a:solidFill>
                  <a:srgbClr val="000000"/>
                </a:solidFill>
              </a:rPr>
              <a:t>O(1)							2. </a:t>
            </a:r>
            <a:r>
              <a:rPr lang="x-none" b="1" dirty="0">
                <a:solidFill>
                  <a:schemeClr val="dk1"/>
                </a:solidFill>
              </a:rPr>
              <a:t>O(n)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b="1" dirty="0">
                <a:solidFill>
                  <a:srgbClr val="000000"/>
                </a:solidFill>
              </a:rPr>
              <a:t>4.   O</a:t>
            </a:r>
            <a:r>
              <a:rPr lang="x-none" b="1" dirty="0">
                <a:solidFill>
                  <a:schemeClr val="dk1"/>
                </a:solidFill>
              </a:rPr>
              <a:t>(n^2)</a:t>
            </a:r>
            <a:r>
              <a:rPr lang="x-none" b="1" dirty="0">
                <a:solidFill>
                  <a:srgbClr val="000000"/>
                </a:solidFill>
              </a:rPr>
              <a:t>				      			</a:t>
            </a:r>
            <a:r>
              <a:rPr lang="x-none" sz="1400" b="1" dirty="0" smtClean="0">
                <a:solidFill>
                  <a:srgbClr val="000000"/>
                </a:solidFill>
              </a:rPr>
              <a:t>3.</a:t>
            </a:r>
            <a:r>
              <a:rPr lang="x-none" sz="1600" b="1" dirty="0" smtClean="0">
                <a:solidFill>
                  <a:schemeClr val="dk1"/>
                </a:solidFill>
              </a:rPr>
              <a:t>O(log </a:t>
            </a:r>
            <a:r>
              <a:rPr lang="x-none" sz="1600" b="1" dirty="0">
                <a:solidFill>
                  <a:schemeClr val="dk1"/>
                </a:solidFill>
              </a:rPr>
              <a:t>n)</a:t>
            </a:r>
            <a:endParaRPr sz="16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835150" y="1749850"/>
            <a:ext cx="2982600" cy="82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a++;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b++;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c = a+b;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835150" y="3622200"/>
            <a:ext cx="2982600" cy="1445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for (int </a:t>
            </a:r>
            <a:r>
              <a:rPr lang="x-none"/>
              <a:t>i</a:t>
            </a:r>
            <a:r>
              <a:rPr lang="x-none" b="1"/>
              <a:t> </a:t>
            </a:r>
            <a:r>
              <a:rPr lang="x-none"/>
              <a:t>= 1; i &lt;= n; i++) {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    for (int </a:t>
            </a:r>
            <a:r>
              <a:rPr lang="x-none"/>
              <a:t>j = 1; j &lt;= n; j++) {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 ...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     }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}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858450" y="1570775"/>
            <a:ext cx="2982600" cy="129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for</a:t>
            </a:r>
            <a:r>
              <a:rPr lang="x-none"/>
              <a:t> (</a:t>
            </a:r>
            <a:r>
              <a:rPr lang="x-none" b="1"/>
              <a:t>int</a:t>
            </a:r>
            <a:r>
              <a:rPr lang="x-none"/>
              <a:t> i = 1; i &lt;= n; i++)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 ...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}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858450" y="3622200"/>
            <a:ext cx="2982600" cy="1445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while (</a:t>
            </a:r>
            <a:r>
              <a:rPr lang="x-none"/>
              <a:t>a &lt;= b</a:t>
            </a:r>
            <a:r>
              <a:rPr lang="x-none" b="1"/>
              <a:t>) {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     ...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    if </a:t>
            </a:r>
            <a:r>
              <a:rPr lang="x-none"/>
              <a:t>(array[k] &lt; x) a = k+1;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    else </a:t>
            </a:r>
            <a:r>
              <a:rPr lang="x-none"/>
              <a:t>b = k-1;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Los términos no dominantes se descartan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arenR"/>
            </a:pPr>
            <a:r>
              <a:rPr lang="x-none" sz="3100"/>
              <a:t>O(N + 5) = ?</a:t>
            </a:r>
            <a:endParaRPr sz="3100"/>
          </a:p>
          <a:p>
            <a:pPr marL="91440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arenR"/>
            </a:pPr>
            <a:r>
              <a:rPr lang="x-none" sz="3100"/>
              <a:t>O (2N + 10) = ?</a:t>
            </a:r>
            <a:endParaRPr sz="3100"/>
          </a:p>
          <a:p>
            <a:pPr marL="91440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arenR"/>
            </a:pPr>
            <a:r>
              <a:rPr lang="x-none" sz="3100"/>
              <a:t>O(N^2 + N) = ?</a:t>
            </a:r>
            <a:endParaRPr sz="3100"/>
          </a:p>
          <a:p>
            <a:pPr marL="91440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arenR"/>
            </a:pPr>
            <a:r>
              <a:rPr lang="x-none" sz="3100"/>
              <a:t>O(N + log N) = ?</a:t>
            </a:r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Descarte los términos no dominantes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arenR"/>
            </a:pPr>
            <a:r>
              <a:rPr lang="x-none" sz="3100"/>
              <a:t>O(N + 5) = O(N)</a:t>
            </a:r>
            <a:endParaRPr sz="3100"/>
          </a:p>
          <a:p>
            <a:pPr marL="45720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arenR"/>
            </a:pPr>
            <a:r>
              <a:rPr lang="x-none" sz="3100"/>
              <a:t>O (2N + 10) = O(N)</a:t>
            </a:r>
            <a:endParaRPr sz="3100"/>
          </a:p>
          <a:p>
            <a:pPr marL="45720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arenR"/>
            </a:pPr>
            <a:r>
              <a:rPr lang="x-none" sz="3100"/>
              <a:t>O(N^2 + N) = O(N^2)</a:t>
            </a:r>
            <a:endParaRPr sz="3100"/>
          </a:p>
          <a:p>
            <a:pPr marL="45720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arenR"/>
            </a:pPr>
            <a:r>
              <a:rPr lang="x-none" sz="3100"/>
              <a:t>O(N + log N) = O(N)</a:t>
            </a:r>
            <a:endParaRPr sz="3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343" y="333050"/>
            <a:ext cx="5029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t="9239"/>
          <a:stretch/>
        </p:blipFill>
        <p:spPr>
          <a:xfrm>
            <a:off x="401038" y="1232850"/>
            <a:ext cx="8341926" cy="38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7463400" y="4029950"/>
            <a:ext cx="583200" cy="26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900"/>
              <a:t>308475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990" y="272142"/>
            <a:ext cx="58895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5960CE4EFC5645BBA21AFB5C3A56F2" ma:contentTypeVersion="11" ma:contentTypeDescription="Crear nuevo documento." ma:contentTypeScope="" ma:versionID="9a311772075672726c2b85ace45d893c">
  <xsd:schema xmlns:xsd="http://www.w3.org/2001/XMLSchema" xmlns:xs="http://www.w3.org/2001/XMLSchema" xmlns:p="http://schemas.microsoft.com/office/2006/metadata/properties" xmlns:ns2="8790b2de-f4fc-4c5c-8f5c-a6e61ad539a5" xmlns:ns3="cd82db25-e6d6-4bb3-ad05-f27c2f3968a9" targetNamespace="http://schemas.microsoft.com/office/2006/metadata/properties" ma:root="true" ma:fieldsID="585c7ce0633c80ef9755f65dc397340e" ns2:_="" ns3:_="">
    <xsd:import namespace="8790b2de-f4fc-4c5c-8f5c-a6e61ad539a5"/>
    <xsd:import namespace="cd82db25-e6d6-4bb3-ad05-f27c2f3968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0b2de-f4fc-4c5c-8f5c-a6e61ad539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7a110141-5648-46c1-8474-df1bb0c82a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2db25-e6d6-4bb3-ad05-f27c2f3968a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485f522-db63-4924-9ef0-0bb40c38a50f}" ma:internalName="TaxCatchAll" ma:showField="CatchAllData" ma:web="cd82db25-e6d6-4bb3-ad05-f27c2f3968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d82db25-e6d6-4bb3-ad05-f27c2f3968a9" xsi:nil="true"/>
    <lcf76f155ced4ddcb4097134ff3c332f xmlns="8790b2de-f4fc-4c5c-8f5c-a6e61ad539a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802BC50-8001-48A8-98DA-6D28728E3366}"/>
</file>

<file path=customXml/itemProps2.xml><?xml version="1.0" encoding="utf-8"?>
<ds:datastoreItem xmlns:ds="http://schemas.openxmlformats.org/officeDocument/2006/customXml" ds:itemID="{06C6F63B-0389-44C9-90AA-5B5DC3CADF25}"/>
</file>

<file path=customXml/itemProps3.xml><?xml version="1.0" encoding="utf-8"?>
<ds:datastoreItem xmlns:ds="http://schemas.openxmlformats.org/officeDocument/2006/customXml" ds:itemID="{E739B03C-545F-4D3D-AA4D-3EC3FA351DB7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1046</Words>
  <Application>Microsoft Office PowerPoint</Application>
  <PresentationFormat>Presentación en pantalla (16:9)</PresentationFormat>
  <Paragraphs>228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Simple Light</vt:lpstr>
      <vt:lpstr>Taller Virtual Análisis de Complejidad Algorítmica</vt:lpstr>
      <vt:lpstr>Agenda</vt:lpstr>
      <vt:lpstr>Notación Big-O</vt:lpstr>
      <vt:lpstr>Comparing  complexities </vt:lpstr>
      <vt:lpstr>Big-O comunes</vt:lpstr>
      <vt:lpstr>Los términos no dominantes se descartan</vt:lpstr>
      <vt:lpstr>Descarte los términos no dominantes</vt:lpstr>
      <vt:lpstr>Presentación de PowerPoint</vt:lpstr>
      <vt:lpstr>Presentación de PowerPoint</vt:lpstr>
      <vt:lpstr>Presentación de PowerPoint</vt:lpstr>
      <vt:lpstr>Capacidad de procesamiento</vt:lpstr>
      <vt:lpstr>Presentación de PowerPoint</vt:lpstr>
      <vt:lpstr>Presentación de PowerPoint</vt:lpstr>
      <vt:lpstr>Capacidad de procesamiento</vt:lpstr>
      <vt:lpstr>Capacidad de procesamiento</vt:lpstr>
      <vt:lpstr>Capacidad de procesamiento</vt:lpstr>
      <vt:lpstr>Presentación de PowerPoint</vt:lpstr>
      <vt:lpstr>Presentación de PowerPoint</vt:lpstr>
      <vt:lpstr>Resolución de problema en Jueces</vt:lpstr>
      <vt:lpstr>Complejidad máxima respecto al tamaño N</vt:lpstr>
      <vt:lpstr>Referencias: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Virtual Análisis de Complejidad Algorítmica</dc:title>
  <cp:lastModifiedBy>User</cp:lastModifiedBy>
  <cp:revision>5</cp:revision>
  <dcterms:modified xsi:type="dcterms:W3CDTF">2020-10-26T12:39:52Z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0x010100745960CE4EFC5645BBA21AFB5C3A56F2</vt:lpwstr>
  </property>
</Properties>
</file>