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 lvl="0">
      <a:defRPr lang="es-E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69A1-5D85-44A2-8216-474566E873ED}" type="datetimeFigureOut">
              <a:rPr lang="es-ES" smtClean="0"/>
              <a:t>30/06/2024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AA84-459B-4C22-B96F-0C0AB889A6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574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69A1-5D85-44A2-8216-474566E873ED}" type="datetimeFigureOut">
              <a:rPr lang="es-ES" smtClean="0"/>
              <a:t>30/06/2024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AA84-459B-4C22-B96F-0C0AB889A6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913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69A1-5D85-44A2-8216-474566E873ED}" type="datetimeFigureOut">
              <a:rPr lang="es-ES" smtClean="0"/>
              <a:t>30/06/2024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AA84-459B-4C22-B96F-0C0AB889A6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228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69A1-5D85-44A2-8216-474566E873ED}" type="datetimeFigureOut">
              <a:rPr lang="es-ES" smtClean="0"/>
              <a:t>30/06/2024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AA84-459B-4C22-B96F-0C0AB889A6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134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69A1-5D85-44A2-8216-474566E873ED}" type="datetimeFigureOut">
              <a:rPr lang="es-ES" smtClean="0"/>
              <a:t>30/06/2024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AA84-459B-4C22-B96F-0C0AB889A6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050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69A1-5D85-44A2-8216-474566E873ED}" type="datetimeFigureOut">
              <a:rPr lang="es-ES" smtClean="0"/>
              <a:t>30/06/2024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AA84-459B-4C22-B96F-0C0AB889A6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59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69A1-5D85-44A2-8216-474566E873ED}" type="datetimeFigureOut">
              <a:rPr lang="es-ES" smtClean="0"/>
              <a:t>30/06/2024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AA84-459B-4C22-B96F-0C0AB889A6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58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69A1-5D85-44A2-8216-474566E873ED}" type="datetimeFigureOut">
              <a:rPr lang="es-ES" smtClean="0"/>
              <a:t>30/06/2024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AA84-459B-4C22-B96F-0C0AB889A6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097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69A1-5D85-44A2-8216-474566E873ED}" type="datetimeFigureOut">
              <a:rPr lang="es-ES" smtClean="0"/>
              <a:t>30/06/2024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AA84-459B-4C22-B96F-0C0AB889A6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671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69A1-5D85-44A2-8216-474566E873ED}" type="datetimeFigureOut">
              <a:rPr lang="es-ES" smtClean="0"/>
              <a:t>30/06/2024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AA84-459B-4C22-B96F-0C0AB889A6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553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69A1-5D85-44A2-8216-474566E873ED}" type="datetimeFigureOut">
              <a:rPr lang="es-ES" smtClean="0"/>
              <a:t>30/06/2024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AA84-459B-4C22-B96F-0C0AB889A6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419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D69A1-5D85-44A2-8216-474566E873ED}" type="datetimeFigureOut">
              <a:rPr lang="es-ES" smtClean="0"/>
              <a:t>30/06/2024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8AA84-459B-4C22-B96F-0C0AB889A6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968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3668107" y="466166"/>
            <a:ext cx="42041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8203327" y="0"/>
            <a:ext cx="42041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o 14"/>
          <p:cNvGrpSpPr/>
          <p:nvPr/>
        </p:nvGrpSpPr>
        <p:grpSpPr>
          <a:xfrm>
            <a:off x="357349" y="614854"/>
            <a:ext cx="2995449" cy="2112580"/>
            <a:chOff x="315310" y="620110"/>
            <a:chExt cx="2995449" cy="2112580"/>
          </a:xfrm>
        </p:grpSpPr>
        <p:sp>
          <p:nvSpPr>
            <p:cNvPr id="9" name="Rectángulo 8"/>
            <p:cNvSpPr/>
            <p:nvPr/>
          </p:nvSpPr>
          <p:spPr>
            <a:xfrm>
              <a:off x="315310" y="1240220"/>
              <a:ext cx="2995449" cy="14924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INSERTE_OPERADOR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  <a:p>
              <a:pPr algn="ctr"/>
              <a:endParaRPr lang="es-ES" dirty="0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315310" y="620110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INICIAR_SESION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546539" y="1671144"/>
              <a:ext cx="2554014" cy="541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0750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4448503" y="614854"/>
            <a:ext cx="2995449" cy="2112580"/>
            <a:chOff x="315310" y="620110"/>
            <a:chExt cx="2995449" cy="2112580"/>
          </a:xfrm>
        </p:grpSpPr>
        <p:sp>
          <p:nvSpPr>
            <p:cNvPr id="17" name="Rectángulo 16"/>
            <p:cNvSpPr/>
            <p:nvPr/>
          </p:nvSpPr>
          <p:spPr>
            <a:xfrm>
              <a:off x="315310" y="1240220"/>
              <a:ext cx="2995449" cy="14924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INSERTE</a:t>
              </a:r>
            </a:p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CLAVE_OPERADOR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  <a:p>
              <a:pPr algn="ctr"/>
              <a:endParaRPr lang="es-ES" dirty="0"/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315310" y="620110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INICIAR_SESION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546539" y="1994994"/>
              <a:ext cx="2554014" cy="541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XXXX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8801098" y="609598"/>
            <a:ext cx="2995449" cy="2112580"/>
            <a:chOff x="315310" y="620110"/>
            <a:chExt cx="2995449" cy="2112580"/>
          </a:xfrm>
        </p:grpSpPr>
        <p:sp>
          <p:nvSpPr>
            <p:cNvPr id="21" name="Rectángulo 20"/>
            <p:cNvSpPr/>
            <p:nvPr/>
          </p:nvSpPr>
          <p:spPr>
            <a:xfrm>
              <a:off x="315310" y="1245476"/>
              <a:ext cx="2995449" cy="14872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INSERTE</a:t>
              </a:r>
            </a:p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AUTORIZADOR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  <a:p>
              <a:pPr algn="ctr"/>
              <a:endParaRPr lang="es-ES" dirty="0"/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315310" y="620110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INICIAR_SESION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546539" y="1994994"/>
              <a:ext cx="2554014" cy="541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1000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357349" y="4049110"/>
            <a:ext cx="2995449" cy="2112580"/>
            <a:chOff x="315310" y="620110"/>
            <a:chExt cx="2995449" cy="2112580"/>
          </a:xfrm>
        </p:grpSpPr>
        <p:sp>
          <p:nvSpPr>
            <p:cNvPr id="25" name="Rectángulo 24"/>
            <p:cNvSpPr/>
            <p:nvPr/>
          </p:nvSpPr>
          <p:spPr>
            <a:xfrm>
              <a:off x="315310" y="1240220"/>
              <a:ext cx="2995449" cy="14924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INSERTE</a:t>
              </a:r>
            </a:p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CLAVE_AUTORIZADOR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  <a:p>
              <a:pPr algn="ctr"/>
              <a:endParaRPr lang="es-ES" dirty="0"/>
            </a:p>
          </p:txBody>
        </p:sp>
        <p:sp>
          <p:nvSpPr>
            <p:cNvPr id="26" name="Rectángulo 25"/>
            <p:cNvSpPr/>
            <p:nvPr/>
          </p:nvSpPr>
          <p:spPr>
            <a:xfrm>
              <a:off x="315310" y="620110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INICIAR_SESION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546539" y="2014044"/>
              <a:ext cx="2554014" cy="541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XXXX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5188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7"/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1"/>
          <p:cNvGrpSpPr/>
          <p:nvPr/>
        </p:nvGrpSpPr>
        <p:grpSpPr>
          <a:xfrm>
            <a:off x="499239" y="516319"/>
            <a:ext cx="2995449" cy="2517228"/>
            <a:chOff x="357349" y="614854"/>
            <a:chExt cx="2995449" cy="2517228"/>
          </a:xfrm>
        </p:grpSpPr>
        <p:sp>
          <p:nvSpPr>
            <p:cNvPr id="9" name="Rectángulo 8"/>
            <p:cNvSpPr/>
            <p:nvPr/>
          </p:nvSpPr>
          <p:spPr>
            <a:xfrm>
              <a:off x="357349" y="1240219"/>
              <a:ext cx="2995449" cy="1891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BOLETA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FACTURA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357349" y="614854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INSERTE</a:t>
              </a:r>
            </a:p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TIPO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578066" y="2447592"/>
              <a:ext cx="2554014" cy="541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1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8736724" y="810606"/>
            <a:ext cx="2995449" cy="2112580"/>
            <a:chOff x="315310" y="620110"/>
            <a:chExt cx="2995449" cy="2112580"/>
          </a:xfrm>
        </p:grpSpPr>
        <p:sp>
          <p:nvSpPr>
            <p:cNvPr id="33" name="Rectángulo 32"/>
            <p:cNvSpPr/>
            <p:nvPr/>
          </p:nvSpPr>
          <p:spPr>
            <a:xfrm>
              <a:off x="315310" y="620110"/>
              <a:ext cx="2995449" cy="2112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Rectángulo 33"/>
            <p:cNvSpPr/>
            <p:nvPr/>
          </p:nvSpPr>
          <p:spPr>
            <a:xfrm>
              <a:off x="315310" y="620110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INSERTE</a:t>
              </a:r>
            </a:p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N_DOC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546539" y="1671144"/>
              <a:ext cx="2554014" cy="541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00000000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4585794" y="497923"/>
            <a:ext cx="2995449" cy="2517228"/>
            <a:chOff x="357349" y="614854"/>
            <a:chExt cx="2995449" cy="2517228"/>
          </a:xfrm>
        </p:grpSpPr>
        <p:sp>
          <p:nvSpPr>
            <p:cNvPr id="37" name="Rectángulo 36"/>
            <p:cNvSpPr/>
            <p:nvPr/>
          </p:nvSpPr>
          <p:spPr>
            <a:xfrm>
              <a:off x="357349" y="1240219"/>
              <a:ext cx="2995449" cy="1891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DNI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CARNET_EXTRANJERÍA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PASAPORTE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357349" y="614854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INSERTE</a:t>
              </a:r>
            </a:p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TIPO_DOC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9" name="Rectángulo 38"/>
            <p:cNvSpPr/>
            <p:nvPr/>
          </p:nvSpPr>
          <p:spPr>
            <a:xfrm>
              <a:off x="578066" y="2447592"/>
              <a:ext cx="2554014" cy="541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N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cxnSp>
        <p:nvCxnSpPr>
          <p:cNvPr id="5" name="Conector recto 4"/>
          <p:cNvCxnSpPr/>
          <p:nvPr/>
        </p:nvCxnSpPr>
        <p:spPr>
          <a:xfrm flipH="1">
            <a:off x="3888828" y="0"/>
            <a:ext cx="10512" cy="3405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 flipH="1">
            <a:off x="8267698" y="0"/>
            <a:ext cx="9199" cy="3429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/>
          <p:cNvCxnSpPr/>
          <p:nvPr/>
        </p:nvCxnSpPr>
        <p:spPr>
          <a:xfrm flipH="1">
            <a:off x="2864070" y="3429000"/>
            <a:ext cx="10512" cy="3405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/>
          <p:cNvCxnSpPr/>
          <p:nvPr/>
        </p:nvCxnSpPr>
        <p:spPr>
          <a:xfrm flipH="1">
            <a:off x="6022428" y="3429000"/>
            <a:ext cx="10512" cy="3405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/>
          <p:cNvCxnSpPr/>
          <p:nvPr/>
        </p:nvCxnSpPr>
        <p:spPr>
          <a:xfrm flipH="1">
            <a:off x="9096703" y="3429000"/>
            <a:ext cx="15766" cy="3381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upo 97"/>
          <p:cNvGrpSpPr/>
          <p:nvPr/>
        </p:nvGrpSpPr>
        <p:grpSpPr>
          <a:xfrm>
            <a:off x="189185" y="3874372"/>
            <a:ext cx="2438402" cy="2042952"/>
            <a:chOff x="357349" y="614854"/>
            <a:chExt cx="2995449" cy="2517228"/>
          </a:xfrm>
        </p:grpSpPr>
        <p:sp>
          <p:nvSpPr>
            <p:cNvPr id="99" name="Rectángulo 98"/>
            <p:cNvSpPr/>
            <p:nvPr/>
          </p:nvSpPr>
          <p:spPr>
            <a:xfrm>
              <a:off x="357349" y="1240219"/>
              <a:ext cx="2995449" cy="1891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BOLETA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FACTURA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ángulo 99"/>
            <p:cNvSpPr/>
            <p:nvPr/>
          </p:nvSpPr>
          <p:spPr>
            <a:xfrm>
              <a:off x="357349" y="614854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INSERTE</a:t>
              </a:r>
            </a:p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TIPO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1" name="Rectángulo 100"/>
            <p:cNvSpPr/>
            <p:nvPr/>
          </p:nvSpPr>
          <p:spPr>
            <a:xfrm>
              <a:off x="578066" y="2447592"/>
              <a:ext cx="2554014" cy="541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2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3130453" y="4096403"/>
            <a:ext cx="2644980" cy="1740778"/>
            <a:chOff x="315310" y="620110"/>
            <a:chExt cx="2995449" cy="2112580"/>
          </a:xfrm>
        </p:grpSpPr>
        <p:sp>
          <p:nvSpPr>
            <p:cNvPr id="103" name="Rectángulo 102"/>
            <p:cNvSpPr/>
            <p:nvPr/>
          </p:nvSpPr>
          <p:spPr>
            <a:xfrm>
              <a:off x="315310" y="620110"/>
              <a:ext cx="2995449" cy="2112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4" name="Rectángulo 103"/>
            <p:cNvSpPr/>
            <p:nvPr/>
          </p:nvSpPr>
          <p:spPr>
            <a:xfrm>
              <a:off x="315310" y="620110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INSERTE</a:t>
              </a:r>
            </a:p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N_RUC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5" name="Rectángulo 104"/>
            <p:cNvSpPr/>
            <p:nvPr/>
          </p:nvSpPr>
          <p:spPr>
            <a:xfrm>
              <a:off x="546539" y="1671144"/>
              <a:ext cx="2554014" cy="541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20700000001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6212272" y="3842849"/>
            <a:ext cx="2737942" cy="2259724"/>
            <a:chOff x="357349" y="614854"/>
            <a:chExt cx="2995449" cy="2517228"/>
          </a:xfrm>
        </p:grpSpPr>
        <p:sp>
          <p:nvSpPr>
            <p:cNvPr id="107" name="Rectángulo 106"/>
            <p:cNvSpPr/>
            <p:nvPr/>
          </p:nvSpPr>
          <p:spPr>
            <a:xfrm>
              <a:off x="357349" y="1240219"/>
              <a:ext cx="2995449" cy="1891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DNI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CARNET_EXTRANJERÍA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PASAPORTE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ángulo 107"/>
            <p:cNvSpPr/>
            <p:nvPr/>
          </p:nvSpPr>
          <p:spPr>
            <a:xfrm>
              <a:off x="357349" y="614854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INSERTE</a:t>
              </a:r>
            </a:p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TIPO_DOC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9" name="Rectángulo 108"/>
            <p:cNvSpPr/>
            <p:nvPr/>
          </p:nvSpPr>
          <p:spPr>
            <a:xfrm>
              <a:off x="578066" y="2447592"/>
              <a:ext cx="2554014" cy="541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N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110" name="Grupo 109"/>
          <p:cNvGrpSpPr/>
          <p:nvPr/>
        </p:nvGrpSpPr>
        <p:grpSpPr>
          <a:xfrm>
            <a:off x="9287864" y="4136230"/>
            <a:ext cx="2799695" cy="1849820"/>
            <a:chOff x="315310" y="620110"/>
            <a:chExt cx="2995449" cy="2112580"/>
          </a:xfrm>
        </p:grpSpPr>
        <p:sp>
          <p:nvSpPr>
            <p:cNvPr id="111" name="Rectángulo 110"/>
            <p:cNvSpPr/>
            <p:nvPr/>
          </p:nvSpPr>
          <p:spPr>
            <a:xfrm>
              <a:off x="315310" y="620110"/>
              <a:ext cx="2995449" cy="2112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2" name="Rectángulo 111"/>
            <p:cNvSpPr/>
            <p:nvPr/>
          </p:nvSpPr>
          <p:spPr>
            <a:xfrm>
              <a:off x="315310" y="620110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INSERTE</a:t>
              </a:r>
            </a:p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N_DOC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13" name="Rectángulo 112"/>
            <p:cNvSpPr/>
            <p:nvPr/>
          </p:nvSpPr>
          <p:spPr>
            <a:xfrm>
              <a:off x="546539" y="1671144"/>
              <a:ext cx="2554014" cy="541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00000000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9693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00325" y="3244334"/>
            <a:ext cx="699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latin typeface="Arial Narrow" panose="020B0606020202030204" pitchFamily="34" charset="0"/>
              </a:rPr>
              <a:t>PROCESO_AÑADIR_PRODUCTOS</a:t>
            </a:r>
          </a:p>
        </p:txBody>
      </p:sp>
    </p:spTree>
    <p:extLst>
      <p:ext uri="{BB962C8B-B14F-4D97-AF65-F5344CB8AC3E}">
        <p14:creationId xmlns:p14="http://schemas.microsoft.com/office/powerpoint/2010/main" val="2368552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455067"/>
              </p:ext>
            </p:extLst>
          </p:nvPr>
        </p:nvGraphicFramePr>
        <p:xfrm>
          <a:off x="551793" y="807509"/>
          <a:ext cx="11088415" cy="52429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7683">
                  <a:extLst>
                    <a:ext uri="{9D8B030D-6E8A-4147-A177-3AD203B41FA5}">
                      <a16:colId xmlns:a16="http://schemas.microsoft.com/office/drawing/2014/main" val="3766278424"/>
                    </a:ext>
                  </a:extLst>
                </a:gridCol>
                <a:gridCol w="2217683">
                  <a:extLst>
                    <a:ext uri="{9D8B030D-6E8A-4147-A177-3AD203B41FA5}">
                      <a16:colId xmlns:a16="http://schemas.microsoft.com/office/drawing/2014/main" val="1174905881"/>
                    </a:ext>
                  </a:extLst>
                </a:gridCol>
                <a:gridCol w="2217683">
                  <a:extLst>
                    <a:ext uri="{9D8B030D-6E8A-4147-A177-3AD203B41FA5}">
                      <a16:colId xmlns:a16="http://schemas.microsoft.com/office/drawing/2014/main" val="209416360"/>
                    </a:ext>
                  </a:extLst>
                </a:gridCol>
                <a:gridCol w="2217683">
                  <a:extLst>
                    <a:ext uri="{9D8B030D-6E8A-4147-A177-3AD203B41FA5}">
                      <a16:colId xmlns:a16="http://schemas.microsoft.com/office/drawing/2014/main" val="2840428249"/>
                    </a:ext>
                  </a:extLst>
                </a:gridCol>
                <a:gridCol w="2217683">
                  <a:extLst>
                    <a:ext uri="{9D8B030D-6E8A-4147-A177-3AD203B41FA5}">
                      <a16:colId xmlns:a16="http://schemas.microsoft.com/office/drawing/2014/main" val="1628205275"/>
                    </a:ext>
                  </a:extLst>
                </a:gridCol>
              </a:tblGrid>
              <a:tr h="443703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latin typeface="Arial Narrow" panose="020B0606020202030204" pitchFamily="34" charset="0"/>
                        </a:rPr>
                        <a:t>CÓDIGO</a:t>
                      </a:r>
                      <a:endParaRPr lang="es-E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latin typeface="Arial Narrow" panose="020B0606020202030204" pitchFamily="34" charset="0"/>
                        </a:rPr>
                        <a:t>NOMBRE_PRODUCTO</a:t>
                      </a:r>
                      <a:endParaRPr lang="es-E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latin typeface="Arial Narrow" panose="020B0606020202030204" pitchFamily="34" charset="0"/>
                        </a:rPr>
                        <a:t>PRECIO_UNI</a:t>
                      </a:r>
                      <a:endParaRPr lang="es-E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latin typeface="Arial Narrow" panose="020B0606020202030204" pitchFamily="34" charset="0"/>
                        </a:rPr>
                        <a:t>PESO_CANTIDAD</a:t>
                      </a:r>
                      <a:endParaRPr lang="es-E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latin typeface="Arial Narrow" panose="020B0606020202030204" pitchFamily="34" charset="0"/>
                        </a:rPr>
                        <a:t>SUBTOTAL</a:t>
                      </a:r>
                      <a:endParaRPr lang="es-E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6662362"/>
                  </a:ext>
                </a:extLst>
              </a:tr>
              <a:tr h="4044985"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3696809"/>
                  </a:ext>
                </a:extLst>
              </a:tr>
              <a:tr h="754295">
                <a:tc gridSpan="5">
                  <a:txBody>
                    <a:bodyPr/>
                    <a:lstStyle/>
                    <a:p>
                      <a:pPr algn="l"/>
                      <a:r>
                        <a:rPr lang="es-PE" sz="1400" dirty="0">
                          <a:latin typeface="Arial Narrow" panose="020B0606020202030204" pitchFamily="34" charset="0"/>
                        </a:rPr>
                        <a:t>NOMBRE_CLIENTE:</a:t>
                      </a:r>
                      <a:r>
                        <a:rPr lang="es-PE" sz="1400" baseline="0" dirty="0">
                          <a:latin typeface="Arial Narrow" panose="020B0606020202030204" pitchFamily="34" charset="0"/>
                        </a:rPr>
                        <a:t> ……………………………………………………..------DNI: ………………………….......----------------TOTAL: S/.</a:t>
                      </a:r>
                      <a:endParaRPr lang="es-PE" sz="1400" dirty="0">
                        <a:latin typeface="Arial Narrow" panose="020B0606020202030204" pitchFamily="34" charset="0"/>
                      </a:endParaRPr>
                    </a:p>
                    <a:p>
                      <a:pPr algn="l"/>
                      <a:r>
                        <a:rPr lang="es-PE" sz="1400" dirty="0">
                          <a:latin typeface="Arial Narrow" panose="020B0606020202030204" pitchFamily="34" charset="0"/>
                        </a:rPr>
                        <a:t>NOMBRE_CAJERO: ……………………………………………………...-----</a:t>
                      </a:r>
                      <a:r>
                        <a:rPr lang="es-PE" sz="1400" baseline="0" dirty="0">
                          <a:latin typeface="Arial Narrow" panose="020B0606020202030204" pitchFamily="34" charset="0"/>
                        </a:rPr>
                        <a:t>-TIPO: …………………………....----------------TOTAL: $</a:t>
                      </a:r>
                      <a:endParaRPr lang="es-E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sz="140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sz="140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554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078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138471"/>
              </p:ext>
            </p:extLst>
          </p:nvPr>
        </p:nvGraphicFramePr>
        <p:xfrm>
          <a:off x="799443" y="1407584"/>
          <a:ext cx="10593115" cy="4042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8623">
                  <a:extLst>
                    <a:ext uri="{9D8B030D-6E8A-4147-A177-3AD203B41FA5}">
                      <a16:colId xmlns:a16="http://schemas.microsoft.com/office/drawing/2014/main" val="3766278424"/>
                    </a:ext>
                  </a:extLst>
                </a:gridCol>
                <a:gridCol w="2118623">
                  <a:extLst>
                    <a:ext uri="{9D8B030D-6E8A-4147-A177-3AD203B41FA5}">
                      <a16:colId xmlns:a16="http://schemas.microsoft.com/office/drawing/2014/main" val="1174905881"/>
                    </a:ext>
                  </a:extLst>
                </a:gridCol>
                <a:gridCol w="2118623">
                  <a:extLst>
                    <a:ext uri="{9D8B030D-6E8A-4147-A177-3AD203B41FA5}">
                      <a16:colId xmlns:a16="http://schemas.microsoft.com/office/drawing/2014/main" val="209416360"/>
                    </a:ext>
                  </a:extLst>
                </a:gridCol>
                <a:gridCol w="2118623">
                  <a:extLst>
                    <a:ext uri="{9D8B030D-6E8A-4147-A177-3AD203B41FA5}">
                      <a16:colId xmlns:a16="http://schemas.microsoft.com/office/drawing/2014/main" val="2840428249"/>
                    </a:ext>
                  </a:extLst>
                </a:gridCol>
                <a:gridCol w="2118623">
                  <a:extLst>
                    <a:ext uri="{9D8B030D-6E8A-4147-A177-3AD203B41FA5}">
                      <a16:colId xmlns:a16="http://schemas.microsoft.com/office/drawing/2014/main" val="1628205275"/>
                    </a:ext>
                  </a:extLst>
                </a:gridCol>
              </a:tblGrid>
              <a:tr h="525043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latin typeface="Arial Narrow" panose="020B0606020202030204" pitchFamily="34" charset="0"/>
                        </a:rPr>
                        <a:t>CÓDIGO</a:t>
                      </a:r>
                      <a:endParaRPr lang="es-E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latin typeface="Arial Narrow" panose="020B0606020202030204" pitchFamily="34" charset="0"/>
                        </a:rPr>
                        <a:t>NOMBRE_PRODUCTO</a:t>
                      </a:r>
                      <a:endParaRPr lang="es-E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latin typeface="Arial Narrow" panose="020B0606020202030204" pitchFamily="34" charset="0"/>
                        </a:rPr>
                        <a:t>PRECIO_UNI</a:t>
                      </a:r>
                      <a:endParaRPr lang="es-E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latin typeface="Arial Narrow" panose="020B0606020202030204" pitchFamily="34" charset="0"/>
                        </a:rPr>
                        <a:t>PESO_CANTIDAD</a:t>
                      </a:r>
                      <a:endParaRPr lang="es-E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latin typeface="Arial Narrow" panose="020B0606020202030204" pitchFamily="34" charset="0"/>
                        </a:rPr>
                        <a:t>SUBTOTAL</a:t>
                      </a:r>
                      <a:endParaRPr lang="es-E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6662362"/>
                  </a:ext>
                </a:extLst>
              </a:tr>
              <a:tr h="5250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7754470000000</a:t>
                      </a:r>
                      <a:endParaRPr kumimoji="0" lang="es-E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BENS_X30_HUEVOS</a:t>
                      </a:r>
                      <a:endParaRPr kumimoji="0" lang="es-E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S/.20.90</a:t>
                      </a:r>
                      <a:endParaRPr kumimoji="0" lang="es-E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latin typeface="Arial Narrow" panose="020B0606020202030204" pitchFamily="34" charset="0"/>
                        </a:rPr>
                        <a:t>1</a:t>
                      </a:r>
                      <a:endParaRPr lang="es-E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S/.20.90</a:t>
                      </a:r>
                      <a:endParaRPr kumimoji="0" lang="es-E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3696809"/>
                  </a:ext>
                </a:extLst>
              </a:tr>
              <a:tr h="5250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7754470000000</a:t>
                      </a:r>
                      <a:endParaRPr kumimoji="0" lang="es-E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LACALERA_X20_HUEVOS</a:t>
                      </a:r>
                      <a:endParaRPr kumimoji="0" lang="es-E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S/.18.90</a:t>
                      </a:r>
                      <a:endParaRPr kumimoji="0" lang="es-E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latin typeface="Arial Narrow" panose="020B0606020202030204" pitchFamily="34" charset="0"/>
                        </a:rPr>
                        <a:t>1</a:t>
                      </a:r>
                      <a:endParaRPr lang="es-E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S/.18.90</a:t>
                      </a:r>
                      <a:endParaRPr kumimoji="0" lang="es-E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3583944"/>
                  </a:ext>
                </a:extLst>
              </a:tr>
              <a:tr h="5250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7754470000000</a:t>
                      </a:r>
                      <a:endParaRPr kumimoji="0" lang="es-E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BENS_X20_HUEVOS</a:t>
                      </a:r>
                      <a:endParaRPr kumimoji="0" lang="es-E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S/.17.50</a:t>
                      </a:r>
                      <a:endParaRPr kumimoji="0" lang="es-E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latin typeface="Arial Narrow" panose="020B0606020202030204" pitchFamily="34" charset="0"/>
                        </a:rPr>
                        <a:t>1</a:t>
                      </a:r>
                      <a:endParaRPr lang="es-E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S/.17.50</a:t>
                      </a:r>
                      <a:endParaRPr kumimoji="0" lang="es-E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6426186"/>
                  </a:ext>
                </a:extLst>
              </a:tr>
              <a:tr h="5250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7754470000000</a:t>
                      </a:r>
                      <a:endParaRPr kumimoji="0" lang="es-E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BENS_X15_HUEVOS</a:t>
                      </a:r>
                      <a:endParaRPr kumimoji="0" lang="es-E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S/.15.00</a:t>
                      </a:r>
                      <a:endParaRPr kumimoji="0" lang="es-E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latin typeface="Arial Narrow" panose="020B0606020202030204" pitchFamily="34" charset="0"/>
                        </a:rPr>
                        <a:t>1</a:t>
                      </a:r>
                      <a:endParaRPr lang="es-E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S/.15.00</a:t>
                      </a:r>
                      <a:endParaRPr kumimoji="0" lang="es-E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503590"/>
                  </a:ext>
                </a:extLst>
              </a:tr>
              <a:tr h="5250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7754470000000</a:t>
                      </a:r>
                      <a:endParaRPr kumimoji="0" lang="es-E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LACALERA_X30_HUEVOS</a:t>
                      </a:r>
                      <a:endParaRPr kumimoji="0" lang="es-E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S/.21.90</a:t>
                      </a:r>
                      <a:endParaRPr kumimoji="0" lang="es-E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latin typeface="Arial Narrow" panose="020B0606020202030204" pitchFamily="34" charset="0"/>
                        </a:rPr>
                        <a:t>1</a:t>
                      </a:r>
                      <a:endParaRPr lang="es-E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S/.21.90</a:t>
                      </a:r>
                      <a:endParaRPr kumimoji="0" lang="es-E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537312"/>
                  </a:ext>
                </a:extLst>
              </a:tr>
              <a:tr h="892574">
                <a:tc gridSpan="5">
                  <a:txBody>
                    <a:bodyPr/>
                    <a:lstStyle/>
                    <a:p>
                      <a:pPr algn="l"/>
                      <a:r>
                        <a:rPr lang="es-PE" sz="1400" dirty="0">
                          <a:latin typeface="Arial Narrow" panose="020B0606020202030204" pitchFamily="34" charset="0"/>
                        </a:rPr>
                        <a:t>NOMBRE_CLIENTE:</a:t>
                      </a:r>
                      <a:r>
                        <a:rPr lang="es-PE" sz="1400" baseline="0" dirty="0">
                          <a:latin typeface="Arial Narrow" panose="020B0606020202030204" pitchFamily="34" charset="0"/>
                        </a:rPr>
                        <a:t> PATO_CARLOS_BUSTOS_DE_LA_VACA.   ------DNI: 72929694                          ----------------TOTAL: S/.94.20</a:t>
                      </a:r>
                      <a:endParaRPr lang="es-PE" sz="1400" dirty="0">
                        <a:latin typeface="Arial Narrow" panose="020B0606020202030204" pitchFamily="34" charset="0"/>
                      </a:endParaRPr>
                    </a:p>
                    <a:p>
                      <a:pPr algn="l"/>
                      <a:r>
                        <a:rPr lang="es-PE" sz="1400" dirty="0">
                          <a:latin typeface="Arial Narrow" panose="020B0606020202030204" pitchFamily="34" charset="0"/>
                        </a:rPr>
                        <a:t>NOMBRE_CAJERO: ALAN_BRITO_DELGADO.                             -----</a:t>
                      </a:r>
                      <a:r>
                        <a:rPr lang="es-PE" sz="1400" baseline="0" dirty="0">
                          <a:latin typeface="Arial Narrow" panose="020B0606020202030204" pitchFamily="34" charset="0"/>
                        </a:rPr>
                        <a:t>-TIPO: DNI                                 ----------------TOTAL: $24.79</a:t>
                      </a:r>
                      <a:endParaRPr lang="es-E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sz="140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sz="140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554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662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00325" y="3105835"/>
            <a:ext cx="6991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latin typeface="Arial Narrow" panose="020B0606020202030204" pitchFamily="34" charset="0"/>
              </a:rPr>
              <a:t>PROCESO_DE_PAGO</a:t>
            </a:r>
          </a:p>
          <a:p>
            <a:pPr algn="ctr"/>
            <a:r>
              <a:rPr lang="es-PE" dirty="0">
                <a:latin typeface="Arial Narrow" panose="020B0606020202030204" pitchFamily="34" charset="0"/>
              </a:rPr>
              <a:t>(TOTALIZAR)</a:t>
            </a:r>
            <a:endParaRPr lang="es-E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377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03014"/>
              </p:ext>
            </p:extLst>
          </p:nvPr>
        </p:nvGraphicFramePr>
        <p:xfrm>
          <a:off x="268890" y="1574800"/>
          <a:ext cx="81280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0583300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3481006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999.99</a:t>
                      </a:r>
                      <a:endParaRPr lang="es-ES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72925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SALDO_RESTANTE_A_PAGAR:S/.999.99 $263.15 (T.C. S/3.80)</a:t>
                      </a:r>
                      <a:endParaRPr lang="es-ES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661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latin typeface="Arial Narrow" panose="020B0606020202030204" pitchFamily="34" charset="0"/>
                        </a:rPr>
                        <a:t>PAGOS</a:t>
                      </a:r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dirty="0">
                          <a:latin typeface="Arial Narrow" panose="020B0606020202030204" pitchFamily="34" charset="0"/>
                        </a:rPr>
                        <a:t>MONTO</a:t>
                      </a:r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606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13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43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346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533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27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670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427205"/>
                  </a:ext>
                </a:extLst>
              </a:tr>
            </a:tbl>
          </a:graphicData>
        </a:graphic>
      </p:graphicFrame>
      <p:grpSp>
        <p:nvGrpSpPr>
          <p:cNvPr id="7" name="Grupo 6"/>
          <p:cNvGrpSpPr/>
          <p:nvPr/>
        </p:nvGrpSpPr>
        <p:grpSpPr>
          <a:xfrm>
            <a:off x="8895910" y="325171"/>
            <a:ext cx="2995450" cy="3363313"/>
            <a:chOff x="781048" y="382309"/>
            <a:chExt cx="2995450" cy="3363313"/>
          </a:xfrm>
        </p:grpSpPr>
        <p:sp>
          <p:nvSpPr>
            <p:cNvPr id="8" name="Rectángulo 7"/>
            <p:cNvSpPr/>
            <p:nvPr/>
          </p:nvSpPr>
          <p:spPr>
            <a:xfrm>
              <a:off x="781048" y="1007675"/>
              <a:ext cx="2995449" cy="27379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EFECTIVO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TMC</a:t>
              </a:r>
            </a:p>
            <a:p>
              <a:pPr marL="342900" indent="-342900">
                <a:buFontTx/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QR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VALE_MERCADERIA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TARJETA_ALIMENTO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NC_X_CAMBIO</a:t>
              </a: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781049" y="382309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MEDIO_PAGO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1001765" y="2937629"/>
              <a:ext cx="2554014" cy="541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N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8895909" y="3883556"/>
            <a:ext cx="2995450" cy="2404871"/>
            <a:chOff x="781048" y="382309"/>
            <a:chExt cx="2995450" cy="2404871"/>
          </a:xfrm>
        </p:grpSpPr>
        <p:sp>
          <p:nvSpPr>
            <p:cNvPr id="12" name="Rectángulo 11"/>
            <p:cNvSpPr/>
            <p:nvPr/>
          </p:nvSpPr>
          <p:spPr>
            <a:xfrm>
              <a:off x="781048" y="1007675"/>
              <a:ext cx="2995449" cy="17795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SOLES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DOLARES	(S/.3.80)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EUROS	(S/.4.10)</a:t>
              </a:r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781049" y="382309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EFECTIVO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1001765" y="2050826"/>
              <a:ext cx="2554014" cy="541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N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1096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633293"/>
              </p:ext>
            </p:extLst>
          </p:nvPr>
        </p:nvGraphicFramePr>
        <p:xfrm>
          <a:off x="802290" y="161304"/>
          <a:ext cx="8128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0583300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3481006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999.99</a:t>
                      </a:r>
                      <a:endParaRPr lang="es-ES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72925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SALDO_RESTANTE_A_PAGAR:S/.999.99 $263.15 (T.C. S/3.80)</a:t>
                      </a:r>
                      <a:endParaRPr lang="es-ES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661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latin typeface="Arial Narrow" panose="020B0606020202030204" pitchFamily="34" charset="0"/>
                        </a:rPr>
                        <a:t>PAGOS</a:t>
                      </a:r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dirty="0">
                          <a:latin typeface="Arial Narrow" panose="020B0606020202030204" pitchFamily="34" charset="0"/>
                        </a:rPr>
                        <a:t>MONTO</a:t>
                      </a:r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606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13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43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346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533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273473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463207"/>
              </p:ext>
            </p:extLst>
          </p:nvPr>
        </p:nvGraphicFramePr>
        <p:xfrm>
          <a:off x="802290" y="3552026"/>
          <a:ext cx="8128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0583300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3481006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949.99</a:t>
                      </a:r>
                      <a:endParaRPr lang="es-ES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5207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SALDO_RESTANTE_A_PAGAR:S/.949.99 $249.99 (T.C. S/3.80)</a:t>
                      </a:r>
                      <a:endParaRPr lang="es-ES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661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latin typeface="Arial Narrow" panose="020B0606020202030204" pitchFamily="34" charset="0"/>
                        </a:rPr>
                        <a:t>PAGOS</a:t>
                      </a:r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dirty="0">
                          <a:latin typeface="Arial Narrow" panose="020B0606020202030204" pitchFamily="34" charset="0"/>
                        </a:rPr>
                        <a:t>MONTO</a:t>
                      </a:r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606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latin typeface="Arial Narrow" panose="020B0606020202030204" pitchFamily="34" charset="0"/>
                        </a:rPr>
                        <a:t>TMC</a:t>
                      </a:r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dirty="0">
                          <a:latin typeface="Arial Narrow" panose="020B0606020202030204" pitchFamily="34" charset="0"/>
                        </a:rPr>
                        <a:t>S/.50.00</a:t>
                      </a:r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13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43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346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533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273473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9508358" y="987973"/>
            <a:ext cx="2189655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ACCION CAMBIO</a:t>
            </a:r>
          </a:p>
          <a:p>
            <a:r>
              <a:rPr lang="es-PE" dirty="0">
                <a:solidFill>
                  <a:schemeClr val="bg1"/>
                </a:solidFill>
              </a:rPr>
              <a:t>Inicio</a:t>
            </a:r>
          </a:p>
          <a:p>
            <a:r>
              <a:rPr lang="es-PE" dirty="0">
                <a:solidFill>
                  <a:schemeClr val="bg1"/>
                </a:solidFill>
              </a:rPr>
              <a:t>    Si(saldo!=0)</a:t>
            </a:r>
          </a:p>
          <a:p>
            <a:r>
              <a:rPr lang="es-PE" dirty="0">
                <a:solidFill>
                  <a:schemeClr val="bg1"/>
                </a:solidFill>
              </a:rPr>
              <a:t>         Escribir saldo</a:t>
            </a:r>
          </a:p>
          <a:p>
            <a:r>
              <a:rPr lang="es-PE" dirty="0">
                <a:solidFill>
                  <a:schemeClr val="bg1"/>
                </a:solidFill>
              </a:rPr>
              <a:t>    Sino</a:t>
            </a:r>
          </a:p>
          <a:p>
            <a:r>
              <a:rPr lang="es-PE" dirty="0">
                <a:solidFill>
                  <a:schemeClr val="bg1"/>
                </a:solidFill>
              </a:rPr>
              <a:t>         Escribir vuelto</a:t>
            </a:r>
          </a:p>
          <a:p>
            <a:r>
              <a:rPr lang="es-PE" dirty="0">
                <a:solidFill>
                  <a:schemeClr val="bg1"/>
                </a:solidFill>
              </a:rPr>
              <a:t>    FinSi</a:t>
            </a:r>
          </a:p>
          <a:p>
            <a:r>
              <a:rPr lang="es-PE" dirty="0">
                <a:solidFill>
                  <a:schemeClr val="bg1"/>
                </a:solidFill>
              </a:rPr>
              <a:t>Fin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237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41337"/>
              </p:ext>
            </p:extLst>
          </p:nvPr>
        </p:nvGraphicFramePr>
        <p:xfrm>
          <a:off x="802290" y="161304"/>
          <a:ext cx="8128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0583300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3481006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20.00</a:t>
                      </a:r>
                      <a:endParaRPr lang="es-ES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72925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SALDO_RESTANTE_A_PAGAR:S/.20.00 $5.26 (T.C. S/3.80)</a:t>
                      </a:r>
                      <a:endParaRPr lang="es-ES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661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latin typeface="Arial Narrow" panose="020B0606020202030204" pitchFamily="34" charset="0"/>
                        </a:rPr>
                        <a:t>PAGOS</a:t>
                      </a:r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dirty="0">
                          <a:latin typeface="Arial Narrow" panose="020B0606020202030204" pitchFamily="34" charset="0"/>
                        </a:rPr>
                        <a:t>MONTO</a:t>
                      </a:r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606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latin typeface="Arial Narrow" panose="020B0606020202030204" pitchFamily="34" charset="0"/>
                        </a:rPr>
                        <a:t>TMC</a:t>
                      </a:r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dirty="0">
                          <a:latin typeface="Arial Narrow" panose="020B0606020202030204" pitchFamily="34" charset="0"/>
                        </a:rPr>
                        <a:t>S/.50.00</a:t>
                      </a:r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13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latin typeface="Arial Narrow" panose="020B0606020202030204" pitchFamily="34" charset="0"/>
                        </a:rPr>
                        <a:t>DOLARES</a:t>
                      </a:r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dirty="0">
                          <a:latin typeface="Arial Narrow" panose="020B0606020202030204" pitchFamily="34" charset="0"/>
                        </a:rPr>
                        <a:t>$105.26-------------S/.400.00 </a:t>
                      </a:r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43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latin typeface="Arial Narrow" panose="020B0606020202030204" pitchFamily="34" charset="0"/>
                        </a:rPr>
                        <a:t>T._ALIMENTO</a:t>
                      </a:r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>
                          <a:latin typeface="Arial Narrow" panose="020B0606020202030204" pitchFamily="34" charset="0"/>
                        </a:rPr>
                        <a:t>S/.49.99</a:t>
                      </a:r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346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NC_X_CAMBIO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>
                          <a:latin typeface="Arial Narrow" panose="020B0606020202030204" pitchFamily="34" charset="0"/>
                        </a:rPr>
                        <a:t>S/.300.00</a:t>
                      </a:r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533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latin typeface="Arial Narrow" panose="020B0606020202030204" pitchFamily="34" charset="0"/>
                        </a:rPr>
                        <a:t>V._MERCADERÍA</a:t>
                      </a:r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>
                          <a:latin typeface="Arial Narrow" panose="020B0606020202030204" pitchFamily="34" charset="0"/>
                        </a:rPr>
                        <a:t>S/.180.00</a:t>
                      </a:r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273473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845897"/>
              </p:ext>
            </p:extLst>
          </p:nvPr>
        </p:nvGraphicFramePr>
        <p:xfrm>
          <a:off x="802290" y="3296297"/>
          <a:ext cx="8128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0583300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3481006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00000000000.00</a:t>
                      </a:r>
                      <a:endParaRPr lang="es-ES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5207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VUELTO:S/.30.00</a:t>
                      </a:r>
                      <a:endParaRPr lang="es-ES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661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latin typeface="Arial Narrow" panose="020B0606020202030204" pitchFamily="34" charset="0"/>
                        </a:rPr>
                        <a:t>PAGOS</a:t>
                      </a:r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dirty="0">
                          <a:latin typeface="Arial Narrow" panose="020B0606020202030204" pitchFamily="34" charset="0"/>
                        </a:rPr>
                        <a:t>MONTO</a:t>
                      </a:r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606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latin typeface="Arial Narrow" panose="020B0606020202030204" pitchFamily="34" charset="0"/>
                        </a:rPr>
                        <a:t>TMC</a:t>
                      </a:r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dirty="0">
                          <a:latin typeface="Arial Narrow" panose="020B0606020202030204" pitchFamily="34" charset="0"/>
                        </a:rPr>
                        <a:t>S/.50.00</a:t>
                      </a:r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13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latin typeface="Arial Narrow" panose="020B0606020202030204" pitchFamily="34" charset="0"/>
                        </a:rPr>
                        <a:t>DOLARES</a:t>
                      </a:r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dirty="0">
                          <a:latin typeface="Arial Narrow" panose="020B0606020202030204" pitchFamily="34" charset="0"/>
                        </a:rPr>
                        <a:t>$105.26-------------S/.400.00 </a:t>
                      </a:r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43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latin typeface="Arial Narrow" panose="020B0606020202030204" pitchFamily="34" charset="0"/>
                        </a:rPr>
                        <a:t>T._ALIMENTO</a:t>
                      </a:r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>
                          <a:latin typeface="Arial Narrow" panose="020B0606020202030204" pitchFamily="34" charset="0"/>
                        </a:rPr>
                        <a:t>S/.49.99</a:t>
                      </a:r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346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>
                          <a:solidFill>
                            <a:schemeClr val="tx1"/>
                          </a:solidFill>
                        </a:rPr>
                        <a:t>NC_X_CAMBIO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>
                          <a:latin typeface="Arial Narrow" panose="020B0606020202030204" pitchFamily="34" charset="0"/>
                        </a:rPr>
                        <a:t>S/.300.00</a:t>
                      </a:r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533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latin typeface="Arial Narrow" panose="020B0606020202030204" pitchFamily="34" charset="0"/>
                        </a:rPr>
                        <a:t>V._MERCADERÍA</a:t>
                      </a:r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>
                          <a:latin typeface="Arial Narrow" panose="020B0606020202030204" pitchFamily="34" charset="0"/>
                        </a:rPr>
                        <a:t>S/.180.00</a:t>
                      </a:r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27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latin typeface="Arial Narrow" panose="020B0606020202030204" pitchFamily="34" charset="0"/>
                        </a:rPr>
                        <a:t>SOLES</a:t>
                      </a:r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>
                          <a:latin typeface="Arial Narrow" panose="020B0606020202030204" pitchFamily="34" charset="0"/>
                        </a:rPr>
                        <a:t>S/.50.00</a:t>
                      </a:r>
                      <a:endParaRPr lang="es-E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298572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9545145" y="2274838"/>
            <a:ext cx="2189655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ACCION CAMBIO</a:t>
            </a:r>
          </a:p>
          <a:p>
            <a:r>
              <a:rPr lang="es-PE" dirty="0">
                <a:solidFill>
                  <a:schemeClr val="bg1"/>
                </a:solidFill>
              </a:rPr>
              <a:t>Inicio</a:t>
            </a:r>
          </a:p>
          <a:p>
            <a:r>
              <a:rPr lang="es-PE" dirty="0">
                <a:solidFill>
                  <a:schemeClr val="bg1"/>
                </a:solidFill>
              </a:rPr>
              <a:t>    Si(saldo!=0)</a:t>
            </a:r>
          </a:p>
          <a:p>
            <a:r>
              <a:rPr lang="es-PE" dirty="0">
                <a:solidFill>
                  <a:schemeClr val="bg1"/>
                </a:solidFill>
              </a:rPr>
              <a:t>         Escribir saldo</a:t>
            </a:r>
          </a:p>
          <a:p>
            <a:r>
              <a:rPr lang="es-PE" dirty="0">
                <a:solidFill>
                  <a:schemeClr val="bg1"/>
                </a:solidFill>
              </a:rPr>
              <a:t>    Sino</a:t>
            </a:r>
          </a:p>
          <a:p>
            <a:r>
              <a:rPr lang="es-PE" dirty="0">
                <a:solidFill>
                  <a:schemeClr val="bg1"/>
                </a:solidFill>
              </a:rPr>
              <a:t>         Escribir vuelto</a:t>
            </a:r>
          </a:p>
          <a:p>
            <a:r>
              <a:rPr lang="es-PE" dirty="0">
                <a:solidFill>
                  <a:schemeClr val="bg1"/>
                </a:solidFill>
              </a:rPr>
              <a:t>         Imprimir()</a:t>
            </a:r>
          </a:p>
          <a:p>
            <a:r>
              <a:rPr lang="es-PE" dirty="0">
                <a:solidFill>
                  <a:schemeClr val="bg1"/>
                </a:solidFill>
              </a:rPr>
              <a:t>    FinSi</a:t>
            </a:r>
          </a:p>
          <a:p>
            <a:r>
              <a:rPr lang="es-PE" dirty="0">
                <a:solidFill>
                  <a:schemeClr val="bg1"/>
                </a:solidFill>
              </a:rPr>
              <a:t>Fin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147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7E66496A-DCB6-29AA-BDCF-FD48A423D180}"/>
              </a:ext>
            </a:extLst>
          </p:cNvPr>
          <p:cNvGrpSpPr/>
          <p:nvPr/>
        </p:nvGrpSpPr>
        <p:grpSpPr>
          <a:xfrm>
            <a:off x="360573" y="452421"/>
            <a:ext cx="2995450" cy="3332441"/>
            <a:chOff x="4286248" y="382309"/>
            <a:chExt cx="2995450" cy="3332441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A1156C50-CD7D-277F-8E66-D2F6FDFEE51B}"/>
                </a:ext>
              </a:extLst>
            </p:cNvPr>
            <p:cNvSpPr/>
            <p:nvPr/>
          </p:nvSpPr>
          <p:spPr>
            <a:xfrm>
              <a:off x="4286248" y="1007676"/>
              <a:ext cx="2995449" cy="27070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NUEVA_VENTA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SHOPPER *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CONSULTA_EAN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TIPO_DE_CAMBIO</a:t>
              </a:r>
            </a:p>
            <a:p>
              <a:pPr marL="342900" indent="-342900">
                <a:buFontTx/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TARJETA_X 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MENU_SUPERVISOR</a:t>
              </a:r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D3A69658-9709-E10E-6AD7-45B3504D00E6}"/>
                </a:ext>
              </a:extLst>
            </p:cNvPr>
            <p:cNvSpPr/>
            <p:nvPr/>
          </p:nvSpPr>
          <p:spPr>
            <a:xfrm>
              <a:off x="4286249" y="382309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MENU</a:t>
              </a:r>
            </a:p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PRINCIPAL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115E995C-E766-0141-F7A6-FE6A5EE84FA1}"/>
                </a:ext>
              </a:extLst>
            </p:cNvPr>
            <p:cNvSpPr/>
            <p:nvPr/>
          </p:nvSpPr>
          <p:spPr>
            <a:xfrm>
              <a:off x="4506965" y="2942231"/>
              <a:ext cx="2554014" cy="541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N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57C54766-C38C-1B04-968D-E8541609B8FB}"/>
              </a:ext>
            </a:extLst>
          </p:cNvPr>
          <p:cNvGrpSpPr/>
          <p:nvPr/>
        </p:nvGrpSpPr>
        <p:grpSpPr>
          <a:xfrm>
            <a:off x="4366515" y="671936"/>
            <a:ext cx="2995450" cy="2113241"/>
            <a:chOff x="781048" y="382309"/>
            <a:chExt cx="2995450" cy="2113241"/>
          </a:xfrm>
        </p:grpSpPr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686369AE-D3A5-619E-7378-A1FD89AAD3C8}"/>
                </a:ext>
              </a:extLst>
            </p:cNvPr>
            <p:cNvSpPr/>
            <p:nvPr/>
          </p:nvSpPr>
          <p:spPr>
            <a:xfrm>
              <a:off x="781048" y="1007675"/>
              <a:ext cx="2995449" cy="14878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INSERTE NRO DE ORDEN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21D663BC-C203-8AB1-DBD1-8FAB43A8F4F4}"/>
                </a:ext>
              </a:extLst>
            </p:cNvPr>
            <p:cNvSpPr/>
            <p:nvPr/>
          </p:nvSpPr>
          <p:spPr>
            <a:xfrm>
              <a:off x="781049" y="382309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2. SHOPPER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5DF5C75C-85C5-113E-0A48-CBD84A72A603}"/>
                </a:ext>
              </a:extLst>
            </p:cNvPr>
            <p:cNvSpPr/>
            <p:nvPr/>
          </p:nvSpPr>
          <p:spPr>
            <a:xfrm>
              <a:off x="1001765" y="1633041"/>
              <a:ext cx="2554014" cy="541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218006653842</a:t>
              </a:r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C7203FE1-9DDF-A6CB-7EF7-79933BB800A5}"/>
              </a:ext>
            </a:extLst>
          </p:cNvPr>
          <p:cNvGrpSpPr/>
          <p:nvPr/>
        </p:nvGrpSpPr>
        <p:grpSpPr>
          <a:xfrm>
            <a:off x="8372458" y="652211"/>
            <a:ext cx="2995450" cy="2707074"/>
            <a:chOff x="781048" y="382309"/>
            <a:chExt cx="2995450" cy="2148585"/>
          </a:xfrm>
        </p:grpSpPr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CF613618-CA93-F7C9-F973-45B5765BECF4}"/>
                </a:ext>
              </a:extLst>
            </p:cNvPr>
            <p:cNvSpPr/>
            <p:nvPr/>
          </p:nvSpPr>
          <p:spPr>
            <a:xfrm>
              <a:off x="781048" y="1007675"/>
              <a:ext cx="2995449" cy="15232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PE" dirty="0" err="1">
                  <a:solidFill>
                    <a:schemeClr val="tx1"/>
                  </a:solidFill>
                  <a:latin typeface="Arial Narrow" panose="020B0606020202030204" pitchFamily="34" charset="0"/>
                </a:rPr>
                <a:t>NroOrden</a:t>
              </a:r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:	</a:t>
              </a:r>
              <a:r>
                <a:rPr lang="es-ES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218006653842</a:t>
              </a:r>
              <a:endParaRPr lang="es-PE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  <a:p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RUC:	20765295671</a:t>
              </a:r>
              <a:b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</a:br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Raz. </a:t>
              </a:r>
              <a:r>
                <a:rPr lang="es-PE" dirty="0" err="1">
                  <a:solidFill>
                    <a:schemeClr val="tx1"/>
                  </a:solidFill>
                  <a:latin typeface="Arial Narrow" panose="020B0606020202030204" pitchFamily="34" charset="0"/>
                </a:rPr>
                <a:t>Soc</a:t>
              </a:r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:	COMPAÑÍA FISH RET</a:t>
              </a:r>
            </a:p>
            <a:p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DNI:	76529567</a:t>
              </a:r>
            </a:p>
            <a:p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Nombre:	Alberto </a:t>
              </a:r>
              <a:r>
                <a:rPr lang="es-PE" dirty="0" err="1">
                  <a:solidFill>
                    <a:schemeClr val="tx1"/>
                  </a:solidFill>
                  <a:latin typeface="Arial Narrow" panose="020B0606020202030204" pitchFamily="34" charset="0"/>
                </a:rPr>
                <a:t>Goddar</a:t>
              </a:r>
              <a:endParaRPr lang="es-PE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  <a:p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Shopper:	Alejandro </a:t>
              </a:r>
              <a:r>
                <a:rPr lang="es-PE" dirty="0" err="1">
                  <a:solidFill>
                    <a:schemeClr val="tx1"/>
                  </a:solidFill>
                  <a:latin typeface="Arial Narrow" panose="020B0606020202030204" pitchFamily="34" charset="0"/>
                </a:rPr>
                <a:t>Santillan</a:t>
              </a:r>
              <a:endParaRPr lang="es-PE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  <a:p>
              <a:pPr algn="ctr"/>
              <a:endParaRPr lang="es-PE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BC863EFE-A0C2-BF0D-A707-E6856CF16C03}"/>
                </a:ext>
              </a:extLst>
            </p:cNvPr>
            <p:cNvSpPr/>
            <p:nvPr/>
          </p:nvSpPr>
          <p:spPr>
            <a:xfrm>
              <a:off x="781049" y="382309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2. SHOPPER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CF0A4DD0-0003-63E1-A266-7D24BC1E5AFF}"/>
              </a:ext>
            </a:extLst>
          </p:cNvPr>
          <p:cNvGrpSpPr/>
          <p:nvPr/>
        </p:nvGrpSpPr>
        <p:grpSpPr>
          <a:xfrm>
            <a:off x="360572" y="4292338"/>
            <a:ext cx="2995450" cy="2282633"/>
            <a:chOff x="781048" y="382309"/>
            <a:chExt cx="2995450" cy="2282633"/>
          </a:xfrm>
        </p:grpSpPr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08623402-D085-F965-1248-26D1098D37F7}"/>
                </a:ext>
              </a:extLst>
            </p:cNvPr>
            <p:cNvSpPr/>
            <p:nvPr/>
          </p:nvSpPr>
          <p:spPr>
            <a:xfrm>
              <a:off x="781048" y="1007675"/>
              <a:ext cx="2995449" cy="16572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MX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       ¿Los Datos Son Correctos?</a:t>
              </a:r>
              <a:br>
                <a:rPr lang="es-MX" dirty="0">
                  <a:solidFill>
                    <a:schemeClr val="tx1"/>
                  </a:solidFill>
                  <a:latin typeface="Arial Narrow" panose="020B0606020202030204" pitchFamily="34" charset="0"/>
                </a:rPr>
              </a:br>
              <a:r>
                <a:rPr lang="es-MX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1. SI</a:t>
              </a:r>
            </a:p>
            <a:p>
              <a:r>
                <a:rPr lang="es-MX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2. No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id="{573A9A2E-9B8B-738C-1FF5-D641B432B48D}"/>
                </a:ext>
              </a:extLst>
            </p:cNvPr>
            <p:cNvSpPr/>
            <p:nvPr/>
          </p:nvSpPr>
          <p:spPr>
            <a:xfrm>
              <a:off x="781049" y="382309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2. SHOPPER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7F867AF5-FC36-9480-E0FE-CFF7697C483B}"/>
                </a:ext>
              </a:extLst>
            </p:cNvPr>
            <p:cNvSpPr/>
            <p:nvPr/>
          </p:nvSpPr>
          <p:spPr>
            <a:xfrm>
              <a:off x="1001766" y="1954267"/>
              <a:ext cx="2554014" cy="541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N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50" name="Rectángulo 49">
            <a:extLst>
              <a:ext uri="{FF2B5EF4-FFF2-40B4-BE49-F238E27FC236}">
                <a16:creationId xmlns:a16="http://schemas.microsoft.com/office/drawing/2014/main" id="{71AECA7D-4FAE-2447-725C-50606E4B214E}"/>
              </a:ext>
            </a:extLst>
          </p:cNvPr>
          <p:cNvSpPr/>
          <p:nvPr/>
        </p:nvSpPr>
        <p:spPr>
          <a:xfrm>
            <a:off x="4366514" y="3783347"/>
            <a:ext cx="3369600" cy="1777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chemeClr val="tx1"/>
                </a:solidFill>
                <a:latin typeface="Arial Narrow" panose="020B0606020202030204" pitchFamily="34" charset="0"/>
              </a:rPr>
              <a:t>SI: </a:t>
            </a:r>
          </a:p>
          <a:p>
            <a:r>
              <a:rPr lang="es-ES" dirty="0">
                <a:solidFill>
                  <a:schemeClr val="tx1"/>
                </a:solidFill>
                <a:latin typeface="Arial Narrow" panose="020B0606020202030204" pitchFamily="34" charset="0"/>
              </a:rPr>
              <a:t>Procede a Ejecutar PROCESO_AÑADIR_PRODUCTOS</a:t>
            </a:r>
          </a:p>
          <a:p>
            <a:r>
              <a:rPr lang="es-ES" dirty="0">
                <a:solidFill>
                  <a:schemeClr val="tx1"/>
                </a:solidFill>
                <a:latin typeface="Arial Narrow" panose="020B0606020202030204" pitchFamily="34" charset="0"/>
              </a:rPr>
              <a:t>con los datos indicados previamente y verifica que los productos que se pasen sean iguales a los de la orden.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AC8B42F1-5DD7-79B8-8AC7-EF75C9D3BA15}"/>
              </a:ext>
            </a:extLst>
          </p:cNvPr>
          <p:cNvSpPr/>
          <p:nvPr/>
        </p:nvSpPr>
        <p:spPr>
          <a:xfrm>
            <a:off x="4366515" y="5826423"/>
            <a:ext cx="3369599" cy="839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chemeClr val="tx1"/>
                </a:solidFill>
                <a:latin typeface="Arial Narrow" panose="020B0606020202030204" pitchFamily="34" charset="0"/>
              </a:rPr>
              <a:t>NO: </a:t>
            </a:r>
          </a:p>
          <a:p>
            <a:r>
              <a:rPr lang="es-ES" dirty="0">
                <a:solidFill>
                  <a:schemeClr val="tx1"/>
                </a:solidFill>
                <a:latin typeface="Arial Narrow" panose="020B0606020202030204" pitchFamily="34" charset="0"/>
              </a:rPr>
              <a:t>Vuelve a MENU_PRINCIPAL </a:t>
            </a:r>
          </a:p>
        </p:txBody>
      </p:sp>
    </p:spTree>
    <p:extLst>
      <p:ext uri="{BB962C8B-B14F-4D97-AF65-F5344CB8AC3E}">
        <p14:creationId xmlns:p14="http://schemas.microsoft.com/office/powerpoint/2010/main" val="2950443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7E66496A-DCB6-29AA-BDCF-FD48A423D180}"/>
              </a:ext>
            </a:extLst>
          </p:cNvPr>
          <p:cNvGrpSpPr/>
          <p:nvPr/>
        </p:nvGrpSpPr>
        <p:grpSpPr>
          <a:xfrm>
            <a:off x="360573" y="452421"/>
            <a:ext cx="2995450" cy="3332441"/>
            <a:chOff x="4286248" y="382309"/>
            <a:chExt cx="2995450" cy="3332441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A1156C50-CD7D-277F-8E66-D2F6FDFEE51B}"/>
                </a:ext>
              </a:extLst>
            </p:cNvPr>
            <p:cNvSpPr/>
            <p:nvPr/>
          </p:nvSpPr>
          <p:spPr>
            <a:xfrm>
              <a:off x="4286248" y="1007676"/>
              <a:ext cx="2995449" cy="27070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NUEVA_VENTA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SHOPPER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CONSULTA_EAN *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TIPO_DE_CAMBIO*</a:t>
              </a:r>
            </a:p>
            <a:p>
              <a:pPr marL="342900" indent="-342900">
                <a:buFontTx/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TARJETA_X *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MENU_SUPERVISOR</a:t>
              </a:r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D3A69658-9709-E10E-6AD7-45B3504D00E6}"/>
                </a:ext>
              </a:extLst>
            </p:cNvPr>
            <p:cNvSpPr/>
            <p:nvPr/>
          </p:nvSpPr>
          <p:spPr>
            <a:xfrm>
              <a:off x="4286249" y="382309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MENU</a:t>
              </a:r>
            </a:p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PRINCIPAL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115E995C-E766-0141-F7A6-FE6A5EE84FA1}"/>
                </a:ext>
              </a:extLst>
            </p:cNvPr>
            <p:cNvSpPr/>
            <p:nvPr/>
          </p:nvSpPr>
          <p:spPr>
            <a:xfrm>
              <a:off x="4506965" y="2942231"/>
              <a:ext cx="2554014" cy="541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N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D3D89DFB-2C0D-0764-56E1-13643FD9D980}"/>
              </a:ext>
            </a:extLst>
          </p:cNvPr>
          <p:cNvGrpSpPr/>
          <p:nvPr/>
        </p:nvGrpSpPr>
        <p:grpSpPr>
          <a:xfrm>
            <a:off x="4185676" y="69812"/>
            <a:ext cx="2995450" cy="2113241"/>
            <a:chOff x="781048" y="382309"/>
            <a:chExt cx="2995450" cy="2113241"/>
          </a:xfrm>
        </p:grpSpPr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999A9630-9956-00D4-03F3-548B238A94B5}"/>
                </a:ext>
              </a:extLst>
            </p:cNvPr>
            <p:cNvSpPr/>
            <p:nvPr/>
          </p:nvSpPr>
          <p:spPr>
            <a:xfrm>
              <a:off x="781048" y="1007675"/>
              <a:ext cx="2995449" cy="14878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INSERTE_EAN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66650076-14DB-7546-324C-3F6AC683123C}"/>
                </a:ext>
              </a:extLst>
            </p:cNvPr>
            <p:cNvSpPr/>
            <p:nvPr/>
          </p:nvSpPr>
          <p:spPr>
            <a:xfrm>
              <a:off x="781049" y="382309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3. CONSULTA_EAN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440B8853-A3B3-7A58-E5C5-2CCD1A1E2D53}"/>
                </a:ext>
              </a:extLst>
            </p:cNvPr>
            <p:cNvSpPr/>
            <p:nvPr/>
          </p:nvSpPr>
          <p:spPr>
            <a:xfrm>
              <a:off x="1001765" y="1633041"/>
              <a:ext cx="2554014" cy="541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N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D0E23A86-51EB-8058-8D8A-09AF305B5003}"/>
              </a:ext>
            </a:extLst>
          </p:cNvPr>
          <p:cNvGrpSpPr/>
          <p:nvPr/>
        </p:nvGrpSpPr>
        <p:grpSpPr>
          <a:xfrm>
            <a:off x="8835976" y="253047"/>
            <a:ext cx="2995450" cy="2113241"/>
            <a:chOff x="781048" y="382309"/>
            <a:chExt cx="2995450" cy="2113241"/>
          </a:xfrm>
        </p:grpSpPr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2F55BF2C-8F8C-7C44-8625-49BEE8082B12}"/>
                </a:ext>
              </a:extLst>
            </p:cNvPr>
            <p:cNvSpPr/>
            <p:nvPr/>
          </p:nvSpPr>
          <p:spPr>
            <a:xfrm>
              <a:off x="781048" y="1007675"/>
              <a:ext cx="2995449" cy="14878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LECHE GLORIA EVAPORADA 350G TARRO</a:t>
              </a:r>
            </a:p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S/3.80</a:t>
              </a:r>
            </a:p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TXDEB: S/3.50</a:t>
              </a:r>
            </a:p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TXCRED: S/2.90</a:t>
              </a:r>
            </a:p>
            <a:p>
              <a:pPr algn="ctr"/>
              <a:endParaRPr lang="es-PE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DAFBA029-4187-48B2-A86C-0FE9CD0CBA94}"/>
                </a:ext>
              </a:extLst>
            </p:cNvPr>
            <p:cNvSpPr/>
            <p:nvPr/>
          </p:nvSpPr>
          <p:spPr>
            <a:xfrm>
              <a:off x="781049" y="382309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3. CONSULTA_EAN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ABB0F9BE-D550-ED38-83ED-20D953535D77}"/>
              </a:ext>
            </a:extLst>
          </p:cNvPr>
          <p:cNvGrpSpPr/>
          <p:nvPr/>
        </p:nvGrpSpPr>
        <p:grpSpPr>
          <a:xfrm>
            <a:off x="772149" y="4287542"/>
            <a:ext cx="2995450" cy="2113241"/>
            <a:chOff x="781048" y="382309"/>
            <a:chExt cx="2995450" cy="2113241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F4FFACF6-FC68-1F0B-FBC1-CC5859DCBCB5}"/>
                </a:ext>
              </a:extLst>
            </p:cNvPr>
            <p:cNvSpPr/>
            <p:nvPr/>
          </p:nvSpPr>
          <p:spPr>
            <a:xfrm>
              <a:off x="781048" y="1007675"/>
              <a:ext cx="2995449" cy="14878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INSERTE_#TARJETA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AC9F7D4-DFB3-EC00-A452-F448119DBB20}"/>
                </a:ext>
              </a:extLst>
            </p:cNvPr>
            <p:cNvSpPr/>
            <p:nvPr/>
          </p:nvSpPr>
          <p:spPr>
            <a:xfrm>
              <a:off x="781049" y="382309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5.1. CONSULTA_TARJETA_X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3DC08D82-464B-138D-BCB7-09A152A631A5}"/>
                </a:ext>
              </a:extLst>
            </p:cNvPr>
            <p:cNvSpPr/>
            <p:nvPr/>
          </p:nvSpPr>
          <p:spPr>
            <a:xfrm>
              <a:off x="1001765" y="1633041"/>
              <a:ext cx="2554014" cy="541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N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BD393157-AD20-9EEA-BFA8-AF9DDB6A81EE}"/>
              </a:ext>
            </a:extLst>
          </p:cNvPr>
          <p:cNvGrpSpPr/>
          <p:nvPr/>
        </p:nvGrpSpPr>
        <p:grpSpPr>
          <a:xfrm>
            <a:off x="4185674" y="5274406"/>
            <a:ext cx="2995450" cy="1627389"/>
            <a:chOff x="781048" y="382309"/>
            <a:chExt cx="2995450" cy="1627389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2CC4790E-0149-EF1D-66A6-A1629853D1AB}"/>
                </a:ext>
              </a:extLst>
            </p:cNvPr>
            <p:cNvSpPr/>
            <p:nvPr/>
          </p:nvSpPr>
          <p:spPr>
            <a:xfrm>
              <a:off x="781048" y="1007675"/>
              <a:ext cx="2995449" cy="10020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LINEA_DE_CREDITO</a:t>
              </a:r>
            </a:p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DISPONIBLE:</a:t>
              </a:r>
            </a:p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S/.5,000.00</a:t>
              </a:r>
            </a:p>
            <a:p>
              <a:pPr algn="ctr"/>
              <a:endParaRPr lang="es-PE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3C5B0A5F-57C1-4A4F-EB84-6DEEAE064ABE}"/>
                </a:ext>
              </a:extLst>
            </p:cNvPr>
            <p:cNvSpPr/>
            <p:nvPr/>
          </p:nvSpPr>
          <p:spPr>
            <a:xfrm>
              <a:off x="781049" y="382309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5.1.2 CONSULTA_TARJETA_X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E0C2CDAF-3416-8E48-D404-584C0D925E38}"/>
              </a:ext>
            </a:extLst>
          </p:cNvPr>
          <p:cNvGrpSpPr/>
          <p:nvPr/>
        </p:nvGrpSpPr>
        <p:grpSpPr>
          <a:xfrm>
            <a:off x="4192172" y="3777259"/>
            <a:ext cx="2995450" cy="1401511"/>
            <a:chOff x="781048" y="382309"/>
            <a:chExt cx="2995450" cy="1401511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B1A58B41-2E88-A860-7177-5C05E6AA1536}"/>
                </a:ext>
              </a:extLst>
            </p:cNvPr>
            <p:cNvSpPr/>
            <p:nvPr/>
          </p:nvSpPr>
          <p:spPr>
            <a:xfrm>
              <a:off x="781048" y="1007676"/>
              <a:ext cx="2995449" cy="7761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SALDO_DISPONIBLE:</a:t>
              </a:r>
            </a:p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S/.69.00</a:t>
              </a:r>
            </a:p>
            <a:p>
              <a:pPr algn="ctr"/>
              <a:endParaRPr lang="es-PE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46FE40E2-457E-08E0-8A44-6FB02E757A7A}"/>
                </a:ext>
              </a:extLst>
            </p:cNvPr>
            <p:cNvSpPr/>
            <p:nvPr/>
          </p:nvSpPr>
          <p:spPr>
            <a:xfrm>
              <a:off x="781049" y="382309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5.1.1 CONSULTA_TARJETA_X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667A9199-6630-7492-A81A-A4DFEEA04C0A}"/>
              </a:ext>
            </a:extLst>
          </p:cNvPr>
          <p:cNvGrpSpPr/>
          <p:nvPr/>
        </p:nvGrpSpPr>
        <p:grpSpPr>
          <a:xfrm>
            <a:off x="4185674" y="2247952"/>
            <a:ext cx="2995450" cy="1454067"/>
            <a:chOff x="781048" y="382309"/>
            <a:chExt cx="2995450" cy="1454067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4359EA0A-3331-5832-1A08-DBC883B773D5}"/>
                </a:ext>
              </a:extLst>
            </p:cNvPr>
            <p:cNvSpPr/>
            <p:nvPr/>
          </p:nvSpPr>
          <p:spPr>
            <a:xfrm>
              <a:off x="781048" y="1007675"/>
              <a:ext cx="2995449" cy="8287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DOLAR:	S/.3.80</a:t>
              </a:r>
            </a:p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EURO:	S/.4.10</a:t>
              </a:r>
            </a:p>
            <a:p>
              <a:pPr algn="ctr"/>
              <a:endParaRPr lang="es-PE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D2E4A42B-F735-EEE6-D11E-50931E6D6F69}"/>
                </a:ext>
              </a:extLst>
            </p:cNvPr>
            <p:cNvSpPr/>
            <p:nvPr/>
          </p:nvSpPr>
          <p:spPr>
            <a:xfrm>
              <a:off x="781049" y="382309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4. TIPO_DE_CAMBIO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717D1D9-942A-5564-45AB-95A23C213707}"/>
              </a:ext>
            </a:extLst>
          </p:cNvPr>
          <p:cNvGrpSpPr/>
          <p:nvPr/>
        </p:nvGrpSpPr>
        <p:grpSpPr>
          <a:xfrm>
            <a:off x="8795309" y="2645398"/>
            <a:ext cx="2995450" cy="2267510"/>
            <a:chOff x="781048" y="382309"/>
            <a:chExt cx="2995450" cy="2267510"/>
          </a:xfrm>
        </p:grpSpPr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131C34BD-D527-2FAC-C85D-7296961C1BDD}"/>
                </a:ext>
              </a:extLst>
            </p:cNvPr>
            <p:cNvSpPr/>
            <p:nvPr/>
          </p:nvSpPr>
          <p:spPr>
            <a:xfrm>
              <a:off x="781048" y="1007675"/>
              <a:ext cx="2995449" cy="16421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Consulta Tarjeta X</a:t>
              </a:r>
            </a:p>
            <a:p>
              <a:pPr marL="342900" indent="-342900">
                <a:buFontTx/>
                <a:buAutoNum type="arabicPeriod"/>
              </a:pPr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Débito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Crédito</a:t>
              </a:r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29E54959-F190-2A87-F5B2-F972D38B034E}"/>
                </a:ext>
              </a:extLst>
            </p:cNvPr>
            <p:cNvSpPr/>
            <p:nvPr/>
          </p:nvSpPr>
          <p:spPr>
            <a:xfrm>
              <a:off x="781049" y="382309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5. TARJETA_X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BAD1A136-C546-95E0-B00D-B8A2F4F0E53C}"/>
                </a:ext>
              </a:extLst>
            </p:cNvPr>
            <p:cNvSpPr/>
            <p:nvPr/>
          </p:nvSpPr>
          <p:spPr>
            <a:xfrm>
              <a:off x="1001765" y="1994991"/>
              <a:ext cx="2554014" cy="541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N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5798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30C70A9B-6D93-8A91-5F3D-F4C7C5972564}"/>
              </a:ext>
            </a:extLst>
          </p:cNvPr>
          <p:cNvGrpSpPr/>
          <p:nvPr/>
        </p:nvGrpSpPr>
        <p:grpSpPr>
          <a:xfrm>
            <a:off x="3798205" y="1253623"/>
            <a:ext cx="2995450" cy="4350754"/>
            <a:chOff x="781048" y="382309"/>
            <a:chExt cx="2995450" cy="3909835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4E9B52BB-0C7C-EF08-227A-432EEF68FEFE}"/>
                </a:ext>
              </a:extLst>
            </p:cNvPr>
            <p:cNvSpPr/>
            <p:nvPr/>
          </p:nvSpPr>
          <p:spPr>
            <a:xfrm>
              <a:off x="781048" y="1007675"/>
              <a:ext cx="2995449" cy="32844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ANULAR_ITEM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CONSULTA_EAN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DESCUENTOS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TIPO_DE_CAMBIO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CONSULTA_TARJETA X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SUSPENDER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RETOMAR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REDIMIR_CUPON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ITEMS_FALTANTES_SHOP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ANULAR_TRANSACCION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7B00C08F-B6A0-C866-0752-D733F56A3480}"/>
                </a:ext>
              </a:extLst>
            </p:cNvPr>
            <p:cNvSpPr/>
            <p:nvPr/>
          </p:nvSpPr>
          <p:spPr>
            <a:xfrm>
              <a:off x="781049" y="382309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MENU</a:t>
              </a:r>
            </a:p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CAJA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FC7746B7-FE32-7C25-5508-7DAB1852843E}"/>
                </a:ext>
              </a:extLst>
            </p:cNvPr>
            <p:cNvSpPr/>
            <p:nvPr/>
          </p:nvSpPr>
          <p:spPr>
            <a:xfrm>
              <a:off x="1001765" y="3594341"/>
              <a:ext cx="2554014" cy="541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N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0667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upo 46"/>
          <p:cNvGrpSpPr/>
          <p:nvPr/>
        </p:nvGrpSpPr>
        <p:grpSpPr>
          <a:xfrm>
            <a:off x="140575" y="2428209"/>
            <a:ext cx="2995449" cy="2112580"/>
            <a:chOff x="315310" y="620110"/>
            <a:chExt cx="2995449" cy="2112580"/>
          </a:xfrm>
        </p:grpSpPr>
        <p:sp>
          <p:nvSpPr>
            <p:cNvPr id="48" name="Rectángulo 47"/>
            <p:cNvSpPr/>
            <p:nvPr/>
          </p:nvSpPr>
          <p:spPr>
            <a:xfrm>
              <a:off x="315310" y="620110"/>
              <a:ext cx="2995449" cy="2112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INSERTE</a:t>
              </a:r>
            </a:p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NRO Tarjeta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  <a:p>
              <a:pPr algn="ctr"/>
              <a:endParaRPr lang="es-ES" dirty="0"/>
            </a:p>
          </p:txBody>
        </p:sp>
        <p:sp>
          <p:nvSpPr>
            <p:cNvPr id="49" name="Rectángulo 48"/>
            <p:cNvSpPr/>
            <p:nvPr/>
          </p:nvSpPr>
          <p:spPr>
            <a:xfrm>
              <a:off x="315310" y="620110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5.2. Débito X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0" name="Rectángulo 49"/>
            <p:cNvSpPr/>
            <p:nvPr/>
          </p:nvSpPr>
          <p:spPr>
            <a:xfrm>
              <a:off x="546539" y="1899744"/>
              <a:ext cx="2554014" cy="541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0</a:t>
              </a:r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0000000000000000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9346916" y="1294095"/>
            <a:ext cx="2704509" cy="1812031"/>
            <a:chOff x="315310" y="620110"/>
            <a:chExt cx="2995449" cy="1812031"/>
          </a:xfrm>
        </p:grpSpPr>
        <p:sp>
          <p:nvSpPr>
            <p:cNvPr id="30" name="Rectángulo 29"/>
            <p:cNvSpPr/>
            <p:nvPr/>
          </p:nvSpPr>
          <p:spPr>
            <a:xfrm>
              <a:off x="315310" y="1245476"/>
              <a:ext cx="2995449" cy="1186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MX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Se recargó Exitosamente:</a:t>
              </a:r>
              <a:br>
                <a:rPr lang="es-MX" dirty="0">
                  <a:solidFill>
                    <a:schemeClr val="tx1"/>
                  </a:solidFill>
                  <a:latin typeface="Arial Narrow" panose="020B0606020202030204" pitchFamily="34" charset="0"/>
                </a:rPr>
              </a:br>
              <a:r>
                <a:rPr lang="es-MX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S/99.99</a:t>
              </a:r>
              <a:br>
                <a:rPr lang="es-MX" dirty="0">
                  <a:solidFill>
                    <a:schemeClr val="tx1"/>
                  </a:solidFill>
                  <a:latin typeface="Arial Narrow" panose="020B0606020202030204" pitchFamily="34" charset="0"/>
                </a:rPr>
              </a:br>
              <a:r>
                <a:rPr lang="es-MX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Su Nuevo Saldo es de:</a:t>
              </a:r>
            </a:p>
            <a:p>
              <a:pPr algn="ctr"/>
              <a:r>
                <a:rPr lang="es-MX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S/150.00</a:t>
              </a:r>
              <a:endParaRPr lang="es-PE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315310" y="620110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5.2.1.1.Recargar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3205950" y="1290786"/>
            <a:ext cx="2995449" cy="2107003"/>
            <a:chOff x="315310" y="620110"/>
            <a:chExt cx="2995449" cy="2107003"/>
          </a:xfrm>
        </p:grpSpPr>
        <p:sp>
          <p:nvSpPr>
            <p:cNvPr id="37" name="Rectángulo 36"/>
            <p:cNvSpPr/>
            <p:nvPr/>
          </p:nvSpPr>
          <p:spPr>
            <a:xfrm>
              <a:off x="315310" y="1245476"/>
              <a:ext cx="2995449" cy="14816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AutoNum type="arabicPeriod"/>
              </a:pPr>
              <a:r>
                <a:rPr lang="es-MX" dirty="0">
                  <a:solidFill>
                    <a:schemeClr val="tx1"/>
                  </a:solidFill>
                </a:rPr>
                <a:t>Recargar</a:t>
              </a:r>
            </a:p>
            <a:p>
              <a:pPr marL="342900" indent="-342900">
                <a:buAutoNum type="arabicPeriod"/>
              </a:pPr>
              <a:r>
                <a:rPr lang="es-MX" dirty="0">
                  <a:solidFill>
                    <a:schemeClr val="tx1"/>
                  </a:solidFill>
                </a:rPr>
                <a:t>Retirar</a:t>
              </a:r>
              <a:endParaRPr lang="es-PE" dirty="0">
                <a:solidFill>
                  <a:schemeClr val="tx1"/>
                </a:solidFill>
              </a:endParaRPr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315310" y="620110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5.2. Débito X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1" name="Rectángulo 50"/>
            <p:cNvSpPr/>
            <p:nvPr/>
          </p:nvSpPr>
          <p:spPr>
            <a:xfrm>
              <a:off x="536027" y="2013398"/>
              <a:ext cx="2554014" cy="541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1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5A96C2F3-8EC8-CF9D-40CE-4BC8A61D6622}"/>
              </a:ext>
            </a:extLst>
          </p:cNvPr>
          <p:cNvGrpSpPr/>
          <p:nvPr/>
        </p:nvGrpSpPr>
        <p:grpSpPr>
          <a:xfrm>
            <a:off x="6271325" y="1285209"/>
            <a:ext cx="2995449" cy="1690543"/>
            <a:chOff x="315310" y="620110"/>
            <a:chExt cx="2995449" cy="1690543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6033C330-7108-D2EA-6ACA-B417828A11BF}"/>
                </a:ext>
              </a:extLst>
            </p:cNvPr>
            <p:cNvSpPr/>
            <p:nvPr/>
          </p:nvSpPr>
          <p:spPr>
            <a:xfrm>
              <a:off x="315310" y="1245477"/>
              <a:ext cx="2995449" cy="1065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MX" dirty="0">
                  <a:solidFill>
                    <a:schemeClr val="tx1"/>
                  </a:solidFill>
                </a:rPr>
                <a:t>INSERTE MONTO A RECARGAR</a:t>
              </a:r>
              <a:endParaRPr lang="es-PE" dirty="0">
                <a:solidFill>
                  <a:schemeClr val="tx1"/>
                </a:solidFill>
              </a:endParaRP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8067F89A-EA08-E00F-2531-5F7BB63DA9C4}"/>
                </a:ext>
              </a:extLst>
            </p:cNvPr>
            <p:cNvSpPr/>
            <p:nvPr/>
          </p:nvSpPr>
          <p:spPr>
            <a:xfrm>
              <a:off x="315310" y="620110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5.2.1. Recargar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7110A092-47E8-E8D6-EF50-45EF8F8C55F6}"/>
                </a:ext>
              </a:extLst>
            </p:cNvPr>
            <p:cNvSpPr/>
            <p:nvPr/>
          </p:nvSpPr>
          <p:spPr>
            <a:xfrm>
              <a:off x="536027" y="1651448"/>
              <a:ext cx="2554014" cy="541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S</a:t>
              </a:r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/000.00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3C8045BB-5BB5-6FE9-E0A2-A88E0CED1406}"/>
              </a:ext>
            </a:extLst>
          </p:cNvPr>
          <p:cNvGrpSpPr/>
          <p:nvPr/>
        </p:nvGrpSpPr>
        <p:grpSpPr>
          <a:xfrm>
            <a:off x="9362092" y="3769280"/>
            <a:ext cx="2704509" cy="1812031"/>
            <a:chOff x="315310" y="620110"/>
            <a:chExt cx="2995449" cy="1812031"/>
          </a:xfrm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572FF915-6381-6532-F5C0-652BCF249F4B}"/>
                </a:ext>
              </a:extLst>
            </p:cNvPr>
            <p:cNvSpPr/>
            <p:nvPr/>
          </p:nvSpPr>
          <p:spPr>
            <a:xfrm>
              <a:off x="315310" y="1245476"/>
              <a:ext cx="2995449" cy="1186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MX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Se retiró Exitosamente:</a:t>
              </a:r>
              <a:br>
                <a:rPr lang="es-MX" dirty="0">
                  <a:solidFill>
                    <a:schemeClr val="tx1"/>
                  </a:solidFill>
                  <a:latin typeface="Arial Narrow" panose="020B0606020202030204" pitchFamily="34" charset="0"/>
                </a:rPr>
              </a:br>
              <a:r>
                <a:rPr lang="es-MX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S/99.99</a:t>
              </a:r>
              <a:br>
                <a:rPr lang="es-MX" dirty="0">
                  <a:solidFill>
                    <a:schemeClr val="tx1"/>
                  </a:solidFill>
                  <a:latin typeface="Arial Narrow" panose="020B0606020202030204" pitchFamily="34" charset="0"/>
                </a:rPr>
              </a:br>
              <a:r>
                <a:rPr lang="es-MX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Su Nuevo Saldo es de:</a:t>
              </a:r>
            </a:p>
            <a:p>
              <a:pPr algn="ctr"/>
              <a:r>
                <a:rPr lang="es-MX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S/20.00</a:t>
              </a:r>
              <a:endParaRPr lang="es-PE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1BAC949E-67D1-F5B0-3DAA-AC534C42EE72}"/>
                </a:ext>
              </a:extLst>
            </p:cNvPr>
            <p:cNvSpPr/>
            <p:nvPr/>
          </p:nvSpPr>
          <p:spPr>
            <a:xfrm>
              <a:off x="315310" y="620110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5.2.2.1. Retirar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88E2FF1E-B299-EE12-C755-198F038FEAC2}"/>
              </a:ext>
            </a:extLst>
          </p:cNvPr>
          <p:cNvGrpSpPr/>
          <p:nvPr/>
        </p:nvGrpSpPr>
        <p:grpSpPr>
          <a:xfrm>
            <a:off x="3221126" y="3765971"/>
            <a:ext cx="2995449" cy="2107003"/>
            <a:chOff x="315310" y="620110"/>
            <a:chExt cx="2995449" cy="2107003"/>
          </a:xfrm>
        </p:grpSpPr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48868BC0-E774-B51C-A5AD-74A77C8AE632}"/>
                </a:ext>
              </a:extLst>
            </p:cNvPr>
            <p:cNvSpPr/>
            <p:nvPr/>
          </p:nvSpPr>
          <p:spPr>
            <a:xfrm>
              <a:off x="315310" y="1245476"/>
              <a:ext cx="2995449" cy="14816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AutoNum type="arabicPeriod"/>
              </a:pPr>
              <a:r>
                <a:rPr lang="es-MX" dirty="0">
                  <a:solidFill>
                    <a:schemeClr val="tx1"/>
                  </a:solidFill>
                </a:rPr>
                <a:t>Recargar</a:t>
              </a:r>
            </a:p>
            <a:p>
              <a:pPr marL="342900" indent="-342900">
                <a:buAutoNum type="arabicPeriod"/>
              </a:pPr>
              <a:r>
                <a:rPr lang="es-MX" dirty="0">
                  <a:solidFill>
                    <a:schemeClr val="tx1"/>
                  </a:solidFill>
                </a:rPr>
                <a:t>Retirar</a:t>
              </a:r>
              <a:endParaRPr lang="es-PE" dirty="0">
                <a:solidFill>
                  <a:schemeClr val="tx1"/>
                </a:solidFill>
              </a:endParaRPr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BC05E91C-085B-C110-9E24-EC13893B32FC}"/>
                </a:ext>
              </a:extLst>
            </p:cNvPr>
            <p:cNvSpPr/>
            <p:nvPr/>
          </p:nvSpPr>
          <p:spPr>
            <a:xfrm>
              <a:off x="315310" y="620110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5.2. Débito X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95131EC7-F3F5-7CA5-C4D4-EDB8AF3DB678}"/>
                </a:ext>
              </a:extLst>
            </p:cNvPr>
            <p:cNvSpPr/>
            <p:nvPr/>
          </p:nvSpPr>
          <p:spPr>
            <a:xfrm>
              <a:off x="536027" y="2013398"/>
              <a:ext cx="2554014" cy="541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2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F3445ABB-66A4-DA40-CE68-01DBD4C98648}"/>
              </a:ext>
            </a:extLst>
          </p:cNvPr>
          <p:cNvGrpSpPr/>
          <p:nvPr/>
        </p:nvGrpSpPr>
        <p:grpSpPr>
          <a:xfrm>
            <a:off x="6286501" y="3760394"/>
            <a:ext cx="2995449" cy="1690543"/>
            <a:chOff x="315310" y="620110"/>
            <a:chExt cx="2995449" cy="1690543"/>
          </a:xfrm>
        </p:grpSpPr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B3553CBF-9FE0-2A97-BB6F-AFE7DD171596}"/>
                </a:ext>
              </a:extLst>
            </p:cNvPr>
            <p:cNvSpPr/>
            <p:nvPr/>
          </p:nvSpPr>
          <p:spPr>
            <a:xfrm>
              <a:off x="315310" y="1245477"/>
              <a:ext cx="2995449" cy="1065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MX" dirty="0">
                  <a:solidFill>
                    <a:schemeClr val="tx1"/>
                  </a:solidFill>
                </a:rPr>
                <a:t>INSERTE MONTO A RETIRAR</a:t>
              </a:r>
              <a:endParaRPr lang="es-PE" dirty="0">
                <a:solidFill>
                  <a:schemeClr val="tx1"/>
                </a:solidFill>
              </a:endParaRPr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F190DD8B-98B9-BCE6-7A59-8DB70E9D5752}"/>
                </a:ext>
              </a:extLst>
            </p:cNvPr>
            <p:cNvSpPr/>
            <p:nvPr/>
          </p:nvSpPr>
          <p:spPr>
            <a:xfrm>
              <a:off x="315310" y="620110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5.2.2. Retirar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9D849A1A-77DF-2BE1-D084-94ACAA4A6189}"/>
                </a:ext>
              </a:extLst>
            </p:cNvPr>
            <p:cNvSpPr/>
            <p:nvPr/>
          </p:nvSpPr>
          <p:spPr>
            <a:xfrm>
              <a:off x="536027" y="1651448"/>
              <a:ext cx="2554014" cy="541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S</a:t>
              </a:r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/000.00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1252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upo 46"/>
          <p:cNvGrpSpPr/>
          <p:nvPr/>
        </p:nvGrpSpPr>
        <p:grpSpPr>
          <a:xfrm>
            <a:off x="140575" y="2428209"/>
            <a:ext cx="2995449" cy="2112580"/>
            <a:chOff x="315310" y="620110"/>
            <a:chExt cx="2995449" cy="2112580"/>
          </a:xfrm>
        </p:grpSpPr>
        <p:sp>
          <p:nvSpPr>
            <p:cNvPr id="48" name="Rectángulo 47"/>
            <p:cNvSpPr/>
            <p:nvPr/>
          </p:nvSpPr>
          <p:spPr>
            <a:xfrm>
              <a:off x="315310" y="620110"/>
              <a:ext cx="2995449" cy="2112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INSERTE</a:t>
              </a:r>
            </a:p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NRO Tarjeta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  <a:p>
              <a:pPr algn="ctr"/>
              <a:endParaRPr lang="es-ES" dirty="0"/>
            </a:p>
          </p:txBody>
        </p:sp>
        <p:sp>
          <p:nvSpPr>
            <p:cNvPr id="49" name="Rectángulo 48"/>
            <p:cNvSpPr/>
            <p:nvPr/>
          </p:nvSpPr>
          <p:spPr>
            <a:xfrm>
              <a:off x="315310" y="620110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5.3. Crédito X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0" name="Rectángulo 49"/>
            <p:cNvSpPr/>
            <p:nvPr/>
          </p:nvSpPr>
          <p:spPr>
            <a:xfrm>
              <a:off x="546539" y="1899744"/>
              <a:ext cx="2554014" cy="541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0</a:t>
              </a:r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0000000000000000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9346916" y="55845"/>
            <a:ext cx="2704509" cy="2102712"/>
            <a:chOff x="315310" y="620110"/>
            <a:chExt cx="2995449" cy="2102712"/>
          </a:xfrm>
        </p:grpSpPr>
        <p:sp>
          <p:nvSpPr>
            <p:cNvPr id="30" name="Rectángulo 29"/>
            <p:cNvSpPr/>
            <p:nvPr/>
          </p:nvSpPr>
          <p:spPr>
            <a:xfrm>
              <a:off x="315310" y="1245476"/>
              <a:ext cx="2995449" cy="1477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MX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Se abonó Exitosamente:</a:t>
              </a:r>
              <a:br>
                <a:rPr lang="es-MX" dirty="0">
                  <a:solidFill>
                    <a:schemeClr val="tx1"/>
                  </a:solidFill>
                  <a:latin typeface="Arial Narrow" panose="020B0606020202030204" pitchFamily="34" charset="0"/>
                </a:rPr>
              </a:br>
              <a:r>
                <a:rPr lang="es-MX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S/99.99</a:t>
              </a:r>
              <a:br>
                <a:rPr lang="es-MX" dirty="0">
                  <a:solidFill>
                    <a:schemeClr val="tx1"/>
                  </a:solidFill>
                  <a:latin typeface="Arial Narrow" panose="020B0606020202030204" pitchFamily="34" charset="0"/>
                </a:rPr>
              </a:br>
              <a:r>
                <a:rPr lang="es-MX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Su Línea de Crédito Disponible es de:</a:t>
              </a:r>
            </a:p>
            <a:p>
              <a:pPr algn="ctr"/>
              <a:r>
                <a:rPr lang="es-MX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S/150.00</a:t>
              </a:r>
              <a:endParaRPr lang="es-PE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315310" y="620110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5.3.1.Recargar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3205950" y="52536"/>
            <a:ext cx="2995449" cy="2204223"/>
            <a:chOff x="315310" y="620110"/>
            <a:chExt cx="2995449" cy="2204223"/>
          </a:xfrm>
        </p:grpSpPr>
        <p:sp>
          <p:nvSpPr>
            <p:cNvPr id="37" name="Rectángulo 36"/>
            <p:cNvSpPr/>
            <p:nvPr/>
          </p:nvSpPr>
          <p:spPr>
            <a:xfrm>
              <a:off x="315310" y="1245476"/>
              <a:ext cx="2995449" cy="15788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AutoNum type="arabicPeriod"/>
              </a:pPr>
              <a:r>
                <a:rPr lang="es-MX" dirty="0">
                  <a:solidFill>
                    <a:schemeClr val="tx1"/>
                  </a:solidFill>
                </a:rPr>
                <a:t>Abonar</a:t>
              </a:r>
            </a:p>
            <a:p>
              <a:pPr marL="342900" indent="-342900">
                <a:buAutoNum type="arabicPeriod"/>
              </a:pPr>
              <a:r>
                <a:rPr lang="es-MX" dirty="0">
                  <a:solidFill>
                    <a:schemeClr val="tx1"/>
                  </a:solidFill>
                </a:rPr>
                <a:t>Disposición de Efectivo</a:t>
              </a:r>
            </a:p>
            <a:p>
              <a:pPr marL="342900" indent="-342900">
                <a:buAutoNum type="arabicPeriod"/>
              </a:pPr>
              <a:r>
                <a:rPr lang="es-MX" dirty="0">
                  <a:solidFill>
                    <a:schemeClr val="tx1"/>
                  </a:solidFill>
                </a:rPr>
                <a:t>Estado de Cuenta</a:t>
              </a:r>
              <a:endParaRPr lang="es-PE" dirty="0">
                <a:solidFill>
                  <a:schemeClr val="tx1"/>
                </a:solidFill>
              </a:endParaRPr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315310" y="620110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5.3. Crédito X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1" name="Rectángulo 50"/>
            <p:cNvSpPr/>
            <p:nvPr/>
          </p:nvSpPr>
          <p:spPr>
            <a:xfrm>
              <a:off x="536027" y="2184848"/>
              <a:ext cx="2554014" cy="541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1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5A96C2F3-8EC8-CF9D-40CE-4BC8A61D6622}"/>
              </a:ext>
            </a:extLst>
          </p:cNvPr>
          <p:cNvGrpSpPr/>
          <p:nvPr/>
        </p:nvGrpSpPr>
        <p:grpSpPr>
          <a:xfrm>
            <a:off x="6271325" y="46959"/>
            <a:ext cx="2995449" cy="1690543"/>
            <a:chOff x="315310" y="620110"/>
            <a:chExt cx="2995449" cy="1690543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6033C330-7108-D2EA-6ACA-B417828A11BF}"/>
                </a:ext>
              </a:extLst>
            </p:cNvPr>
            <p:cNvSpPr/>
            <p:nvPr/>
          </p:nvSpPr>
          <p:spPr>
            <a:xfrm>
              <a:off x="315310" y="1245477"/>
              <a:ext cx="2995449" cy="1065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MX" dirty="0">
                  <a:solidFill>
                    <a:schemeClr val="tx1"/>
                  </a:solidFill>
                </a:rPr>
                <a:t>INSERTE MONTO A ABONAR</a:t>
              </a:r>
              <a:endParaRPr lang="es-PE" dirty="0">
                <a:solidFill>
                  <a:schemeClr val="tx1"/>
                </a:solidFill>
              </a:endParaRP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8067F89A-EA08-E00F-2531-5F7BB63DA9C4}"/>
                </a:ext>
              </a:extLst>
            </p:cNvPr>
            <p:cNvSpPr/>
            <p:nvPr/>
          </p:nvSpPr>
          <p:spPr>
            <a:xfrm>
              <a:off x="315310" y="620110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5.3.1. Abonar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7110A092-47E8-E8D6-EF50-45EF8F8C55F6}"/>
                </a:ext>
              </a:extLst>
            </p:cNvPr>
            <p:cNvSpPr/>
            <p:nvPr/>
          </p:nvSpPr>
          <p:spPr>
            <a:xfrm>
              <a:off x="536027" y="1651448"/>
              <a:ext cx="2554014" cy="541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S</a:t>
              </a:r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/000.00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6A6C5A11-3434-EFA2-8BE5-2E17F4DC7156}"/>
              </a:ext>
            </a:extLst>
          </p:cNvPr>
          <p:cNvGrpSpPr/>
          <p:nvPr/>
        </p:nvGrpSpPr>
        <p:grpSpPr>
          <a:xfrm>
            <a:off x="9346916" y="2333654"/>
            <a:ext cx="2704509" cy="2102712"/>
            <a:chOff x="315310" y="620110"/>
            <a:chExt cx="2995449" cy="2102712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1AFEB497-9647-7EDD-908B-B720C62EF9A3}"/>
                </a:ext>
              </a:extLst>
            </p:cNvPr>
            <p:cNvSpPr/>
            <p:nvPr/>
          </p:nvSpPr>
          <p:spPr>
            <a:xfrm>
              <a:off x="315310" y="1245476"/>
              <a:ext cx="2995449" cy="1477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MX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Se Dispuso Exitosamente:</a:t>
              </a:r>
              <a:br>
                <a:rPr lang="es-MX" dirty="0">
                  <a:solidFill>
                    <a:schemeClr val="tx1"/>
                  </a:solidFill>
                  <a:latin typeface="Arial Narrow" panose="020B0606020202030204" pitchFamily="34" charset="0"/>
                </a:rPr>
              </a:br>
              <a:r>
                <a:rPr lang="es-MX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S/99.99</a:t>
              </a:r>
              <a:br>
                <a:rPr lang="es-MX" dirty="0">
                  <a:solidFill>
                    <a:schemeClr val="tx1"/>
                  </a:solidFill>
                  <a:latin typeface="Arial Narrow" panose="020B0606020202030204" pitchFamily="34" charset="0"/>
                </a:rPr>
              </a:br>
              <a:r>
                <a:rPr lang="es-MX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Su Línea de Crédito Disponible es de:</a:t>
              </a:r>
            </a:p>
            <a:p>
              <a:pPr algn="ctr"/>
              <a:r>
                <a:rPr lang="es-MX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S/100.00</a:t>
              </a:r>
              <a:endParaRPr lang="es-PE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CD2AA3B7-F45A-2E2E-F917-A2DC1D8986E7}"/>
                </a:ext>
              </a:extLst>
            </p:cNvPr>
            <p:cNvSpPr/>
            <p:nvPr/>
          </p:nvSpPr>
          <p:spPr>
            <a:xfrm>
              <a:off x="315310" y="620110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5.3.2. Disposición de Efectivo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916FDF34-527A-139B-2B53-13E995879758}"/>
              </a:ext>
            </a:extLst>
          </p:cNvPr>
          <p:cNvGrpSpPr/>
          <p:nvPr/>
        </p:nvGrpSpPr>
        <p:grpSpPr>
          <a:xfrm>
            <a:off x="3205950" y="2330345"/>
            <a:ext cx="2995449" cy="2204223"/>
            <a:chOff x="315310" y="620110"/>
            <a:chExt cx="2995449" cy="2204223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EAD002F-7CA7-3F35-B3AB-AB7DAD77A42C}"/>
                </a:ext>
              </a:extLst>
            </p:cNvPr>
            <p:cNvSpPr/>
            <p:nvPr/>
          </p:nvSpPr>
          <p:spPr>
            <a:xfrm>
              <a:off x="315310" y="1245476"/>
              <a:ext cx="2995449" cy="15788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AutoNum type="arabicPeriod"/>
              </a:pPr>
              <a:r>
                <a:rPr lang="es-MX" dirty="0">
                  <a:solidFill>
                    <a:schemeClr val="tx1"/>
                  </a:solidFill>
                </a:rPr>
                <a:t>Abonar</a:t>
              </a:r>
            </a:p>
            <a:p>
              <a:pPr marL="342900" indent="-342900">
                <a:buAutoNum type="arabicPeriod"/>
              </a:pPr>
              <a:r>
                <a:rPr lang="es-MX" dirty="0">
                  <a:solidFill>
                    <a:schemeClr val="tx1"/>
                  </a:solidFill>
                </a:rPr>
                <a:t>Disposición de Efectivo</a:t>
              </a:r>
            </a:p>
            <a:p>
              <a:pPr marL="342900" indent="-342900">
                <a:buAutoNum type="arabicPeriod"/>
              </a:pPr>
              <a:r>
                <a:rPr lang="es-MX" dirty="0">
                  <a:solidFill>
                    <a:schemeClr val="tx1"/>
                  </a:solidFill>
                </a:rPr>
                <a:t>Estado de Cuenta</a:t>
              </a:r>
              <a:endParaRPr lang="es-PE" dirty="0">
                <a:solidFill>
                  <a:schemeClr val="tx1"/>
                </a:solidFill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D9659FA3-D1A2-A748-81C9-8D416C1ED19B}"/>
                </a:ext>
              </a:extLst>
            </p:cNvPr>
            <p:cNvSpPr/>
            <p:nvPr/>
          </p:nvSpPr>
          <p:spPr>
            <a:xfrm>
              <a:off x="315310" y="620110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5.3. Crédito X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C13BD7F8-9258-7573-832E-1F5957A602D6}"/>
                </a:ext>
              </a:extLst>
            </p:cNvPr>
            <p:cNvSpPr/>
            <p:nvPr/>
          </p:nvSpPr>
          <p:spPr>
            <a:xfrm>
              <a:off x="536027" y="2184848"/>
              <a:ext cx="2554014" cy="541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2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D93B31EC-5F0D-37F0-09DA-C62C59B0B171}"/>
              </a:ext>
            </a:extLst>
          </p:cNvPr>
          <p:cNvGrpSpPr/>
          <p:nvPr/>
        </p:nvGrpSpPr>
        <p:grpSpPr>
          <a:xfrm>
            <a:off x="6271325" y="2324768"/>
            <a:ext cx="2995449" cy="1690543"/>
            <a:chOff x="315310" y="620110"/>
            <a:chExt cx="2995449" cy="1690543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7BACEB62-69DF-3646-87C8-F6E1946D3EEE}"/>
                </a:ext>
              </a:extLst>
            </p:cNvPr>
            <p:cNvSpPr/>
            <p:nvPr/>
          </p:nvSpPr>
          <p:spPr>
            <a:xfrm>
              <a:off x="315310" y="1245477"/>
              <a:ext cx="2995449" cy="1065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MX" dirty="0">
                  <a:solidFill>
                    <a:schemeClr val="tx1"/>
                  </a:solidFill>
                </a:rPr>
                <a:t>INSERTE MONTO A DISPONER</a:t>
              </a:r>
              <a:endParaRPr lang="es-PE" dirty="0">
                <a:solidFill>
                  <a:schemeClr val="tx1"/>
                </a:solidFill>
              </a:endParaRP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691D3304-0C52-22F6-2710-22E48A98538E}"/>
                </a:ext>
              </a:extLst>
            </p:cNvPr>
            <p:cNvSpPr/>
            <p:nvPr/>
          </p:nvSpPr>
          <p:spPr>
            <a:xfrm>
              <a:off x="315310" y="620110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5.3.2. Disposición de Efectivo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951E6E70-75D9-8270-F305-8588EE5ED050}"/>
                </a:ext>
              </a:extLst>
            </p:cNvPr>
            <p:cNvSpPr/>
            <p:nvPr/>
          </p:nvSpPr>
          <p:spPr>
            <a:xfrm>
              <a:off x="536027" y="1651448"/>
              <a:ext cx="2554014" cy="541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S</a:t>
              </a:r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/000.00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0CA3D37F-F697-E840-34A3-F873F05822A4}"/>
              </a:ext>
            </a:extLst>
          </p:cNvPr>
          <p:cNvGrpSpPr/>
          <p:nvPr/>
        </p:nvGrpSpPr>
        <p:grpSpPr>
          <a:xfrm>
            <a:off x="3205949" y="4591705"/>
            <a:ext cx="2995449" cy="2204223"/>
            <a:chOff x="315310" y="620110"/>
            <a:chExt cx="2995449" cy="2204223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A05380A7-56CA-DD2D-EDB2-1B1365943FD9}"/>
                </a:ext>
              </a:extLst>
            </p:cNvPr>
            <p:cNvSpPr/>
            <p:nvPr/>
          </p:nvSpPr>
          <p:spPr>
            <a:xfrm>
              <a:off x="315310" y="1245476"/>
              <a:ext cx="2995449" cy="15788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AutoNum type="arabicPeriod"/>
              </a:pPr>
              <a:r>
                <a:rPr lang="es-MX" dirty="0">
                  <a:solidFill>
                    <a:schemeClr val="tx1"/>
                  </a:solidFill>
                </a:rPr>
                <a:t>Abonar</a:t>
              </a:r>
            </a:p>
            <a:p>
              <a:pPr marL="342900" indent="-342900">
                <a:buAutoNum type="arabicPeriod"/>
              </a:pPr>
              <a:r>
                <a:rPr lang="es-MX" dirty="0">
                  <a:solidFill>
                    <a:schemeClr val="tx1"/>
                  </a:solidFill>
                </a:rPr>
                <a:t>Disposición de Efectivo</a:t>
              </a:r>
            </a:p>
            <a:p>
              <a:pPr marL="342900" indent="-342900">
                <a:buAutoNum type="arabicPeriod"/>
              </a:pPr>
              <a:r>
                <a:rPr lang="es-MX" dirty="0">
                  <a:solidFill>
                    <a:schemeClr val="tx1"/>
                  </a:solidFill>
                </a:rPr>
                <a:t>Estado de Cuenta</a:t>
              </a:r>
              <a:endParaRPr lang="es-PE" dirty="0">
                <a:solidFill>
                  <a:schemeClr val="tx1"/>
                </a:solidFill>
              </a:endParaRP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BD7E9468-FF36-5C0D-4409-A6D635A4783A}"/>
                </a:ext>
              </a:extLst>
            </p:cNvPr>
            <p:cNvSpPr/>
            <p:nvPr/>
          </p:nvSpPr>
          <p:spPr>
            <a:xfrm>
              <a:off x="315310" y="620110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5.3. Crédito X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A240B57-DB1F-8D51-5269-B3FC5B37230A}"/>
                </a:ext>
              </a:extLst>
            </p:cNvPr>
            <p:cNvSpPr/>
            <p:nvPr/>
          </p:nvSpPr>
          <p:spPr>
            <a:xfrm>
              <a:off x="536027" y="2184849"/>
              <a:ext cx="2554014" cy="5356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3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F30F834C-0A78-2839-9890-3633BFE14026}"/>
              </a:ext>
            </a:extLst>
          </p:cNvPr>
          <p:cNvGrpSpPr/>
          <p:nvPr/>
        </p:nvGrpSpPr>
        <p:grpSpPr>
          <a:xfrm>
            <a:off x="6341547" y="4471828"/>
            <a:ext cx="2704509" cy="2394722"/>
            <a:chOff x="315310" y="620110"/>
            <a:chExt cx="2995449" cy="2394722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12B53F1C-DB43-4CF9-3AD4-3601BD88A731}"/>
                </a:ext>
              </a:extLst>
            </p:cNvPr>
            <p:cNvSpPr/>
            <p:nvPr/>
          </p:nvSpPr>
          <p:spPr>
            <a:xfrm>
              <a:off x="315310" y="1245475"/>
              <a:ext cx="2995449" cy="17693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MX" dirty="0" err="1">
                  <a:solidFill>
                    <a:schemeClr val="tx1"/>
                  </a:solidFill>
                  <a:latin typeface="Arial Narrow" panose="020B0606020202030204" pitchFamily="34" charset="0"/>
                </a:rPr>
                <a:t>Linea</a:t>
              </a:r>
              <a:r>
                <a:rPr lang="es-MX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 de </a:t>
              </a:r>
              <a:r>
                <a:rPr lang="es-MX" dirty="0" err="1">
                  <a:solidFill>
                    <a:schemeClr val="tx1"/>
                  </a:solidFill>
                  <a:latin typeface="Arial Narrow" panose="020B0606020202030204" pitchFamily="34" charset="0"/>
                </a:rPr>
                <a:t>Credito</a:t>
              </a:r>
              <a:r>
                <a:rPr lang="es-MX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 Disponible:</a:t>
              </a:r>
            </a:p>
            <a:p>
              <a:pPr algn="ctr"/>
              <a:r>
                <a:rPr lang="es-MX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S/10000.00</a:t>
              </a:r>
            </a:p>
            <a:p>
              <a:pPr algn="ctr"/>
              <a:r>
                <a:rPr lang="es-MX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Pago del Mes:</a:t>
              </a:r>
            </a:p>
            <a:p>
              <a:pPr algn="ctr"/>
              <a:r>
                <a:rPr lang="es-MX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S/500.00</a:t>
              </a:r>
            </a:p>
            <a:p>
              <a:pPr algn="ctr"/>
              <a:r>
                <a:rPr lang="es-MX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Ultima Fecha de Pago:</a:t>
              </a:r>
            </a:p>
            <a:p>
              <a:pPr algn="ctr"/>
              <a:r>
                <a:rPr lang="es-MX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22/05/24</a:t>
              </a:r>
              <a:endParaRPr lang="es-PE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2FF1DE52-C4D5-9FF3-4DF3-968B889C0A54}"/>
                </a:ext>
              </a:extLst>
            </p:cNvPr>
            <p:cNvSpPr/>
            <p:nvPr/>
          </p:nvSpPr>
          <p:spPr>
            <a:xfrm>
              <a:off x="315310" y="620110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5.3.3. Estado de Cuenta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6284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598275" y="1753254"/>
            <a:ext cx="2995450" cy="3351491"/>
            <a:chOff x="8006910" y="382309"/>
            <a:chExt cx="2995450" cy="3351491"/>
          </a:xfrm>
        </p:grpSpPr>
        <p:sp>
          <p:nvSpPr>
            <p:cNvPr id="12" name="Rectángulo 11"/>
            <p:cNvSpPr/>
            <p:nvPr/>
          </p:nvSpPr>
          <p:spPr>
            <a:xfrm>
              <a:off x="8006910" y="1007675"/>
              <a:ext cx="2995449" cy="2726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CERRAR_SESION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FONDO_FIJO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CIERRE_DE_CAJA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REPORTE_DETALLADO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APERTURA_CAJON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DEVOLUCION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8006911" y="382309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MENU</a:t>
              </a:r>
            </a:p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SUPERVISOR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8227627" y="2988214"/>
              <a:ext cx="2554014" cy="541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N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968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100550" y="1296054"/>
            <a:ext cx="2995450" cy="4666596"/>
            <a:chOff x="8006910" y="382309"/>
            <a:chExt cx="2995450" cy="4666596"/>
          </a:xfrm>
        </p:grpSpPr>
        <p:sp>
          <p:nvSpPr>
            <p:cNvPr id="12" name="Rectángulo 11"/>
            <p:cNvSpPr/>
            <p:nvPr/>
          </p:nvSpPr>
          <p:spPr>
            <a:xfrm>
              <a:off x="8006910" y="1007675"/>
              <a:ext cx="2995449" cy="4041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CERRAR_SESION*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FONDO_FIJO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CIERRE_DE_CAJA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REPORTE_DETALLADO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APERTURA_CAJON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DEVOLUCION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Cambiar Precio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Crear Descuento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Crear Usuario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Cambiar Clave Operador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Cambiar Clave de Autorizador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8006911" y="382309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MENU</a:t>
              </a:r>
            </a:p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SUPERVISOR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8227627" y="4428131"/>
              <a:ext cx="2554014" cy="541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N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3" name="Rectángulo 2">
            <a:extLst>
              <a:ext uri="{FF2B5EF4-FFF2-40B4-BE49-F238E27FC236}">
                <a16:creationId xmlns:a16="http://schemas.microsoft.com/office/drawing/2014/main" id="{6999FDCC-239A-2275-513E-5F122A705B44}"/>
              </a:ext>
            </a:extLst>
          </p:cNvPr>
          <p:cNvSpPr/>
          <p:nvPr/>
        </p:nvSpPr>
        <p:spPr>
          <a:xfrm>
            <a:off x="6974928" y="3004643"/>
            <a:ext cx="2995449" cy="848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Vuelve a la Pantalla de INICIAR_SESION</a:t>
            </a:r>
          </a:p>
        </p:txBody>
      </p:sp>
    </p:spTree>
    <p:extLst>
      <p:ext uri="{BB962C8B-B14F-4D97-AF65-F5344CB8AC3E}">
        <p14:creationId xmlns:p14="http://schemas.microsoft.com/office/powerpoint/2010/main" val="1502190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E247B2C5-2DB8-574A-4E1C-514C890B8E7D}"/>
              </a:ext>
            </a:extLst>
          </p:cNvPr>
          <p:cNvGrpSpPr/>
          <p:nvPr/>
        </p:nvGrpSpPr>
        <p:grpSpPr>
          <a:xfrm>
            <a:off x="433550" y="915054"/>
            <a:ext cx="2995450" cy="4666596"/>
            <a:chOff x="8006910" y="382309"/>
            <a:chExt cx="2995450" cy="4666596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D6D35886-0127-70EE-5962-C36DE8051FB7}"/>
                </a:ext>
              </a:extLst>
            </p:cNvPr>
            <p:cNvSpPr/>
            <p:nvPr/>
          </p:nvSpPr>
          <p:spPr>
            <a:xfrm>
              <a:off x="8006910" y="1007675"/>
              <a:ext cx="2995449" cy="4041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CERRAR_SESION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FONDO_FIJO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CIERRE_DE_CAJA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REPORTE_DETALLADO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APERTURA_CAJON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DEVOLUCION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Cambiar Precio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Crear Descuento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Crear Usuario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Cambiar Clave Operador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Cambiar Clave de Autorizador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B7B8A244-31CF-5E3C-0501-7CAE9361A446}"/>
                </a:ext>
              </a:extLst>
            </p:cNvPr>
            <p:cNvSpPr/>
            <p:nvPr/>
          </p:nvSpPr>
          <p:spPr>
            <a:xfrm>
              <a:off x="8006911" y="382309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MENU</a:t>
              </a:r>
            </a:p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SUPERVISOR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12EC12C5-4CFF-66B1-22C4-3CF75D828398}"/>
                </a:ext>
              </a:extLst>
            </p:cNvPr>
            <p:cNvSpPr/>
            <p:nvPr/>
          </p:nvSpPr>
          <p:spPr>
            <a:xfrm>
              <a:off x="8227627" y="4428131"/>
              <a:ext cx="2554014" cy="541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N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0094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295509"/>
              </p:ext>
            </p:extLst>
          </p:nvPr>
        </p:nvGraphicFramePr>
        <p:xfrm>
          <a:off x="1800772" y="127324"/>
          <a:ext cx="4464000" cy="655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220819223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84144380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84257343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4090781201"/>
                    </a:ext>
                  </a:extLst>
                </a:gridCol>
              </a:tblGrid>
              <a:tr h="936000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latin typeface="Arial Narrow" panose="020B0606020202030204" pitchFamily="34" charset="0"/>
                        </a:rPr>
                        <a:t>ANULACIÓN</a:t>
                      </a:r>
                      <a:endParaRPr lang="es-E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latin typeface="Arial Narrow" panose="020B0606020202030204" pitchFamily="34" charset="0"/>
                        </a:rPr>
                        <a:t>MENÚ</a:t>
                      </a:r>
                      <a:r>
                        <a:rPr lang="es-PE" sz="1400" baseline="0" dirty="0">
                          <a:latin typeface="Arial Narrow" panose="020B0606020202030204" pitchFamily="34" charset="0"/>
                        </a:rPr>
                        <a:t> PRINCIPAL</a:t>
                      </a:r>
                      <a:endParaRPr lang="es-E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latin typeface="Arial Narrow" panose="020B0606020202030204" pitchFamily="34" charset="0"/>
                        </a:rPr>
                        <a:t>MENÚ</a:t>
                      </a:r>
                    </a:p>
                    <a:p>
                      <a:pPr algn="ctr"/>
                      <a:r>
                        <a:rPr lang="es-PE" sz="1400" dirty="0">
                          <a:latin typeface="Arial Narrow" panose="020B0606020202030204" pitchFamily="34" charset="0"/>
                        </a:rPr>
                        <a:t>SUPER</a:t>
                      </a:r>
                      <a:endParaRPr lang="es-E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latin typeface="Arial Narrow" panose="020B0606020202030204" pitchFamily="34" charset="0"/>
                        </a:rPr>
                        <a:t>TERMINAL</a:t>
                      </a:r>
                    </a:p>
                    <a:p>
                      <a:pPr algn="ctr"/>
                      <a:r>
                        <a:rPr lang="es-PE" sz="1400" dirty="0">
                          <a:latin typeface="Arial Narrow" panose="020B0606020202030204" pitchFamily="34" charset="0"/>
                        </a:rPr>
                        <a:t>ESPERA</a:t>
                      </a:r>
                      <a:endParaRPr lang="es-E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414043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latin typeface="Arial Narrow" panose="020B0606020202030204" pitchFamily="34" charset="0"/>
                        </a:rPr>
                        <a:t>REDIRMIR</a:t>
                      </a:r>
                    </a:p>
                    <a:p>
                      <a:pPr algn="ctr"/>
                      <a:r>
                        <a:rPr lang="es-PE" sz="1400" dirty="0">
                          <a:latin typeface="Arial Narrow" panose="020B0606020202030204" pitchFamily="34" charset="0"/>
                        </a:rPr>
                        <a:t>CUPÓN</a:t>
                      </a:r>
                      <a:endParaRPr lang="es-E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latin typeface="Arial Narrow" panose="020B0606020202030204" pitchFamily="34" charset="0"/>
                        </a:rPr>
                        <a:t>NUEVA</a:t>
                      </a:r>
                    </a:p>
                    <a:p>
                      <a:pPr algn="ctr"/>
                      <a:r>
                        <a:rPr lang="es-PE" sz="1400" dirty="0">
                          <a:latin typeface="Arial Narrow" panose="020B0606020202030204" pitchFamily="34" charset="0"/>
                        </a:rPr>
                        <a:t>VENTA</a:t>
                      </a:r>
                      <a:endParaRPr lang="es-E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latin typeface="Arial Narrow" panose="020B0606020202030204" pitchFamily="34" charset="0"/>
                        </a:rPr>
                        <a:t>FUNCIONES</a:t>
                      </a:r>
                    </a:p>
                    <a:p>
                      <a:pPr algn="ctr"/>
                      <a:r>
                        <a:rPr lang="es-PE" sz="1400">
                          <a:latin typeface="Arial Narrow" panose="020B0606020202030204" pitchFamily="34" charset="0"/>
                        </a:rPr>
                        <a:t>ITEM</a:t>
                      </a:r>
                      <a:endParaRPr lang="es-E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latin typeface="Arial Narrow" panose="020B0606020202030204" pitchFamily="34" charset="0"/>
                        </a:rPr>
                        <a:t>SUSPENDER</a:t>
                      </a:r>
                      <a:r>
                        <a:rPr lang="es-PE" sz="1400" baseline="0" dirty="0">
                          <a:latin typeface="Arial Narrow" panose="020B0606020202030204" pitchFamily="34" charset="0"/>
                        </a:rPr>
                        <a:t> RETORNAR</a:t>
                      </a:r>
                      <a:endParaRPr lang="es-E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305290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latin typeface="Arial Narrow" panose="020B0606020202030204" pitchFamily="34" charset="0"/>
                        </a:rPr>
                        <a:t>LIMPIAR</a:t>
                      </a:r>
                      <a:endParaRPr lang="es-E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latin typeface="Arial Narrow" panose="020B0606020202030204" pitchFamily="34" charset="0"/>
                        </a:rPr>
                        <a:t>CANTIDAD</a:t>
                      </a:r>
                      <a:endParaRPr lang="es-E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ES" sz="4400" dirty="0">
                          <a:latin typeface="Arial Narrow" panose="020B0606020202030204" pitchFamily="34" charset="0"/>
                        </a:rPr>
                        <a:t> 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ES" sz="4400" dirty="0">
                          <a:latin typeface="Arial Narrow" panose="020B0606020202030204" pitchFamily="34" charset="0"/>
                        </a:rPr>
                        <a:t> 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1833157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algn="ctr"/>
                      <a:r>
                        <a:rPr lang="es-PE" sz="3600" dirty="0">
                          <a:latin typeface="Arial Narrow" panose="020B0606020202030204" pitchFamily="34" charset="0"/>
                        </a:rPr>
                        <a:t>7</a:t>
                      </a:r>
                      <a:endParaRPr lang="es-ES" sz="3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600" dirty="0">
                          <a:latin typeface="Arial Narrow" panose="020B0606020202030204" pitchFamily="34" charset="0"/>
                        </a:rPr>
                        <a:t>8</a:t>
                      </a:r>
                      <a:endParaRPr lang="es-ES" sz="3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600" dirty="0">
                          <a:latin typeface="Arial Narrow" panose="020B0606020202030204" pitchFamily="34" charset="0"/>
                        </a:rPr>
                        <a:t>9</a:t>
                      </a:r>
                      <a:endParaRPr lang="es-ES" sz="3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latin typeface="Arial Narrow" panose="020B0606020202030204" pitchFamily="34" charset="0"/>
                        </a:rPr>
                        <a:t>BORRAR</a:t>
                      </a:r>
                      <a:endParaRPr lang="es-E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9824045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algn="ctr"/>
                      <a:r>
                        <a:rPr lang="es-PE" sz="3600" dirty="0">
                          <a:latin typeface="Arial Narrow" panose="020B0606020202030204" pitchFamily="34" charset="0"/>
                        </a:rPr>
                        <a:t>4</a:t>
                      </a:r>
                      <a:endParaRPr lang="es-ES" sz="3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600" dirty="0">
                          <a:latin typeface="Arial Narrow" panose="020B0606020202030204" pitchFamily="34" charset="0"/>
                        </a:rPr>
                        <a:t>5</a:t>
                      </a:r>
                      <a:endParaRPr lang="es-ES" sz="3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600" dirty="0">
                          <a:latin typeface="Arial Narrow" panose="020B0606020202030204" pitchFamily="34" charset="0"/>
                        </a:rPr>
                        <a:t>6</a:t>
                      </a:r>
                      <a:endParaRPr lang="es-ES" sz="3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pPr algn="ctr"/>
                      <a:r>
                        <a:rPr lang="es-PE" sz="1400" dirty="0">
                          <a:latin typeface="Arial Narrow" panose="020B0606020202030204" pitchFamily="34" charset="0"/>
                        </a:rPr>
                        <a:t>IMPRIMIR</a:t>
                      </a:r>
                      <a:endParaRPr lang="es-E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7003782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algn="ctr"/>
                      <a:r>
                        <a:rPr lang="es-PE" sz="3600" dirty="0">
                          <a:latin typeface="Arial Narrow" panose="020B0606020202030204" pitchFamily="34" charset="0"/>
                        </a:rPr>
                        <a:t>1</a:t>
                      </a:r>
                      <a:endParaRPr lang="es-ES" sz="3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600" dirty="0">
                          <a:latin typeface="Arial Narrow" panose="020B0606020202030204" pitchFamily="34" charset="0"/>
                        </a:rPr>
                        <a:t>2</a:t>
                      </a:r>
                      <a:endParaRPr lang="es-ES" sz="3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600" dirty="0">
                          <a:latin typeface="Arial Narrow" panose="020B0606020202030204" pitchFamily="34" charset="0"/>
                        </a:rPr>
                        <a:t>3</a:t>
                      </a:r>
                      <a:endParaRPr lang="es-ES" sz="3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latin typeface="Arial Narrow" panose="020B0606020202030204" pitchFamily="34" charset="0"/>
                        </a:rPr>
                        <a:t>ENTER</a:t>
                      </a:r>
                      <a:endParaRPr lang="es-ES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339344"/>
                  </a:ext>
                </a:extLst>
              </a:tr>
              <a:tr h="936000">
                <a:tc gridSpan="2">
                  <a:txBody>
                    <a:bodyPr/>
                    <a:lstStyle/>
                    <a:p>
                      <a:pPr algn="ctr"/>
                      <a:r>
                        <a:rPr lang="es-PE" sz="3600" dirty="0">
                          <a:latin typeface="Arial Narrow" panose="020B0606020202030204" pitchFamily="34" charset="0"/>
                        </a:rPr>
                        <a:t>0</a:t>
                      </a:r>
                      <a:endParaRPr lang="es-ES" sz="3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600" dirty="0">
                          <a:latin typeface="Arial Narrow" panose="020B0606020202030204" pitchFamily="34" charset="0"/>
                        </a:rPr>
                        <a:t>.</a:t>
                      </a:r>
                      <a:endParaRPr lang="es-ES" sz="3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659691"/>
                  </a:ext>
                </a:extLst>
              </a:tr>
            </a:tbl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175" y="900574"/>
            <a:ext cx="5065446" cy="500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36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866565"/>
              </p:ext>
            </p:extLst>
          </p:nvPr>
        </p:nvGraphicFramePr>
        <p:xfrm>
          <a:off x="1275341" y="1299821"/>
          <a:ext cx="4464000" cy="374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220819223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84144380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84257343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4090781201"/>
                    </a:ext>
                  </a:extLst>
                </a:gridCol>
              </a:tblGrid>
              <a:tr h="936000">
                <a:tc>
                  <a:txBody>
                    <a:bodyPr/>
                    <a:lstStyle/>
                    <a:p>
                      <a:pPr algn="ctr"/>
                      <a:r>
                        <a:rPr lang="es-PE" sz="3600" dirty="0">
                          <a:latin typeface="Arial Narrow" panose="020B0606020202030204" pitchFamily="34" charset="0"/>
                        </a:rPr>
                        <a:t>7</a:t>
                      </a:r>
                      <a:endParaRPr lang="es-ES" sz="3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600" dirty="0">
                          <a:latin typeface="Arial Narrow" panose="020B0606020202030204" pitchFamily="34" charset="0"/>
                        </a:rPr>
                        <a:t>8</a:t>
                      </a:r>
                      <a:endParaRPr lang="es-ES" sz="3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600" dirty="0">
                          <a:latin typeface="Arial Narrow" panose="020B0606020202030204" pitchFamily="34" charset="0"/>
                        </a:rPr>
                        <a:t>9</a:t>
                      </a:r>
                      <a:endParaRPr lang="es-ES" sz="3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600" dirty="0">
                          <a:latin typeface="Arial Narrow" panose="020B0606020202030204" pitchFamily="34" charset="0"/>
                        </a:rPr>
                        <a:t>A</a:t>
                      </a:r>
                      <a:endParaRPr lang="es-ES" sz="3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9824045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algn="ctr"/>
                      <a:r>
                        <a:rPr lang="es-PE" sz="3600" dirty="0">
                          <a:latin typeface="Arial Narrow" panose="020B0606020202030204" pitchFamily="34" charset="0"/>
                        </a:rPr>
                        <a:t>4</a:t>
                      </a:r>
                      <a:endParaRPr lang="es-ES" sz="3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600" dirty="0">
                          <a:latin typeface="Arial Narrow" panose="020B0606020202030204" pitchFamily="34" charset="0"/>
                        </a:rPr>
                        <a:t>5</a:t>
                      </a:r>
                      <a:endParaRPr lang="es-ES" sz="3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600" dirty="0">
                          <a:latin typeface="Arial Narrow" panose="020B0606020202030204" pitchFamily="34" charset="0"/>
                        </a:rPr>
                        <a:t>6</a:t>
                      </a:r>
                      <a:endParaRPr lang="es-ES" sz="3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600" dirty="0">
                          <a:latin typeface="Arial Narrow" panose="020B0606020202030204" pitchFamily="34" charset="0"/>
                        </a:rPr>
                        <a:t>B</a:t>
                      </a:r>
                      <a:endParaRPr lang="es-ES" sz="3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7003782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algn="ctr"/>
                      <a:r>
                        <a:rPr lang="es-PE" sz="3600" dirty="0">
                          <a:latin typeface="Arial Narrow" panose="020B0606020202030204" pitchFamily="34" charset="0"/>
                        </a:rPr>
                        <a:t>1</a:t>
                      </a:r>
                      <a:endParaRPr lang="es-ES" sz="3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600" dirty="0">
                          <a:latin typeface="Arial Narrow" panose="020B0606020202030204" pitchFamily="34" charset="0"/>
                        </a:rPr>
                        <a:t>2</a:t>
                      </a:r>
                      <a:endParaRPr lang="es-ES" sz="3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600" dirty="0">
                          <a:latin typeface="Arial Narrow" panose="020B0606020202030204" pitchFamily="34" charset="0"/>
                        </a:rPr>
                        <a:t>3</a:t>
                      </a:r>
                      <a:endParaRPr lang="es-ES" sz="3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600" dirty="0">
                          <a:latin typeface="Arial Narrow" panose="020B0606020202030204" pitchFamily="34" charset="0"/>
                        </a:rPr>
                        <a:t>C</a:t>
                      </a:r>
                      <a:endParaRPr lang="es-ES" sz="3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339344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algn="ctr"/>
                      <a:r>
                        <a:rPr lang="es-PE" sz="3600" dirty="0">
                          <a:latin typeface="Arial Narrow" panose="020B0606020202030204" pitchFamily="34" charset="0"/>
                        </a:rPr>
                        <a:t>*</a:t>
                      </a:r>
                      <a:endParaRPr lang="es-ES" sz="3600" dirty="0">
                        <a:latin typeface="Arial Narrow" panose="020B0606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600" dirty="0">
                          <a:latin typeface="Arial Narrow" panose="020B0606020202030204" pitchFamily="34" charset="0"/>
                        </a:rPr>
                        <a:t>0</a:t>
                      </a:r>
                      <a:endParaRPr lang="es-ES" sz="3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600" dirty="0">
                          <a:latin typeface="Arial Narrow" panose="020B0606020202030204" pitchFamily="34" charset="0"/>
                        </a:rPr>
                        <a:t>#</a:t>
                      </a:r>
                      <a:endParaRPr lang="es-ES" sz="3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600" dirty="0">
                          <a:latin typeface="Arial Narrow" panose="020B0606020202030204" pitchFamily="34" charset="0"/>
                        </a:rPr>
                        <a:t>D</a:t>
                      </a:r>
                      <a:endParaRPr lang="es-ES" sz="3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8659691"/>
                  </a:ext>
                </a:extLst>
              </a:tr>
            </a:tbl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187584"/>
              </p:ext>
            </p:extLst>
          </p:nvPr>
        </p:nvGraphicFramePr>
        <p:xfrm>
          <a:off x="6452659" y="1299821"/>
          <a:ext cx="4464000" cy="374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220819223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84144380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84257343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4090781201"/>
                    </a:ext>
                  </a:extLst>
                </a:gridCol>
              </a:tblGrid>
              <a:tr h="936000">
                <a:tc>
                  <a:txBody>
                    <a:bodyPr/>
                    <a:lstStyle/>
                    <a:p>
                      <a:pPr algn="ctr"/>
                      <a:r>
                        <a:rPr lang="es-PE" sz="3600" dirty="0">
                          <a:latin typeface="Arial Narrow" panose="020B0606020202030204" pitchFamily="34" charset="0"/>
                        </a:rPr>
                        <a:t>7</a:t>
                      </a:r>
                      <a:endParaRPr lang="es-ES" sz="3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600" dirty="0">
                          <a:latin typeface="Arial Narrow" panose="020B0606020202030204" pitchFamily="34" charset="0"/>
                        </a:rPr>
                        <a:t>8</a:t>
                      </a:r>
                      <a:endParaRPr lang="es-ES" sz="3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600" dirty="0">
                          <a:latin typeface="Arial Narrow" panose="020B0606020202030204" pitchFamily="34" charset="0"/>
                        </a:rPr>
                        <a:t>9</a:t>
                      </a:r>
                      <a:endParaRPr lang="es-ES" sz="3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600" dirty="0">
                          <a:latin typeface="Arial Narrow" panose="020B0606020202030204" pitchFamily="34" charset="0"/>
                        </a:rPr>
                        <a:t>←</a:t>
                      </a:r>
                      <a:endParaRPr lang="es-ES" sz="3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9824045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algn="ctr"/>
                      <a:r>
                        <a:rPr lang="es-PE" sz="3600" dirty="0">
                          <a:latin typeface="Arial Narrow" panose="020B0606020202030204" pitchFamily="34" charset="0"/>
                        </a:rPr>
                        <a:t>4</a:t>
                      </a:r>
                      <a:endParaRPr lang="es-ES" sz="3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600" dirty="0">
                          <a:latin typeface="Arial Narrow" panose="020B0606020202030204" pitchFamily="34" charset="0"/>
                        </a:rPr>
                        <a:t>5</a:t>
                      </a:r>
                      <a:endParaRPr lang="es-ES" sz="3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600" dirty="0">
                          <a:latin typeface="Arial Narrow" panose="020B0606020202030204" pitchFamily="34" charset="0"/>
                        </a:rPr>
                        <a:t>6</a:t>
                      </a:r>
                      <a:endParaRPr lang="es-ES" sz="3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600" dirty="0">
                          <a:latin typeface="Arial Narrow" panose="020B0606020202030204" pitchFamily="34" charset="0"/>
                        </a:rPr>
                        <a:t>↑</a:t>
                      </a:r>
                      <a:endParaRPr lang="es-ES" sz="3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7003782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algn="ctr"/>
                      <a:r>
                        <a:rPr lang="es-PE" sz="3600" dirty="0">
                          <a:latin typeface="Arial Narrow" panose="020B0606020202030204" pitchFamily="34" charset="0"/>
                        </a:rPr>
                        <a:t>1</a:t>
                      </a:r>
                      <a:endParaRPr lang="es-ES" sz="3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600" dirty="0">
                          <a:latin typeface="Arial Narrow" panose="020B0606020202030204" pitchFamily="34" charset="0"/>
                        </a:rPr>
                        <a:t>2</a:t>
                      </a:r>
                      <a:endParaRPr lang="es-ES" sz="3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600" dirty="0">
                          <a:latin typeface="Arial Narrow" panose="020B0606020202030204" pitchFamily="34" charset="0"/>
                        </a:rPr>
                        <a:t>3</a:t>
                      </a:r>
                      <a:endParaRPr lang="es-ES" sz="3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600" dirty="0">
                          <a:latin typeface="Arial Narrow" panose="020B0606020202030204" pitchFamily="34" charset="0"/>
                        </a:rPr>
                        <a:t>↓</a:t>
                      </a:r>
                      <a:endParaRPr lang="es-ES" sz="3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339344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algn="ctr"/>
                      <a:r>
                        <a:rPr lang="es-PE" sz="3600" dirty="0">
                          <a:latin typeface="Arial Narrow" panose="020B0606020202030204" pitchFamily="34" charset="0"/>
                        </a:rPr>
                        <a:t>*</a:t>
                      </a:r>
                      <a:endParaRPr lang="es-ES" sz="3600" dirty="0">
                        <a:latin typeface="Arial Narrow" panose="020B0606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600" dirty="0">
                          <a:latin typeface="Arial Narrow" panose="020B0606020202030204" pitchFamily="34" charset="0"/>
                        </a:rPr>
                        <a:t>0</a:t>
                      </a:r>
                      <a:endParaRPr lang="es-ES" sz="3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600" dirty="0">
                          <a:latin typeface="Arial Narrow" panose="020B0606020202030204" pitchFamily="34" charset="0"/>
                        </a:rPr>
                        <a:t>M</a:t>
                      </a:r>
                      <a:endParaRPr lang="es-ES" sz="3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dirty="0">
                          <a:latin typeface="Arial Narrow" panose="020B0606020202030204" pitchFamily="34" charset="0"/>
                        </a:rPr>
                        <a:t>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865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48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8082449" y="401359"/>
            <a:ext cx="2995450" cy="2113241"/>
            <a:chOff x="781048" y="382309"/>
            <a:chExt cx="2995450" cy="2113241"/>
          </a:xfrm>
        </p:grpSpPr>
        <p:sp>
          <p:nvSpPr>
            <p:cNvPr id="18" name="Rectángulo 17"/>
            <p:cNvSpPr/>
            <p:nvPr/>
          </p:nvSpPr>
          <p:spPr>
            <a:xfrm>
              <a:off x="781048" y="1007675"/>
              <a:ext cx="2995449" cy="14878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INSERTE_EAN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781049" y="382309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1. ANULAR_ITEM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1001765" y="1633041"/>
              <a:ext cx="2554014" cy="541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N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4246833" y="402020"/>
            <a:ext cx="2995449" cy="2112580"/>
            <a:chOff x="315310" y="620110"/>
            <a:chExt cx="2995449" cy="2112580"/>
          </a:xfrm>
        </p:grpSpPr>
        <p:sp>
          <p:nvSpPr>
            <p:cNvPr id="22" name="Rectángulo 21"/>
            <p:cNvSpPr/>
            <p:nvPr/>
          </p:nvSpPr>
          <p:spPr>
            <a:xfrm>
              <a:off x="315310" y="620110"/>
              <a:ext cx="2995449" cy="2112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315310" y="620110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1. INSERTE</a:t>
              </a:r>
            </a:p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AUTORIZADOR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546539" y="1671144"/>
              <a:ext cx="2554014" cy="541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1000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4257344" y="3324879"/>
            <a:ext cx="2995450" cy="2113241"/>
            <a:chOff x="781048" y="382309"/>
            <a:chExt cx="2995450" cy="2113241"/>
          </a:xfrm>
        </p:grpSpPr>
        <p:sp>
          <p:nvSpPr>
            <p:cNvPr id="26" name="Rectángulo 25"/>
            <p:cNvSpPr/>
            <p:nvPr/>
          </p:nvSpPr>
          <p:spPr>
            <a:xfrm>
              <a:off x="781048" y="1007675"/>
              <a:ext cx="2995449" cy="14878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INSERTE_EAN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781049" y="382309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2. CONSULTA_EAN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8" name="Rectángulo 27"/>
            <p:cNvSpPr/>
            <p:nvPr/>
          </p:nvSpPr>
          <p:spPr>
            <a:xfrm>
              <a:off x="1001765" y="1633041"/>
              <a:ext cx="2554014" cy="541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N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8082448" y="3380040"/>
            <a:ext cx="2995450" cy="2113241"/>
            <a:chOff x="781048" y="382309"/>
            <a:chExt cx="2995450" cy="2113241"/>
          </a:xfrm>
        </p:grpSpPr>
        <p:sp>
          <p:nvSpPr>
            <p:cNvPr id="30" name="Rectángulo 29"/>
            <p:cNvSpPr/>
            <p:nvPr/>
          </p:nvSpPr>
          <p:spPr>
            <a:xfrm>
              <a:off x="781048" y="1007675"/>
              <a:ext cx="2995449" cy="14878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LECHE GLORIA EVAPORADA 350G TARRO</a:t>
              </a:r>
            </a:p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S/3.80</a:t>
              </a:r>
            </a:p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TXDEB: S/3.50</a:t>
              </a:r>
            </a:p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TXCRED: S/2.90</a:t>
              </a:r>
            </a:p>
            <a:p>
              <a:pPr algn="ctr"/>
              <a:endParaRPr lang="es-PE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781049" y="382309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2. CONSULTA_EAN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85748" y="401359"/>
            <a:ext cx="2995450" cy="4350754"/>
            <a:chOff x="781048" y="382309"/>
            <a:chExt cx="2995450" cy="3909835"/>
          </a:xfrm>
        </p:grpSpPr>
        <p:sp>
          <p:nvSpPr>
            <p:cNvPr id="34" name="Rectángulo 33"/>
            <p:cNvSpPr/>
            <p:nvPr/>
          </p:nvSpPr>
          <p:spPr>
            <a:xfrm>
              <a:off x="781048" y="1007675"/>
              <a:ext cx="2995449" cy="32844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ANULAR_ITEM*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CONSULTA_EAN*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DESCUENTOS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TIPO_DE_CAMBIO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CONSULTA_TARJETA X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SUSPENDER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RETOMAR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REDIMIR_CUPON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ITEMS_FALTANTES_SHOP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ANULAR_TRANSACCION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781049" y="382309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MENU</a:t>
              </a:r>
            </a:p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CAJA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1001765" y="3594341"/>
              <a:ext cx="2554014" cy="541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N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5808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o 28"/>
          <p:cNvGrpSpPr/>
          <p:nvPr/>
        </p:nvGrpSpPr>
        <p:grpSpPr>
          <a:xfrm>
            <a:off x="4095750" y="401359"/>
            <a:ext cx="7600951" cy="5980391"/>
            <a:chOff x="471000" y="382309"/>
            <a:chExt cx="7600951" cy="5625415"/>
          </a:xfrm>
        </p:grpSpPr>
        <p:sp>
          <p:nvSpPr>
            <p:cNvPr id="30" name="Rectángulo 29"/>
            <p:cNvSpPr/>
            <p:nvPr/>
          </p:nvSpPr>
          <p:spPr>
            <a:xfrm>
              <a:off x="471000" y="1007675"/>
              <a:ext cx="7600950" cy="50000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PRODUCTO			PREC_NORMAL	TXDEB	TXCRED</a:t>
              </a:r>
            </a:p>
            <a:p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LECHE_GLORIA_EVAPORADA_350G_T.	S/3.80		S/3.50	S/2.90</a:t>
              </a:r>
            </a:p>
            <a:p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MIEL_ARTESANAL_300G		S/4.50		S/3.40	S/1.90</a:t>
              </a:r>
            </a:p>
            <a:p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AGUA_LOA_1L			S/3.80		S/3.50	S/2.90</a:t>
              </a:r>
            </a:p>
            <a:p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TAPER_HERMETICO_REY		S/6.80		S/5.50	S/4.90</a:t>
              </a:r>
            </a:p>
            <a:p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CASACA_ELEMENT_NEGRA_TALLAS	S/62.20		S/59.90	S/49.90</a:t>
              </a:r>
            </a:p>
            <a:p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ESCRITORIO_GAMER_VIVAHOME	S/149.90		S/139.90	S/129.90</a:t>
              </a:r>
            </a:p>
            <a:p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LECHE_GLORIA_EVAPORADA_350G_T.	S/3.80		S/3.50	S/2.90</a:t>
              </a:r>
            </a:p>
            <a:p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MIEL_ARTESANAL_300G		S/4.50		S/3.40	S/1.90</a:t>
              </a:r>
            </a:p>
            <a:p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AGUA_LOA_1L			S/3.80		S/3.50	S/2.90</a:t>
              </a:r>
            </a:p>
            <a:p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TAPER_HERMETICO_REY		S/6.80		S/5.50	S/4.90</a:t>
              </a:r>
            </a:p>
            <a:p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CASACA_ELEMENT_NEGRA_TALLAS	S/62.20		S/59.90	S/49.90</a:t>
              </a:r>
            </a:p>
            <a:p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ESCRITORIO_GAMER_VIVAHOME	S/149.90		S/139.90	S/129.90</a:t>
              </a:r>
            </a:p>
            <a:p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LECHE_GLORIA_EVAPORADA_350G_T.	S/3.80		S/3.50	S/2.90</a:t>
              </a:r>
            </a:p>
            <a:p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MIEL_ARTESANAL_300G		S/4.50		S/3.40	S/1.90</a:t>
              </a:r>
            </a:p>
            <a:p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AGUA_LOA_1L			S/3.80		S/3.50	S/2.90</a:t>
              </a:r>
            </a:p>
            <a:p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TAPER_HERMETICO_REY		S/6.80		S/5.50	S/4.90</a:t>
              </a:r>
            </a:p>
            <a:p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CASACA_ELEMENT_NEGRA_TALLAS	S/62.20		S/59.90	S/49.90</a:t>
              </a:r>
            </a:p>
            <a:p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ESCRITORIO_GAMER_VIVAHOME	S/149.90		S/139.90	S/129.90</a:t>
              </a:r>
            </a:p>
            <a:p>
              <a:endParaRPr lang="es-PE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  <a:p>
              <a:endParaRPr lang="es-PE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471001" y="382309"/>
              <a:ext cx="7600950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3. DESCUENTOS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42E81756-F5A2-8ADE-C07D-6D586DC5B8D1}"/>
              </a:ext>
            </a:extLst>
          </p:cNvPr>
          <p:cNvGrpSpPr/>
          <p:nvPr/>
        </p:nvGrpSpPr>
        <p:grpSpPr>
          <a:xfrm>
            <a:off x="329291" y="894845"/>
            <a:ext cx="2995450" cy="4350754"/>
            <a:chOff x="781048" y="382309"/>
            <a:chExt cx="2995450" cy="3909835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4E9F2D88-CD8B-4CEF-B611-99BE034616A6}"/>
                </a:ext>
              </a:extLst>
            </p:cNvPr>
            <p:cNvSpPr/>
            <p:nvPr/>
          </p:nvSpPr>
          <p:spPr>
            <a:xfrm>
              <a:off x="781048" y="1007675"/>
              <a:ext cx="2995449" cy="32844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ANULAR_ITEM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CONSULTA_EAN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DESCUENTOS*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TIPO_DE_CAMBIO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CONSULTA_TARJETA X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SUSPENDER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RETOMAR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REDIMIR_CUPON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ITEMS_FALTANTES_SHOP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ANULAR_TRANSACCION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9E39126B-7FB3-8545-1DA2-92BD6C968EAA}"/>
                </a:ext>
              </a:extLst>
            </p:cNvPr>
            <p:cNvSpPr/>
            <p:nvPr/>
          </p:nvSpPr>
          <p:spPr>
            <a:xfrm>
              <a:off x="781049" y="382309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MENU</a:t>
              </a:r>
            </a:p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CAJA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E43EA19A-C549-3C6E-D5FF-639DDB8C0FD8}"/>
                </a:ext>
              </a:extLst>
            </p:cNvPr>
            <p:cNvSpPr/>
            <p:nvPr/>
          </p:nvSpPr>
          <p:spPr>
            <a:xfrm>
              <a:off x="1001765" y="3594341"/>
              <a:ext cx="2554014" cy="541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N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9187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8082447" y="641433"/>
            <a:ext cx="2995450" cy="2113241"/>
            <a:chOff x="781048" y="382309"/>
            <a:chExt cx="2995450" cy="2113241"/>
          </a:xfrm>
        </p:grpSpPr>
        <p:sp>
          <p:nvSpPr>
            <p:cNvPr id="26" name="Rectángulo 25"/>
            <p:cNvSpPr/>
            <p:nvPr/>
          </p:nvSpPr>
          <p:spPr>
            <a:xfrm>
              <a:off x="781048" y="1007675"/>
              <a:ext cx="2995449" cy="14878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INSERTE_#TARJETA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781049" y="382309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5. CONSULTA_TARJETA_X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8" name="Rectángulo 27"/>
            <p:cNvSpPr/>
            <p:nvPr/>
          </p:nvSpPr>
          <p:spPr>
            <a:xfrm>
              <a:off x="1001765" y="1633041"/>
              <a:ext cx="2554014" cy="541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N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8082448" y="3380040"/>
            <a:ext cx="2995450" cy="2113241"/>
            <a:chOff x="781048" y="382309"/>
            <a:chExt cx="2995450" cy="2113241"/>
          </a:xfrm>
        </p:grpSpPr>
        <p:sp>
          <p:nvSpPr>
            <p:cNvPr id="30" name="Rectángulo 29"/>
            <p:cNvSpPr/>
            <p:nvPr/>
          </p:nvSpPr>
          <p:spPr>
            <a:xfrm>
              <a:off x="781048" y="1007675"/>
              <a:ext cx="2995449" cy="14878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LINEA_DE_CREDITO</a:t>
              </a:r>
            </a:p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DISPONIBLE:</a:t>
              </a:r>
            </a:p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S/.5,000.00</a:t>
              </a:r>
            </a:p>
            <a:p>
              <a:pPr algn="ctr"/>
              <a:endParaRPr lang="es-PE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781049" y="382309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5. CONSULTA_TARJETA_X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4257344" y="3380040"/>
            <a:ext cx="2995450" cy="1401511"/>
            <a:chOff x="781048" y="382309"/>
            <a:chExt cx="2995450" cy="1401511"/>
          </a:xfrm>
        </p:grpSpPr>
        <p:sp>
          <p:nvSpPr>
            <p:cNvPr id="37" name="Rectángulo 36"/>
            <p:cNvSpPr/>
            <p:nvPr/>
          </p:nvSpPr>
          <p:spPr>
            <a:xfrm>
              <a:off x="781048" y="1007676"/>
              <a:ext cx="2995449" cy="7761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SALDO_DISPONIBLE:</a:t>
              </a:r>
            </a:p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S/.69.00</a:t>
              </a:r>
            </a:p>
            <a:p>
              <a:pPr algn="ctr"/>
              <a:endParaRPr lang="es-PE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781049" y="382309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5. CONSULTA_TARJETA_X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4257344" y="641433"/>
            <a:ext cx="2995450" cy="1454067"/>
            <a:chOff x="781048" y="382309"/>
            <a:chExt cx="2995450" cy="1454067"/>
          </a:xfrm>
        </p:grpSpPr>
        <p:sp>
          <p:nvSpPr>
            <p:cNvPr id="40" name="Rectángulo 39"/>
            <p:cNvSpPr/>
            <p:nvPr/>
          </p:nvSpPr>
          <p:spPr>
            <a:xfrm>
              <a:off x="781048" y="1007675"/>
              <a:ext cx="2995449" cy="8287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DOLAR:	S/.3.80</a:t>
              </a:r>
            </a:p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EURO:	S/.4.10</a:t>
              </a:r>
            </a:p>
            <a:p>
              <a:pPr algn="ctr"/>
              <a:endParaRPr lang="es-PE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1" name="Rectángulo 40"/>
            <p:cNvSpPr/>
            <p:nvPr/>
          </p:nvSpPr>
          <p:spPr>
            <a:xfrm>
              <a:off x="781049" y="382309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4. TIPO_DE_CAMBIO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59B49C9C-2DA7-8BE2-15A5-5E1F3DA27F54}"/>
              </a:ext>
            </a:extLst>
          </p:cNvPr>
          <p:cNvGrpSpPr/>
          <p:nvPr/>
        </p:nvGrpSpPr>
        <p:grpSpPr>
          <a:xfrm>
            <a:off x="432239" y="641433"/>
            <a:ext cx="2995450" cy="4350754"/>
            <a:chOff x="781048" y="382309"/>
            <a:chExt cx="2995450" cy="3909835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23AE43A9-771D-44F3-DBE8-ADC153F10A88}"/>
                </a:ext>
              </a:extLst>
            </p:cNvPr>
            <p:cNvSpPr/>
            <p:nvPr/>
          </p:nvSpPr>
          <p:spPr>
            <a:xfrm>
              <a:off x="781048" y="1007675"/>
              <a:ext cx="2995449" cy="32844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ANULAR_ITEM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CONSULTA_EAN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DESCUENTOS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TIPO_DE_CAMBIO*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CONSULTA_TARJETA X*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SUSPENDER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RETOMAR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REDIMIR_CUPON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ITEMS_FALTANTES_SHOP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ANULAR_TRANSACCION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148ED0C7-8D8A-A96D-648E-3C9227BCFA64}"/>
                </a:ext>
              </a:extLst>
            </p:cNvPr>
            <p:cNvSpPr/>
            <p:nvPr/>
          </p:nvSpPr>
          <p:spPr>
            <a:xfrm>
              <a:off x="781049" y="382309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MENU</a:t>
              </a:r>
            </a:p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CAJA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5D9D5C7-B9AB-C9B5-0EE2-F2DD6222FC69}"/>
                </a:ext>
              </a:extLst>
            </p:cNvPr>
            <p:cNvSpPr/>
            <p:nvPr/>
          </p:nvSpPr>
          <p:spPr>
            <a:xfrm>
              <a:off x="1001765" y="3594341"/>
              <a:ext cx="2554014" cy="541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N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663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o 38"/>
          <p:cNvGrpSpPr/>
          <p:nvPr/>
        </p:nvGrpSpPr>
        <p:grpSpPr>
          <a:xfrm>
            <a:off x="7404814" y="726825"/>
            <a:ext cx="2995450" cy="1454067"/>
            <a:chOff x="781048" y="382309"/>
            <a:chExt cx="2995450" cy="1454067"/>
          </a:xfrm>
        </p:grpSpPr>
        <p:sp>
          <p:nvSpPr>
            <p:cNvPr id="40" name="Rectángulo 39"/>
            <p:cNvSpPr/>
            <p:nvPr/>
          </p:nvSpPr>
          <p:spPr>
            <a:xfrm>
              <a:off x="781048" y="1007675"/>
              <a:ext cx="2995449" cy="8287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SU_#DEORDEN_ES:</a:t>
              </a:r>
            </a:p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005410</a:t>
              </a:r>
            </a:p>
            <a:p>
              <a:pPr algn="ctr"/>
              <a:endParaRPr lang="es-PE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1" name="Rectángulo 40"/>
            <p:cNvSpPr/>
            <p:nvPr/>
          </p:nvSpPr>
          <p:spPr>
            <a:xfrm>
              <a:off x="781049" y="382309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6. SUSPENDER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3506464" y="726825"/>
            <a:ext cx="2995449" cy="2112580"/>
            <a:chOff x="315310" y="620110"/>
            <a:chExt cx="2995449" cy="2112580"/>
          </a:xfrm>
        </p:grpSpPr>
        <p:sp>
          <p:nvSpPr>
            <p:cNvPr id="20" name="Rectángulo 19"/>
            <p:cNvSpPr/>
            <p:nvPr/>
          </p:nvSpPr>
          <p:spPr>
            <a:xfrm>
              <a:off x="315310" y="620110"/>
              <a:ext cx="2995449" cy="2112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315310" y="620110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6. INSERTE</a:t>
              </a:r>
            </a:p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AUTORIZADOR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546539" y="1671144"/>
              <a:ext cx="2554014" cy="541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1000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3506464" y="2988521"/>
            <a:ext cx="2544207" cy="2112580"/>
            <a:chOff x="315310" y="620110"/>
            <a:chExt cx="2995449" cy="2112580"/>
          </a:xfrm>
        </p:grpSpPr>
        <p:sp>
          <p:nvSpPr>
            <p:cNvPr id="34" name="Rectángulo 33"/>
            <p:cNvSpPr/>
            <p:nvPr/>
          </p:nvSpPr>
          <p:spPr>
            <a:xfrm>
              <a:off x="315310" y="1244814"/>
              <a:ext cx="2995449" cy="1487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INSERTE</a:t>
              </a:r>
            </a:p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AUTORIZADOR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315310" y="620110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7. RETOMAR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2" name="Rectángulo 41"/>
            <p:cNvSpPr/>
            <p:nvPr/>
          </p:nvSpPr>
          <p:spPr>
            <a:xfrm>
              <a:off x="546539" y="1994994"/>
              <a:ext cx="2554014" cy="541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1000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8978742" y="2988521"/>
            <a:ext cx="2544208" cy="2113241"/>
            <a:chOff x="781048" y="382309"/>
            <a:chExt cx="2995450" cy="2113241"/>
          </a:xfrm>
        </p:grpSpPr>
        <p:sp>
          <p:nvSpPr>
            <p:cNvPr id="44" name="Rectángulo 43"/>
            <p:cNvSpPr/>
            <p:nvPr/>
          </p:nvSpPr>
          <p:spPr>
            <a:xfrm>
              <a:off x="781048" y="1007675"/>
              <a:ext cx="2995449" cy="14878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INSERTE_N_ORDEN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  <a:p>
              <a:pPr algn="ctr"/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781049" y="382309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7.RETOMAR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6" name="Rectángulo 45"/>
            <p:cNvSpPr/>
            <p:nvPr/>
          </p:nvSpPr>
          <p:spPr>
            <a:xfrm>
              <a:off x="1001765" y="1633041"/>
              <a:ext cx="2554014" cy="541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000000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B9F70248-71A7-4D43-B953-48673EF0F584}"/>
              </a:ext>
            </a:extLst>
          </p:cNvPr>
          <p:cNvGrpSpPr/>
          <p:nvPr/>
        </p:nvGrpSpPr>
        <p:grpSpPr>
          <a:xfrm>
            <a:off x="101598" y="910928"/>
            <a:ext cx="2995450" cy="4350754"/>
            <a:chOff x="781048" y="382309"/>
            <a:chExt cx="2995450" cy="3909835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BBE5D273-E498-5FE6-C5B5-6A74C8F505BC}"/>
                </a:ext>
              </a:extLst>
            </p:cNvPr>
            <p:cNvSpPr/>
            <p:nvPr/>
          </p:nvSpPr>
          <p:spPr>
            <a:xfrm>
              <a:off x="781048" y="1007675"/>
              <a:ext cx="2995449" cy="32844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ANULAR_ITEM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CONSULTA_EAN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DESCUENTOS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TIPO_DE_CAMBIO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CONSULTA_TARJETA X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SUSPENDER*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RETOMAR*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REDIMIR_CUPON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ITEMS_FALTANTES_SHOP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ANULAR_TRANSACCION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D3A32648-4E5D-6048-D58E-349F067FDADE}"/>
                </a:ext>
              </a:extLst>
            </p:cNvPr>
            <p:cNvSpPr/>
            <p:nvPr/>
          </p:nvSpPr>
          <p:spPr>
            <a:xfrm>
              <a:off x="781049" y="382309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MENU</a:t>
              </a:r>
            </a:p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CAJA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63227BC8-5086-626B-84EE-0C72A4127CA0}"/>
                </a:ext>
              </a:extLst>
            </p:cNvPr>
            <p:cNvSpPr/>
            <p:nvPr/>
          </p:nvSpPr>
          <p:spPr>
            <a:xfrm>
              <a:off x="1001765" y="3594341"/>
              <a:ext cx="2554014" cy="541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N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E517732C-75C0-2EE7-4671-FA48D275E78E}"/>
              </a:ext>
            </a:extLst>
          </p:cNvPr>
          <p:cNvSpPr/>
          <p:nvPr/>
        </p:nvSpPr>
        <p:spPr>
          <a:xfrm>
            <a:off x="5776881" y="5305257"/>
            <a:ext cx="6319869" cy="6253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MX" dirty="0">
                <a:solidFill>
                  <a:schemeClr val="tx1"/>
                </a:solidFill>
                <a:latin typeface="Arial Narrow" panose="020B0606020202030204" pitchFamily="34" charset="0"/>
              </a:rPr>
              <a:t>C</a:t>
            </a:r>
            <a:r>
              <a:rPr lang="es-PE" dirty="0" err="1">
                <a:solidFill>
                  <a:schemeClr val="tx1"/>
                </a:solidFill>
                <a:latin typeface="Arial Narrow" panose="020B0606020202030204" pitchFamily="34" charset="0"/>
              </a:rPr>
              <a:t>on</a:t>
            </a:r>
            <a:r>
              <a:rPr lang="es-PE" dirty="0">
                <a:solidFill>
                  <a:schemeClr val="tx1"/>
                </a:solidFill>
                <a:latin typeface="Arial Narrow" panose="020B0606020202030204" pitchFamily="34" charset="0"/>
              </a:rPr>
              <a:t> el Número de Orden ejecutar PROCESO_AÑADIR_PRODUCTOS teniendo los productos de la  orden ya añadidos a la compra.</a:t>
            </a:r>
            <a:endParaRPr lang="es-ES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1509242E-7018-3793-A3D7-5DDFAD7F5072}"/>
              </a:ext>
            </a:extLst>
          </p:cNvPr>
          <p:cNvGrpSpPr/>
          <p:nvPr/>
        </p:nvGrpSpPr>
        <p:grpSpPr>
          <a:xfrm>
            <a:off x="6238139" y="2988521"/>
            <a:ext cx="2544207" cy="2112580"/>
            <a:chOff x="315310" y="620110"/>
            <a:chExt cx="2995449" cy="2112580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55FB5B18-08F5-895C-9ED8-12C5A9B0F9D2}"/>
                </a:ext>
              </a:extLst>
            </p:cNvPr>
            <p:cNvSpPr/>
            <p:nvPr/>
          </p:nvSpPr>
          <p:spPr>
            <a:xfrm>
              <a:off x="315310" y="1244814"/>
              <a:ext cx="2995449" cy="1487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INSERTE</a:t>
              </a:r>
            </a:p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CLAVE_AUTORIZADOR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70AE82C6-DC2A-898E-D652-EA54FB126BB5}"/>
                </a:ext>
              </a:extLst>
            </p:cNvPr>
            <p:cNvSpPr/>
            <p:nvPr/>
          </p:nvSpPr>
          <p:spPr>
            <a:xfrm>
              <a:off x="315310" y="620110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7. RETOMAR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9AE5CE45-C6C4-ED2E-C3E3-2D95375E0992}"/>
                </a:ext>
              </a:extLst>
            </p:cNvPr>
            <p:cNvSpPr/>
            <p:nvPr/>
          </p:nvSpPr>
          <p:spPr>
            <a:xfrm>
              <a:off x="546539" y="1994994"/>
              <a:ext cx="2554014" cy="541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X</a:t>
              </a:r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XXX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650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upo 46"/>
          <p:cNvGrpSpPr/>
          <p:nvPr/>
        </p:nvGrpSpPr>
        <p:grpSpPr>
          <a:xfrm>
            <a:off x="5142841" y="3419128"/>
            <a:ext cx="2995449" cy="2112580"/>
            <a:chOff x="315310" y="620110"/>
            <a:chExt cx="2995449" cy="2112580"/>
          </a:xfrm>
        </p:grpSpPr>
        <p:sp>
          <p:nvSpPr>
            <p:cNvPr id="48" name="Rectángulo 47"/>
            <p:cNvSpPr/>
            <p:nvPr/>
          </p:nvSpPr>
          <p:spPr>
            <a:xfrm>
              <a:off x="315310" y="620110"/>
              <a:ext cx="2995449" cy="2112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INSERTE</a:t>
              </a:r>
            </a:p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AUTORIZADOR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  <a:p>
              <a:pPr algn="ctr"/>
              <a:endParaRPr lang="es-ES" dirty="0"/>
            </a:p>
          </p:txBody>
        </p:sp>
        <p:sp>
          <p:nvSpPr>
            <p:cNvPr id="49" name="Rectángulo 48"/>
            <p:cNvSpPr/>
            <p:nvPr/>
          </p:nvSpPr>
          <p:spPr>
            <a:xfrm>
              <a:off x="315310" y="620110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10. ANULAR_TRANSACCION 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0" name="Rectángulo 49"/>
            <p:cNvSpPr/>
            <p:nvPr/>
          </p:nvSpPr>
          <p:spPr>
            <a:xfrm>
              <a:off x="546539" y="1899744"/>
              <a:ext cx="2554014" cy="541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1000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5142842" y="638491"/>
            <a:ext cx="2995449" cy="2112580"/>
            <a:chOff x="315310" y="620110"/>
            <a:chExt cx="2995449" cy="2112580"/>
          </a:xfrm>
        </p:grpSpPr>
        <p:sp>
          <p:nvSpPr>
            <p:cNvPr id="26" name="Rectángulo 25"/>
            <p:cNvSpPr/>
            <p:nvPr/>
          </p:nvSpPr>
          <p:spPr>
            <a:xfrm>
              <a:off x="315310" y="1245476"/>
              <a:ext cx="2995449" cy="14872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INSERTE_CUPON: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  <a:p>
              <a:endParaRPr lang="es-ES" dirty="0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315310" y="620110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8. REDIMIR</a:t>
              </a:r>
            </a:p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CUPON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8" name="Rectángulo 27"/>
            <p:cNvSpPr/>
            <p:nvPr/>
          </p:nvSpPr>
          <p:spPr>
            <a:xfrm>
              <a:off x="546539" y="1671144"/>
              <a:ext cx="2554014" cy="541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7754470000024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8819492" y="638491"/>
            <a:ext cx="2995449" cy="2112580"/>
            <a:chOff x="315310" y="620110"/>
            <a:chExt cx="2995449" cy="2112580"/>
          </a:xfrm>
        </p:grpSpPr>
        <p:sp>
          <p:nvSpPr>
            <p:cNvPr id="30" name="Rectángulo 29"/>
            <p:cNvSpPr/>
            <p:nvPr/>
          </p:nvSpPr>
          <p:spPr>
            <a:xfrm>
              <a:off x="315310" y="1245476"/>
              <a:ext cx="2995449" cy="14872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FELICIDADES,_OBTUVO_UN DESCUENTO_EN</a:t>
              </a:r>
            </a:p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PRODUCTOS DE_LA_CATEGORÍA:</a:t>
              </a:r>
            </a:p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FRESCOS</a:t>
              </a: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315310" y="620110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8. REDIMIR</a:t>
              </a:r>
            </a:p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CUPON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8819491" y="3376437"/>
            <a:ext cx="2995449" cy="2548113"/>
            <a:chOff x="315310" y="620110"/>
            <a:chExt cx="2995449" cy="2548113"/>
          </a:xfrm>
        </p:grpSpPr>
        <p:sp>
          <p:nvSpPr>
            <p:cNvPr id="37" name="Rectángulo 36"/>
            <p:cNvSpPr/>
            <p:nvPr/>
          </p:nvSpPr>
          <p:spPr>
            <a:xfrm>
              <a:off x="315310" y="1245476"/>
              <a:ext cx="2995449" cy="1922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ERROR_DE_CLIENTE</a:t>
              </a:r>
              <a:endParaRPr lang="es-ES" dirty="0">
                <a:solidFill>
                  <a:schemeClr val="tx1"/>
                </a:solidFill>
              </a:endParaRP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ERROR_DE_CAJERA/O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ERROR_DE_CENTRAL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PRUEBA</a:t>
              </a:r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315310" y="620110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10. ANULAR_TRANSACCION 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1" name="Rectángulo 50"/>
            <p:cNvSpPr/>
            <p:nvPr/>
          </p:nvSpPr>
          <p:spPr>
            <a:xfrm>
              <a:off x="536027" y="2489648"/>
              <a:ext cx="2554014" cy="541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N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F623E210-D923-7573-2C57-F6FE07A9A262}"/>
              </a:ext>
            </a:extLst>
          </p:cNvPr>
          <p:cNvGrpSpPr/>
          <p:nvPr/>
        </p:nvGrpSpPr>
        <p:grpSpPr>
          <a:xfrm>
            <a:off x="377059" y="226082"/>
            <a:ext cx="2995450" cy="4350754"/>
            <a:chOff x="781048" y="382309"/>
            <a:chExt cx="2995450" cy="3909835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F3A11D69-50FE-4F66-4343-02FC38EDA58E}"/>
                </a:ext>
              </a:extLst>
            </p:cNvPr>
            <p:cNvSpPr/>
            <p:nvPr/>
          </p:nvSpPr>
          <p:spPr>
            <a:xfrm>
              <a:off x="781048" y="1007675"/>
              <a:ext cx="2995449" cy="32844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ANULAR_ITEM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CONSULTA_EAN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DESCUENTOS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TIPO_DE_CAMBIO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CONSULTA_TARJETA X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SUSPENDER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RETOMAR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REDIMIR_CUPON*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ITEMS_FALTANTES_SHOP*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ANULAR_TRANSACCION*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93C3096E-30DD-A678-560E-006D8B0A64C4}"/>
                </a:ext>
              </a:extLst>
            </p:cNvPr>
            <p:cNvSpPr/>
            <p:nvPr/>
          </p:nvSpPr>
          <p:spPr>
            <a:xfrm>
              <a:off x="781049" y="382309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MENU</a:t>
              </a:r>
            </a:p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CAJA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3240C532-DBCC-D366-C0D1-9ADD1DEB6BC3}"/>
                </a:ext>
              </a:extLst>
            </p:cNvPr>
            <p:cNvSpPr/>
            <p:nvPr/>
          </p:nvSpPr>
          <p:spPr>
            <a:xfrm>
              <a:off x="1001765" y="3594341"/>
              <a:ext cx="2554014" cy="541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N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8FE97307-0979-7A1F-206F-EBE350ADD50C}"/>
              </a:ext>
            </a:extLst>
          </p:cNvPr>
          <p:cNvGrpSpPr/>
          <p:nvPr/>
        </p:nvGrpSpPr>
        <p:grpSpPr>
          <a:xfrm>
            <a:off x="377059" y="4601999"/>
            <a:ext cx="4334859" cy="2226973"/>
            <a:chOff x="315310" y="620110"/>
            <a:chExt cx="2995449" cy="2226973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B654EE0-8E87-D458-DAD7-AB166B6EDA47}"/>
                </a:ext>
              </a:extLst>
            </p:cNvPr>
            <p:cNvSpPr/>
            <p:nvPr/>
          </p:nvSpPr>
          <p:spPr>
            <a:xfrm>
              <a:off x="315310" y="1071305"/>
              <a:ext cx="2995449" cy="1775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MX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                           PRODUCTO		</a:t>
              </a:r>
              <a:r>
                <a:rPr lang="es-MX" dirty="0" err="1">
                  <a:solidFill>
                    <a:schemeClr val="tx1"/>
                  </a:solidFill>
                  <a:latin typeface="Arial Narrow" panose="020B0606020202030204" pitchFamily="34" charset="0"/>
                </a:rPr>
                <a:t>Cant</a:t>
              </a:r>
              <a:endParaRPr lang="es-MX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  <a:p>
              <a:pPr algn="ctr"/>
              <a:r>
                <a:rPr lang="es-MX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LECHE_GLORIA_EVAPORADA_350G_T.	x4</a:t>
              </a:r>
            </a:p>
            <a:p>
              <a:pPr algn="ctr"/>
              <a:r>
                <a:rPr lang="es-MX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MIEL_ARTESANAL_300G		x1</a:t>
              </a:r>
            </a:p>
            <a:p>
              <a:pPr algn="ctr"/>
              <a:r>
                <a:rPr lang="es-MX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AGUA_LOA_1L			x7</a:t>
              </a:r>
            </a:p>
            <a:p>
              <a:pPr algn="ctr"/>
              <a:r>
                <a:rPr lang="es-MX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TAPER_HERMETICO_REY		x4</a:t>
              </a:r>
            </a:p>
            <a:p>
              <a:pPr algn="ctr"/>
              <a:r>
                <a:rPr lang="es-MX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CASACA_ELEMENT_NEGRA_TALLAS	x2</a:t>
              </a:r>
              <a:endParaRPr lang="es-PE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FE24CF81-2322-FCD5-37C8-8C62F72D1293}"/>
                </a:ext>
              </a:extLst>
            </p:cNvPr>
            <p:cNvSpPr/>
            <p:nvPr/>
          </p:nvSpPr>
          <p:spPr>
            <a:xfrm>
              <a:off x="315310" y="620110"/>
              <a:ext cx="2995449" cy="451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</a:rPr>
                <a:t>9. ITEMS_FALTANTES_SHOP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857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/>
          <p:cNvGrpSpPr/>
          <p:nvPr/>
        </p:nvGrpSpPr>
        <p:grpSpPr>
          <a:xfrm>
            <a:off x="4648198" y="1544359"/>
            <a:ext cx="2995450" cy="3332441"/>
            <a:chOff x="4286248" y="382309"/>
            <a:chExt cx="2995450" cy="3332441"/>
          </a:xfrm>
        </p:grpSpPr>
        <p:sp>
          <p:nvSpPr>
            <p:cNvPr id="8" name="Rectángulo 7"/>
            <p:cNvSpPr/>
            <p:nvPr/>
          </p:nvSpPr>
          <p:spPr>
            <a:xfrm>
              <a:off x="4286248" y="1007676"/>
              <a:ext cx="2995449" cy="27070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NUEVA_VENTA*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SHOPPER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TARJETA_X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CONSULTA_EAN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TIPO_DE_CAMBIO</a:t>
              </a:r>
            </a:p>
            <a:p>
              <a:pPr marL="342900" indent="-342900">
                <a:buAutoNum type="arabicPeriod"/>
              </a:pPr>
              <a:r>
                <a:rPr lang="es-PE" dirty="0">
                  <a:solidFill>
                    <a:schemeClr val="tx1"/>
                  </a:solidFill>
                </a:rPr>
                <a:t>MENU_SUPERVISOR</a:t>
              </a: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4286249" y="382309"/>
              <a:ext cx="2995449" cy="625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MENU</a:t>
              </a:r>
            </a:p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PRINCIPAL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4506965" y="2942231"/>
              <a:ext cx="2554014" cy="541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N</a:t>
              </a:r>
              <a:endParaRPr lang="es-ES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5394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00325" y="3244334"/>
            <a:ext cx="699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latin typeface="Arial Narrow" panose="020B0606020202030204" pitchFamily="34" charset="0"/>
              </a:rPr>
              <a:t>PROCESO_DE_IDENTIFICACION</a:t>
            </a:r>
          </a:p>
        </p:txBody>
      </p:sp>
    </p:spTree>
    <p:extLst>
      <p:ext uri="{BB962C8B-B14F-4D97-AF65-F5344CB8AC3E}">
        <p14:creationId xmlns:p14="http://schemas.microsoft.com/office/powerpoint/2010/main" val="11971527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2027</Words>
  <Application>Microsoft Office PowerPoint</Application>
  <PresentationFormat>Panorámica</PresentationFormat>
  <Paragraphs>567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Arial Narrow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JOSE LUIS VERGARA PACHAS</cp:lastModifiedBy>
  <cp:revision>1</cp:revision>
  <dcterms:modified xsi:type="dcterms:W3CDTF">2024-06-30T20:49:55Z</dcterms:modified>
</cp:coreProperties>
</file>