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61"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C09A-6AA4-93F9-9742-1A92B64CA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2B4393-3A9B-B4C2-0037-3395135C9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2EEE77-DD45-E1E8-3FD0-7EC6354F2C2F}"/>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5967A591-71A5-9CD8-4052-785CC6CD4E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CDC86E-38D6-4872-6AD5-79BD73A1F283}"/>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372468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7B3-9CD5-207C-6D44-8DF1D1CAB3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9B9991-ED79-6D3C-AB7F-D772457173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15539-6A05-9E8F-5973-9E0B9AAC9685}"/>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3349F928-445D-345C-0799-293B91C5F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96C69-E9BA-D0B0-0434-CD0A13D9E044}"/>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12850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4549D-30FE-B632-52AA-25A0ABC9C1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D1AF3A-5C2A-1407-4D32-2A4EE839A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7246BE-C15B-227E-82A3-F373309E4C2A}"/>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FC81B84E-D719-F362-2B60-1BCF4AC8F6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17DCA-EC9B-9D81-8AB7-08B153F0B72C}"/>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56390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6E9F-B9D5-4D46-9B68-38BD39DCFF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72D909-CE63-02BB-9126-1F161AF70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9D252-E424-0755-69B3-5F401405AF04}"/>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8C2CCC0B-60CA-A0FB-A30C-209B312CC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1A2F10-D78F-6DAA-4618-230F514618B3}"/>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25370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C38E-5EBD-E81B-7780-4F93155809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6BA60B-CE92-6FC4-EEA5-6F454E5A5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57A770-7748-7E1E-5A62-87E70A841822}"/>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375E416A-9EAF-E305-90E9-F406BB25EE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71189-4786-81A2-E71E-7C0EBF3C7C62}"/>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64594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A48C2-D4F1-B165-CBCF-878415C60A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2B154-79F9-1F6F-8BDD-FCA802C3DD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7E2A81-CD77-4611-D8AD-EB70C94E8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1EEDA4-802B-8A07-563A-33927CA15768}"/>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6" name="Footer Placeholder 5">
            <a:extLst>
              <a:ext uri="{FF2B5EF4-FFF2-40B4-BE49-F238E27FC236}">
                <a16:creationId xmlns:a16="http://schemas.microsoft.com/office/drawing/2014/main" id="{AA5748BC-7933-D68B-3D0B-AF87BE0BE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923696-DDC0-9688-0C6F-46A3194106EB}"/>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90418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F9E9-6D7B-398D-B29F-A84B699939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9DC25F-A280-8F9F-31AB-24FBC5AF23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B9259-86F9-5C1E-9DE1-C7969FF46C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76334E-5EAB-A2EB-2A52-C9EBC7FF9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24293-0437-B8A6-FC2A-0906DB35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BF9837-90E8-384B-F876-DA5BF5C3F06E}"/>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8" name="Footer Placeholder 7">
            <a:extLst>
              <a:ext uri="{FF2B5EF4-FFF2-40B4-BE49-F238E27FC236}">
                <a16:creationId xmlns:a16="http://schemas.microsoft.com/office/drawing/2014/main" id="{D791C5E2-8964-D8FC-3F54-B9F55C77D8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87AA83-F742-C715-1BCB-254110124CBB}"/>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77264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A258-CF38-736D-3184-6245515555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C0A6EC-77C5-2E9F-FCF2-8F5DDE62F49D}"/>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4" name="Footer Placeholder 3">
            <a:extLst>
              <a:ext uri="{FF2B5EF4-FFF2-40B4-BE49-F238E27FC236}">
                <a16:creationId xmlns:a16="http://schemas.microsoft.com/office/drawing/2014/main" id="{D021419F-638F-AB13-2555-B1BB345DBA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6D6E0A-9C37-B56E-B85A-0693299C223D}"/>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297961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59A06-467B-CB31-6B69-0545CB18672D}"/>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3" name="Footer Placeholder 2">
            <a:extLst>
              <a:ext uri="{FF2B5EF4-FFF2-40B4-BE49-F238E27FC236}">
                <a16:creationId xmlns:a16="http://schemas.microsoft.com/office/drawing/2014/main" id="{E6E4218E-3550-1D8C-ACE4-62DCCF12C5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AD0C8B-5FD5-80B1-43E1-56B852CFD0D3}"/>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172795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9550F-5A6C-4A4D-80AA-C7928BEF75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CB7BBD-9728-A3D2-0E67-52784E5CE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B719F4-BF3D-A41F-55EA-BA62C8E3D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C5E47-89A7-3C26-AAFF-EAC57B66A892}"/>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6" name="Footer Placeholder 5">
            <a:extLst>
              <a:ext uri="{FF2B5EF4-FFF2-40B4-BE49-F238E27FC236}">
                <a16:creationId xmlns:a16="http://schemas.microsoft.com/office/drawing/2014/main" id="{F9A94379-D15E-6E0A-DE5A-21BD7877B1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D462D-5463-CFC5-8287-347F96BB3A88}"/>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650321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CF5F-EC7C-6CB0-C579-80A83A6B4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5CADB9-696F-21D0-BDD9-C6FBC9DDB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E87092-6BF6-0986-2AE5-0EBA2507A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63A3FB-3A96-59D5-773C-C91C7BE22D7F}"/>
              </a:ext>
            </a:extLst>
          </p:cNvPr>
          <p:cNvSpPr>
            <a:spLocks noGrp="1"/>
          </p:cNvSpPr>
          <p:nvPr>
            <p:ph type="dt" sz="half" idx="10"/>
          </p:nvPr>
        </p:nvSpPr>
        <p:spPr/>
        <p:txBody>
          <a:bodyPr/>
          <a:lstStyle/>
          <a:p>
            <a:fld id="{CAC86C73-877E-4758-94B9-462510F16C1C}" type="datetimeFigureOut">
              <a:rPr lang="en-IN" smtClean="0"/>
              <a:t>19-11-2023</a:t>
            </a:fld>
            <a:endParaRPr lang="en-IN"/>
          </a:p>
        </p:txBody>
      </p:sp>
      <p:sp>
        <p:nvSpPr>
          <p:cNvPr id="6" name="Footer Placeholder 5">
            <a:extLst>
              <a:ext uri="{FF2B5EF4-FFF2-40B4-BE49-F238E27FC236}">
                <a16:creationId xmlns:a16="http://schemas.microsoft.com/office/drawing/2014/main" id="{D3CFD185-D9C2-C2D6-C700-64C9212265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CC983-D9AD-F431-02DF-1D9DA70B4D46}"/>
              </a:ext>
            </a:extLst>
          </p:cNvPr>
          <p:cNvSpPr>
            <a:spLocks noGrp="1"/>
          </p:cNvSpPr>
          <p:nvPr>
            <p:ph type="sldNum" sz="quarter" idx="12"/>
          </p:nvPr>
        </p:nvSpPr>
        <p:spPr/>
        <p:txBody>
          <a:bodyPr/>
          <a:lstStyle/>
          <a:p>
            <a:fld id="{383B033D-F516-48D6-B996-5FF0BFCD7094}" type="slidenum">
              <a:rPr lang="en-IN" smtClean="0"/>
              <a:t>‹#›</a:t>
            </a:fld>
            <a:endParaRPr lang="en-IN"/>
          </a:p>
        </p:txBody>
      </p:sp>
    </p:spTree>
    <p:extLst>
      <p:ext uri="{BB962C8B-B14F-4D97-AF65-F5344CB8AC3E}">
        <p14:creationId xmlns:p14="http://schemas.microsoft.com/office/powerpoint/2010/main" val="35700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7219F-7277-9698-63F8-B5CC06ED3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749CA-A69E-4110-8ACD-FF4685E23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755A2-B8F4-174D-F227-3B5FB9C37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86C73-877E-4758-94B9-462510F16C1C}" type="datetimeFigureOut">
              <a:rPr lang="en-IN" smtClean="0"/>
              <a:t>19-11-2023</a:t>
            </a:fld>
            <a:endParaRPr lang="en-IN"/>
          </a:p>
        </p:txBody>
      </p:sp>
      <p:sp>
        <p:nvSpPr>
          <p:cNvPr id="5" name="Footer Placeholder 4">
            <a:extLst>
              <a:ext uri="{FF2B5EF4-FFF2-40B4-BE49-F238E27FC236}">
                <a16:creationId xmlns:a16="http://schemas.microsoft.com/office/drawing/2014/main" id="{4CCA32BE-472D-AFC9-DD66-CC2308023B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AE75C7-B4DD-ED0C-0335-927804EA63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B033D-F516-48D6-B996-5FF0BFCD7094}" type="slidenum">
              <a:rPr lang="en-IN" smtClean="0"/>
              <a:t>‹#›</a:t>
            </a:fld>
            <a:endParaRPr lang="en-IN"/>
          </a:p>
        </p:txBody>
      </p:sp>
    </p:spTree>
    <p:extLst>
      <p:ext uri="{BB962C8B-B14F-4D97-AF65-F5344CB8AC3E}">
        <p14:creationId xmlns:p14="http://schemas.microsoft.com/office/powerpoint/2010/main" val="366553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C4ED-5380-6DA9-730C-97BB2D693EB3}"/>
              </a:ext>
            </a:extLst>
          </p:cNvPr>
          <p:cNvSpPr>
            <a:spLocks noGrp="1"/>
          </p:cNvSpPr>
          <p:nvPr>
            <p:ph type="ctrTitle"/>
          </p:nvPr>
        </p:nvSpPr>
        <p:spPr/>
        <p:txBody>
          <a:bodyPr>
            <a:normAutofit fontScale="90000"/>
          </a:bodyPr>
          <a:lstStyle/>
          <a:p>
            <a:r>
              <a:rPr lang="en-IN" sz="4800" dirty="0">
                <a:effectLst/>
                <a:latin typeface="Times New Roman" panose="02020603050405020304" pitchFamily="18" charset="0"/>
                <a:ea typeface="Calibri" panose="020F0502020204030204" pitchFamily="34" charset="0"/>
              </a:rPr>
              <a:t>Presentation on</a:t>
            </a:r>
            <a:br>
              <a:rPr lang="en-IN" sz="4800" b="1" dirty="0">
                <a:effectLst/>
                <a:latin typeface="Times New Roman" panose="02020603050405020304" pitchFamily="18" charset="0"/>
                <a:ea typeface="Calibri" panose="020F0502020204030204" pitchFamily="34" charset="0"/>
              </a:rPr>
            </a:br>
            <a:r>
              <a:rPr lang="en-IN" sz="4800" b="1" dirty="0">
                <a:effectLst/>
                <a:latin typeface="Times New Roman" panose="02020603050405020304" pitchFamily="18" charset="0"/>
                <a:ea typeface="Calibri" panose="020F0502020204030204" pitchFamily="34" charset="0"/>
              </a:rPr>
              <a:t>Market Trends and Investor Behaviour  </a:t>
            </a:r>
            <a:br>
              <a:rPr lang="en-IN" sz="4800" b="1" dirty="0">
                <a:effectLst/>
                <a:latin typeface="Times New Roman" panose="02020603050405020304" pitchFamily="18" charset="0"/>
                <a:ea typeface="Calibri" panose="020F0502020204030204" pitchFamily="34" charset="0"/>
              </a:rPr>
            </a:br>
            <a:r>
              <a:rPr lang="en-IN" sz="4800" b="1" dirty="0">
                <a:effectLst/>
                <a:latin typeface="Times New Roman" panose="02020603050405020304" pitchFamily="18" charset="0"/>
                <a:ea typeface="Calibri" panose="020F0502020204030204" pitchFamily="34" charset="0"/>
              </a:rPr>
              <a:t>- </a:t>
            </a:r>
            <a:r>
              <a:rPr lang="en-IN" sz="3100" dirty="0">
                <a:effectLst/>
                <a:latin typeface="Times New Roman" panose="02020603050405020304" pitchFamily="18" charset="0"/>
                <a:ea typeface="Calibri" panose="020F0502020204030204" pitchFamily="34" charset="0"/>
              </a:rPr>
              <a:t>By Team 18</a:t>
            </a:r>
            <a:endParaRPr lang="en-IN" sz="3100" dirty="0"/>
          </a:p>
        </p:txBody>
      </p:sp>
      <p:sp>
        <p:nvSpPr>
          <p:cNvPr id="3" name="Subtitle 2">
            <a:extLst>
              <a:ext uri="{FF2B5EF4-FFF2-40B4-BE49-F238E27FC236}">
                <a16:creationId xmlns:a16="http://schemas.microsoft.com/office/drawing/2014/main" id="{EBCD0A87-B15F-91AB-1A9E-76F46877B23F}"/>
              </a:ext>
            </a:extLst>
          </p:cNvPr>
          <p:cNvSpPr>
            <a:spLocks noGrp="1"/>
          </p:cNvSpPr>
          <p:nvPr>
            <p:ph type="subTitle" idx="1"/>
          </p:nvPr>
        </p:nvSpPr>
        <p:spPr/>
        <p:txBody>
          <a:bodyPr/>
          <a:lstStyle/>
          <a:p>
            <a:r>
              <a:rPr lang="en-IN" sz="1800" dirty="0">
                <a:effectLst/>
                <a:latin typeface="Times New Roman" panose="02020603050405020304" pitchFamily="18" charset="0"/>
                <a:ea typeface="Calibri" panose="020F0502020204030204" pitchFamily="34" charset="0"/>
              </a:rPr>
              <a:t>DIVYA MATAVALAM</a:t>
            </a:r>
          </a:p>
          <a:p>
            <a:r>
              <a:rPr lang="en-IN" sz="1800" dirty="0">
                <a:effectLst/>
                <a:latin typeface="Times New Roman" panose="02020603050405020304" pitchFamily="18" charset="0"/>
                <a:ea typeface="Calibri" panose="020F0502020204030204" pitchFamily="34" charset="0"/>
              </a:rPr>
              <a:t>VENKATA BHASKARA REDDY TETALI </a:t>
            </a:r>
            <a:endParaRPr lang="en-IN" sz="1800"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Calibri" panose="020F0502020204030204" pitchFamily="34" charset="0"/>
              </a:rPr>
              <a:t>LELIHAS KONETI</a:t>
            </a:r>
          </a:p>
          <a:p>
            <a:r>
              <a:rPr lang="en-IN" sz="1800" dirty="0">
                <a:effectLst/>
                <a:latin typeface="Times New Roman" panose="02020603050405020304" pitchFamily="18" charset="0"/>
                <a:ea typeface="Calibri" panose="020F0502020204030204" pitchFamily="34" charset="0"/>
              </a:rPr>
              <a:t>AJAY KUMAR AKULA</a:t>
            </a:r>
            <a:endParaRPr lang="en-IN" dirty="0"/>
          </a:p>
        </p:txBody>
      </p:sp>
    </p:spTree>
    <p:extLst>
      <p:ext uri="{BB962C8B-B14F-4D97-AF65-F5344CB8AC3E}">
        <p14:creationId xmlns:p14="http://schemas.microsoft.com/office/powerpoint/2010/main" val="341287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F78C-263C-53C5-D69F-683206D6E67D}"/>
              </a:ext>
            </a:extLst>
          </p:cNvPr>
          <p:cNvSpPr>
            <a:spLocks noGrp="1"/>
          </p:cNvSpPr>
          <p:nvPr>
            <p:ph type="title"/>
          </p:nvPr>
        </p:nvSpPr>
        <p:spPr/>
        <p:txBody>
          <a:bodyPr/>
          <a:lstStyle/>
          <a:p>
            <a:pPr marL="571500" indent="-571500">
              <a:buFont typeface="Wingdings" panose="05000000000000000000" pitchFamily="2" charset="2"/>
              <a:buChar char="Ø"/>
            </a:pPr>
            <a:r>
              <a:rPr lang="en-IN" dirty="0"/>
              <a:t>Project Overview &amp; Goals and Significance:</a:t>
            </a:r>
          </a:p>
        </p:txBody>
      </p:sp>
      <p:sp>
        <p:nvSpPr>
          <p:cNvPr id="3" name="Content Placeholder 2">
            <a:extLst>
              <a:ext uri="{FF2B5EF4-FFF2-40B4-BE49-F238E27FC236}">
                <a16:creationId xmlns:a16="http://schemas.microsoft.com/office/drawing/2014/main" id="{B3A1D1B4-4CB4-B002-80BA-38FE1EF27A5C}"/>
              </a:ext>
            </a:extLst>
          </p:cNvPr>
          <p:cNvSpPr>
            <a:spLocks noGrp="1"/>
          </p:cNvSpPr>
          <p:nvPr>
            <p:ph idx="1"/>
          </p:nvPr>
        </p:nvSpPr>
        <p:spPr/>
        <p:txBody>
          <a:bodyPr/>
          <a:lstStyle/>
          <a:p>
            <a:r>
              <a:rPr lang="en-IN" dirty="0"/>
              <a:t>The project focuses on helping both individual and institutional investors make better decisions in the ever-changing financial world. It does this by looking at historical financial data, using advanced data analysis and machine learning to understand the complex relationships between market trends and investor </a:t>
            </a:r>
            <a:r>
              <a:rPr lang="en-IN" dirty="0" err="1"/>
              <a:t>behavior</a:t>
            </a:r>
            <a:r>
              <a:rPr lang="en-IN" dirty="0"/>
              <a:t>. </a:t>
            </a:r>
          </a:p>
          <a:p>
            <a:r>
              <a:rPr lang="en-IN" dirty="0"/>
              <a:t>The main goal is to empower investors with the knowledge and tools to make confident decisions despite market uncertainties. By digging into historical data and using smart technologies, the project aims to give valuable insights to a wide range of investors, ultimately helping them achieve their financial goals.</a:t>
            </a:r>
          </a:p>
        </p:txBody>
      </p:sp>
    </p:spTree>
    <p:extLst>
      <p:ext uri="{BB962C8B-B14F-4D97-AF65-F5344CB8AC3E}">
        <p14:creationId xmlns:p14="http://schemas.microsoft.com/office/powerpoint/2010/main" val="32276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1CE1C-BCFA-F81B-B270-52F0A294D185}"/>
              </a:ext>
            </a:extLst>
          </p:cNvPr>
          <p:cNvSpPr>
            <a:spLocks noGrp="1"/>
          </p:cNvSpPr>
          <p:nvPr>
            <p:ph type="title"/>
          </p:nvPr>
        </p:nvSpPr>
        <p:spPr/>
        <p:txBody>
          <a:bodyPr>
            <a:normAutofit/>
          </a:bodyPr>
          <a:lstStyle/>
          <a:p>
            <a:r>
              <a:rPr lang="en-IN" dirty="0">
                <a:effectLst/>
                <a:latin typeface="Times New Roman" panose="02020603050405020304" pitchFamily="18" charset="0"/>
                <a:ea typeface="Calibri" panose="020F0502020204030204" pitchFamily="34" charset="0"/>
              </a:rPr>
              <a:t>1. Data Collection and Pre-processing :</a:t>
            </a:r>
            <a:endParaRPr lang="en-IN" dirty="0"/>
          </a:p>
        </p:txBody>
      </p:sp>
      <p:sp>
        <p:nvSpPr>
          <p:cNvPr id="3" name="Content Placeholder 2">
            <a:extLst>
              <a:ext uri="{FF2B5EF4-FFF2-40B4-BE49-F238E27FC236}">
                <a16:creationId xmlns:a16="http://schemas.microsoft.com/office/drawing/2014/main" id="{9D80CE99-B3A6-DDBD-C255-F1CDE79D76CD}"/>
              </a:ext>
            </a:extLst>
          </p:cNvPr>
          <p:cNvSpPr>
            <a:spLocks noGrp="1"/>
          </p:cNvSpPr>
          <p:nvPr>
            <p:ph idx="1"/>
          </p:nvPr>
        </p:nvSpPr>
        <p:spPr/>
        <p:txBody>
          <a:bodyPr/>
          <a:lstStyle/>
          <a:p>
            <a:endParaRPr lang="en-IN" dirty="0"/>
          </a:p>
          <a:p>
            <a:r>
              <a:rPr lang="en-IN" sz="3200" dirty="0"/>
              <a:t>Making sure the data is accurate and complete by handling missing values and outliers.</a:t>
            </a:r>
          </a:p>
          <a:p>
            <a:r>
              <a:rPr lang="en-IN" dirty="0">
                <a:effectLst/>
                <a:latin typeface="Times New Roman" panose="02020603050405020304" pitchFamily="18" charset="0"/>
                <a:ea typeface="Calibri" panose="020F0502020204030204" pitchFamily="34" charset="0"/>
              </a:rPr>
              <a:t>The pivotal initial phase of our research involves the meticulous collection and preparation of a diverse set of financial data. This process is fundamental to laying the groundwork for subsequent analyses, ensuring the dataset's richness and readiness for in-depth exploration. It encompasses the gathering of multifaceted financial information crucial for understanding market trends and investor behaviour.</a:t>
            </a:r>
            <a:endParaRPr lang="en-IN" dirty="0"/>
          </a:p>
        </p:txBody>
      </p:sp>
    </p:spTree>
    <p:extLst>
      <p:ext uri="{BB962C8B-B14F-4D97-AF65-F5344CB8AC3E}">
        <p14:creationId xmlns:p14="http://schemas.microsoft.com/office/powerpoint/2010/main" val="259330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6CE9-B2F6-A740-51BB-9249837E5DC3}"/>
              </a:ext>
            </a:extLst>
          </p:cNvPr>
          <p:cNvSpPr>
            <a:spLocks noGrp="1"/>
          </p:cNvSpPr>
          <p:nvPr>
            <p:ph type="title"/>
          </p:nvPr>
        </p:nvSpPr>
        <p:spPr/>
        <p:txBody>
          <a:bodyPr>
            <a:normAutofit/>
          </a:bodyPr>
          <a:lstStyle/>
          <a:p>
            <a:r>
              <a:rPr lang="en-IN" dirty="0"/>
              <a:t>2. </a:t>
            </a:r>
            <a:r>
              <a:rPr lang="en-IN" dirty="0">
                <a:effectLst/>
                <a:latin typeface="Times New Roman" panose="02020603050405020304" pitchFamily="18" charset="0"/>
                <a:ea typeface="Calibri" panose="020F0502020204030204" pitchFamily="34" charset="0"/>
              </a:rPr>
              <a:t>Time-Series Analysis and Model Building :</a:t>
            </a:r>
            <a:endParaRPr lang="en-IN" dirty="0"/>
          </a:p>
        </p:txBody>
      </p:sp>
      <p:sp>
        <p:nvSpPr>
          <p:cNvPr id="3" name="Content Placeholder 2">
            <a:extLst>
              <a:ext uri="{FF2B5EF4-FFF2-40B4-BE49-F238E27FC236}">
                <a16:creationId xmlns:a16="http://schemas.microsoft.com/office/drawing/2014/main" id="{511DDB6E-40A7-C433-AE32-51775A20305E}"/>
              </a:ext>
            </a:extLst>
          </p:cNvPr>
          <p:cNvSpPr>
            <a:spLocks noGrp="1"/>
          </p:cNvSpPr>
          <p:nvPr>
            <p:ph idx="1"/>
          </p:nvPr>
        </p:nvSpPr>
        <p:spPr/>
        <p:txBody>
          <a:bodyPr>
            <a:normAutofit fontScale="92500" lnSpcReduction="10000"/>
          </a:bodyPr>
          <a:lstStyle/>
          <a:p>
            <a:pPr algn="l">
              <a:buFont typeface="+mj-lt"/>
              <a:buAutoNum type="arabicPeriod"/>
            </a:pPr>
            <a:r>
              <a:rPr lang="en-US" b="1" i="0" dirty="0">
                <a:effectLst/>
                <a:latin typeface="Söhne"/>
              </a:rPr>
              <a:t>Predictive Modeling</a:t>
            </a:r>
            <a:r>
              <a:rPr lang="en-US" b="0" i="0" dirty="0">
                <a:effectLst/>
                <a:latin typeface="Söhne"/>
              </a:rPr>
              <a:t>: It uses Scikit-Learn to build a linear regression model for predicting a target variable based on selected features.</a:t>
            </a:r>
          </a:p>
          <a:p>
            <a:pPr algn="l">
              <a:buFont typeface="+mj-lt"/>
              <a:buAutoNum type="arabicPeriod"/>
            </a:pPr>
            <a:r>
              <a:rPr lang="en-US" b="1" i="0" dirty="0">
                <a:effectLst/>
                <a:latin typeface="Söhne"/>
              </a:rPr>
              <a:t>Model Evaluation</a:t>
            </a:r>
            <a:r>
              <a:rPr lang="en-US" b="0" i="0" dirty="0">
                <a:effectLst/>
                <a:latin typeface="Söhne"/>
              </a:rPr>
              <a:t>: The code evaluates the model's predictive performance using Mean Squared Error (MSE), providing an insight into the accuracy of predictions.</a:t>
            </a:r>
          </a:p>
          <a:p>
            <a:pPr algn="l">
              <a:buFont typeface="+mj-lt"/>
              <a:buAutoNum type="arabicPeriod"/>
            </a:pPr>
            <a:r>
              <a:rPr lang="en-US" b="1" i="0" dirty="0">
                <a:effectLst/>
                <a:latin typeface="Söhne"/>
              </a:rPr>
              <a:t>Statistical Analysis</a:t>
            </a:r>
            <a:r>
              <a:rPr lang="en-US" b="0" i="0" dirty="0">
                <a:effectLst/>
                <a:latin typeface="Söhne"/>
              </a:rPr>
              <a:t>: </a:t>
            </a:r>
            <a:r>
              <a:rPr lang="en-US" b="0" i="0">
                <a:effectLst/>
                <a:latin typeface="Söhne"/>
              </a:rPr>
              <a:t>Utilizing Stats models</a:t>
            </a:r>
            <a:r>
              <a:rPr lang="en-US" b="0" i="0" dirty="0">
                <a:effectLst/>
                <a:latin typeface="Söhne"/>
              </a:rPr>
              <a:t>, it performs Ordinary Least Squares (OLS) regression for a detailed statistical understanding of the relationships between the features and the target variable.</a:t>
            </a:r>
          </a:p>
          <a:p>
            <a:pPr algn="l">
              <a:buFont typeface="+mj-lt"/>
              <a:buAutoNum type="arabicPeriod"/>
            </a:pPr>
            <a:r>
              <a:rPr lang="en-US" b="1" i="0" dirty="0">
                <a:effectLst/>
                <a:latin typeface="Söhne"/>
              </a:rPr>
              <a:t>Results Presentation</a:t>
            </a:r>
            <a:r>
              <a:rPr lang="en-US" b="0" i="0" dirty="0">
                <a:effectLst/>
                <a:latin typeface="Söhne"/>
              </a:rPr>
              <a:t>: The code displays the MSE, feature coefficients obtained from the Scikit-Learn model, and a comprehensive summary of statistical measures including coefficients, p-values, and model fit statistics from the </a:t>
            </a:r>
            <a:r>
              <a:rPr lang="en-US" b="0" i="0" dirty="0" err="1">
                <a:effectLst/>
                <a:latin typeface="Söhne"/>
              </a:rPr>
              <a:t>Statsmodels</a:t>
            </a:r>
            <a:r>
              <a:rPr lang="en-US" b="0" i="0" dirty="0">
                <a:effectLst/>
                <a:latin typeface="Söhne"/>
              </a:rPr>
              <a:t> OLS regression.</a:t>
            </a:r>
          </a:p>
        </p:txBody>
      </p:sp>
    </p:spTree>
    <p:extLst>
      <p:ext uri="{BB962C8B-B14F-4D97-AF65-F5344CB8AC3E}">
        <p14:creationId xmlns:p14="http://schemas.microsoft.com/office/powerpoint/2010/main" val="271686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D897-1A57-D2B7-D152-1DCE03E10AF6}"/>
              </a:ext>
            </a:extLst>
          </p:cNvPr>
          <p:cNvSpPr>
            <a:spLocks noGrp="1"/>
          </p:cNvSpPr>
          <p:nvPr>
            <p:ph type="title"/>
          </p:nvPr>
        </p:nvSpPr>
        <p:spPr/>
        <p:txBody>
          <a:bodyPr/>
          <a:lstStyle/>
          <a:p>
            <a:r>
              <a:rPr lang="en-IN" dirty="0"/>
              <a:t> 3. </a:t>
            </a: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Sentiment Analysis of Financial News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DFA011B-5B9E-19F5-638A-0B4F89EEC7D8}"/>
              </a:ext>
            </a:extLst>
          </p:cNvPr>
          <p:cNvSpPr>
            <a:spLocks noGrp="1"/>
          </p:cNvSpPr>
          <p:nvPr>
            <p:ph idx="1"/>
          </p:nvPr>
        </p:nvSpPr>
        <p:spPr/>
        <p:txBody>
          <a:bodyPr/>
          <a:lstStyle/>
          <a:p>
            <a:endParaRPr lang="en-IN" dirty="0"/>
          </a:p>
          <a:p>
            <a:r>
              <a:rPr lang="en-IN" sz="3200" dirty="0">
                <a:effectLst/>
                <a:latin typeface="Times New Roman" panose="02020603050405020304" pitchFamily="18" charset="0"/>
                <a:ea typeface="Calibri" panose="020F0502020204030204" pitchFamily="34" charset="0"/>
              </a:rPr>
              <a:t>An integral aspect of our research involves the nuanced task of decoding the emotional undercurrents within financial news. The goal is to unveil the emotional nuances embedded in news articles, providing valuable insights into how these sentiments influence investor behaviour and, reciprocally, how market trends impact sentiment</a:t>
            </a:r>
            <a:endParaRPr lang="en-IN" sz="3200" dirty="0"/>
          </a:p>
        </p:txBody>
      </p:sp>
    </p:spTree>
    <p:extLst>
      <p:ext uri="{BB962C8B-B14F-4D97-AF65-F5344CB8AC3E}">
        <p14:creationId xmlns:p14="http://schemas.microsoft.com/office/powerpoint/2010/main" val="367793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91E1-0B6F-5769-E3DC-EB24AA949D70}"/>
              </a:ext>
            </a:extLst>
          </p:cNvPr>
          <p:cNvSpPr>
            <a:spLocks noGrp="1"/>
          </p:cNvSpPr>
          <p:nvPr>
            <p:ph type="title"/>
          </p:nvPr>
        </p:nvSpPr>
        <p:spPr/>
        <p:txBody>
          <a:bodyPr/>
          <a:lstStyle/>
          <a:p>
            <a:r>
              <a:rPr lang="en-IN" dirty="0"/>
              <a:t>4.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Visualization and Interpretation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1FD814C-FC0D-08AF-464E-1A7872F33C99}"/>
              </a:ext>
            </a:extLst>
          </p:cNvPr>
          <p:cNvSpPr>
            <a:spLocks noGrp="1"/>
          </p:cNvSpPr>
          <p:nvPr>
            <p:ph idx="1"/>
          </p:nvPr>
        </p:nvSpPr>
        <p:spPr/>
        <p:txBody>
          <a:bodyPr>
            <a:normAutofit/>
          </a:bodyPr>
          <a:lstStyle/>
          <a:p>
            <a:r>
              <a:rPr lang="en-IN" sz="3200" dirty="0">
                <a:effectLst/>
                <a:latin typeface="Times New Roman" panose="02020603050405020304" pitchFamily="18" charset="0"/>
                <a:ea typeface="Calibri" panose="020F0502020204030204" pitchFamily="34" charset="0"/>
              </a:rPr>
              <a:t>A pivotal component of our research involves the transformative process of converting complex data into visually comprehensible representations. The goal is to distil intricate financial data into visually engaging representations that facilitate a more profound understanding of the relationships between market trends and investor behaviour .</a:t>
            </a:r>
            <a:endParaRPr lang="en-IN" sz="3200" dirty="0"/>
          </a:p>
        </p:txBody>
      </p:sp>
    </p:spTree>
    <p:extLst>
      <p:ext uri="{BB962C8B-B14F-4D97-AF65-F5344CB8AC3E}">
        <p14:creationId xmlns:p14="http://schemas.microsoft.com/office/powerpoint/2010/main" val="404939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7F2A-4C8B-8D98-1CC4-7396C02AABF2}"/>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4800" dirty="0"/>
              <a:t>Conclusion :</a:t>
            </a:r>
          </a:p>
        </p:txBody>
      </p:sp>
      <p:sp>
        <p:nvSpPr>
          <p:cNvPr id="3" name="Content Placeholder 2">
            <a:extLst>
              <a:ext uri="{FF2B5EF4-FFF2-40B4-BE49-F238E27FC236}">
                <a16:creationId xmlns:a16="http://schemas.microsoft.com/office/drawing/2014/main" id="{66771E46-6389-36CB-5AD5-7BEDE7705058}"/>
              </a:ext>
            </a:extLst>
          </p:cNvPr>
          <p:cNvSpPr>
            <a:spLocks noGrp="1"/>
          </p:cNvSpPr>
          <p:nvPr>
            <p:ph idx="1"/>
          </p:nvPr>
        </p:nvSpPr>
        <p:spPr/>
        <p:txBody>
          <a:bodyPr>
            <a:normAutofit/>
          </a:bodyPr>
          <a:lstStyle/>
          <a:p>
            <a:r>
              <a:rPr lang="en-IN" sz="3600" dirty="0">
                <a:effectLst/>
                <a:latin typeface="Times New Roman" panose="02020603050405020304" pitchFamily="18" charset="0"/>
                <a:ea typeface="Calibri" panose="020F0502020204030204" pitchFamily="34" charset="0"/>
              </a:rPr>
              <a:t>the team collectively addressed outliers, guaranteeing the reliability of our dataset. This homogenous contribution highlights the team's commitment to maintaining a robust foundation for subsequent analyses, showcasing a shared dedication to the integrity and quality of our research dataset.</a:t>
            </a:r>
            <a:endParaRPr lang="en-IN" sz="3600" dirty="0"/>
          </a:p>
        </p:txBody>
      </p:sp>
    </p:spTree>
    <p:extLst>
      <p:ext uri="{BB962C8B-B14F-4D97-AF65-F5344CB8AC3E}">
        <p14:creationId xmlns:p14="http://schemas.microsoft.com/office/powerpoint/2010/main" val="168173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500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Söhne</vt:lpstr>
      <vt:lpstr>Times New Roman</vt:lpstr>
      <vt:lpstr>Wingdings</vt:lpstr>
      <vt:lpstr>Office Theme</vt:lpstr>
      <vt:lpstr>Presentation on Market Trends and Investor Behaviour   - By Team 18</vt:lpstr>
      <vt:lpstr>Project Overview &amp; Goals and Significance:</vt:lpstr>
      <vt:lpstr>1. Data Collection and Pre-processing :</vt:lpstr>
      <vt:lpstr>2. Time-Series Analysis and Model Building :</vt:lpstr>
      <vt:lpstr> 3. Sentiment Analysis of Financial News  : </vt:lpstr>
      <vt:lpstr>4. Data Visualization and Interpretation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Market Trends and Investor Behaviour   - By Team 18</dc:title>
  <dc:creator>Divya M</dc:creator>
  <cp:lastModifiedBy>Vemula, Aravind Varma</cp:lastModifiedBy>
  <cp:revision>2</cp:revision>
  <dcterms:created xsi:type="dcterms:W3CDTF">2023-11-20T04:49:49Z</dcterms:created>
  <dcterms:modified xsi:type="dcterms:W3CDTF">2023-11-20T05:44:07Z</dcterms:modified>
</cp:coreProperties>
</file>