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91" r:id="rId3"/>
    <p:sldId id="290"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54" y="2058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6FB5CB-1192-463E-AAD8-EE388651472C}" type="datetimeFigureOut">
              <a:rPr lang="en-US" smtClean="0"/>
              <a:t>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D3D0EA-14EB-4516-B5B3-25759EE10A3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 https://www.inman.com/2017/08/07/6-factors-that-influence-a-homes-value/</a:t>
            </a:r>
            <a:endParaRPr lang="en-US" dirty="0"/>
          </a:p>
        </p:txBody>
      </p:sp>
      <p:sp>
        <p:nvSpPr>
          <p:cNvPr id="4" name="Slide Number Placeholder 3"/>
          <p:cNvSpPr>
            <a:spLocks noGrp="1"/>
          </p:cNvSpPr>
          <p:nvPr>
            <p:ph type="sldNum" sz="quarter" idx="10"/>
          </p:nvPr>
        </p:nvSpPr>
        <p:spPr/>
        <p:txBody>
          <a:bodyPr/>
          <a:lstStyle/>
          <a:p>
            <a:fld id="{8DD3D0EA-14EB-4516-B5B3-25759EE10A31}" type="slidenum">
              <a:rPr lang="en-US" smtClean="0"/>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Source: https://www.opendoor.com/w/blog/factors-that-influence-home-value</a:t>
            </a:r>
          </a:p>
          <a:p>
            <a:endParaRPr lang="en-US" dirty="0"/>
          </a:p>
        </p:txBody>
      </p:sp>
      <p:sp>
        <p:nvSpPr>
          <p:cNvPr id="4" name="Slide Number Placeholder 3"/>
          <p:cNvSpPr>
            <a:spLocks noGrp="1"/>
          </p:cNvSpPr>
          <p:nvPr>
            <p:ph type="sldNum" sz="quarter" idx="10"/>
          </p:nvPr>
        </p:nvSpPr>
        <p:spPr/>
        <p:txBody>
          <a:bodyPr/>
          <a:lstStyle/>
          <a:p>
            <a:fld id="{8DD3D0EA-14EB-4516-B5B3-25759EE10A31}" type="slidenum">
              <a:rPr lang="en-US" smtClean="0"/>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 https://www.opendoor.com/w/blog/factors-that-influence-home-value</a:t>
            </a:r>
            <a:endParaRPr lang="en-US" dirty="0"/>
          </a:p>
        </p:txBody>
      </p:sp>
      <p:sp>
        <p:nvSpPr>
          <p:cNvPr id="4" name="Slide Number Placeholder 3"/>
          <p:cNvSpPr>
            <a:spLocks noGrp="1"/>
          </p:cNvSpPr>
          <p:nvPr>
            <p:ph type="sldNum" sz="quarter" idx="10"/>
          </p:nvPr>
        </p:nvSpPr>
        <p:spPr/>
        <p:txBody>
          <a:bodyPr/>
          <a:lstStyle/>
          <a:p>
            <a:fld id="{8DD3D0EA-14EB-4516-B5B3-25759EE10A31}" type="slidenum">
              <a:rPr lang="en-US" smtClean="0"/>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Source: https://www.economicshelp.org/blog/377/housing/factors-that-affect-the-housing-market/</a:t>
            </a:r>
          </a:p>
          <a:p>
            <a:endParaRPr lang="en-US" dirty="0"/>
          </a:p>
        </p:txBody>
      </p:sp>
      <p:sp>
        <p:nvSpPr>
          <p:cNvPr id="4" name="Slide Number Placeholder 3"/>
          <p:cNvSpPr>
            <a:spLocks noGrp="1"/>
          </p:cNvSpPr>
          <p:nvPr>
            <p:ph type="sldNum" sz="quarter" idx="10"/>
          </p:nvPr>
        </p:nvSpPr>
        <p:spPr/>
        <p:txBody>
          <a:bodyPr/>
          <a:lstStyle/>
          <a:p>
            <a:fld id="{8DD3D0EA-14EB-4516-B5B3-25759EE10A31}" type="slidenum">
              <a:rPr lang="en-US" smtClean="0"/>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Source: https://www.economicshelp.org/blog/377/housing/factors-that-affect-the-housing-market/</a:t>
            </a:r>
          </a:p>
          <a:p>
            <a:endParaRPr lang="en-US" dirty="0"/>
          </a:p>
        </p:txBody>
      </p:sp>
      <p:sp>
        <p:nvSpPr>
          <p:cNvPr id="4" name="Slide Number Placeholder 3"/>
          <p:cNvSpPr>
            <a:spLocks noGrp="1"/>
          </p:cNvSpPr>
          <p:nvPr>
            <p:ph type="sldNum" sz="quarter" idx="10"/>
          </p:nvPr>
        </p:nvSpPr>
        <p:spPr/>
        <p:txBody>
          <a:bodyPr/>
          <a:lstStyle/>
          <a:p>
            <a:fld id="{8DD3D0EA-14EB-4516-B5B3-25759EE10A31}" type="slidenum">
              <a:rPr lang="en-US" smtClean="0"/>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Source: https://www.economicshelp.org/blog/377/housing/factors-that-affect-the-housing-market/</a:t>
            </a:r>
          </a:p>
          <a:p>
            <a:endParaRPr lang="en-US" dirty="0"/>
          </a:p>
        </p:txBody>
      </p:sp>
      <p:sp>
        <p:nvSpPr>
          <p:cNvPr id="4" name="Slide Number Placeholder 3"/>
          <p:cNvSpPr>
            <a:spLocks noGrp="1"/>
          </p:cNvSpPr>
          <p:nvPr>
            <p:ph type="sldNum" sz="quarter" idx="10"/>
          </p:nvPr>
        </p:nvSpPr>
        <p:spPr/>
        <p:txBody>
          <a:bodyPr/>
          <a:lstStyle/>
          <a:p>
            <a:fld id="{8DD3D0EA-14EB-4516-B5B3-25759EE10A31}" type="slidenum">
              <a:rPr lang="en-US" smtClean="0"/>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Source: https://www.economicshelp.org/blog/377/housing/factors-that-affect-the-housing-market/</a:t>
            </a:r>
          </a:p>
          <a:p>
            <a:endParaRPr lang="en-US" dirty="0"/>
          </a:p>
        </p:txBody>
      </p:sp>
      <p:sp>
        <p:nvSpPr>
          <p:cNvPr id="4" name="Slide Number Placeholder 3"/>
          <p:cNvSpPr>
            <a:spLocks noGrp="1"/>
          </p:cNvSpPr>
          <p:nvPr>
            <p:ph type="sldNum" sz="quarter" idx="10"/>
          </p:nvPr>
        </p:nvSpPr>
        <p:spPr/>
        <p:txBody>
          <a:bodyPr/>
          <a:lstStyle/>
          <a:p>
            <a:fld id="{8DD3D0EA-14EB-4516-B5B3-25759EE10A31}" type="slidenum">
              <a:rPr lang="en-US" smtClean="0"/>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Source: https://www.economicshelp.org/blog/377/housing/factors-that-affect-the-housing-market/</a:t>
            </a:r>
          </a:p>
          <a:p>
            <a:endParaRPr lang="en-US" dirty="0"/>
          </a:p>
        </p:txBody>
      </p:sp>
      <p:sp>
        <p:nvSpPr>
          <p:cNvPr id="4" name="Slide Number Placeholder 3"/>
          <p:cNvSpPr>
            <a:spLocks noGrp="1"/>
          </p:cNvSpPr>
          <p:nvPr>
            <p:ph type="sldNum" sz="quarter" idx="10"/>
          </p:nvPr>
        </p:nvSpPr>
        <p:spPr/>
        <p:txBody>
          <a:bodyPr/>
          <a:lstStyle/>
          <a:p>
            <a:fld id="{8DD3D0EA-14EB-4516-B5B3-25759EE10A31}" type="slidenum">
              <a:rPr lang="en-US" smtClean="0"/>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 https://www.economicshelp.org/blog/377/housing/factors-that-affect-the-housing-market/</a:t>
            </a:r>
            <a:endParaRPr lang="en-US" dirty="0"/>
          </a:p>
        </p:txBody>
      </p:sp>
      <p:sp>
        <p:nvSpPr>
          <p:cNvPr id="4" name="Slide Number Placeholder 3"/>
          <p:cNvSpPr>
            <a:spLocks noGrp="1"/>
          </p:cNvSpPr>
          <p:nvPr>
            <p:ph type="sldNum" sz="quarter" idx="10"/>
          </p:nvPr>
        </p:nvSpPr>
        <p:spPr/>
        <p:txBody>
          <a:bodyPr/>
          <a:lstStyle/>
          <a:p>
            <a:fld id="{8DD3D0EA-14EB-4516-B5B3-25759EE10A31}" type="slidenum">
              <a:rPr lang="en-US" smtClean="0"/>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Source: https://pvsbuilders.com/economic-factors-affecting-housing-market/</a:t>
            </a:r>
          </a:p>
          <a:p>
            <a:endParaRPr lang="en-US" dirty="0"/>
          </a:p>
        </p:txBody>
      </p:sp>
      <p:sp>
        <p:nvSpPr>
          <p:cNvPr id="4" name="Slide Number Placeholder 3"/>
          <p:cNvSpPr>
            <a:spLocks noGrp="1"/>
          </p:cNvSpPr>
          <p:nvPr>
            <p:ph type="sldNum" sz="quarter" idx="10"/>
          </p:nvPr>
        </p:nvSpPr>
        <p:spPr/>
        <p:txBody>
          <a:bodyPr/>
          <a:lstStyle/>
          <a:p>
            <a:fld id="{8DD3D0EA-14EB-4516-B5B3-25759EE10A31}" type="slidenum">
              <a:rPr lang="en-US" smtClean="0"/>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Source: https://pvsbuilders.com/economic-factors-affecting-housing-market/</a:t>
            </a:r>
          </a:p>
          <a:p>
            <a:endParaRPr lang="en-US" dirty="0"/>
          </a:p>
        </p:txBody>
      </p:sp>
      <p:sp>
        <p:nvSpPr>
          <p:cNvPr id="4" name="Slide Number Placeholder 3"/>
          <p:cNvSpPr>
            <a:spLocks noGrp="1"/>
          </p:cNvSpPr>
          <p:nvPr>
            <p:ph type="sldNum" sz="quarter" idx="10"/>
          </p:nvPr>
        </p:nvSpPr>
        <p:spPr/>
        <p:txBody>
          <a:bodyPr/>
          <a:lstStyle/>
          <a:p>
            <a:fld id="{8DD3D0EA-14EB-4516-B5B3-25759EE10A31}" type="slidenum">
              <a:rPr lang="en-US" smtClean="0"/>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Source: https://www.investopedia.com/articles/mortages-real-estate/11/factors-affecting-real-estate-market.asp </a:t>
            </a:r>
          </a:p>
        </p:txBody>
      </p:sp>
      <p:sp>
        <p:nvSpPr>
          <p:cNvPr id="4" name="Slide Number Placeholder 3"/>
          <p:cNvSpPr>
            <a:spLocks noGrp="1"/>
          </p:cNvSpPr>
          <p:nvPr>
            <p:ph type="sldNum" sz="quarter" idx="10"/>
          </p:nvPr>
        </p:nvSpPr>
        <p:spPr/>
        <p:txBody>
          <a:bodyPr/>
          <a:lstStyle/>
          <a:p>
            <a:fld id="{8DD3D0EA-14EB-4516-B5B3-25759EE10A31}" type="slidenum">
              <a:rPr lang="en-US" smtClean="0"/>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Source: https://pvsbuilders.com/economic-factors-affecting-housing-market/</a:t>
            </a:r>
          </a:p>
          <a:p>
            <a:endParaRPr lang="en-US" dirty="0"/>
          </a:p>
        </p:txBody>
      </p:sp>
      <p:sp>
        <p:nvSpPr>
          <p:cNvPr id="4" name="Slide Number Placeholder 3"/>
          <p:cNvSpPr>
            <a:spLocks noGrp="1"/>
          </p:cNvSpPr>
          <p:nvPr>
            <p:ph type="sldNum" sz="quarter" idx="10"/>
          </p:nvPr>
        </p:nvSpPr>
        <p:spPr/>
        <p:txBody>
          <a:bodyPr/>
          <a:lstStyle/>
          <a:p>
            <a:fld id="{8DD3D0EA-14EB-4516-B5B3-25759EE10A31}" type="slidenum">
              <a:rPr lang="en-US" smtClean="0"/>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Source: https://pvsbuilders.com/economic-factors-affecting-housing-market/</a:t>
            </a:r>
          </a:p>
          <a:p>
            <a:endParaRPr lang="en-US" dirty="0"/>
          </a:p>
        </p:txBody>
      </p:sp>
      <p:sp>
        <p:nvSpPr>
          <p:cNvPr id="4" name="Slide Number Placeholder 3"/>
          <p:cNvSpPr>
            <a:spLocks noGrp="1"/>
          </p:cNvSpPr>
          <p:nvPr>
            <p:ph type="sldNum" sz="quarter" idx="10"/>
          </p:nvPr>
        </p:nvSpPr>
        <p:spPr/>
        <p:txBody>
          <a:bodyPr/>
          <a:lstStyle/>
          <a:p>
            <a:fld id="{8DD3D0EA-14EB-4516-B5B3-25759EE10A31}" type="slidenum">
              <a:rPr lang="en-US" smtClean="0"/>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Source: https://pvsbuilders.com/economic-factors-affecting-housing-market/</a:t>
            </a:r>
          </a:p>
          <a:p>
            <a:endParaRPr lang="en-US" dirty="0"/>
          </a:p>
        </p:txBody>
      </p:sp>
      <p:sp>
        <p:nvSpPr>
          <p:cNvPr id="4" name="Slide Number Placeholder 3"/>
          <p:cNvSpPr>
            <a:spLocks noGrp="1"/>
          </p:cNvSpPr>
          <p:nvPr>
            <p:ph type="sldNum" sz="quarter" idx="10"/>
          </p:nvPr>
        </p:nvSpPr>
        <p:spPr/>
        <p:txBody>
          <a:bodyPr/>
          <a:lstStyle/>
          <a:p>
            <a:fld id="{8DD3D0EA-14EB-4516-B5B3-25759EE10A31}" type="slidenum">
              <a:rPr lang="en-US" smtClean="0"/>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 https://pvsbuilders.com/economic-factors-affecting-housing-market/</a:t>
            </a:r>
            <a:endParaRPr lang="en-US" dirty="0"/>
          </a:p>
        </p:txBody>
      </p:sp>
      <p:sp>
        <p:nvSpPr>
          <p:cNvPr id="4" name="Slide Number Placeholder 3"/>
          <p:cNvSpPr>
            <a:spLocks noGrp="1"/>
          </p:cNvSpPr>
          <p:nvPr>
            <p:ph type="sldNum" sz="quarter" idx="10"/>
          </p:nvPr>
        </p:nvSpPr>
        <p:spPr/>
        <p:txBody>
          <a:bodyPr/>
          <a:lstStyle/>
          <a:p>
            <a:fld id="{8DD3D0EA-14EB-4516-B5B3-25759EE10A31}" type="slidenum">
              <a:rPr lang="en-US" smtClean="0"/>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 https://www.inman.com/2017/08/07/6-factors-that-influence-a-homes-value/</a:t>
            </a:r>
            <a:endParaRPr lang="en-US" dirty="0"/>
          </a:p>
        </p:txBody>
      </p:sp>
      <p:sp>
        <p:nvSpPr>
          <p:cNvPr id="4" name="Slide Number Placeholder 3"/>
          <p:cNvSpPr>
            <a:spLocks noGrp="1"/>
          </p:cNvSpPr>
          <p:nvPr>
            <p:ph type="sldNum" sz="quarter" idx="10"/>
          </p:nvPr>
        </p:nvSpPr>
        <p:spPr/>
        <p:txBody>
          <a:bodyPr/>
          <a:lstStyle/>
          <a:p>
            <a:fld id="{8DD3D0EA-14EB-4516-B5B3-25759EE10A31}" type="slidenum">
              <a:rPr lang="en-US" smtClean="0"/>
              <a:t>34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Source: https://www.investopedia.com/articles/mortages-real-estate/11/factors-affecting-real-estate-market.asp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Also Source: https://www.opendoor.com/w/blog/factors-that-influence-home-value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8DD3D0EA-14EB-4516-B5B3-25759EE10A31}" type="slidenum">
              <a:rPr lang="en-US" smtClean="0"/>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Source: https://www.investopedia.com/articles/mortages-real-estate/11/factors-affecting-real-estate-market.asp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Also Source: https://www.opendoor.com/w/blog/factors-that-influence-home-value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8DD3D0EA-14EB-4516-B5B3-25759EE10A31}" type="slidenum">
              <a:rPr lang="en-US" smtClean="0"/>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 https://www.investopedia.com/articles/mortages-real-estate/11/factors-affecting-real-estate-market.asp </a:t>
            </a:r>
            <a:endParaRPr lang="en-US" dirty="0"/>
          </a:p>
        </p:txBody>
      </p:sp>
      <p:sp>
        <p:nvSpPr>
          <p:cNvPr id="4" name="Slide Number Placeholder 3"/>
          <p:cNvSpPr>
            <a:spLocks noGrp="1"/>
          </p:cNvSpPr>
          <p:nvPr>
            <p:ph type="sldNum" sz="quarter" idx="10"/>
          </p:nvPr>
        </p:nvSpPr>
        <p:spPr/>
        <p:txBody>
          <a:bodyPr/>
          <a:lstStyle/>
          <a:p>
            <a:fld id="{8DD3D0EA-14EB-4516-B5B3-25759EE10A31}" type="slidenum">
              <a:rPr lang="en-US" smtClean="0"/>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 https://www.opendoor.com/w/blog/factors-that-influence-home-value</a:t>
            </a:r>
            <a:endParaRPr lang="en-US" dirty="0"/>
          </a:p>
        </p:txBody>
      </p:sp>
      <p:sp>
        <p:nvSpPr>
          <p:cNvPr id="4" name="Slide Number Placeholder 3"/>
          <p:cNvSpPr>
            <a:spLocks noGrp="1"/>
          </p:cNvSpPr>
          <p:nvPr>
            <p:ph type="sldNum" sz="quarter" idx="10"/>
          </p:nvPr>
        </p:nvSpPr>
        <p:spPr/>
        <p:txBody>
          <a:bodyPr/>
          <a:lstStyle/>
          <a:p>
            <a:fld id="{8DD3D0EA-14EB-4516-B5B3-25759EE10A31}" type="slidenum">
              <a:rPr lang="en-US" smtClean="0"/>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Source: https://www.opendoor.com/w/blog/factors-that-influence-home-value</a:t>
            </a:r>
          </a:p>
          <a:p>
            <a:endParaRPr lang="en-US" dirty="0"/>
          </a:p>
        </p:txBody>
      </p:sp>
      <p:sp>
        <p:nvSpPr>
          <p:cNvPr id="4" name="Slide Number Placeholder 3"/>
          <p:cNvSpPr>
            <a:spLocks noGrp="1"/>
          </p:cNvSpPr>
          <p:nvPr>
            <p:ph type="sldNum" sz="quarter" idx="10"/>
          </p:nvPr>
        </p:nvSpPr>
        <p:spPr/>
        <p:txBody>
          <a:bodyPr/>
          <a:lstStyle/>
          <a:p>
            <a:fld id="{8DD3D0EA-14EB-4516-B5B3-25759EE10A31}" type="slidenum">
              <a:rPr lang="en-US" smtClean="0"/>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Source: https://www.opendoor.com/w/blog/factors-that-influence-home-value</a:t>
            </a:r>
          </a:p>
          <a:p>
            <a:endParaRPr lang="en-US" dirty="0"/>
          </a:p>
        </p:txBody>
      </p:sp>
      <p:sp>
        <p:nvSpPr>
          <p:cNvPr id="4" name="Slide Number Placeholder 3"/>
          <p:cNvSpPr>
            <a:spLocks noGrp="1"/>
          </p:cNvSpPr>
          <p:nvPr>
            <p:ph type="sldNum" sz="quarter" idx="10"/>
          </p:nvPr>
        </p:nvSpPr>
        <p:spPr/>
        <p:txBody>
          <a:bodyPr/>
          <a:lstStyle/>
          <a:p>
            <a:fld id="{8DD3D0EA-14EB-4516-B5B3-25759EE10A31}" type="slidenum">
              <a:rPr lang="en-US" smtClean="0"/>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Source: https://www.opendoor.com/w/blog/factors-that-influence-home-value</a:t>
            </a:r>
          </a:p>
          <a:p>
            <a:endParaRPr lang="en-US" dirty="0"/>
          </a:p>
        </p:txBody>
      </p:sp>
      <p:sp>
        <p:nvSpPr>
          <p:cNvPr id="4" name="Slide Number Placeholder 3"/>
          <p:cNvSpPr>
            <a:spLocks noGrp="1"/>
          </p:cNvSpPr>
          <p:nvPr>
            <p:ph type="sldNum" sz="quarter" idx="10"/>
          </p:nvPr>
        </p:nvSpPr>
        <p:spPr/>
        <p:txBody>
          <a:bodyPr/>
          <a:lstStyle/>
          <a:p>
            <a:fld id="{8DD3D0EA-14EB-4516-B5B3-25759EE10A31}" type="slidenum">
              <a:rPr lang="en-US" smtClean="0"/>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E78B1648-83C3-435C-BD69-A439BECDA71F}" type="datetimeFigureOut">
              <a:rPr lang="en-US" smtClean="0"/>
              <a:t>2/8/2021</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16EA1127-9A63-4D00-AAE0-BAE2AC8B00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78B1648-83C3-435C-BD69-A439BECDA71F}"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A1127-9A63-4D00-AAE0-BAE2AC8B00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78B1648-83C3-435C-BD69-A439BECDA71F}"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A1127-9A63-4D00-AAE0-BAE2AC8B00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78B1648-83C3-435C-BD69-A439BECDA71F}"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A1127-9A63-4D00-AAE0-BAE2AC8B00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78B1648-83C3-435C-BD69-A439BECDA71F}"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A1127-9A63-4D00-AAE0-BAE2AC8B00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78B1648-83C3-435C-BD69-A439BECDA71F}" type="datetimeFigureOut">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EA1127-9A63-4D00-AAE0-BAE2AC8B00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E78B1648-83C3-435C-BD69-A439BECDA71F}" type="datetimeFigureOut">
              <a:rPr lang="en-US" smtClean="0"/>
              <a:t>2/8/2021</a:t>
            </a:fld>
            <a:endParaRPr lang="en-US"/>
          </a:p>
        </p:txBody>
      </p:sp>
      <p:sp>
        <p:nvSpPr>
          <p:cNvPr id="27" name="Slide Number Placeholder 26"/>
          <p:cNvSpPr>
            <a:spLocks noGrp="1"/>
          </p:cNvSpPr>
          <p:nvPr>
            <p:ph type="sldNum" sz="quarter" idx="11"/>
          </p:nvPr>
        </p:nvSpPr>
        <p:spPr/>
        <p:txBody>
          <a:bodyPr rtlCol="0"/>
          <a:lstStyle/>
          <a:p>
            <a:fld id="{16EA1127-9A63-4D00-AAE0-BAE2AC8B00CE}"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E78B1648-83C3-435C-BD69-A439BECDA71F}" type="datetimeFigureOut">
              <a:rPr lang="en-US" smtClean="0"/>
              <a:t>2/8/2021</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16EA1127-9A63-4D00-AAE0-BAE2AC8B00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B1648-83C3-435C-BD69-A439BECDA71F}" type="datetimeFigureOut">
              <a:rPr lang="en-US" smtClean="0"/>
              <a:t>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EA1127-9A63-4D00-AAE0-BAE2AC8B00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78B1648-83C3-435C-BD69-A439BECDA71F}" type="datetimeFigureOut">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EA1127-9A63-4D00-AAE0-BAE2AC8B00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78B1648-83C3-435C-BD69-A439BECDA71F}" type="datetimeFigureOut">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EA1127-9A63-4D00-AAE0-BAE2AC8B00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E78B1648-83C3-435C-BD69-A439BECDA71F}" type="datetimeFigureOut">
              <a:rPr lang="en-US" smtClean="0"/>
              <a:t>2/8/2021</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16EA1127-9A63-4D00-AAE0-BAE2AC8B00C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DibyT-03" TargetMode="External"/><Relationship Id="rId2" Type="http://schemas.openxmlformats.org/officeDocument/2006/relationships/hyperlink" Target="https://linkedin.com/in/dt03" TargetMode="External"/><Relationship Id="rId1" Type="http://schemas.openxmlformats.org/officeDocument/2006/relationships/slideLayout" Target="../slideLayouts/slideLayout1.xml"/><Relationship Id="rId4" Type="http://schemas.openxmlformats.org/officeDocument/2006/relationships/hyperlink" Target="mailto:Divyansh_tiwari@rocketmail.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economicshelp.org/blog/7334/economics/irish-property-market-boom-and-bust/"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pvsbuilders.com/real-estate-portals/"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en.wikipedia.org/wiki/Baby_boomer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angieslist.com/articles/how-do-appraisers-determine-home-value.ht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investopedia.com/terms/d/demographics.asp"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investopedia.com/terms/i/interestrate.as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investopedia.com/terms/m/mortgage.asp"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investopedia.com/terms/e/economic_indicator.asp"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investopedia.com/terms/g/gdp.asp"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investopedia.com/terms/t/taxcredit.asp"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investopedia.com/terms/c/change_in_supply.asp" TargetMode="External"/><Relationship Id="rId5" Type="http://schemas.openxmlformats.org/officeDocument/2006/relationships/hyperlink" Target="https://www.investopedia.com/terms/s/subsidy.asp" TargetMode="External"/><Relationship Id="rId4" Type="http://schemas.openxmlformats.org/officeDocument/2006/relationships/hyperlink" Target="https://www.investopedia.com/terms/t/tax-deduction.asp"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inman.com/2017/08/07/6-factors-that-influence-a-homes-valu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09800"/>
            <a:ext cx="8458200" cy="1470025"/>
          </a:xfrm>
        </p:spPr>
        <p:txBody>
          <a:bodyPr/>
          <a:lstStyle/>
          <a:p>
            <a:r>
              <a:rPr lang="en-US" dirty="0" smtClean="0"/>
              <a:t>Factors Affecting House Prices in USA</a:t>
            </a:r>
            <a:endParaRPr lang="en-US" dirty="0"/>
          </a:p>
        </p:txBody>
      </p:sp>
      <p:sp>
        <p:nvSpPr>
          <p:cNvPr id="3" name="Subtitle 2"/>
          <p:cNvSpPr>
            <a:spLocks noGrp="1"/>
          </p:cNvSpPr>
          <p:nvPr>
            <p:ph type="subTitle" idx="1"/>
          </p:nvPr>
        </p:nvSpPr>
        <p:spPr/>
        <p:txBody>
          <a:bodyPr/>
          <a:lstStyle/>
          <a:p>
            <a:r>
              <a:rPr lang="en-US" dirty="0" smtClean="0"/>
              <a:t>By: </a:t>
            </a:r>
            <a:r>
              <a:rPr lang="en-US" dirty="0" err="1" smtClean="0"/>
              <a:t>Divyansh</a:t>
            </a:r>
            <a:r>
              <a:rPr lang="en-US" dirty="0" smtClean="0"/>
              <a:t> </a:t>
            </a:r>
            <a:r>
              <a:rPr lang="en-US" dirty="0" err="1" smtClean="0"/>
              <a:t>Tiwari</a:t>
            </a:r>
            <a:endParaRPr lang="en-US" dirty="0" smtClean="0"/>
          </a:p>
          <a:p>
            <a:r>
              <a:rPr lang="en-US" dirty="0" smtClean="0">
                <a:hlinkClick r:id="rId2"/>
              </a:rPr>
              <a:t>https://linkedin.com/in/dt03</a:t>
            </a:r>
            <a:endParaRPr lang="en-US" dirty="0" smtClean="0"/>
          </a:p>
          <a:p>
            <a:r>
              <a:rPr lang="en-US" dirty="0" smtClean="0">
                <a:hlinkClick r:id="rId3"/>
              </a:rPr>
              <a:t>https://github.com/DibyT-03</a:t>
            </a:r>
            <a:endParaRPr lang="en-US" dirty="0" smtClean="0"/>
          </a:p>
          <a:p>
            <a:r>
              <a:rPr lang="en-US" dirty="0" smtClean="0">
                <a:hlinkClick r:id="rId4"/>
              </a:rPr>
              <a:t>Divyansh_tiwari@rocketmail.com</a:t>
            </a:r>
            <a:r>
              <a:rPr lang="en-US" dirty="0" smtClean="0"/>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Home size and usable </a:t>
            </a:r>
            <a:r>
              <a:rPr lang="en-US" dirty="0" smtClean="0"/>
              <a:t>space</a:t>
            </a:r>
            <a:endParaRPr lang="en-US" dirty="0"/>
          </a:p>
        </p:txBody>
      </p:sp>
      <p:sp>
        <p:nvSpPr>
          <p:cNvPr id="3" name="Content Placeholder 2"/>
          <p:cNvSpPr>
            <a:spLocks noGrp="1"/>
          </p:cNvSpPr>
          <p:nvPr>
            <p:ph idx="1"/>
          </p:nvPr>
        </p:nvSpPr>
        <p:spPr/>
        <p:txBody>
          <a:bodyPr/>
          <a:lstStyle/>
          <a:p>
            <a:r>
              <a:rPr lang="en-US" dirty="0" smtClean="0"/>
              <a:t>When estimating your home’s market value, size is an important element to consider, since a bigger home can positively impact its valuation.</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 and Condition</a:t>
            </a:r>
            <a:endParaRPr lang="en-US" dirty="0"/>
          </a:p>
        </p:txBody>
      </p:sp>
      <p:sp>
        <p:nvSpPr>
          <p:cNvPr id="3" name="Content Placeholder 2"/>
          <p:cNvSpPr>
            <a:spLocks noGrp="1"/>
          </p:cNvSpPr>
          <p:nvPr>
            <p:ph idx="1"/>
          </p:nvPr>
        </p:nvSpPr>
        <p:spPr/>
        <p:txBody>
          <a:bodyPr/>
          <a:lstStyle/>
          <a:p>
            <a:r>
              <a:rPr lang="en-US" dirty="0" smtClean="0"/>
              <a:t>Typically, homes that are newer appraise at a higher value. The fact that critical parts of the house, like plumbing, electrical, the roof, and appliances are newer and therefore less likely to break down, can generate savings for a buyer. For example, if a roof has a 20-year warranty, that’s money an owner will save over the next two decades, compared to an older home that may need a roof replaced in just a few years.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Upgrades </a:t>
            </a:r>
            <a:r>
              <a:rPr lang="en-US" dirty="0" smtClean="0"/>
              <a:t>and updates</a:t>
            </a:r>
            <a:endParaRPr lang="en-US" b="1" dirty="0"/>
          </a:p>
        </p:txBody>
      </p:sp>
      <p:sp>
        <p:nvSpPr>
          <p:cNvPr id="3" name="Content Placeholder 2"/>
          <p:cNvSpPr>
            <a:spLocks noGrp="1"/>
          </p:cNvSpPr>
          <p:nvPr>
            <p:ph idx="1"/>
          </p:nvPr>
        </p:nvSpPr>
        <p:spPr/>
        <p:txBody>
          <a:bodyPr/>
          <a:lstStyle/>
          <a:p>
            <a:r>
              <a:rPr lang="en-US" dirty="0" smtClean="0"/>
              <a:t>Updates and upgrades can add value to your home, especially in older homes that may have outdated features. However, not all home improvement projects are created equally.</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local market</a:t>
            </a:r>
            <a:endParaRPr lang="en-US" b="1" dirty="0"/>
          </a:p>
        </p:txBody>
      </p:sp>
      <p:sp>
        <p:nvSpPr>
          <p:cNvPr id="3" name="Content Placeholder 2"/>
          <p:cNvSpPr>
            <a:spLocks noGrp="1"/>
          </p:cNvSpPr>
          <p:nvPr>
            <p:ph idx="1"/>
          </p:nvPr>
        </p:nvSpPr>
        <p:spPr/>
        <p:txBody>
          <a:bodyPr/>
          <a:lstStyle/>
          <a:p>
            <a:r>
              <a:rPr lang="en-US" dirty="0" smtClean="0"/>
              <a:t>Even if your home is in excellent condition, in the best location, with premium upgrades, the number of other properties for sale in your area and the number of buyers in the market can impact your home value. If there are a lot of buyers competing for fewer homes it’s a seller’s market. Conversely, a market with few buyers but many homes on the market is referred to as a buyer’s market.</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Economic Growth</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smtClean="0"/>
              <a:t>Demand </a:t>
            </a:r>
            <a:r>
              <a:rPr lang="en-US" dirty="0" smtClean="0"/>
              <a:t>for housing is dependent upon income. With higher economic growth and rising incomes, people will be able to spend more on houses; this will increase demand and push up prices. In fact, demand for housing is often noted to be income elastic (luxury good); rising incomes leading to a bigger % of income being spent on houses. Similarly, in a recession, falling incomes will mean people can’t afford to buy and those who lose their job may fall behind on their mortgage payments and end up with their home repossessed</a:t>
            </a:r>
            <a:r>
              <a:rPr lang="en-US" dirty="0" smtClean="0"/>
              <a:t>.</a:t>
            </a:r>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Unemployment</a:t>
            </a:r>
            <a:endParaRPr lang="en-US" dirty="0"/>
          </a:p>
        </p:txBody>
      </p:sp>
      <p:sp>
        <p:nvSpPr>
          <p:cNvPr id="3" name="Content Placeholder 2"/>
          <p:cNvSpPr>
            <a:spLocks noGrp="1"/>
          </p:cNvSpPr>
          <p:nvPr>
            <p:ph idx="1"/>
          </p:nvPr>
        </p:nvSpPr>
        <p:spPr/>
        <p:txBody>
          <a:bodyPr/>
          <a:lstStyle/>
          <a:p>
            <a:pPr lvl="0"/>
            <a:r>
              <a:rPr lang="en-US" dirty="0" smtClean="0"/>
              <a:t>Related </a:t>
            </a:r>
            <a:r>
              <a:rPr lang="en-US" dirty="0" smtClean="0"/>
              <a:t>to economic growth is unemployment. When unemployment is rising, fewer people will be able to afford a house. But, even the fear of unemployment may discourage people from entering the property market.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Consumer Confidence</a:t>
            </a:r>
            <a:endParaRPr lang="en-US" dirty="0"/>
          </a:p>
        </p:txBody>
      </p:sp>
      <p:sp>
        <p:nvSpPr>
          <p:cNvPr id="3" name="Content Placeholder 2"/>
          <p:cNvSpPr>
            <a:spLocks noGrp="1"/>
          </p:cNvSpPr>
          <p:nvPr>
            <p:ph idx="1"/>
          </p:nvPr>
        </p:nvSpPr>
        <p:spPr/>
        <p:txBody>
          <a:bodyPr/>
          <a:lstStyle/>
          <a:p>
            <a:pPr lvl="0"/>
            <a:r>
              <a:rPr lang="en-US" dirty="0" smtClean="0"/>
              <a:t>Confidence </a:t>
            </a:r>
            <a:r>
              <a:rPr lang="en-US" dirty="0" smtClean="0"/>
              <a:t>is important for determining whether people want to take the risk of taking out a mortgage. In particular expectations towards the housing market is important; if people fear house prices could fall, people will defer buying.</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Mortgage availability</a:t>
            </a:r>
            <a:endParaRPr lang="en-US" dirty="0"/>
          </a:p>
        </p:txBody>
      </p:sp>
      <p:sp>
        <p:nvSpPr>
          <p:cNvPr id="3" name="Content Placeholder 2"/>
          <p:cNvSpPr>
            <a:spLocks noGrp="1"/>
          </p:cNvSpPr>
          <p:nvPr>
            <p:ph idx="1"/>
          </p:nvPr>
        </p:nvSpPr>
        <p:spPr/>
        <p:txBody>
          <a:bodyPr>
            <a:normAutofit/>
          </a:bodyPr>
          <a:lstStyle/>
          <a:p>
            <a:pPr lvl="0"/>
            <a:r>
              <a:rPr lang="en-US" dirty="0" smtClean="0"/>
              <a:t>Since the </a:t>
            </a:r>
            <a:r>
              <a:rPr lang="en-US" dirty="0" smtClean="0"/>
              <a:t>credit crunch of 2007, banks and building societies struggled to raise funds for lending on the money markets. Therefore, they have tightened their lending criteria requiring a bigger deposit to buy a house. This has reduced the availability of mortgages and demand fell.</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a:t>
            </a:r>
            <a:endParaRPr lang="en-US" dirty="0"/>
          </a:p>
        </p:txBody>
      </p:sp>
      <p:sp>
        <p:nvSpPr>
          <p:cNvPr id="3" name="Content Placeholder 2"/>
          <p:cNvSpPr>
            <a:spLocks noGrp="1"/>
          </p:cNvSpPr>
          <p:nvPr>
            <p:ph idx="1"/>
          </p:nvPr>
        </p:nvSpPr>
        <p:spPr/>
        <p:txBody>
          <a:bodyPr/>
          <a:lstStyle/>
          <a:p>
            <a:pPr lvl="0"/>
            <a:r>
              <a:rPr lang="en-US" dirty="0" smtClean="0"/>
              <a:t>A shortage of supply pushes up prices. Excess supply will cause prices to fall. For example, in the Irish property boom of 1996-2006, an estimated 700,000 new houses were built. When the property market collapsed, the market was left with a fundamental oversupply. Vacancy rates reached 15%, and with supply greater than demand, prices fell. (</a:t>
            </a:r>
            <a:r>
              <a:rPr lang="en-US" u="sng" dirty="0" smtClean="0">
                <a:hlinkClick r:id="rId3"/>
              </a:rPr>
              <a:t>Irish house prices fall 50%</a:t>
            </a:r>
            <a:r>
              <a:rPr lang="en-US" dirty="0" smtClean="0"/>
              <a: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Geographical factors</a:t>
            </a:r>
            <a:endParaRPr lang="en-US" dirty="0"/>
          </a:p>
        </p:txBody>
      </p:sp>
      <p:sp>
        <p:nvSpPr>
          <p:cNvPr id="3" name="Content Placeholder 2"/>
          <p:cNvSpPr>
            <a:spLocks noGrp="1"/>
          </p:cNvSpPr>
          <p:nvPr>
            <p:ph idx="1"/>
          </p:nvPr>
        </p:nvSpPr>
        <p:spPr/>
        <p:txBody>
          <a:bodyPr/>
          <a:lstStyle/>
          <a:p>
            <a:pPr lvl="0"/>
            <a:r>
              <a:rPr lang="en-US" dirty="0" smtClean="0"/>
              <a:t>Many housing markets are highly geographical. For example, national house prices may be falling, but some areas (e.g. London, Oxford) may still see rising prices. Desirable areas can buck market trends as demand is high, and supply limited. For example, houses near good schools or a good rail link may have a significant premium to other areas.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33400"/>
          </a:xfrm>
        </p:spPr>
        <p:txBody>
          <a:bodyPr/>
          <a:lstStyle/>
          <a:p>
            <a:r>
              <a:rPr lang="en-US" dirty="0" smtClean="0"/>
              <a:t>Factors Discussed in this </a:t>
            </a:r>
            <a:r>
              <a:rPr lang="en-US" dirty="0" smtClean="0"/>
              <a:t>Presentation are:</a:t>
            </a:r>
          </a:p>
        </p:txBody>
      </p:sp>
      <p:sp>
        <p:nvSpPr>
          <p:cNvPr id="4" name="TextBox 3"/>
          <p:cNvSpPr txBox="1"/>
          <p:nvPr/>
        </p:nvSpPr>
        <p:spPr>
          <a:xfrm>
            <a:off x="381000" y="1600200"/>
            <a:ext cx="4114800" cy="4524315"/>
          </a:xfrm>
          <a:prstGeom prst="rect">
            <a:avLst/>
          </a:prstGeom>
          <a:noFill/>
        </p:spPr>
        <p:txBody>
          <a:bodyPr wrap="square" rtlCol="0">
            <a:spAutoFit/>
          </a:bodyPr>
          <a:lstStyle/>
          <a:p>
            <a:pPr marL="342900" indent="-342900">
              <a:buFont typeface="Arial" pitchFamily="34" charset="0"/>
              <a:buChar char="•"/>
            </a:pPr>
            <a:r>
              <a:rPr lang="en-US" dirty="0" smtClean="0"/>
              <a:t>Historical Sale prices</a:t>
            </a:r>
          </a:p>
          <a:p>
            <a:pPr marL="342900" indent="-342900">
              <a:buFont typeface="Arial" pitchFamily="34" charset="0"/>
              <a:buChar char="•"/>
            </a:pPr>
            <a:r>
              <a:rPr lang="en-US" dirty="0" smtClean="0"/>
              <a:t>Demographics</a:t>
            </a:r>
          </a:p>
          <a:p>
            <a:pPr marL="342900" indent="-342900">
              <a:buFont typeface="Arial" pitchFamily="34" charset="0"/>
              <a:buChar char="•"/>
            </a:pPr>
            <a:r>
              <a:rPr lang="en-US" dirty="0" smtClean="0"/>
              <a:t>Interest Rates</a:t>
            </a:r>
          </a:p>
          <a:p>
            <a:pPr marL="342900" indent="-342900">
              <a:buFont typeface="Arial" pitchFamily="34" charset="0"/>
              <a:buChar char="•"/>
            </a:pPr>
            <a:r>
              <a:rPr lang="en-US" dirty="0" smtClean="0"/>
              <a:t>The Economy</a:t>
            </a:r>
          </a:p>
          <a:p>
            <a:pPr marL="342900" indent="-342900">
              <a:buFont typeface="Arial" pitchFamily="34" charset="0"/>
              <a:buChar char="•"/>
            </a:pPr>
            <a:r>
              <a:rPr lang="en-US" dirty="0" smtClean="0"/>
              <a:t>Government Policies</a:t>
            </a:r>
          </a:p>
          <a:p>
            <a:pPr marL="342900" indent="-342900">
              <a:buFont typeface="Arial" pitchFamily="34" charset="0"/>
              <a:buChar char="•"/>
            </a:pPr>
            <a:r>
              <a:rPr lang="en-US" dirty="0" smtClean="0"/>
              <a:t>Neighborhood combs</a:t>
            </a:r>
          </a:p>
          <a:p>
            <a:pPr marL="342900" indent="-342900">
              <a:buFont typeface="Arial" pitchFamily="34" charset="0"/>
              <a:buChar char="•"/>
            </a:pPr>
            <a:r>
              <a:rPr lang="en-US" dirty="0" smtClean="0"/>
              <a:t>Location</a:t>
            </a:r>
          </a:p>
          <a:p>
            <a:pPr marL="342900" indent="-342900">
              <a:buFont typeface="Arial" pitchFamily="34" charset="0"/>
              <a:buChar char="•"/>
            </a:pPr>
            <a:r>
              <a:rPr lang="en-US" dirty="0" smtClean="0"/>
              <a:t>Home size and usable space</a:t>
            </a:r>
          </a:p>
          <a:p>
            <a:pPr marL="342900" indent="-342900">
              <a:buFont typeface="Arial" pitchFamily="34" charset="0"/>
              <a:buChar char="•"/>
            </a:pPr>
            <a:r>
              <a:rPr lang="en-US" dirty="0" smtClean="0"/>
              <a:t>Age and condition</a:t>
            </a:r>
          </a:p>
          <a:p>
            <a:pPr marL="342900" indent="-342900">
              <a:buFont typeface="Arial" pitchFamily="34" charset="0"/>
              <a:buChar char="•"/>
            </a:pPr>
            <a:r>
              <a:rPr lang="en-US" dirty="0" smtClean="0"/>
              <a:t>Updates and Upgrades</a:t>
            </a:r>
          </a:p>
          <a:p>
            <a:pPr marL="342900" indent="-342900">
              <a:buFont typeface="Arial" pitchFamily="34" charset="0"/>
              <a:buChar char="•"/>
            </a:pPr>
            <a:r>
              <a:rPr lang="en-US" dirty="0" smtClean="0"/>
              <a:t>The local market</a:t>
            </a:r>
          </a:p>
          <a:p>
            <a:pPr marL="342900" indent="-342900">
              <a:buFont typeface="Arial" pitchFamily="34" charset="0"/>
              <a:buChar char="•"/>
            </a:pPr>
            <a:r>
              <a:rPr lang="en-US" dirty="0" smtClean="0"/>
              <a:t>Economic Growth</a:t>
            </a:r>
          </a:p>
          <a:p>
            <a:pPr marL="342900" indent="-342900">
              <a:buFont typeface="Arial" pitchFamily="34" charset="0"/>
              <a:buChar char="•"/>
            </a:pPr>
            <a:r>
              <a:rPr lang="en-US" dirty="0" smtClean="0"/>
              <a:t>Consumer confidence</a:t>
            </a:r>
          </a:p>
          <a:p>
            <a:pPr marL="342900" indent="-342900">
              <a:buFont typeface="Arial" pitchFamily="34" charset="0"/>
              <a:buChar char="•"/>
            </a:pPr>
            <a:r>
              <a:rPr lang="en-US" dirty="0" smtClean="0"/>
              <a:t>Unemployment</a:t>
            </a:r>
          </a:p>
          <a:p>
            <a:pPr marL="342900" indent="-342900">
              <a:buFont typeface="Arial" pitchFamily="34" charset="0"/>
              <a:buChar char="•"/>
            </a:pPr>
            <a:r>
              <a:rPr lang="en-US" dirty="0" smtClean="0"/>
              <a:t>Mortgagee availability</a:t>
            </a:r>
          </a:p>
          <a:p>
            <a:pPr marL="342900" indent="-342900">
              <a:buFont typeface="Arial" pitchFamily="34" charset="0"/>
              <a:buChar char="•"/>
            </a:pPr>
            <a:r>
              <a:rPr lang="en-US" dirty="0" smtClean="0"/>
              <a:t>Supply</a:t>
            </a:r>
          </a:p>
        </p:txBody>
      </p:sp>
      <p:sp>
        <p:nvSpPr>
          <p:cNvPr id="5" name="TextBox 4"/>
          <p:cNvSpPr txBox="1"/>
          <p:nvPr/>
        </p:nvSpPr>
        <p:spPr>
          <a:xfrm>
            <a:off x="4724400" y="1600200"/>
            <a:ext cx="4038600" cy="4801314"/>
          </a:xfrm>
          <a:prstGeom prst="rect">
            <a:avLst/>
          </a:prstGeom>
          <a:noFill/>
        </p:spPr>
        <p:txBody>
          <a:bodyPr wrap="square" rtlCol="0">
            <a:spAutoFit/>
          </a:bodyPr>
          <a:lstStyle/>
          <a:p>
            <a:pPr marL="342900" indent="-342900">
              <a:buFont typeface="Arial" pitchFamily="34" charset="0"/>
              <a:buChar char="•"/>
            </a:pPr>
            <a:r>
              <a:rPr lang="en-US" dirty="0" smtClean="0"/>
              <a:t>Geographic factors</a:t>
            </a:r>
          </a:p>
          <a:p>
            <a:pPr marL="342900" indent="-342900">
              <a:buFont typeface="Arial" pitchFamily="34" charset="0"/>
              <a:buChar char="•"/>
            </a:pPr>
            <a:r>
              <a:rPr lang="en-US" dirty="0" smtClean="0"/>
              <a:t>Time Delays in building House</a:t>
            </a:r>
          </a:p>
          <a:p>
            <a:pPr marL="342900" indent="-342900">
              <a:buFont typeface="Arial" pitchFamily="34" charset="0"/>
              <a:buChar char="•"/>
            </a:pPr>
            <a:r>
              <a:rPr lang="en-US" dirty="0" smtClean="0"/>
              <a:t>Effectiveness/House Income Rates</a:t>
            </a:r>
          </a:p>
          <a:p>
            <a:pPr marL="342900" indent="-342900">
              <a:buFont typeface="Arial" pitchFamily="34" charset="0"/>
              <a:buChar char="•"/>
            </a:pPr>
            <a:r>
              <a:rPr lang="en-US" dirty="0" smtClean="0"/>
              <a:t>Home Sales Economy Mirror</a:t>
            </a:r>
          </a:p>
          <a:p>
            <a:pPr marL="342900" indent="-342900">
              <a:buFont typeface="Arial" pitchFamily="34" charset="0"/>
              <a:buChar char="•"/>
            </a:pPr>
            <a:r>
              <a:rPr lang="en-US" dirty="0" smtClean="0"/>
              <a:t>Sales of Household Cash Supply</a:t>
            </a:r>
          </a:p>
          <a:p>
            <a:pPr marL="342900" indent="-342900">
              <a:buFont typeface="Arial" pitchFamily="34" charset="0"/>
              <a:buChar char="•"/>
            </a:pPr>
            <a:r>
              <a:rPr lang="en-US" dirty="0" smtClean="0"/>
              <a:t>Closing Reflects a Market Crash</a:t>
            </a:r>
          </a:p>
          <a:p>
            <a:pPr marL="342900" indent="-342900">
              <a:buFont typeface="Arial" pitchFamily="34" charset="0"/>
              <a:buChar char="•"/>
            </a:pPr>
            <a:r>
              <a:rPr lang="en-US" dirty="0" smtClean="0"/>
              <a:t>Home Sales Financial Slowdown</a:t>
            </a:r>
          </a:p>
          <a:p>
            <a:pPr marL="342900" indent="-342900">
              <a:buFont typeface="Arial" pitchFamily="34" charset="0"/>
              <a:buChar char="•"/>
            </a:pPr>
            <a:r>
              <a:rPr lang="en-US" dirty="0" smtClean="0"/>
              <a:t>Advance</a:t>
            </a:r>
          </a:p>
          <a:p>
            <a:pPr marL="342900" indent="-342900">
              <a:buFont typeface="Arial" pitchFamily="34" charset="0"/>
              <a:buChar char="•"/>
            </a:pPr>
            <a:r>
              <a:rPr lang="en-US" dirty="0" smtClean="0"/>
              <a:t>Balance</a:t>
            </a:r>
          </a:p>
          <a:p>
            <a:pPr marL="342900" indent="-342900">
              <a:buFont typeface="Arial" pitchFamily="34" charset="0"/>
              <a:buChar char="•"/>
            </a:pPr>
            <a:r>
              <a:rPr lang="en-US" dirty="0" smtClean="0"/>
              <a:t>Compliance</a:t>
            </a:r>
          </a:p>
          <a:p>
            <a:pPr marL="342900" indent="-342900">
              <a:buFont typeface="Arial" pitchFamily="34" charset="0"/>
              <a:buChar char="•"/>
            </a:pPr>
            <a:r>
              <a:rPr lang="en-US" dirty="0" smtClean="0"/>
              <a:t>Change</a:t>
            </a:r>
          </a:p>
          <a:p>
            <a:pPr marL="342900" indent="-342900">
              <a:buFont typeface="Arial" pitchFamily="34" charset="0"/>
              <a:buChar char="•"/>
            </a:pPr>
            <a:r>
              <a:rPr lang="en-US" dirty="0" smtClean="0"/>
              <a:t>Competition</a:t>
            </a:r>
          </a:p>
          <a:p>
            <a:pPr marL="342900" indent="-342900">
              <a:buFont typeface="Arial" pitchFamily="34" charset="0"/>
              <a:buChar char="•"/>
            </a:pPr>
            <a:r>
              <a:rPr lang="en-US" dirty="0" smtClean="0"/>
              <a:t>Extinct</a:t>
            </a:r>
          </a:p>
          <a:p>
            <a:pPr marL="342900" indent="-342900">
              <a:buFont typeface="Arial" pitchFamily="34" charset="0"/>
              <a:buChar char="•"/>
            </a:pPr>
            <a:r>
              <a:rPr lang="en-US" dirty="0" smtClean="0"/>
              <a:t>Surplus Productivity</a:t>
            </a:r>
          </a:p>
          <a:p>
            <a:pPr marL="342900" indent="-342900">
              <a:buFont typeface="Arial" pitchFamily="34" charset="0"/>
              <a:buChar char="•"/>
            </a:pPr>
            <a:r>
              <a:rPr lang="en-US" dirty="0" smtClean="0"/>
              <a:t>Nearby Features</a:t>
            </a:r>
          </a:p>
          <a:p>
            <a:pPr marL="342900" indent="-342900">
              <a:buFont typeface="Arial" pitchFamily="34" charset="0"/>
              <a:buChar char="•"/>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Time Delays in Building </a:t>
            </a:r>
            <a:r>
              <a:rPr lang="en-US" dirty="0" smtClean="0"/>
              <a:t>House</a:t>
            </a:r>
            <a:endParaRPr lang="en-US" dirty="0"/>
          </a:p>
        </p:txBody>
      </p:sp>
      <p:sp>
        <p:nvSpPr>
          <p:cNvPr id="3" name="Content Placeholder 2"/>
          <p:cNvSpPr>
            <a:spLocks noGrp="1"/>
          </p:cNvSpPr>
          <p:nvPr>
            <p:ph idx="1"/>
          </p:nvPr>
        </p:nvSpPr>
        <p:spPr/>
        <p:txBody>
          <a:bodyPr>
            <a:normAutofit lnSpcReduction="10000"/>
          </a:bodyPr>
          <a:lstStyle/>
          <a:p>
            <a:r>
              <a:rPr lang="en-US" dirty="0" smtClean="0"/>
              <a:t>When house prices are rising, builders want to increase supply. However, from planning to completion can take up to 2 years. Therefore, if builders start building at peak of boom, when prices are falling, new houses are still coming onto the market. Therefore, the increase in supply, magnifies the falling prices (particularly a problem in the US at the moment). At the start of the boom, an inelastic supply squeezes prices upwards, even with relatively moderate demand. (this is the case in the UK</a:t>
            </a:r>
            <a:r>
              <a:rPr lang="en-US" dirty="0" smtClean="0"/>
              <a: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Effectiveness/House Income Rates</a:t>
            </a:r>
            <a:endParaRPr lang="en-US" dirty="0"/>
          </a:p>
        </p:txBody>
      </p:sp>
      <p:sp>
        <p:nvSpPr>
          <p:cNvPr id="3" name="Content Placeholder 2"/>
          <p:cNvSpPr>
            <a:spLocks noGrp="1"/>
          </p:cNvSpPr>
          <p:nvPr>
            <p:ph idx="1"/>
          </p:nvPr>
        </p:nvSpPr>
        <p:spPr/>
        <p:txBody>
          <a:bodyPr/>
          <a:lstStyle/>
          <a:p>
            <a:r>
              <a:rPr lang="en-US" dirty="0" smtClean="0"/>
              <a:t>The price-to-earnings ratio impacts demand. For house prices rising about wages, you would expect fewer people to afford. For example, the house price-to-income ratio increased to 5 in 2007. Homes were relatively expensive at this level, and we saw a correction with the drop in house prices.</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Sales Economy Mirror</a:t>
            </a:r>
            <a:endParaRPr lang="en-US" dirty="0"/>
          </a:p>
        </p:txBody>
      </p:sp>
      <p:sp>
        <p:nvSpPr>
          <p:cNvPr id="3" name="Content Placeholder 2"/>
          <p:cNvSpPr>
            <a:spLocks noGrp="1"/>
          </p:cNvSpPr>
          <p:nvPr>
            <p:ph idx="1"/>
          </p:nvPr>
        </p:nvSpPr>
        <p:spPr/>
        <p:txBody>
          <a:bodyPr>
            <a:normAutofit lnSpcReduction="10000"/>
          </a:bodyPr>
          <a:lstStyle/>
          <a:p>
            <a:r>
              <a:rPr lang="en-US" dirty="0" smtClean="0"/>
              <a:t>Home sales are usually directly related to the stability of an economy and economic growth and decrease. When the economic growth slowdown, cash supplies get limited thoroughly. Because capital is difficult to buy, the housing market will be less available to home buyers. Housing inventories increase and take longer to sell, as stringent credit standards make fewer buyers available. A higher consumer supply combined with lower demand usually leads to lower prices.</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Sales of Household Cash Supply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supply of money is vital to its overall health, and in general, for the sustainability of the housing market. The availability of funds in an economy that too when money is hard to receive, sales of home will dry up. Once cash is also easy to buy, too many investors enter the housing market and price rises for some time until the inevitable market correction or even crash happens. Home buildings and home sales should ideally align with economic activities, but this is not the case sometimes. Also read about the </a:t>
            </a:r>
            <a:r>
              <a:rPr lang="en-US" u="sng" dirty="0" smtClean="0">
                <a:hlinkClick r:id="rId3"/>
              </a:rPr>
              <a:t>real estate portals.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Reflects a Market Crash</a:t>
            </a:r>
            <a:endParaRPr lang="en-US" dirty="0"/>
          </a:p>
        </p:txBody>
      </p:sp>
      <p:sp>
        <p:nvSpPr>
          <p:cNvPr id="3" name="Content Placeholder 2"/>
          <p:cNvSpPr>
            <a:spLocks noGrp="1"/>
          </p:cNvSpPr>
          <p:nvPr>
            <p:ph idx="1"/>
          </p:nvPr>
        </p:nvSpPr>
        <p:spPr/>
        <p:txBody>
          <a:bodyPr/>
          <a:lstStyle/>
          <a:p>
            <a:r>
              <a:rPr lang="en-US" dirty="0" smtClean="0"/>
              <a:t>Across different economies, housing markets operate differently. The housing market is usually healthy during a strong economy. Then fewer people buy as interest rates rise. There may be an increase in foreclosures when people default on their loans, which usually happens with adjustable mortgages when the prices rise.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t>
            </a:r>
            <a:r>
              <a:rPr lang="en-US" dirty="0" smtClean="0"/>
              <a:t>ome Sales Financial Slowdown</a:t>
            </a:r>
            <a:endParaRPr lang="en-US" dirty="0"/>
          </a:p>
        </p:txBody>
      </p:sp>
      <p:sp>
        <p:nvSpPr>
          <p:cNvPr id="3" name="Content Placeholder 2"/>
          <p:cNvSpPr>
            <a:spLocks noGrp="1"/>
          </p:cNvSpPr>
          <p:nvPr>
            <p:ph idx="1"/>
          </p:nvPr>
        </p:nvSpPr>
        <p:spPr/>
        <p:txBody>
          <a:bodyPr/>
          <a:lstStyle/>
          <a:p>
            <a:r>
              <a:rPr lang="en-US" dirty="0" smtClean="0"/>
              <a:t>After an economy slows, the housing markets can be impacted. Slowdowns in the economy impact housing markets as housing-related activity decreases and overall economic demand slows. When economic reforms start and housing prices reflect the willingness of consumers to pay, the economic cycle breaks down.</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All property values are generated by predicting the potential benefits of the land. The value of land is now getting increased day by day. If you buy a home now, after many years you will have a good value to that home. The physical, political, economic and social changes all have an impact on the value of the land. Environmental changes such as climate or pollution may include physical factors. Financial problems can alter job rates in a given area. Social factors such as baby boomers’ aging were problems. Any or all of these and others may affect property values.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a:t>
            </a:r>
            <a:endParaRPr lang="en-US" dirty="0"/>
          </a:p>
        </p:txBody>
      </p:sp>
      <p:sp>
        <p:nvSpPr>
          <p:cNvPr id="3" name="Content Placeholder 2"/>
          <p:cNvSpPr>
            <a:spLocks noGrp="1"/>
          </p:cNvSpPr>
          <p:nvPr>
            <p:ph idx="1"/>
          </p:nvPr>
        </p:nvSpPr>
        <p:spPr/>
        <p:txBody>
          <a:bodyPr/>
          <a:lstStyle/>
          <a:p>
            <a:r>
              <a:rPr lang="en-US" dirty="0" smtClean="0"/>
              <a:t>A balance can be found in any given area between land value and building value. When the balance is retained, gross property values and constructor income are maximized in new homes. In most cases, for instance, a house that costs ₹ 71,30,650.00 in a settled land costing ₹ 3,56,53,750.00 will never be built. The balance must generally be similar to the balance in the area.</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Compliance</a:t>
            </a:r>
            <a:endParaRPr lang="en-US" dirty="0"/>
          </a:p>
        </p:txBody>
      </p:sp>
      <p:sp>
        <p:nvSpPr>
          <p:cNvPr id="3" name="Content Placeholder 2"/>
          <p:cNvSpPr>
            <a:spLocks noGrp="1"/>
          </p:cNvSpPr>
          <p:nvPr>
            <p:ph idx="1"/>
          </p:nvPr>
        </p:nvSpPr>
        <p:spPr/>
        <p:txBody>
          <a:bodyPr/>
          <a:lstStyle/>
          <a:p>
            <a:r>
              <a:rPr lang="en-US" dirty="0" smtClean="0"/>
              <a:t>Value is developed and maintained in similar situations. You don’t want to build an office building across the street from your house because you live in a neighborhood that includes single-family homes. Your house’s value would likely be affected negatively by this inconsistent land use.</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a:t>
            </a:r>
            <a:endParaRPr lang="en-US" dirty="0"/>
          </a:p>
        </p:txBody>
      </p:sp>
      <p:sp>
        <p:nvSpPr>
          <p:cNvPr id="3" name="Content Placeholder 2"/>
          <p:cNvSpPr>
            <a:spLocks noGrp="1"/>
          </p:cNvSpPr>
          <p:nvPr>
            <p:ph idx="1"/>
          </p:nvPr>
        </p:nvSpPr>
        <p:spPr/>
        <p:txBody>
          <a:bodyPr/>
          <a:lstStyle/>
          <a:p>
            <a:r>
              <a:rPr lang="en-US" dirty="0" smtClean="0"/>
              <a:t>All of which affect property value are physical, political, financial, and social changes. Environmental changes such as weather or pollution can involve physical factors. Economic problems can change job rates in a region. Social factors such as </a:t>
            </a:r>
            <a:r>
              <a:rPr lang="en-US" u="sng" dirty="0" smtClean="0">
                <a:hlinkClick r:id="rId2"/>
              </a:rPr>
              <a:t>baby boomers aging </a:t>
            </a:r>
            <a:r>
              <a:rPr lang="en-US" dirty="0" smtClean="0"/>
              <a:t>were problems. Everyone or everyone else can have an impact on property values.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smtClean="0"/>
              <a:t>Historical sale prices</a:t>
            </a:r>
            <a:endParaRPr lang="en-US" dirty="0"/>
          </a:p>
        </p:txBody>
      </p:sp>
      <p:sp>
        <p:nvSpPr>
          <p:cNvPr id="3" name="Content Placeholder 2"/>
          <p:cNvSpPr>
            <a:spLocks noGrp="1"/>
          </p:cNvSpPr>
          <p:nvPr>
            <p:ph idx="1"/>
          </p:nvPr>
        </p:nvSpPr>
        <p:spPr/>
        <p:txBody>
          <a:bodyPr>
            <a:normAutofit fontScale="92500"/>
          </a:bodyPr>
          <a:lstStyle/>
          <a:p>
            <a:pPr fontAlgn="base"/>
            <a:r>
              <a:rPr lang="en-US" dirty="0" smtClean="0"/>
              <a:t>One of the first things real estate agents, appraisers and prospective homebuyers look at is the </a:t>
            </a:r>
            <a:r>
              <a:rPr lang="en-US" dirty="0" smtClean="0">
                <a:hlinkClick r:id="rId3"/>
              </a:rPr>
              <a:t>historical sale price of the property</a:t>
            </a:r>
            <a:r>
              <a:rPr lang="en-US" dirty="0" smtClean="0"/>
              <a:t>.</a:t>
            </a:r>
          </a:p>
          <a:p>
            <a:pPr fontAlgn="base"/>
            <a:r>
              <a:rPr lang="en-US" dirty="0" smtClean="0"/>
              <a:t>If the property has been sold three times in the past three years, for $150,000, $155,000 and $153,000, it seems reasonable to start at a valuation around $150,000, and make adjustments based on any new additions or changes to the property.</a:t>
            </a:r>
          </a:p>
          <a:p>
            <a:pPr fontAlgn="base"/>
            <a:r>
              <a:rPr lang="en-US" dirty="0" smtClean="0"/>
              <a:t>Historical prices are also usually dependent on the other factors on this list.</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Competition</a:t>
            </a:r>
            <a:endParaRPr lang="en-US" dirty="0"/>
          </a:p>
        </p:txBody>
      </p:sp>
      <p:sp>
        <p:nvSpPr>
          <p:cNvPr id="3" name="Content Placeholder 2"/>
          <p:cNvSpPr>
            <a:spLocks noGrp="1"/>
          </p:cNvSpPr>
          <p:nvPr>
            <p:ph idx="1"/>
          </p:nvPr>
        </p:nvSpPr>
        <p:spPr/>
        <p:txBody>
          <a:bodyPr/>
          <a:lstStyle/>
          <a:p>
            <a:r>
              <a:rPr lang="en-US" dirty="0" smtClean="0"/>
              <a:t>Competition shows that the supply side is trying to meet the demand side on the real estate until demand is met. A developer may see the need in a specific location for a new office building.</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Extinct</a:t>
            </a:r>
            <a:endParaRPr lang="en-US" dirty="0"/>
          </a:p>
        </p:txBody>
      </p:sp>
      <p:sp>
        <p:nvSpPr>
          <p:cNvPr id="3" name="Content Placeholder 2"/>
          <p:cNvSpPr>
            <a:spLocks noGrp="1"/>
          </p:cNvSpPr>
          <p:nvPr>
            <p:ph idx="1"/>
          </p:nvPr>
        </p:nvSpPr>
        <p:spPr/>
        <p:txBody>
          <a:bodyPr/>
          <a:lstStyle/>
          <a:p>
            <a:r>
              <a:rPr lang="en-US" dirty="0" smtClean="0"/>
              <a:t>Real estate is affected by all that happens around it as it stays in a fixed location. The gas station on the street, school quality, factory closing in town, mortgage interest rates, etc. has an impact on the value of homes.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Increases and Decreases</a:t>
            </a:r>
            <a:endParaRPr lang="en-US" dirty="0"/>
          </a:p>
        </p:txBody>
      </p:sp>
      <p:sp>
        <p:nvSpPr>
          <p:cNvPr id="3" name="Content Placeholder 2"/>
          <p:cNvSpPr>
            <a:spLocks noGrp="1"/>
          </p:cNvSpPr>
          <p:nvPr>
            <p:ph idx="1"/>
          </p:nvPr>
        </p:nvSpPr>
        <p:spPr/>
        <p:txBody>
          <a:bodyPr/>
          <a:lstStyle/>
          <a:p>
            <a:r>
              <a:rPr lang="en-US" dirty="0" smtClean="0"/>
              <a:t>Increasing and decreasing returns are associated with the addition of improvements in a property. Increasing returns arise when an upgrade gives the property more value than its price. You get more than one dollar back from spent cent. Returns decrease when the cost is increasing by an increase.</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Surplus Productivity</a:t>
            </a:r>
            <a:endParaRPr lang="en-US" dirty="0"/>
          </a:p>
        </p:txBody>
      </p:sp>
      <p:sp>
        <p:nvSpPr>
          <p:cNvPr id="3" name="Content Placeholder 2"/>
          <p:cNvSpPr>
            <a:spLocks noGrp="1"/>
          </p:cNvSpPr>
          <p:nvPr>
            <p:ph idx="1"/>
          </p:nvPr>
        </p:nvSpPr>
        <p:spPr/>
        <p:txBody>
          <a:bodyPr/>
          <a:lstStyle/>
          <a:p>
            <a:r>
              <a:rPr lang="en-US" dirty="0" smtClean="0"/>
              <a:t>The main difference between cost and sale price is excess productivity after the contractor assembles property, workforce, resources, and teamwork required to create and then sell the house. This term is used by economists to mean money.</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Nearby Features</a:t>
            </a:r>
            <a:endParaRPr lang="en-US" dirty="0"/>
          </a:p>
        </p:txBody>
      </p:sp>
      <p:sp>
        <p:nvSpPr>
          <p:cNvPr id="3" name="Content Placeholder 2"/>
          <p:cNvSpPr>
            <a:spLocks noGrp="1"/>
          </p:cNvSpPr>
          <p:nvPr>
            <p:ph idx="1"/>
          </p:nvPr>
        </p:nvSpPr>
        <p:spPr/>
        <p:txBody>
          <a:bodyPr/>
          <a:lstStyle/>
          <a:p>
            <a:pPr fontAlgn="base"/>
            <a:r>
              <a:rPr lang="en-US" dirty="0" smtClean="0"/>
              <a:t>Finally, you’ll want to think about where the property is located, in relation to other accommodations and features.</a:t>
            </a:r>
          </a:p>
          <a:p>
            <a:pPr fontAlgn="base"/>
            <a:r>
              <a:rPr lang="en-US" dirty="0" smtClean="0"/>
              <a:t>For example, homes that are close to shopping locations, and ones with easy access to major highways, tend to sell for more than ones far away from everything.</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Demographics</a:t>
            </a:r>
            <a:endParaRPr lang="en-US" dirty="0"/>
          </a:p>
        </p:txBody>
      </p:sp>
      <p:sp>
        <p:nvSpPr>
          <p:cNvPr id="3" name="Content Placeholder 2"/>
          <p:cNvSpPr>
            <a:spLocks noGrp="1"/>
          </p:cNvSpPr>
          <p:nvPr>
            <p:ph idx="1"/>
          </p:nvPr>
        </p:nvSpPr>
        <p:spPr/>
        <p:txBody>
          <a:bodyPr/>
          <a:lstStyle/>
          <a:p>
            <a:r>
              <a:rPr lang="en-US" u="sng" dirty="0" smtClean="0">
                <a:hlinkClick r:id="rId3"/>
              </a:rPr>
              <a:t>Demographics</a:t>
            </a:r>
            <a:r>
              <a:rPr lang="en-US" dirty="0" smtClean="0"/>
              <a:t> are the data that describes the composition of a population, such as age, race, gender, income, migration patterns, and population growth. These statistics are an often overlooked but significant factor that affects how real estate is priced and what types of properties are in demand. Major shifts in the demographics of a nation can have a large impact on real estate trends for several decades.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Interest Rates </a:t>
            </a:r>
            <a:endParaRPr lang="en-US" dirty="0"/>
          </a:p>
        </p:txBody>
      </p:sp>
      <p:sp>
        <p:nvSpPr>
          <p:cNvPr id="3" name="Content Placeholder 2"/>
          <p:cNvSpPr>
            <a:spLocks noGrp="1"/>
          </p:cNvSpPr>
          <p:nvPr>
            <p:ph idx="1"/>
          </p:nvPr>
        </p:nvSpPr>
        <p:spPr/>
        <p:txBody>
          <a:bodyPr>
            <a:normAutofit lnSpcReduction="10000"/>
          </a:bodyPr>
          <a:lstStyle/>
          <a:p>
            <a:r>
              <a:rPr lang="en-US" u="sng" dirty="0" smtClean="0">
                <a:hlinkClick r:id="rId3"/>
              </a:rPr>
              <a:t>Interest rates</a:t>
            </a:r>
            <a:r>
              <a:rPr lang="en-US" dirty="0" smtClean="0"/>
              <a:t> also have a major impact on the real estate markets. If you're considering buying a home with a mortgage it is beneficial to research interest rates using a mortgage calculator. Changes in interest rates can greatly influence a person's ability to purchase a residential property. That is because the lower interest rates go, the lower the cost to obtain a </a:t>
            </a:r>
            <a:r>
              <a:rPr lang="en-US" u="sng" dirty="0" smtClean="0">
                <a:hlinkClick r:id="rId4"/>
              </a:rPr>
              <a:t>mortgage</a:t>
            </a:r>
            <a:r>
              <a:rPr lang="en-US" dirty="0" smtClean="0"/>
              <a:t> to buy a home will be, which creates a higher demand for real estate, which again pushes prices up.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smtClean="0"/>
              <a:t>Economy</a:t>
            </a:r>
            <a:endParaRPr lang="en-US" dirty="0"/>
          </a:p>
        </p:txBody>
      </p:sp>
      <p:sp>
        <p:nvSpPr>
          <p:cNvPr id="3" name="Content Placeholder 2"/>
          <p:cNvSpPr>
            <a:spLocks noGrp="1"/>
          </p:cNvSpPr>
          <p:nvPr>
            <p:ph idx="1"/>
          </p:nvPr>
        </p:nvSpPr>
        <p:spPr/>
        <p:txBody>
          <a:bodyPr/>
          <a:lstStyle/>
          <a:p>
            <a:r>
              <a:rPr lang="en-US" dirty="0" smtClean="0"/>
              <a:t>Another key factor that affects the value of real estate is the overall health of the economy. This is generally measured by </a:t>
            </a:r>
            <a:r>
              <a:rPr lang="en-US" u="sng" dirty="0" smtClean="0">
                <a:hlinkClick r:id="rId3"/>
              </a:rPr>
              <a:t>economic indicators</a:t>
            </a:r>
            <a:r>
              <a:rPr lang="en-US" dirty="0" smtClean="0"/>
              <a:t> such as the </a:t>
            </a:r>
            <a:r>
              <a:rPr lang="en-US" u="sng" dirty="0" smtClean="0">
                <a:hlinkClick r:id="rId4"/>
              </a:rPr>
              <a:t>GDP</a:t>
            </a:r>
            <a:r>
              <a:rPr lang="en-US" dirty="0" smtClean="0"/>
              <a:t>, employment data, manufacturing activity, the prices of goods, etc. Broadly speaking, when the economy is sluggish, so is real estate.</a:t>
            </a:r>
          </a:p>
          <a:p>
            <a:r>
              <a:rPr lang="en-US" dirty="0" smtClean="0"/>
              <a:t>However, the cyclicality of the economy can have varying effects on different types of real estate.</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Government </a:t>
            </a:r>
            <a:r>
              <a:rPr lang="en-US" dirty="0" smtClean="0"/>
              <a:t>Policies/Subsidies</a:t>
            </a:r>
            <a:endParaRPr lang="en-US" dirty="0"/>
          </a:p>
        </p:txBody>
      </p:sp>
      <p:sp>
        <p:nvSpPr>
          <p:cNvPr id="3" name="Content Placeholder 2"/>
          <p:cNvSpPr>
            <a:spLocks noGrp="1"/>
          </p:cNvSpPr>
          <p:nvPr>
            <p:ph idx="1"/>
          </p:nvPr>
        </p:nvSpPr>
        <p:spPr/>
        <p:txBody>
          <a:bodyPr/>
          <a:lstStyle/>
          <a:p>
            <a:r>
              <a:rPr lang="en-US" dirty="0" smtClean="0"/>
              <a:t>Legislation is also another factor that can have a sizable impact on property demand and prices. </a:t>
            </a:r>
            <a:r>
              <a:rPr lang="en-US" u="sng" dirty="0" smtClean="0">
                <a:hlinkClick r:id="rId3"/>
              </a:rPr>
              <a:t>Tax credits</a:t>
            </a:r>
            <a:r>
              <a:rPr lang="en-US" dirty="0" smtClean="0"/>
              <a:t>, </a:t>
            </a:r>
            <a:r>
              <a:rPr lang="en-US" u="sng" dirty="0" smtClean="0">
                <a:hlinkClick r:id="rId4"/>
              </a:rPr>
              <a:t>deductions</a:t>
            </a:r>
            <a:r>
              <a:rPr lang="en-US" dirty="0" smtClean="0"/>
              <a:t>, and </a:t>
            </a:r>
            <a:r>
              <a:rPr lang="en-US" u="sng" dirty="0" smtClean="0">
                <a:hlinkClick r:id="rId5"/>
              </a:rPr>
              <a:t>subsidies</a:t>
            </a:r>
            <a:r>
              <a:rPr lang="en-US" dirty="0" smtClean="0"/>
              <a:t> are some of the ways the government can temporarily boost demand for real estate for as long as they are in place. Being aware of current government incentives can help you determine </a:t>
            </a:r>
            <a:r>
              <a:rPr lang="en-US" u="sng" dirty="0" smtClean="0">
                <a:hlinkClick r:id="rId6"/>
              </a:rPr>
              <a:t>changes in supply</a:t>
            </a:r>
            <a:r>
              <a:rPr lang="en-US" dirty="0" smtClean="0"/>
              <a:t> and demand and identify potentially false trends.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Neighborhood comps</a:t>
            </a:r>
            <a:endParaRPr lang="en-US" dirty="0"/>
          </a:p>
        </p:txBody>
      </p:sp>
      <p:sp>
        <p:nvSpPr>
          <p:cNvPr id="3" name="Content Placeholder 2"/>
          <p:cNvSpPr>
            <a:spLocks noGrp="1"/>
          </p:cNvSpPr>
          <p:nvPr>
            <p:ph idx="1"/>
          </p:nvPr>
        </p:nvSpPr>
        <p:spPr/>
        <p:txBody>
          <a:bodyPr/>
          <a:lstStyle/>
          <a:p>
            <a:r>
              <a:rPr lang="en-US" dirty="0" smtClean="0"/>
              <a:t>One of the best indicators of your home’s value is the sale prices of similar homes in your neighborhood that have sold recently. These comparable homes are often referred to as “comps”. Whether it’s a home appraisal, a comparative market analysis done by an agent, or an </a:t>
            </a:r>
            <a:r>
              <a:rPr lang="en-US" dirty="0" err="1" smtClean="0"/>
              <a:t>Opendoor</a:t>
            </a:r>
            <a:r>
              <a:rPr lang="en-US" dirty="0" smtClean="0"/>
              <a:t> evaluation, most real estate experts will rely on comps to estimate your home value.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a:t>
            </a:r>
            <a:endParaRPr lang="en-US" dirty="0"/>
          </a:p>
        </p:txBody>
      </p:sp>
      <p:sp>
        <p:nvSpPr>
          <p:cNvPr id="3" name="Content Placeholder 2"/>
          <p:cNvSpPr>
            <a:spLocks noGrp="1"/>
          </p:cNvSpPr>
          <p:nvPr>
            <p:ph idx="1"/>
          </p:nvPr>
        </p:nvSpPr>
        <p:spPr/>
        <p:txBody>
          <a:bodyPr>
            <a:normAutofit lnSpcReduction="10000"/>
          </a:bodyPr>
          <a:lstStyle/>
          <a:p>
            <a:r>
              <a:rPr lang="en-US" dirty="0" smtClean="0"/>
              <a:t>Your current home may be the ideal location for you</a:t>
            </a:r>
            <a:r>
              <a:rPr lang="en-US" i="1" dirty="0" smtClean="0"/>
              <a:t> — </a:t>
            </a:r>
            <a:r>
              <a:rPr lang="en-US" dirty="0" smtClean="0"/>
              <a:t>close to your job or near your parent’s house — but when appraisers determine how much value to assign based on the location of the house, they’re looking at three primary indicators, according to </a:t>
            </a:r>
            <a:r>
              <a:rPr lang="en-US" u="sng" dirty="0" smtClean="0">
                <a:hlinkClick r:id="rId3"/>
              </a:rPr>
              <a:t>Inman</a:t>
            </a:r>
            <a:r>
              <a:rPr lang="en-US" dirty="0" smtClean="0"/>
              <a:t>:</a:t>
            </a:r>
          </a:p>
          <a:p>
            <a:pPr lvl="1"/>
            <a:r>
              <a:rPr lang="en-US" dirty="0" smtClean="0"/>
              <a:t>The quality of local schools</a:t>
            </a:r>
          </a:p>
          <a:p>
            <a:pPr lvl="1"/>
            <a:r>
              <a:rPr lang="en-US" dirty="0" smtClean="0"/>
              <a:t>Employment opportunities</a:t>
            </a:r>
          </a:p>
          <a:p>
            <a:pPr lvl="1"/>
            <a:r>
              <a:rPr lang="en-US" dirty="0" smtClean="0"/>
              <a:t>Proximity to shopping, entertainment, and recreational centers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37</TotalTime>
  <Words>1794</Words>
  <Application>Microsoft Office PowerPoint</Application>
  <PresentationFormat>On-screen Show (4:3)</PresentationFormat>
  <Paragraphs>158</Paragraphs>
  <Slides>34</Slides>
  <Notes>24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Urban</vt:lpstr>
      <vt:lpstr>Factors Affecting House Prices in USA</vt:lpstr>
      <vt:lpstr>Slide 2</vt:lpstr>
      <vt:lpstr>Historical sale prices</vt:lpstr>
      <vt:lpstr>Demographics</vt:lpstr>
      <vt:lpstr>Interest Rates </vt:lpstr>
      <vt:lpstr>The Economy</vt:lpstr>
      <vt:lpstr>Government Policies/Subsidies</vt:lpstr>
      <vt:lpstr>Neighborhood comps</vt:lpstr>
      <vt:lpstr>Location</vt:lpstr>
      <vt:lpstr>Home size and usable space</vt:lpstr>
      <vt:lpstr>Age and Condition</vt:lpstr>
      <vt:lpstr>Upgrades and updates</vt:lpstr>
      <vt:lpstr>The local market</vt:lpstr>
      <vt:lpstr>Economic Growth</vt:lpstr>
      <vt:lpstr>Unemployment</vt:lpstr>
      <vt:lpstr>Consumer Confidence</vt:lpstr>
      <vt:lpstr>Mortgage availability</vt:lpstr>
      <vt:lpstr>Supply</vt:lpstr>
      <vt:lpstr>Geographical factors</vt:lpstr>
      <vt:lpstr>Time Delays in Building House</vt:lpstr>
      <vt:lpstr>Effectiveness/House Income Rates</vt:lpstr>
      <vt:lpstr>Home Sales Economy Mirror</vt:lpstr>
      <vt:lpstr>Sales of Household Cash Supply</vt:lpstr>
      <vt:lpstr>Closing Reflects a Market Crash</vt:lpstr>
      <vt:lpstr>Home Sales Financial Slowdown</vt:lpstr>
      <vt:lpstr>Advance</vt:lpstr>
      <vt:lpstr>Balance</vt:lpstr>
      <vt:lpstr>Compliance</vt:lpstr>
      <vt:lpstr>Change</vt:lpstr>
      <vt:lpstr>Competition</vt:lpstr>
      <vt:lpstr>Extinct</vt:lpstr>
      <vt:lpstr>Return Increases and Decreases</vt:lpstr>
      <vt:lpstr>Surplus Productivity</vt:lpstr>
      <vt:lpstr>Nearby Features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 Affecting House Prices in USA</dc:title>
  <dc:creator>Divyansh Tiwari</dc:creator>
  <cp:lastModifiedBy>Divyansh Tiwari</cp:lastModifiedBy>
  <cp:revision>1</cp:revision>
  <dcterms:created xsi:type="dcterms:W3CDTF">2021-02-08T16:09:31Z</dcterms:created>
  <dcterms:modified xsi:type="dcterms:W3CDTF">2021-02-08T16:46:51Z</dcterms:modified>
</cp:coreProperties>
</file>