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558" y="-9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024034" y="3314150"/>
            <a:ext cx="9141108" cy="1938992"/>
          </a:xfrm>
          <a:prstGeom prst="rect">
            <a:avLst/>
          </a:prstGeom>
          <a:noFill/>
        </p:spPr>
        <p:txBody>
          <a:bodyPr wrap="square" rtlCol="0">
            <a:spAutoFit/>
          </a:bodyPr>
          <a:lstStyle/>
          <a:p>
            <a:r>
              <a:rPr lang="en-US" sz="2400" dirty="0"/>
              <a:t>STUDENT </a:t>
            </a:r>
            <a:r>
              <a:rPr lang="en-US" sz="2400" dirty="0" smtClean="0"/>
              <a:t>NAME: DIVYA.M</a:t>
            </a:r>
            <a:endParaRPr lang="en-US" sz="2400" dirty="0"/>
          </a:p>
          <a:p>
            <a:r>
              <a:rPr lang="en-US" sz="2400" dirty="0"/>
              <a:t>REGISTER </a:t>
            </a:r>
            <a:r>
              <a:rPr lang="en-US" sz="2400" dirty="0" smtClean="0"/>
              <a:t>NO: 2213391042016,</a:t>
            </a:r>
            <a:r>
              <a:rPr lang="en-US" sz="2400" dirty="0" smtClean="0"/>
              <a:t> </a:t>
            </a:r>
            <a:r>
              <a:rPr lang="en-US" sz="2400" dirty="0" smtClean="0"/>
              <a:t>[</a:t>
            </a:r>
            <a:r>
              <a:rPr lang="en-US" sz="2400" dirty="0" smtClean="0"/>
              <a:t> </a:t>
            </a:r>
            <a:r>
              <a:rPr lang="en-US" sz="2400" dirty="0" smtClean="0"/>
              <a:t>asunm13392213391042016]</a:t>
            </a:r>
            <a:endParaRPr lang="en-US" sz="2400" dirty="0"/>
          </a:p>
          <a:p>
            <a:r>
              <a:rPr lang="en-US" sz="2400" dirty="0" smtClean="0"/>
              <a:t>DEPARTMENT:BACHELOR OF COMMERCE[CORPORATE SECRETARYSHIP]</a:t>
            </a:r>
            <a:endParaRPr lang="en-US" sz="2400" dirty="0"/>
          </a:p>
          <a:p>
            <a:r>
              <a:rPr lang="en-US" sz="2400" dirty="0" smtClean="0"/>
              <a:t>COLLEGE : QUEEN MARY’S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TextBox 7"/>
          <p:cNvSpPr txBox="1"/>
          <p:nvPr/>
        </p:nvSpPr>
        <p:spPr>
          <a:xfrm>
            <a:off x="1381092" y="2571744"/>
            <a:ext cx="7000924" cy="2308324"/>
          </a:xfrm>
          <a:prstGeom prst="rect">
            <a:avLst/>
          </a:prstGeom>
          <a:noFill/>
        </p:spPr>
        <p:txBody>
          <a:bodyPr wrap="square" rtlCol="0">
            <a:spAutoFit/>
          </a:bodyPr>
          <a:lstStyle/>
          <a:p>
            <a:r>
              <a:rPr lang="en-US" dirty="0" smtClean="0"/>
              <a:t>The salary data analysis reveals notable disparities between male and female salaries across various job titles. For Analysts, females earn 10.8% more than males, while for Managers, males earn 5.3% more than females. Team Leads show a 12.8% higher salary for males compared to females. Intern and Senior Developer roles have data for only one gender, limiting comparison. Visualizations highlight these gender pay gaps and provide a clear view of salary distributions, aiding in understanding and addressing compensation inequalities.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595538" y="1571612"/>
            <a:ext cx="5357850" cy="3416320"/>
          </a:xfrm>
          <a:prstGeom prst="rect">
            <a:avLst/>
          </a:prstGeom>
          <a:noFill/>
        </p:spPr>
        <p:txBody>
          <a:bodyPr wrap="square" rtlCol="0">
            <a:spAutoFit/>
          </a:bodyPr>
          <a:lstStyle/>
          <a:p>
            <a:r>
              <a:rPr lang="en-US" dirty="0" smtClean="0"/>
              <a:t>The analysis of salary data indicates significant gender pay disparities across different job titles. While female Analysts and Junior Developers earn more than their male counterparts, males in managerial and team lead roles earn higher salaries. This suggests a potential imbalance in compensation practices that warrants further investigation. Addressing these disparities could enhance fairness and equity in salary structures, promoting a more inclusive workplace environment. Continued monitoring and adjustments are recommended to ensure equitable compensation across all job roles and genders.</a:t>
            </a:r>
            <a:endParaRPr lang="en-US"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Employee  Salary </a:t>
            </a:r>
            <a:r>
              <a:rPr lang="en-US" sz="4400" b="1" dirty="0" smtClean="0">
                <a:solidFill>
                  <a:srgbClr val="0F0F0F"/>
                </a:solidFill>
                <a:latin typeface="Times New Roman" panose="02020603050405020304" pitchFamily="18" charset="0"/>
                <a:cs typeface="Times New Roman" panose="02020603050405020304" pitchFamily="18" charset="0"/>
              </a:rPr>
              <a:t>Based on Job Position </a:t>
            </a:r>
            <a:r>
              <a:rPr lang="en-US" sz="4400" b="1" dirty="0" smtClean="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p:cNvSpPr txBox="1"/>
          <p:nvPr/>
        </p:nvSpPr>
        <p:spPr>
          <a:xfrm>
            <a:off x="1523968" y="2214554"/>
            <a:ext cx="5000660" cy="3139321"/>
          </a:xfrm>
          <a:prstGeom prst="rect">
            <a:avLst/>
          </a:prstGeom>
          <a:noFill/>
        </p:spPr>
        <p:txBody>
          <a:bodyPr wrap="square" rtlCol="0">
            <a:spAutoFit/>
          </a:bodyPr>
          <a:lstStyle/>
          <a:p>
            <a:r>
              <a:rPr lang="en-US" dirty="0" smtClean="0"/>
              <a:t>The pivot </a:t>
            </a:r>
            <a:r>
              <a:rPr lang="en-US" dirty="0" smtClean="0"/>
              <a:t>table and graph </a:t>
            </a:r>
            <a:r>
              <a:rPr lang="en-US" dirty="0" smtClean="0"/>
              <a:t>presents maximum salary data segmented by job title and gender. It highlights disparities in salaries across different roles, with some job titles having data only for one gender. For instance, the Manager role shows a higher salary for males compared to females, while roles like Analyst and Junior Developer have varying salaries with no data for one gender in certain cases. This uneven distribution of data and salary gaps may point to underlying issues such as gender pay disparities and incomplete data reporting.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1309654" y="2214554"/>
            <a:ext cx="6096000" cy="2862322"/>
          </a:xfrm>
          <a:prstGeom prst="rect">
            <a:avLst/>
          </a:prstGeom>
        </p:spPr>
        <p:txBody>
          <a:bodyPr>
            <a:spAutoFit/>
          </a:bodyPr>
          <a:lstStyle/>
          <a:p>
            <a:r>
              <a:rPr lang="en-US" dirty="0" smtClean="0"/>
              <a:t>This project involves analyzing salary data across various job titles and gender distinctions. The dataset reveals differences in maximum salaries for roles such as Analyst, Intern, Junior Developer, Manager, Senior Developer, and Team Lead. Notably, salaries for Managers and Senior Developers show gender-based variations, with Managers earning more for males and Senior Developers only having data for males. The analysis aims to identify patterns and potential disparities in compensation, providing insights into gender-related pay equity and the completeness of salary data across job roles.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738150" y="1857364"/>
            <a:ext cx="7905784" cy="4247317"/>
          </a:xfrm>
          <a:prstGeom prst="rect">
            <a:avLst/>
          </a:prstGeom>
        </p:spPr>
        <p:txBody>
          <a:bodyPr wrap="square">
            <a:spAutoFit/>
          </a:bodyPr>
          <a:lstStyle/>
          <a:p>
            <a:endParaRPr lang="en-US" dirty="0" smtClean="0"/>
          </a:p>
          <a:p>
            <a:r>
              <a:rPr lang="en-US" dirty="0" smtClean="0"/>
              <a:t>1. </a:t>
            </a:r>
            <a:r>
              <a:rPr lang="en-US" dirty="0" smtClean="0"/>
              <a:t>Human </a:t>
            </a:r>
            <a:r>
              <a:rPr lang="en-US" dirty="0" smtClean="0"/>
              <a:t>Resources (HR) </a:t>
            </a:r>
            <a:r>
              <a:rPr lang="en-US" dirty="0" smtClean="0"/>
              <a:t>Teams: </a:t>
            </a:r>
            <a:r>
              <a:rPr lang="en-US" dirty="0" smtClean="0"/>
              <a:t>To review and adjust compensation strategies, ensuring pay equity and compliance with internal and external standards.</a:t>
            </a:r>
          </a:p>
          <a:p>
            <a:endParaRPr lang="en-US" dirty="0" smtClean="0"/>
          </a:p>
          <a:p>
            <a:r>
              <a:rPr lang="en-US" dirty="0" smtClean="0"/>
              <a:t>2. </a:t>
            </a:r>
            <a:r>
              <a:rPr lang="en-US" dirty="0" smtClean="0"/>
              <a:t>Diversity </a:t>
            </a:r>
            <a:r>
              <a:rPr lang="en-US" dirty="0" smtClean="0"/>
              <a:t>and Inclusion (D&amp;I) </a:t>
            </a:r>
            <a:r>
              <a:rPr lang="en-US" dirty="0" err="1" smtClean="0"/>
              <a:t>Officers:To</a:t>
            </a:r>
            <a:r>
              <a:rPr lang="en-US" dirty="0" smtClean="0"/>
              <a:t> </a:t>
            </a:r>
            <a:r>
              <a:rPr lang="en-US" dirty="0" smtClean="0"/>
              <a:t>evaluate and address potential gender pay gaps and foster a more equitable work environment.</a:t>
            </a:r>
          </a:p>
          <a:p>
            <a:endParaRPr lang="en-US" dirty="0" smtClean="0"/>
          </a:p>
          <a:p>
            <a:r>
              <a:rPr lang="en-US" dirty="0" smtClean="0"/>
              <a:t>3. </a:t>
            </a:r>
            <a:r>
              <a:rPr lang="en-US" dirty="0" smtClean="0"/>
              <a:t>Compensation Analysts: </a:t>
            </a:r>
            <a:r>
              <a:rPr lang="en-US" dirty="0" smtClean="0"/>
              <a:t>To analyze and benchmark salaries against industry standards and internal roles for better salary structuring.</a:t>
            </a:r>
          </a:p>
          <a:p>
            <a:endParaRPr lang="en-US" dirty="0" smtClean="0"/>
          </a:p>
          <a:p>
            <a:r>
              <a:rPr lang="en-US" dirty="0" smtClean="0"/>
              <a:t>4. </a:t>
            </a:r>
            <a:r>
              <a:rPr lang="en-US" dirty="0" smtClean="0"/>
              <a:t>Executive Leadership: </a:t>
            </a:r>
            <a:r>
              <a:rPr lang="en-US" dirty="0" smtClean="0"/>
              <a:t>To make strategic decisions related to budgeting, salary adjustments, and overall compensation policies based on the data insights.</a:t>
            </a:r>
          </a:p>
          <a:p>
            <a:endParaRPr lang="en-US" dirty="0" smtClean="0"/>
          </a:p>
          <a:p>
            <a:r>
              <a:rPr lang="en-US" dirty="0" smtClean="0"/>
              <a:t>5. </a:t>
            </a:r>
            <a:r>
              <a:rPr lang="en-US" dirty="0" smtClean="0"/>
              <a:t>Employees </a:t>
            </a:r>
            <a:r>
              <a:rPr lang="en-US" dirty="0" smtClean="0"/>
              <a:t>and Prospective </a:t>
            </a:r>
            <a:r>
              <a:rPr lang="en-US" dirty="0" smtClean="0"/>
              <a:t>Hires: </a:t>
            </a:r>
            <a:r>
              <a:rPr lang="en-US" dirty="0" smtClean="0"/>
              <a:t>To understand salary ranges and expectations for different job titles, aiding in career planning and negotiation.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TextBox 10"/>
          <p:cNvSpPr txBox="1"/>
          <p:nvPr/>
        </p:nvSpPr>
        <p:spPr>
          <a:xfrm>
            <a:off x="3167042" y="2143116"/>
            <a:ext cx="4572032" cy="2031325"/>
          </a:xfrm>
          <a:prstGeom prst="rect">
            <a:avLst/>
          </a:prstGeom>
          <a:noFill/>
        </p:spPr>
        <p:txBody>
          <a:bodyPr wrap="square" rtlCol="0">
            <a:spAutoFit/>
          </a:bodyPr>
          <a:lstStyle/>
          <a:p>
            <a:r>
              <a:rPr lang="en-US" b="1" dirty="0" smtClean="0"/>
              <a:t>Solution:</a:t>
            </a:r>
            <a:r>
              <a:rPr lang="en-US" dirty="0" smtClean="0"/>
              <a:t> </a:t>
            </a:r>
            <a:r>
              <a:rPr lang="en-US" dirty="0" smtClean="0"/>
              <a:t>To analyze and address potential gender pay disparities across different job titles by examining the maximum salaries reported for female and male </a:t>
            </a:r>
            <a:r>
              <a:rPr lang="en-US" dirty="0" err="1" smtClean="0"/>
              <a:t>employees.the</a:t>
            </a:r>
            <a:r>
              <a:rPr lang="en-US" dirty="0" smtClean="0"/>
              <a:t> steps included are data validation, salary </a:t>
            </a:r>
            <a:r>
              <a:rPr lang="en-US" dirty="0" err="1" smtClean="0"/>
              <a:t>comparison,identifying</a:t>
            </a:r>
            <a:r>
              <a:rPr lang="en-US" dirty="0" smtClean="0"/>
              <a:t> disparities and report</a:t>
            </a:r>
            <a:endParaRPr lang="en-US" dirty="0" smtClean="0"/>
          </a:p>
          <a:p>
            <a:endParaRPr lang="en-US" dirty="0"/>
          </a:p>
        </p:txBody>
      </p:sp>
      <p:sp>
        <p:nvSpPr>
          <p:cNvPr id="13" name="TextBox 12"/>
          <p:cNvSpPr txBox="1"/>
          <p:nvPr/>
        </p:nvSpPr>
        <p:spPr>
          <a:xfrm>
            <a:off x="3309918" y="4071942"/>
            <a:ext cx="4143404" cy="923330"/>
          </a:xfrm>
          <a:prstGeom prst="rect">
            <a:avLst/>
          </a:prstGeom>
          <a:noFill/>
        </p:spPr>
        <p:txBody>
          <a:bodyPr wrap="square" rtlCol="0">
            <a:spAutoFit/>
          </a:bodyPr>
          <a:lstStyle/>
          <a:p>
            <a:r>
              <a:rPr lang="en-US" dirty="0" smtClean="0"/>
              <a:t>The </a:t>
            </a:r>
            <a:r>
              <a:rPr lang="en-US" dirty="0" err="1" smtClean="0"/>
              <a:t>datas</a:t>
            </a:r>
            <a:r>
              <a:rPr lang="en-US" dirty="0" smtClean="0"/>
              <a:t> are inserted in a table. </a:t>
            </a:r>
            <a:r>
              <a:rPr lang="en-US" dirty="0" smtClean="0"/>
              <a:t>Tools used in spreadsheet are pivot table and </a:t>
            </a:r>
            <a:r>
              <a:rPr lang="en-US" dirty="0" smtClean="0"/>
              <a:t>graph.</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1452530" y="1928802"/>
            <a:ext cx="6572296" cy="3693319"/>
          </a:xfrm>
          <a:prstGeom prst="rect">
            <a:avLst/>
          </a:prstGeom>
          <a:noFill/>
        </p:spPr>
        <p:txBody>
          <a:bodyPr wrap="square" rtlCol="0">
            <a:spAutoFit/>
          </a:bodyPr>
          <a:lstStyle/>
          <a:p>
            <a:r>
              <a:rPr lang="en-US" dirty="0" smtClean="0"/>
              <a:t>The descriptions that are used in this data analysis are;</a:t>
            </a:r>
          </a:p>
          <a:p>
            <a:endParaRPr lang="en-US" dirty="0" smtClean="0"/>
          </a:p>
          <a:p>
            <a:pPr marL="342900" indent="-342900">
              <a:buAutoNum type="arabicPeriod"/>
            </a:pPr>
            <a:r>
              <a:rPr lang="en-US" dirty="0" smtClean="0"/>
              <a:t>Name</a:t>
            </a:r>
          </a:p>
          <a:p>
            <a:pPr marL="342900" indent="-342900">
              <a:buAutoNum type="arabicPeriod"/>
            </a:pPr>
            <a:r>
              <a:rPr lang="en-US" dirty="0" smtClean="0"/>
              <a:t> </a:t>
            </a:r>
            <a:r>
              <a:rPr lang="en-US" dirty="0" smtClean="0"/>
              <a:t>Age </a:t>
            </a:r>
            <a:endParaRPr lang="en-US" dirty="0" smtClean="0"/>
          </a:p>
          <a:p>
            <a:pPr marL="342900" indent="-342900">
              <a:buAutoNum type="arabicPeriod"/>
            </a:pPr>
            <a:r>
              <a:rPr lang="en-US" dirty="0" smtClean="0"/>
              <a:t>Gender</a:t>
            </a:r>
          </a:p>
          <a:p>
            <a:pPr marL="342900" indent="-342900">
              <a:buAutoNum type="arabicPeriod"/>
            </a:pPr>
            <a:r>
              <a:rPr lang="en-US" dirty="0" smtClean="0"/>
              <a:t> </a:t>
            </a:r>
            <a:r>
              <a:rPr lang="en-US" dirty="0" smtClean="0"/>
              <a:t>Projects Completed </a:t>
            </a:r>
            <a:endParaRPr lang="en-US" dirty="0" smtClean="0"/>
          </a:p>
          <a:p>
            <a:pPr marL="342900" indent="-342900">
              <a:buAutoNum type="arabicPeriod"/>
            </a:pPr>
            <a:r>
              <a:rPr lang="en-US" dirty="0" smtClean="0"/>
              <a:t>Productivity </a:t>
            </a:r>
            <a:r>
              <a:rPr lang="en-US" dirty="0" smtClean="0"/>
              <a:t>(%) </a:t>
            </a:r>
            <a:endParaRPr lang="en-US" dirty="0" smtClean="0"/>
          </a:p>
          <a:p>
            <a:pPr marL="342900" indent="-342900">
              <a:buAutoNum type="arabicPeriod"/>
            </a:pPr>
            <a:r>
              <a:rPr lang="en-US" dirty="0" smtClean="0"/>
              <a:t>Satisfaction </a:t>
            </a:r>
            <a:r>
              <a:rPr lang="en-US" dirty="0" smtClean="0"/>
              <a:t>Rate </a:t>
            </a:r>
            <a:r>
              <a:rPr lang="en-US" dirty="0" smtClean="0"/>
              <a:t>(%)</a:t>
            </a:r>
          </a:p>
          <a:p>
            <a:pPr marL="342900" indent="-342900">
              <a:buAutoNum type="arabicPeriod"/>
            </a:pPr>
            <a:r>
              <a:rPr lang="en-US" dirty="0" smtClean="0"/>
              <a:t> </a:t>
            </a:r>
            <a:r>
              <a:rPr lang="en-US" dirty="0" smtClean="0"/>
              <a:t>Feedback </a:t>
            </a:r>
            <a:r>
              <a:rPr lang="en-US" dirty="0" smtClean="0"/>
              <a:t>Score</a:t>
            </a:r>
          </a:p>
          <a:p>
            <a:pPr marL="342900" indent="-342900">
              <a:buAutoNum type="arabicPeriod"/>
            </a:pPr>
            <a:r>
              <a:rPr lang="en-US" dirty="0" smtClean="0"/>
              <a:t> Department</a:t>
            </a:r>
          </a:p>
          <a:p>
            <a:pPr marL="342900" indent="-342900">
              <a:buAutoNum type="arabicPeriod"/>
            </a:pPr>
            <a:r>
              <a:rPr lang="en-US" dirty="0" smtClean="0"/>
              <a:t> Position</a:t>
            </a:r>
          </a:p>
          <a:p>
            <a:pPr marL="342900" indent="-342900">
              <a:buAutoNum type="arabicPeriod"/>
            </a:pPr>
            <a:r>
              <a:rPr lang="en-US" dirty="0" smtClean="0"/>
              <a:t> </a:t>
            </a:r>
            <a:r>
              <a:rPr lang="en-US" dirty="0" smtClean="0"/>
              <a:t>Joining </a:t>
            </a:r>
            <a:r>
              <a:rPr lang="en-US" dirty="0" smtClean="0"/>
              <a:t>Date</a:t>
            </a:r>
          </a:p>
          <a:p>
            <a:pPr marL="342900" indent="-342900">
              <a:buAutoNum type="arabicPeriod"/>
            </a:pPr>
            <a:r>
              <a:rPr lang="en-US" dirty="0" smtClean="0"/>
              <a:t> </a:t>
            </a:r>
            <a:r>
              <a:rPr lang="en-US" dirty="0" smtClean="0"/>
              <a:t>Salary </a:t>
            </a: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p:cNvSpPr txBox="1"/>
          <p:nvPr/>
        </p:nvSpPr>
        <p:spPr>
          <a:xfrm>
            <a:off x="1881158" y="1857364"/>
            <a:ext cx="7215238" cy="3693319"/>
          </a:xfrm>
          <a:prstGeom prst="rect">
            <a:avLst/>
          </a:prstGeom>
          <a:noFill/>
        </p:spPr>
        <p:txBody>
          <a:bodyPr wrap="square" rtlCol="0">
            <a:spAutoFit/>
          </a:bodyPr>
          <a:lstStyle/>
          <a:p>
            <a:r>
              <a:rPr lang="en-US" dirty="0" smtClean="0"/>
              <a:t>1.Firstly , I used </a:t>
            </a:r>
            <a:r>
              <a:rPr lang="en-US" dirty="0" err="1" smtClean="0"/>
              <a:t>kaggle</a:t>
            </a:r>
            <a:r>
              <a:rPr lang="en-US" dirty="0" smtClean="0"/>
              <a:t> to download employee dataset for the data analytics and I used excel sheets.</a:t>
            </a:r>
          </a:p>
          <a:p>
            <a:pPr marL="342900" indent="-342900">
              <a:buAutoNum type="arabicPeriod" startAt="2"/>
            </a:pPr>
            <a:r>
              <a:rPr lang="en-US" dirty="0" smtClean="0"/>
              <a:t>Arranged </a:t>
            </a:r>
            <a:r>
              <a:rPr lang="en-US" dirty="0" smtClean="0"/>
              <a:t>data in a tabular format with clear headers for each </a:t>
            </a:r>
            <a:r>
              <a:rPr lang="en-US" dirty="0" err="1" smtClean="0"/>
              <a:t>column.used</a:t>
            </a:r>
            <a:r>
              <a:rPr lang="en-US" dirty="0" smtClean="0"/>
              <a:t> tables to </a:t>
            </a:r>
            <a:r>
              <a:rPr lang="en-US" dirty="0" smtClean="0"/>
              <a:t>Convert data ranges into Excel Tables (Insert &gt; Table) for better management and analysis</a:t>
            </a:r>
            <a:r>
              <a:rPr lang="en-US" dirty="0" smtClean="0"/>
              <a:t>.</a:t>
            </a:r>
          </a:p>
          <a:p>
            <a:pPr marL="342900" indent="-342900">
              <a:buAutoNum type="arabicPeriod" startAt="2"/>
            </a:pPr>
            <a:r>
              <a:rPr lang="en-US" dirty="0" smtClean="0"/>
              <a:t>Created </a:t>
            </a:r>
            <a:r>
              <a:rPr lang="en-US" dirty="0" smtClean="0"/>
              <a:t>Pivot Tables</a:t>
            </a:r>
            <a:r>
              <a:rPr lang="en-US" b="1" dirty="0" smtClean="0"/>
              <a:t>:</a:t>
            </a:r>
            <a:r>
              <a:rPr lang="en-US" dirty="0" smtClean="0"/>
              <a:t> Summarize and analyze data dynamically (Insert &gt; PivotTable</a:t>
            </a:r>
            <a:r>
              <a:rPr lang="en-US" dirty="0" smtClean="0"/>
              <a:t>).</a:t>
            </a:r>
            <a:r>
              <a:rPr lang="en-US" b="1" dirty="0" smtClean="0"/>
              <a:t> </a:t>
            </a:r>
            <a:r>
              <a:rPr lang="en-US" dirty="0" smtClean="0"/>
              <a:t>Drag </a:t>
            </a:r>
            <a:r>
              <a:rPr lang="en-US" dirty="0" smtClean="0"/>
              <a:t>and drop fields to Rows, Columns, and Values areas to summarize data and identify </a:t>
            </a:r>
            <a:r>
              <a:rPr lang="en-US" dirty="0" smtClean="0"/>
              <a:t>patterns.</a:t>
            </a:r>
          </a:p>
          <a:p>
            <a:pPr marL="342900" indent="-342900">
              <a:buAutoNum type="arabicPeriod" startAt="2"/>
            </a:pPr>
            <a:r>
              <a:rPr lang="en-US" dirty="0" smtClean="0"/>
              <a:t>Created </a:t>
            </a:r>
            <a:r>
              <a:rPr lang="en-US" dirty="0" smtClean="0"/>
              <a:t>Charts</a:t>
            </a:r>
            <a:r>
              <a:rPr lang="en-US" b="1" dirty="0" smtClean="0"/>
              <a:t>:</a:t>
            </a:r>
            <a:r>
              <a:rPr lang="en-US" dirty="0" smtClean="0"/>
              <a:t> </a:t>
            </a:r>
            <a:r>
              <a:rPr lang="en-US" dirty="0" smtClean="0"/>
              <a:t>Visualized </a:t>
            </a:r>
            <a:r>
              <a:rPr lang="en-US" dirty="0" smtClean="0"/>
              <a:t>data using charts (Insert &gt; Chart) like bar </a:t>
            </a:r>
            <a:r>
              <a:rPr lang="en-US" dirty="0" smtClean="0"/>
              <a:t>charts.</a:t>
            </a:r>
          </a:p>
          <a:p>
            <a:pPr marL="342900" indent="-342900">
              <a:buAutoNum type="arabicPeriod" startAt="2"/>
            </a:pPr>
            <a:r>
              <a:rPr lang="en-US" dirty="0" smtClean="0"/>
              <a:t>Finally used </a:t>
            </a:r>
            <a:r>
              <a:rPr lang="en-US" dirty="0" err="1" smtClean="0"/>
              <a:t>nan</a:t>
            </a:r>
            <a:r>
              <a:rPr lang="en-US" dirty="0" smtClean="0"/>
              <a:t> </a:t>
            </a:r>
            <a:r>
              <a:rPr lang="en-US" dirty="0" err="1" smtClean="0"/>
              <a:t>mudhalvan</a:t>
            </a:r>
            <a:r>
              <a:rPr lang="en-US" dirty="0" smtClean="0"/>
              <a:t> portal to download project </a:t>
            </a:r>
            <a:r>
              <a:rPr lang="en-US" dirty="0" err="1" smtClean="0"/>
              <a:t>ppt</a:t>
            </a:r>
            <a:r>
              <a:rPr lang="en-US" dirty="0" smtClean="0"/>
              <a:t> template for this project.</a:t>
            </a:r>
          </a:p>
          <a:p>
            <a:pPr marL="342900" indent="-342900">
              <a:buAutoNum type="arabicPeriod" startAt="2"/>
            </a:pPr>
            <a:endParaRPr lang="en-US"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247</TotalTime>
  <Words>775</Words>
  <Application>Microsoft Office PowerPoint</Application>
  <PresentationFormat>Custom</PresentationFormat>
  <Paragraphs>73</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Slide 9</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Administrator</cp:lastModifiedBy>
  <cp:revision>20</cp:revision>
  <dcterms:created xsi:type="dcterms:W3CDTF">2024-03-29T15:07:22Z</dcterms:created>
  <dcterms:modified xsi:type="dcterms:W3CDTF">2024-08-29T00:32:45Z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