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9653fefc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9653fe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19653fefc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19653fe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19653fefc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19653fef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19653fefc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19653fef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19653fefc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19653fef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493c48bb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493c48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493c48f1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493c48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493c48f1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493c48f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493c48f1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493c48f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493c48f14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493c48f1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84d43d2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184d43d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9653fefc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9653fe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84d43d22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84d43d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9653fefc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9653fe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ben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Advance PHP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• Divya Bagul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26500" y="133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 </a:t>
            </a:r>
            <a:r>
              <a:rPr lang="en" sz="1888"/>
              <a:t>- </a:t>
            </a:r>
            <a:endParaRPr sz="1888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/>
              <a:t>Used to perform operations based on some condition.</a:t>
            </a:r>
            <a:endParaRPr sz="1888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069175"/>
            <a:ext cx="85206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statement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- Executes some code if one condition is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true</a:t>
            </a:r>
            <a:endParaRPr b="1"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if (expr)</a:t>
            </a:r>
            <a:endParaRPr sz="1400">
              <a:solidFill>
                <a:srgbClr val="333333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  Statement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//code execute when condition true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if...else statement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- Executes some code if a condition is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true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and another code if that condition is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false</a:t>
            </a:r>
            <a:endParaRPr b="1"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(expr)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 		Statement 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//code execute when condition true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else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Statement 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//code execute when condition false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26500" y="133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 </a:t>
            </a:r>
            <a:r>
              <a:rPr lang="en" sz="1888"/>
              <a:t>- </a:t>
            </a:r>
            <a:endParaRPr sz="1888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/>
              <a:t>Used to perform operations based on some condition.</a:t>
            </a:r>
            <a:endParaRPr sz="1888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069175"/>
            <a:ext cx="8520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if...elseif...else statement -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Executes different codes for more than two conditions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if (expr)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Statement  //code execute when condition true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sle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if (expr2)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Statement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//code execute when condition this condition true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else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	Statement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//code execute when condition all conditions are false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Switch Statement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-  variable to be tested for equality against a list of values (cases).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		   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Execute one statement from multiple conditions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4294967295" type="body"/>
          </p:nvPr>
        </p:nvSpPr>
        <p:spPr>
          <a:xfrm>
            <a:off x="318375" y="449600"/>
            <a:ext cx="8373300" cy="4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switch (n) {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case label1: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  code to be executed if n=label1;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  break;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case label2: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  code to be executed if n=label2;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   break;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  ...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default: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  code to be executed if n is different from all labels;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425" y="195950"/>
            <a:ext cx="3854975" cy="47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26500" y="133125"/>
            <a:ext cx="8520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Loops </a:t>
            </a:r>
            <a:endParaRPr sz="1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Used to execute the same block of code again and again, as long as a certain condition is true.</a:t>
            </a:r>
            <a:endParaRPr sz="1777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463175"/>
            <a:ext cx="8520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loop -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Loops through a block of code a specified number of times.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Used when you know the number of iterations 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for(initialization; condition; increment/decrement){  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//code to be executed  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         }  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foreach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- 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foreach loop loops through a block of code for each element in an array.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foreach ($array as $value) {  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    //code to be executed  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}  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26500" y="47925"/>
            <a:ext cx="8520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Loops </a:t>
            </a:r>
            <a:endParaRPr sz="1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Used to execute the same block of code again and again, as long as a certain condition is true.</a:t>
            </a:r>
            <a:endParaRPr sz="1777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64950" y="1367350"/>
            <a:ext cx="8520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</a:t>
            </a:r>
            <a:r>
              <a:rPr b="1" lang="en" sz="1400">
                <a:solidFill>
                  <a:schemeClr val="dk1"/>
                </a:solidFill>
              </a:rPr>
              <a:t>hile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loop - 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Executes a block of code repeatedly until the condition is FALSE. Once the condition gets FALSE, it exits from the body of loop.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	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 loop also called an </a:t>
            </a:r>
            <a:r>
              <a:rPr b="1" lang="en" sz="12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Entry control loop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699"/>
                </a:solidFill>
              </a:rPr>
              <a:t>while</a:t>
            </a:r>
            <a:r>
              <a:rPr b="1" lang="en" sz="1200">
                <a:solidFill>
                  <a:srgbClr val="000000"/>
                </a:solidFill>
              </a:rPr>
              <a:t>(condition){  </a:t>
            </a:r>
            <a:endParaRPr b="1" sz="1200">
              <a:solidFill>
                <a:srgbClr val="000000"/>
              </a:solidFill>
            </a:endParaRPr>
          </a:p>
          <a:p>
            <a:pPr indent="0" lvl="0" marL="22860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200"/>
                </a:solidFill>
              </a:rPr>
              <a:t>//code to be executed</a:t>
            </a:r>
            <a:r>
              <a:rPr b="1" lang="en" sz="1200">
                <a:solidFill>
                  <a:srgbClr val="000000"/>
                </a:solidFill>
              </a:rPr>
              <a:t>  </a:t>
            </a:r>
            <a:endParaRPr b="1" sz="1200">
              <a:solidFill>
                <a:srgbClr val="000000"/>
              </a:solidFill>
            </a:endParaRPr>
          </a:p>
          <a:p>
            <a:pPr indent="0" lvl="0" marL="18288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} 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foreach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" sz="125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" sz="1250">
                <a:latin typeface="Verdana"/>
                <a:ea typeface="Verdana"/>
                <a:cs typeface="Verdana"/>
                <a:sym typeface="Verdana"/>
              </a:rPr>
              <a:t>oops through a block of code once, and then repeats the loop as long as the specified condition is true</a:t>
            </a:r>
            <a:r>
              <a:rPr lang="en" sz="125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do{  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    //code to be executed  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}while(condition);  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226500" y="47925"/>
            <a:ext cx="8520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</a:t>
            </a:r>
            <a:r>
              <a:rPr lang="en"/>
              <a:t>Functions</a:t>
            </a:r>
            <a:r>
              <a:rPr lang="en" sz="1888"/>
              <a:t> -</a:t>
            </a:r>
            <a:r>
              <a:rPr lang="en" sz="15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Function is a piece of code that can be reused many times</a:t>
            </a:r>
            <a:endParaRPr sz="14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290400" y="756225"/>
            <a:ext cx="40140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40C28"/>
              </a:buClr>
              <a:buSzPts val="1200"/>
              <a:buFont typeface="Verdana"/>
              <a:buChar char="●"/>
            </a:pPr>
            <a:r>
              <a:rPr b="1" lang="en" sz="1200">
                <a:solidFill>
                  <a:srgbClr val="040C28"/>
                </a:solidFill>
                <a:latin typeface="Verdana"/>
                <a:ea typeface="Verdana"/>
                <a:cs typeface="Verdana"/>
                <a:sym typeface="Verdana"/>
              </a:rPr>
              <a:t>Create a functions</a:t>
            </a:r>
            <a:endParaRPr b="1" sz="1200">
              <a:solidFill>
                <a:srgbClr val="040C2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functionname(){  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200"/>
                </a:solidFill>
                <a:latin typeface="Verdana"/>
                <a:ea typeface="Verdana"/>
                <a:cs typeface="Verdana"/>
                <a:sym typeface="Verdana"/>
              </a:rPr>
              <a:t>//code to be executed</a:t>
            </a: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 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Call a function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functionname();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Functions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with argument</a:t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rgbClr val="040C28"/>
                </a:solidFill>
                <a:latin typeface="Verdana"/>
                <a:ea typeface="Verdana"/>
                <a:cs typeface="Verdana"/>
                <a:sym typeface="Verdana"/>
              </a:rPr>
              <a:t>Information passed in function</a:t>
            </a:r>
            <a:endParaRPr b="1" sz="1200">
              <a:solidFill>
                <a:srgbClr val="040C2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functionname($msg){  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200"/>
                </a:solidFill>
                <a:latin typeface="Verdana"/>
                <a:ea typeface="Verdana"/>
                <a:cs typeface="Verdana"/>
                <a:sym typeface="Verdana"/>
              </a:rPr>
              <a:t>//code to be executed</a:t>
            </a: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functionname (“Hello world”);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4733100" y="947862"/>
            <a:ext cx="40140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699"/>
                </a:solidFill>
              </a:rPr>
              <a:t>function</a:t>
            </a:r>
            <a:r>
              <a:rPr lang="en" sz="1200">
                <a:solidFill>
                  <a:srgbClr val="000000"/>
                </a:solidFill>
              </a:rPr>
              <a:t>  </a:t>
            </a:r>
            <a:r>
              <a:rPr lang="en" sz="1200">
                <a:solidFill>
                  <a:srgbClr val="000000"/>
                </a:solidFill>
              </a:rPr>
              <a:t>sendMsg</a:t>
            </a:r>
            <a:r>
              <a:rPr lang="en" sz="1200">
                <a:solidFill>
                  <a:srgbClr val="000000"/>
                </a:solidFill>
              </a:rPr>
              <a:t>(){  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echo </a:t>
            </a:r>
            <a:r>
              <a:rPr lang="en" sz="1200">
                <a:solidFill>
                  <a:srgbClr val="0000FF"/>
                </a:solidFill>
              </a:rPr>
              <a:t>"Hello PHP Function"</a:t>
            </a:r>
            <a:r>
              <a:rPr lang="en" sz="1200">
                <a:solidFill>
                  <a:srgbClr val="000000"/>
                </a:solidFill>
              </a:rPr>
              <a:t>;  </a:t>
            </a:r>
            <a:endParaRPr sz="1200">
              <a:solidFill>
                <a:srgbClr val="000000"/>
              </a:solidFill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}  </a:t>
            </a:r>
            <a:endParaRPr sz="1200">
              <a:solidFill>
                <a:srgbClr val="000000"/>
              </a:solidFill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sendMsg();</a:t>
            </a:r>
            <a:endParaRPr sz="1200">
              <a:solidFill>
                <a:srgbClr val="000000"/>
              </a:solidFill>
            </a:endParaRPr>
          </a:p>
          <a:p>
            <a:pPr indent="0" lvl="0" marL="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40C28"/>
              </a:solidFill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699"/>
                </a:solidFill>
              </a:rPr>
              <a:t>function</a:t>
            </a:r>
            <a:r>
              <a:rPr lang="en" sz="1200">
                <a:solidFill>
                  <a:srgbClr val="000000"/>
                </a:solidFill>
              </a:rPr>
              <a:t>  sendMsg($msg){  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echo </a:t>
            </a:r>
            <a:r>
              <a:rPr lang="en" sz="1200">
                <a:solidFill>
                  <a:srgbClr val="0000FF"/>
                </a:solidFill>
              </a:rPr>
              <a:t>"Hello PHP Function"</a:t>
            </a:r>
            <a:r>
              <a:rPr lang="en" sz="1200">
                <a:solidFill>
                  <a:srgbClr val="000000"/>
                </a:solidFill>
              </a:rPr>
              <a:t>;  </a:t>
            </a:r>
            <a:endParaRPr sz="1200">
              <a:solidFill>
                <a:srgbClr val="000000"/>
              </a:solidFill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}  </a:t>
            </a:r>
            <a:endParaRPr sz="1200">
              <a:solidFill>
                <a:srgbClr val="000000"/>
              </a:solidFill>
            </a:endParaRPr>
          </a:p>
          <a:p>
            <a:pPr indent="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sendMsg(“Hello PHP”);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3" name="Google Shape;173;p27"/>
          <p:cNvCxnSpPr/>
          <p:nvPr/>
        </p:nvCxnSpPr>
        <p:spPr>
          <a:xfrm>
            <a:off x="290400" y="2643225"/>
            <a:ext cx="40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7"/>
          <p:cNvCxnSpPr/>
          <p:nvPr/>
        </p:nvCxnSpPr>
        <p:spPr>
          <a:xfrm>
            <a:off x="4719675" y="962675"/>
            <a:ext cx="10800" cy="37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26500" y="133125"/>
            <a:ext cx="85206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r>
              <a:rPr lang="en" sz="1888"/>
              <a:t> - </a:t>
            </a:r>
            <a:r>
              <a:rPr lang="en" sz="1550">
                <a:solidFill>
                  <a:srgbClr val="040C28"/>
                </a:solidFill>
                <a:latin typeface="Verdana"/>
                <a:ea typeface="Verdana"/>
                <a:cs typeface="Verdana"/>
                <a:sym typeface="Verdana"/>
              </a:rPr>
              <a:t>Sequence of characters that forms a search pattern</a:t>
            </a:r>
            <a:endParaRPr sz="1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69175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It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allows you to search a specific string inside another string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Regular expressions are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sensitive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00" y="1741000"/>
            <a:ext cx="7654700" cy="20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solidFill>
                  <a:srgbClr val="FDFDFD"/>
                </a:solidFill>
              </a:rPr>
              <a:t>Class and Object</a:t>
            </a:r>
            <a:endParaRPr sz="2900">
              <a:solidFill>
                <a:srgbClr val="FDFDF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Object</a:t>
            </a:r>
            <a:endParaRPr/>
          </a:p>
        </p:txBody>
      </p:sp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4875100" y="536325"/>
            <a:ext cx="3999900" cy="4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&lt;?php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Properties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$Color;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Methods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set_color($name)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$this-&gt;Color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 $name;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get_color()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$this-&gt;Color;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?&gt;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06650" y="3467275"/>
            <a:ext cx="39999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&lt;?php</a:t>
            </a:r>
            <a:endParaRPr sz="125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Car{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code here...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?&gt;</a:t>
            </a:r>
            <a:endParaRPr sz="125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50" y="536325"/>
            <a:ext cx="3810000" cy="278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0"/>
          <p:cNvCxnSpPr>
            <a:stCxn id="191" idx="2"/>
          </p:cNvCxnSpPr>
          <p:nvPr/>
        </p:nvCxnSpPr>
        <p:spPr>
          <a:xfrm>
            <a:off x="4572000" y="607800"/>
            <a:ext cx="18600" cy="43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XAMPP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21800" y="646950"/>
            <a:ext cx="8612400" cy="4098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XAMPP is </a:t>
            </a:r>
            <a:r>
              <a:rPr lang="en">
                <a:solidFill>
                  <a:srgbClr val="040C28"/>
                </a:solidFill>
                <a:latin typeface="Verdana"/>
                <a:ea typeface="Verdana"/>
                <a:cs typeface="Verdana"/>
                <a:sym typeface="Verdana"/>
              </a:rPr>
              <a:t>an open-source software package that provides a local web server environment for testing and development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endParaRPr>
              <a:solidFill>
                <a:srgbClr val="4D515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515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C28"/>
                </a:solidFill>
                <a:latin typeface="Verdana"/>
                <a:ea typeface="Verdana"/>
                <a:cs typeface="Verdana"/>
                <a:sym typeface="Verdana"/>
              </a:rPr>
              <a:t>XAMPP is a completely free, easy to install Apache distribution containing MariaDB, PHP, and Perl</a:t>
            </a:r>
            <a:endParaRPr>
              <a:solidFill>
                <a:srgbClr val="040C2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0C2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It is mainly used for </a:t>
            </a:r>
            <a:r>
              <a:rPr lang="en" sz="1700">
                <a:solidFill>
                  <a:srgbClr val="040C28"/>
                </a:solidFill>
                <a:latin typeface="Verdana"/>
                <a:ea typeface="Verdana"/>
                <a:cs typeface="Verdana"/>
                <a:sym typeface="Verdana"/>
              </a:rPr>
              <a:t>web application testing on a </a:t>
            </a:r>
            <a:r>
              <a:rPr lang="en" sz="1700">
                <a:solidFill>
                  <a:srgbClr val="040C28"/>
                </a:solidFill>
                <a:latin typeface="Verdana"/>
                <a:ea typeface="Verdana"/>
                <a:cs typeface="Verdana"/>
                <a:sym typeface="Verdana"/>
              </a:rPr>
              <a:t>localhost</a:t>
            </a:r>
            <a:r>
              <a:rPr lang="en" sz="1700">
                <a:solidFill>
                  <a:srgbClr val="040C2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700">
                <a:solidFill>
                  <a:srgbClr val="040C28"/>
                </a:solidFill>
                <a:latin typeface="Verdana"/>
                <a:ea typeface="Verdana"/>
                <a:cs typeface="Verdana"/>
                <a:sym typeface="Verdana"/>
              </a:rPr>
              <a:t>web server</a:t>
            </a:r>
            <a:endParaRPr sz="1700">
              <a:solidFill>
                <a:srgbClr val="040C2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40C2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40C2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525" y="23260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7800" y="838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790100" y="186750"/>
            <a:ext cx="3837000" cy="47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PHP stands for Hypertext Preprocessor.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server-side scripting language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create dynamic web pages.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PHP is considered a server-side scripting language because it operates on the server before a webpage is sent to the user's browser.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lang="en" sz="1700"/>
              <a:t>What we do with PHP ?</a:t>
            </a:r>
            <a:endParaRPr sz="17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Handling Form, </a:t>
            </a:r>
            <a:r>
              <a:rPr lang="en" sz="1400"/>
              <a:t>Validations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Authentication, Session management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Communicate</a:t>
            </a:r>
            <a:r>
              <a:rPr lang="en" sz="1400"/>
              <a:t> with </a:t>
            </a:r>
            <a:r>
              <a:rPr lang="en" sz="1400"/>
              <a:t>Database and manipulate Data.</a:t>
            </a:r>
            <a:r>
              <a:rPr lang="en" sz="1400"/>
              <a:t> </a:t>
            </a:r>
            <a:endParaRPr sz="1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" y="2051675"/>
            <a:ext cx="4470224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Mysqli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functions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257000" y="646950"/>
            <a:ext cx="8520600" cy="3849600"/>
          </a:xfrm>
          <a:prstGeom prst="rect">
            <a:avLst/>
          </a:prstGeom>
          <a:noFill/>
          <a:ln cap="flat" cmpd="sng" w="9525">
            <a:solidFill>
              <a:srgbClr val="FDFD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mysqli_connect()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opens a new connection to the MySQL server.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mysqli(</a:t>
            </a:r>
            <a:r>
              <a:rPr i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host, username, password, dbname, port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3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mysqli_connect_error() 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function returns the error description from the last connection error, if any</a:t>
            </a:r>
            <a:endParaRPr sz="13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mysqli_real_escape_string(</a:t>
            </a:r>
            <a:r>
              <a:rPr b="1" i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connection, escapestring</a:t>
            </a: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function escapes special characters in a string for use in an SQL query.</a:t>
            </a:r>
            <a:endParaRPr sz="13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mysqli_num_rows($query)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 the number of rows in result set</a:t>
            </a:r>
            <a:endParaRPr sz="13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mysqli_fetch_assoc()</a:t>
            </a:r>
            <a:r>
              <a:rPr lang="en" sz="13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fetches a result row as an associative array.</a:t>
            </a:r>
            <a:endParaRPr sz="13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431325" y="870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26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Cookies </a:t>
            </a:r>
            <a:endParaRPr sz="4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589400" y="734000"/>
            <a:ext cx="7655700" cy="449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Cookies are small pieces of data that are stored in the user's browser. They are often used to store information about the user or their browsing session. </a:t>
            </a:r>
            <a:endParaRPr b="1" sz="11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set cookies using the setcookie() function.</a:t>
            </a:r>
            <a:endParaRPr b="1" sz="11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$name = subject;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$value = 'english';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$expire = time() + 60*60*24*3; // 3 days from now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$path = '/route';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$domain = 'www.example.com';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$secure = isset($_SERVER['HTTPS']); // or use true/false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$httponly = true;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setcookie($name, $value, $expire, $path, $domain, $secure, $httponly);</a:t>
            </a:r>
            <a:endParaRPr b="1"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24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Sessions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469775" y="646950"/>
            <a:ext cx="7655700" cy="449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Sessions are a way to store information across multiple pages during a user's visit to a website. </a:t>
            </a:r>
            <a:endParaRPr sz="12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sessions are managed using the</a:t>
            </a:r>
            <a:r>
              <a:rPr b="1" lang="en" sz="12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 $_SESSION</a:t>
            </a:r>
            <a:r>
              <a:rPr lang="en" sz="12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 superglobal array.</a:t>
            </a:r>
            <a:endParaRPr sz="12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To start a session in PHP, you use the</a:t>
            </a:r>
            <a:r>
              <a:rPr b="1" lang="en" sz="12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 session_start()</a:t>
            </a:r>
            <a:r>
              <a:rPr lang="en" sz="1200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 function. Here's an example:</a:t>
            </a:r>
            <a:endParaRPr sz="12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sessions are stored on the server, and a session ID is stored in a cookie on the user's browser to identify the session.</a:t>
            </a:r>
            <a:endParaRPr sz="1200">
              <a:solidFill>
                <a:srgbClr val="3741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solidFill>
                  <a:srgbClr val="FDFDFD"/>
                </a:solidFill>
              </a:rPr>
              <a:t>Thank You</a:t>
            </a:r>
            <a:endParaRPr sz="2900">
              <a:solidFill>
                <a:srgbClr val="FDFDF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Cover Topics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292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Print statement, echo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DataTypes and Variables.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Constant.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Strings, Arrays.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Conditional statements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Regular expressions</a:t>
            </a:r>
            <a:endParaRPr sz="1600"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50499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OOPs Concept in PHP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Form handling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Mysql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Phpmyadmin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Connection to Database 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Perform some data </a:t>
            </a:r>
            <a:r>
              <a:rPr lang="en" sz="1600"/>
              <a:t>manipulation</a:t>
            </a:r>
            <a:r>
              <a:rPr lang="en" sz="1600"/>
              <a:t> with mys</a:t>
            </a:r>
            <a:r>
              <a:rPr lang="en" sz="1600"/>
              <a:t>ql and php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50">
                <a:solidFill>
                  <a:srgbClr val="111827"/>
                </a:solidFill>
              </a:rPr>
              <a:t>cookie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Session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Topic area 2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40050" y="1163300"/>
            <a:ext cx="83343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Printing</a:t>
            </a:r>
            <a:r>
              <a:rPr b="1" lang="en" sz="2100">
                <a:solidFill>
                  <a:schemeClr val="dk1"/>
                </a:solidFill>
              </a:rPr>
              <a:t> statement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print(“text/variable”)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echo “</a:t>
            </a:r>
            <a:r>
              <a:rPr lang="en" sz="1600"/>
              <a:t>text/variable</a:t>
            </a:r>
            <a:r>
              <a:rPr lang="en" sz="1600"/>
              <a:t>” or echo(“</a:t>
            </a:r>
            <a:r>
              <a:rPr lang="en" sz="1600"/>
              <a:t>text/variable”)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 Types</a:t>
            </a:r>
            <a:endParaRPr b="1" sz="16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" sz="1200">
                <a:solidFill>
                  <a:srgbClr val="374151"/>
                </a:solidFill>
              </a:rPr>
              <a:t>Type of information that can be stored and manipulated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</a:rPr>
              <a:t>Scalar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- Holds a single value. 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●"/>
            </a:pP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</a:rPr>
              <a:t>Compound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- Holds more than one value.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●"/>
            </a:pP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</a:rPr>
              <a:t>Special 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- Null means No Value.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Variables 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One type of container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One name  that holds data in page or application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825" y="1163301"/>
            <a:ext cx="36290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975"/>
            <a:ext cx="8579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Constants</a:t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Constants are like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variables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except that once they are defined they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cannot be changed or undefined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That value cannot change during the execution of the script.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constant name starts with a letter or underscore (no $ sign before the constant name)..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Case -sensitive 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define(name, value, case-insensitive)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7035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 </a:t>
            </a:r>
            <a:r>
              <a:rPr b="1" lang="en" sz="166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sequence of chara</a:t>
            </a:r>
            <a:r>
              <a:rPr b="1" lang="en" sz="15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cters</a:t>
            </a:r>
            <a:r>
              <a:rPr b="1" lang="en" sz="1550"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40950" y="536325"/>
            <a:ext cx="8579400" cy="4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Verdana"/>
              <a:buChar char="●"/>
            </a:pPr>
            <a:r>
              <a:rPr lang="en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Ucfirst()  - 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convert the first letter in upper case  -</a:t>
            </a:r>
            <a:r>
              <a:rPr b="1" lang="en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solidFill>
                  <a:srgbClr val="004ED0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ucfirst</a:t>
            </a:r>
            <a:r>
              <a:rPr b="1" lang="en">
                <a:solidFill>
                  <a:srgbClr val="333333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>
                <a:solidFill>
                  <a:srgbClr val="800080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b="1" lang="en">
                <a:solidFill>
                  <a:srgbClr val="333333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endParaRPr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lcfirst() - 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convert the first letter in lower case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lcfirst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(string)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ucwords() - convert the first letter of the word in upper case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ucwords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(string)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strlen() - find the length of strings -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strlen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(String)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str_replace() - replace some of the characters in a string with some other. -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str_replace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(Search, Replace, string)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strpos() - searches for a specific text within a string -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strpos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("Hello world!", "world");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strrev() - reverses a string.  -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strrev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("Hello world!");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strtolower() - convert string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lowercase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 strtolower(str);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strtoupper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- convert string to uppercase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strtoupper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(str)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str_word_count() -   count words from the string or sentence -  str_word_count(string);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ED0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28925" y="162875"/>
            <a:ext cx="8579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Trim() -trimming the white space from the start and end of the strings. - trim(str)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ltrim() , rtrim()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strip_tags() -  clear the HTML tags. -  strip_tags(String, Allow-Tags-optional)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1650"/>
              <a:buFont typeface="Verdana"/>
              <a:buChar char="●"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str_repeat() -  repeat the string - str_repeat(str)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28925" y="162875"/>
            <a:ext cx="8579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array(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   key  =&gt; value,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   key2 =&gt; value2,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   Key3 =&gt; value3,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 	    …)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Indexed arrays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Arrays with a numeric index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$employee = array("Peter", "Ben", "Joe");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Associative arrays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Arrays with named keys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$employee = array(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"Peter"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"35"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"Ben"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"37"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"Joe"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"43"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Multidimensional arrays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Arrays containing one or more arrays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$cars = array (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	array("Peter",petter@gmail.com,18),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	array("Ben",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ben@gmail.com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,13),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500"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5500"/>
            <a:ext cx="8520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-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stores multiple values in one single variable</a:t>
            </a:r>
            <a:endParaRPr sz="15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7035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Functions</a:t>
            </a:r>
            <a:r>
              <a:rPr b="1" lang="en" sz="1550"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40950" y="536325"/>
            <a:ext cx="8579400" cy="4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Verdana"/>
              <a:buChar char="●"/>
            </a:pPr>
            <a:r>
              <a:rPr lang="en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count() </a:t>
            </a:r>
            <a:r>
              <a:rPr lang="en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- N</a:t>
            </a:r>
            <a:r>
              <a:rPr lang="en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umber of elements in an array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-</a:t>
            </a:r>
            <a:r>
              <a:rPr b="1" lang="en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solidFill>
                  <a:srgbClr val="004ED0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count</a:t>
            </a:r>
            <a:r>
              <a:rPr b="1" lang="en">
                <a:solidFill>
                  <a:srgbClr val="333333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>
                <a:solidFill>
                  <a:srgbClr val="800080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b="1" lang="en">
                <a:solidFill>
                  <a:srgbClr val="333333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endParaRPr>
              <a:solidFill>
                <a:srgbClr val="30303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array_push() - inserts elements to the end of an array -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array_push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>
                <a:solidFill>
                  <a:schemeClr val="accent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$array,"element1","element2"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array_pop() - Deletes the last element of an array -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array_pop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>
                <a:solidFill>
                  <a:schemeClr val="accent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array_merge() - Merges one or more arrays into one array -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array_merge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>
                <a:solidFill>
                  <a:schemeClr val="accent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array1,array2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array_unique() - Removes duplicate values from an array -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array_unique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>
                <a:solidFill>
                  <a:schemeClr val="accent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in_array() -  Searches an array for a specific value -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in_array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>
                <a:solidFill>
                  <a:schemeClr val="accent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value,array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array_replace()-  replaces the values of the first array with the values from another array -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array_replace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>
                <a:solidFill>
                  <a:schemeClr val="accent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array1,array2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array_chunk() -  splits an array into chunks of new arrays -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array_chunk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>
                <a:solidFill>
                  <a:schemeClr val="accent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$array,2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array_sum() ,array_keys(), array_key_exists()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sort() ,krsort(),krsort()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ED0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