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spPr>
            <a:solidFill>
              <a:schemeClr val="accent1"/>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trendline>
            <c:spPr>
              <a:ln w="19050" cap="rnd">
                <a:solidFill>
                  <a:schemeClr val="accent2"/>
                </a:solidFill>
                <a:prstDash val="sysDot"/>
              </a:ln>
              <a:effectLst/>
            </c:spPr>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trendline>
            <c:spPr>
              <a:ln w="19050" cap="rnd">
                <a:solidFill>
                  <a:schemeClr val="accent3"/>
                </a:solidFill>
                <a:prstDash val="sysDot"/>
              </a:ln>
              <a:effectLst/>
            </c:spPr>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gapWidth val="219"/>
        <c:overlap val="-27"/>
        <c:axId val="101325824"/>
        <c:axId val="101335808"/>
      </c:barChart>
      <c:catAx>
        <c:axId val="1013258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35808"/>
        <c:crosses val="autoZero"/>
        <c:auto val="1"/>
        <c:lblAlgn val="ctr"/>
        <c:lblOffset val="100"/>
      </c:catAx>
      <c:valAx>
        <c:axId val="10133580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2582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[NM EXCEL.xlsx]Sheet1!PivotTable3</c:name>
    <c:fmtId val="4"/>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Sheet1!$B$3:$B$4</c:f>
              <c:strCache>
                <c:ptCount val="1"/>
                <c:pt idx="0">
                  <c:v>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pie3D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1"/>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8/30/2024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914400" y="762000"/>
            <a:ext cx="10468864" cy="1828800"/>
          </a:xfrm>
        </p:spPr>
        <p:txBody>
          <a:bodyPr/>
          <a:lstStyle/>
          <a:p>
            <a:r>
              <a:rPr lang="en-IN" dirty="0" smtClean="0"/>
              <a:t>Employee Data Analysis using Excel </a:t>
            </a:r>
            <a:endParaRPr lang="en-US"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33600" y="3124200"/>
            <a:ext cx="8610600" cy="1631216"/>
          </a:xfrm>
          <a:prstGeom prst="rect">
            <a:avLst/>
          </a:prstGeom>
          <a:noFill/>
        </p:spPr>
        <p:txBody>
          <a:bodyPr wrap="square" rtlCol="0">
            <a:spAutoFit/>
          </a:bodyPr>
          <a:lstStyle/>
          <a:p>
            <a:r>
              <a:rPr lang="en-US" sz="2000" dirty="0">
                <a:latin typeface="Times New Roman" pitchFamily="18" charset="0"/>
                <a:cs typeface="Times New Roman" pitchFamily="18" charset="0"/>
              </a:rPr>
              <a:t>STUDENT NAME: </a:t>
            </a:r>
            <a:r>
              <a:rPr lang="en-US" sz="2000" dirty="0" smtClean="0">
                <a:latin typeface="Times New Roman" pitchFamily="18" charset="0"/>
                <a:cs typeface="Times New Roman" pitchFamily="18" charset="0"/>
              </a:rPr>
              <a:t>DIVYA GANESH</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REGISTER NO: </a:t>
            </a:r>
            <a:r>
              <a:rPr lang="en-US" sz="2000" dirty="0" smtClean="0">
                <a:latin typeface="Times New Roman" pitchFamily="18" charset="0"/>
                <a:cs typeface="Times New Roman" pitchFamily="18" charset="0"/>
              </a:rPr>
              <a:t>122202005</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DEPARTMENT: </a:t>
            </a:r>
            <a:r>
              <a:rPr lang="en-US" sz="2000" dirty="0" smtClean="0">
                <a:latin typeface="Times New Roman" pitchFamily="18" charset="0"/>
                <a:cs typeface="Times New Roman" pitchFamily="18" charset="0"/>
              </a:rPr>
              <a:t>BCOM(CORPORATE SECRETARYSHIP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COLLEGE: ANNA ADARSH COLLEGE FOR WOMEN</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838200" y="914400"/>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imes New Roman" pitchFamily="18" charset="0"/>
                <a:cs typeface="Times New Roman" pitchFamily="18" charset="0"/>
              </a:rPr>
              <a:t>M</a:t>
            </a:r>
            <a:r>
              <a:rPr sz="2400" b="1" dirty="0">
                <a:latin typeface="Times New Roman" pitchFamily="18" charset="0"/>
                <a:cs typeface="Times New Roman" pitchFamily="18" charset="0"/>
              </a:rPr>
              <a:t>O</a:t>
            </a:r>
            <a:r>
              <a:rPr sz="2400" b="1" spc="-15" dirty="0">
                <a:latin typeface="Times New Roman" pitchFamily="18" charset="0"/>
                <a:cs typeface="Times New Roman" pitchFamily="18" charset="0"/>
              </a:rPr>
              <a:t>D</a:t>
            </a:r>
            <a:r>
              <a:rPr sz="2400" b="1" spc="-35" dirty="0">
                <a:latin typeface="Times New Roman" pitchFamily="18" charset="0"/>
                <a:cs typeface="Times New Roman" pitchFamily="18" charset="0"/>
              </a:rPr>
              <a:t>E</a:t>
            </a:r>
            <a:r>
              <a:rPr sz="2400" b="1" spc="-30" dirty="0">
                <a:latin typeface="Times New Roman" pitchFamily="18" charset="0"/>
                <a:cs typeface="Times New Roman" pitchFamily="18" charset="0"/>
              </a:rPr>
              <a:t>LL</a:t>
            </a:r>
            <a:r>
              <a:rPr sz="2400" b="1" spc="-5" dirty="0">
                <a:latin typeface="Times New Roman" pitchFamily="18" charset="0"/>
                <a:cs typeface="Times New Roman" pitchFamily="18" charset="0"/>
              </a:rPr>
              <a:t>I</a:t>
            </a:r>
            <a:r>
              <a:rPr sz="2400" b="1" spc="30" dirty="0">
                <a:latin typeface="Times New Roman" pitchFamily="18" charset="0"/>
                <a:cs typeface="Times New Roman" pitchFamily="18" charset="0"/>
              </a:rPr>
              <a:t>N</a:t>
            </a:r>
            <a:r>
              <a:rPr sz="2400" b="1" spc="5" dirty="0">
                <a:latin typeface="Times New Roman" pitchFamily="18" charset="0"/>
                <a:cs typeface="Times New Roman" pitchFamily="18" charset="0"/>
              </a:rPr>
              <a:t>G</a:t>
            </a:r>
            <a:endParaRPr sz="2400"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idx="1"/>
          </p:nvPr>
        </p:nvSpPr>
        <p:spPr>
          <a:xfrm>
            <a:off x="457200" y="1371600"/>
            <a:ext cx="10668000" cy="5257800"/>
          </a:xfrm>
        </p:spPr>
        <p:txBody>
          <a:bodyPr>
            <a:normAutofit/>
          </a:bodyPr>
          <a:lstStyle/>
          <a:p>
            <a:pPr>
              <a:lnSpc>
                <a:spcPct val="150000"/>
              </a:lnSpc>
              <a:buNone/>
            </a:pPr>
            <a:r>
              <a:rPr lang="en-US" sz="2000" dirty="0">
                <a:latin typeface="Times New Roman" pitchFamily="18" charset="0"/>
                <a:cs typeface="Times New Roman" pitchFamily="18" charset="0"/>
              </a:rPr>
              <a:t>DATA COLLECTION:</a:t>
            </a:r>
          </a:p>
          <a:p>
            <a:pPr marL="457200" indent="-457200">
              <a:lnSpc>
                <a:spcPct val="150000"/>
              </a:lnSpc>
              <a:buFont typeface="+mj-lt"/>
              <a:buAutoNum type="arabicPeriod"/>
            </a:pPr>
            <a:r>
              <a:rPr lang="en-US" sz="2000" dirty="0">
                <a:latin typeface="Times New Roman" pitchFamily="18" charset="0"/>
                <a:cs typeface="Times New Roman" pitchFamily="18" charset="0"/>
              </a:rPr>
              <a:t>Downloaded the dataset from edunet dashboard</a:t>
            </a:r>
          </a:p>
          <a:p>
            <a:pPr marL="457200" indent="-457200">
              <a:lnSpc>
                <a:spcPct val="150000"/>
              </a:lnSpc>
              <a:buFont typeface="+mj-lt"/>
              <a:buAutoNum type="arabicPeriod"/>
            </a:pPr>
            <a:r>
              <a:rPr lang="en-US" sz="2000" dirty="0">
                <a:latin typeface="Times New Roman" pitchFamily="18" charset="0"/>
                <a:cs typeface="Times New Roman" pitchFamily="18" charset="0"/>
              </a:rPr>
              <a:t>Opened the data in excel</a:t>
            </a:r>
          </a:p>
          <a:p>
            <a:pPr marL="457200" indent="-457200">
              <a:lnSpc>
                <a:spcPct val="150000"/>
              </a:lnSpc>
              <a:buFont typeface="+mj-lt"/>
              <a:buAutoNum type="arabicPeriod"/>
            </a:pPr>
            <a:r>
              <a:rPr lang="en-US" sz="2000" dirty="0">
                <a:latin typeface="Times New Roman" pitchFamily="18" charset="0"/>
                <a:cs typeface="Times New Roman" pitchFamily="18" charset="0"/>
              </a:rPr>
              <a:t>Saved the file in desktop as an(.xls) file</a:t>
            </a:r>
          </a:p>
          <a:p>
            <a:pPr>
              <a:lnSpc>
                <a:spcPct val="150000"/>
              </a:lnSpc>
              <a:buNone/>
            </a:pPr>
            <a:r>
              <a:rPr lang="en-US" sz="2000" dirty="0">
                <a:latin typeface="Times New Roman" pitchFamily="18" charset="0"/>
                <a:cs typeface="Times New Roman" pitchFamily="18" charset="0"/>
              </a:rPr>
              <a:t>FEATURE COLLECTION</a:t>
            </a:r>
          </a:p>
          <a:p>
            <a:pPr marL="457200" indent="-457200">
              <a:lnSpc>
                <a:spcPct val="150000"/>
              </a:lnSpc>
              <a:buFont typeface="+mj-lt"/>
              <a:buAutoNum type="arabicPeriod"/>
            </a:pPr>
            <a:r>
              <a:rPr lang="en-US" sz="2000" dirty="0">
                <a:latin typeface="Times New Roman" pitchFamily="18" charset="0"/>
                <a:cs typeface="Times New Roman" pitchFamily="18" charset="0"/>
              </a:rPr>
              <a:t>Used conditional formatting</a:t>
            </a:r>
          </a:p>
          <a:p>
            <a:pPr marL="457200" indent="-457200">
              <a:lnSpc>
                <a:spcPct val="150000"/>
              </a:lnSpc>
              <a:buFont typeface="+mj-lt"/>
              <a:buAutoNum type="arabicPeriod"/>
            </a:pPr>
            <a:r>
              <a:rPr lang="en-US" sz="2000" dirty="0">
                <a:latin typeface="Times New Roman" pitchFamily="18" charset="0"/>
                <a:cs typeface="Times New Roman" pitchFamily="18" charset="0"/>
              </a:rPr>
              <a:t>Used fill color option</a:t>
            </a:r>
          </a:p>
          <a:p>
            <a:pPr>
              <a:lnSpc>
                <a:spcPct val="150000"/>
              </a:lnSpc>
              <a:buNone/>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CLEANING</a:t>
            </a:r>
          </a:p>
          <a:p>
            <a:pPr marL="457200" indent="-457200">
              <a:lnSpc>
                <a:spcPct val="150000"/>
              </a:lnSpc>
              <a:buFont typeface="+mj-lt"/>
              <a:buAutoNum type="arabicPeriod"/>
            </a:pPr>
            <a:r>
              <a:rPr lang="en-US" sz="2000" dirty="0">
                <a:latin typeface="Times New Roman" pitchFamily="18" charset="0"/>
                <a:cs typeface="Times New Roman" pitchFamily="18" charset="0"/>
              </a:rPr>
              <a:t>Filtering the data according to our needs</a:t>
            </a:r>
          </a:p>
          <a:p>
            <a:pPr marL="457200" indent="-457200">
              <a:lnSpc>
                <a:spcPct val="150000"/>
              </a:lnSpc>
              <a:buFont typeface="+mj-lt"/>
              <a:buAutoNum type="arabicPeriod"/>
            </a:pPr>
            <a:r>
              <a:rPr lang="en-US" sz="2000" dirty="0">
                <a:latin typeface="Times New Roman" pitchFamily="18" charset="0"/>
                <a:cs typeface="Times New Roman" pitchFamily="18" charset="0"/>
              </a:rPr>
              <a:t>Making the data into a structured data</a:t>
            </a:r>
          </a:p>
          <a:p>
            <a:pPr marL="457200" indent="-457200">
              <a:lnSpc>
                <a:spcPct val="150000"/>
              </a:lnSpc>
              <a:buNone/>
            </a:pPr>
            <a:endParaRPr lang="en-US" sz="2000" dirty="0">
              <a:latin typeface="Times New Roman" pitchFamily="18" charset="0"/>
              <a:cs typeface="Times New Roman" pitchFamily="18" charset="0"/>
            </a:endParaRP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762000"/>
            <a:ext cx="2278062" cy="782907"/>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xmlns="" val="3011458864"/>
              </p:ext>
            </p:extLst>
          </p:nvPr>
        </p:nvGraphicFramePr>
        <p:xfrm>
          <a:off x="1676400" y="20574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828800" y="609600"/>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xmlns="" val="2017862356"/>
              </p:ext>
            </p:extLst>
          </p:nvPr>
        </p:nvGraphicFramePr>
        <p:xfrm>
          <a:off x="2286000" y="23622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381000"/>
            <a:ext cx="10972800" cy="1143000"/>
          </a:xfrm>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idx="1"/>
          </p:nvPr>
        </p:nvSpPr>
        <p:spPr>
          <a:xfrm>
            <a:off x="914400" y="1752600"/>
            <a:ext cx="7848600" cy="3183949"/>
          </a:xfrm>
        </p:spPr>
        <p:txBody>
          <a:bodyPr>
            <a:normAutofit lnSpcReduction="10000"/>
          </a:bodyPr>
          <a:lstStyle/>
          <a:p>
            <a:pPr>
              <a:lnSpc>
                <a:spcPct val="150000"/>
              </a:lnSpc>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any organization, the main task is people handling because the main task is to manage people who are the main assets of the organization as they are the person to fulfil the ultimate goal of the company.</a:t>
            </a:r>
          </a:p>
          <a:p>
            <a:pPr>
              <a:lnSpc>
                <a:spcPct val="150000"/>
              </a:lnSpc>
              <a:buNone/>
            </a:pPr>
            <a:r>
              <a:rPr lang="en-US" sz="2000" dirty="0" smtClean="0">
                <a:latin typeface="Times New Roman" pitchFamily="18" charset="0"/>
                <a:cs typeface="Times New Roman" pitchFamily="18" charset="0"/>
              </a:rPr>
              <a:t>    There </a:t>
            </a:r>
            <a:r>
              <a:rPr lang="en-US" sz="2000" dirty="0">
                <a:latin typeface="Times New Roman" pitchFamily="18" charset="0"/>
                <a:cs typeface="Times New Roman" pitchFamily="18" charset="0"/>
              </a:rPr>
              <a:t>is a saying that “when you are an employee, success definition for you to grow yourself but at the time when you become a leader the definition of success is to grow others. And that is where employee performance analysis plays a huge role</a:t>
            </a:r>
            <a:r>
              <a:rPr lang="en-US" sz="2000" dirty="0"/>
              <a: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1066800" y="76200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itchFamily="18" charset="0"/>
                <a:cs typeface="Times New Roman" pitchFamily="18" charset="0"/>
              </a:rPr>
              <a:t>Employee Performance Analysis using Excel</a:t>
            </a:r>
            <a:endParaRPr lang="en-IN" sz="36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itchFamily="18" charset="0"/>
                <a:cs typeface="Times New Roman" pitchFamily="18" charset="0"/>
              </a:rPr>
              <a:t>A</a:t>
            </a:r>
            <a:r>
              <a:rPr sz="3600" spc="-5" dirty="0">
                <a:latin typeface="Times New Roman" pitchFamily="18" charset="0"/>
                <a:cs typeface="Times New Roman" pitchFamily="18" charset="0"/>
              </a:rPr>
              <a:t>G</a:t>
            </a:r>
            <a:r>
              <a:rPr sz="3600" spc="-35" dirty="0">
                <a:latin typeface="Times New Roman" pitchFamily="18" charset="0"/>
                <a:cs typeface="Times New Roman" pitchFamily="18" charset="0"/>
              </a:rPr>
              <a:t>E</a:t>
            </a:r>
            <a:r>
              <a:rPr sz="3600" spc="15" dirty="0">
                <a:latin typeface="Times New Roman" pitchFamily="18" charset="0"/>
                <a:cs typeface="Times New Roman" pitchFamily="18" charset="0"/>
              </a:rPr>
              <a:t>N</a:t>
            </a:r>
            <a:r>
              <a:rPr sz="3600"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6" y="1041533"/>
            <a:ext cx="5948393" cy="4401205"/>
          </a:xfrm>
          <a:prstGeom prst="rect">
            <a:avLst/>
          </a:prstGeom>
          <a:noFill/>
        </p:spPr>
        <p:txBody>
          <a:bodyPr wrap="square" rtlCol="0">
            <a:spAutoFit/>
          </a:bodyPr>
          <a:lstStyle/>
          <a:p>
            <a:pPr lvl="2"/>
            <a:r>
              <a:rPr lang="en-US" sz="2800" dirty="0" smtClean="0">
                <a:solidFill>
                  <a:srgbClr val="0D0D0D"/>
                </a:solidFill>
                <a:latin typeface="Times New Roman" pitchFamily="18" charset="0"/>
                <a:cs typeface="Times New Roman" pitchFamily="18" charset="0"/>
              </a:rPr>
              <a:t>1.</a:t>
            </a:r>
            <a:r>
              <a:rPr lang="en-US" sz="2800" b="0" i="0" dirty="0" smtClean="0">
                <a:solidFill>
                  <a:srgbClr val="0D0D0D"/>
                </a:solidFill>
                <a:effectLst/>
                <a:latin typeface="Times New Roman" pitchFamily="18" charset="0"/>
                <a:cs typeface="Times New Roman" pitchFamily="18" charset="0"/>
              </a:rPr>
              <a:t>Problem Statement</a:t>
            </a:r>
          </a:p>
          <a:p>
            <a:pPr lvl="2"/>
            <a:r>
              <a:rPr lang="en-IN" sz="2800" dirty="0" smtClean="0">
                <a:solidFill>
                  <a:srgbClr val="0D0D0D"/>
                </a:solidFill>
                <a:latin typeface="Times New Roman" pitchFamily="18" charset="0"/>
                <a:cs typeface="Times New Roman" pitchFamily="18" charset="0"/>
              </a:rPr>
              <a:t>2.Project overview</a:t>
            </a:r>
          </a:p>
          <a:p>
            <a:pPr lvl="2"/>
            <a:r>
              <a:rPr lang="en-IN" sz="2800" b="0" i="0" dirty="0" smtClean="0">
                <a:solidFill>
                  <a:srgbClr val="0D0D0D"/>
                </a:solidFill>
                <a:effectLst/>
                <a:latin typeface="Times New Roman" pitchFamily="18" charset="0"/>
                <a:cs typeface="Times New Roman" pitchFamily="18" charset="0"/>
              </a:rPr>
              <a:t>3.End users</a:t>
            </a:r>
          </a:p>
          <a:p>
            <a:pPr lvl="2"/>
            <a:r>
              <a:rPr lang="en-IN" sz="2800" dirty="0" smtClean="0">
                <a:solidFill>
                  <a:srgbClr val="0D0D0D"/>
                </a:solidFill>
                <a:latin typeface="Times New Roman" pitchFamily="18" charset="0"/>
                <a:cs typeface="Times New Roman" pitchFamily="18" charset="0"/>
              </a:rPr>
              <a:t>4.Our solution and proposition</a:t>
            </a:r>
          </a:p>
          <a:p>
            <a:pPr lvl="2"/>
            <a:r>
              <a:rPr lang="en-IN" sz="2800" b="0" i="0" dirty="0" smtClean="0">
                <a:solidFill>
                  <a:srgbClr val="0D0D0D"/>
                </a:solidFill>
                <a:effectLst/>
                <a:latin typeface="Times New Roman" pitchFamily="18" charset="0"/>
                <a:cs typeface="Times New Roman" pitchFamily="18" charset="0"/>
              </a:rPr>
              <a:t>5.Dataset Description</a:t>
            </a:r>
          </a:p>
          <a:p>
            <a:pPr lvl="2"/>
            <a:r>
              <a:rPr lang="en-IN" sz="2800" dirty="0" smtClean="0">
                <a:solidFill>
                  <a:srgbClr val="0D0D0D"/>
                </a:solidFill>
                <a:latin typeface="Times New Roman" pitchFamily="18" charset="0"/>
                <a:cs typeface="Times New Roman" pitchFamily="18" charset="0"/>
              </a:rPr>
              <a:t>6.Modelling Approach</a:t>
            </a:r>
          </a:p>
          <a:p>
            <a:pPr lvl="2"/>
            <a:r>
              <a:rPr lang="en-IN" sz="2800" b="0" i="0" dirty="0" smtClean="0">
                <a:solidFill>
                  <a:srgbClr val="0D0D0D"/>
                </a:solidFill>
                <a:effectLst/>
                <a:latin typeface="Times New Roman" pitchFamily="18" charset="0"/>
                <a:cs typeface="Times New Roman" pitchFamily="18" charset="0"/>
              </a:rPr>
              <a:t>7.Results and Discussion</a:t>
            </a:r>
          </a:p>
          <a:p>
            <a:pPr lvl="2"/>
            <a:r>
              <a:rPr lang="en-IN" sz="2800" dirty="0" smtClean="0">
                <a:solidFill>
                  <a:srgbClr val="0D0D0D"/>
                </a:solidFill>
                <a:latin typeface="Times New Roman" pitchFamily="18" charset="0"/>
                <a:cs typeface="Times New Roman" pitchFamily="18" charset="0"/>
              </a:rPr>
              <a:t>8.Conclusion</a:t>
            </a:r>
            <a:endParaRPr lang="en-US" sz="2800" b="0" i="0" dirty="0">
              <a:solidFill>
                <a:srgbClr val="0D0D0D"/>
              </a:solidFill>
              <a:effectLst/>
              <a:latin typeface="Times New Roman" pitchFamily="18" charset="0"/>
              <a:cs typeface="Times New Roman" pitchFamily="18" charset="0"/>
            </a:endParaRPr>
          </a:p>
          <a:p>
            <a:pPr algn="l"/>
            <a:endParaRPr lang="en-US" sz="2800" b="0" i="0" dirty="0">
              <a:solidFill>
                <a:srgbClr val="0D0D0D"/>
              </a:solidFill>
              <a:effectLst/>
              <a:latin typeface="+mj-lt"/>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838200"/>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3600" spc="15" dirty="0" smtClean="0">
                <a:latin typeface="Times New Roman" pitchFamily="18" charset="0"/>
                <a:cs typeface="Times New Roman" pitchFamily="18" charset="0"/>
              </a:rPr>
              <a:t>PRO</a:t>
            </a:r>
            <a:r>
              <a:rPr sz="3600" spc="15" dirty="0" smtClean="0">
                <a:latin typeface="Times New Roman" pitchFamily="18" charset="0"/>
                <a:cs typeface="Times New Roman" pitchFamily="18" charset="0"/>
              </a:rPr>
              <a:t>B</a:t>
            </a:r>
            <a:r>
              <a:rPr sz="3600" spc="55" dirty="0" smtClean="0">
                <a:latin typeface="Times New Roman" pitchFamily="18" charset="0"/>
                <a:cs typeface="Times New Roman" pitchFamily="18" charset="0"/>
              </a:rPr>
              <a:t>L</a:t>
            </a:r>
            <a:r>
              <a:rPr sz="3600" spc="-20" dirty="0" smtClean="0">
                <a:latin typeface="Times New Roman" pitchFamily="18" charset="0"/>
                <a:cs typeface="Times New Roman" pitchFamily="18" charset="0"/>
              </a:rPr>
              <a:t>E</a:t>
            </a:r>
            <a:r>
              <a:rPr sz="3600" spc="20" dirty="0" smtClean="0">
                <a:latin typeface="Times New Roman" pitchFamily="18" charset="0"/>
                <a:cs typeface="Times New Roman" pitchFamily="18" charset="0"/>
              </a:rPr>
              <a:t>M</a:t>
            </a:r>
            <a:r>
              <a:rPr sz="3600" dirty="0">
                <a:latin typeface="Times New Roman" pitchFamily="18" charset="0"/>
                <a:cs typeface="Times New Roman" pitchFamily="18" charset="0"/>
              </a:rPr>
              <a:t>	</a:t>
            </a:r>
            <a:r>
              <a:rPr sz="3600" spc="10" dirty="0" smtClean="0">
                <a:latin typeface="Times New Roman" pitchFamily="18" charset="0"/>
                <a:cs typeface="Times New Roman" pitchFamily="18" charset="0"/>
              </a:rPr>
              <a:t>S</a:t>
            </a:r>
            <a:r>
              <a:rPr sz="3600" spc="-370" dirty="0" smtClean="0">
                <a:latin typeface="Times New Roman" pitchFamily="18" charset="0"/>
                <a:cs typeface="Times New Roman" pitchFamily="18" charset="0"/>
              </a:rPr>
              <a:t>T</a:t>
            </a:r>
            <a:r>
              <a:rPr sz="3600" spc="-375" dirty="0" smtClean="0">
                <a:latin typeface="Times New Roman" pitchFamily="18" charset="0"/>
                <a:cs typeface="Times New Roman" pitchFamily="18" charset="0"/>
              </a:rPr>
              <a:t>A</a:t>
            </a:r>
            <a:r>
              <a:rPr sz="3600" spc="15" dirty="0" smtClean="0">
                <a:latin typeface="Times New Roman" pitchFamily="18" charset="0"/>
                <a:cs typeface="Times New Roman" pitchFamily="18" charset="0"/>
              </a:rPr>
              <a:t>T</a:t>
            </a:r>
            <a:r>
              <a:rPr sz="3600" spc="-10" dirty="0" smtClean="0">
                <a:latin typeface="Times New Roman" pitchFamily="18" charset="0"/>
                <a:cs typeface="Times New Roman" pitchFamily="18" charset="0"/>
              </a:rPr>
              <a:t>E</a:t>
            </a:r>
            <a:r>
              <a:rPr sz="3600" spc="-20" dirty="0" smtClean="0">
                <a:latin typeface="Times New Roman" pitchFamily="18" charset="0"/>
                <a:cs typeface="Times New Roman" pitchFamily="18" charset="0"/>
              </a:rPr>
              <a:t>ME</a:t>
            </a:r>
            <a:r>
              <a:rPr sz="3600" spc="10" dirty="0" smtClean="0">
                <a:latin typeface="Times New Roman" pitchFamily="18" charset="0"/>
                <a:cs typeface="Times New Roman" pitchFamily="18" charset="0"/>
              </a:rPr>
              <a:t>NT</a:t>
            </a:r>
            <a:endParaRPr sz="3600" dirty="0">
              <a:latin typeface="Times New Roman" pitchFamily="18" charset="0"/>
              <a:cs typeface="Times New Roman" pitchFamily="18" charset="0"/>
            </a:endParaRPr>
          </a:p>
        </p:txBody>
      </p:sp>
      <p:sp>
        <p:nvSpPr>
          <p:cNvPr id="17" name="Text Placeholder 16">
            <a:extLst>
              <a:ext uri="{FF2B5EF4-FFF2-40B4-BE49-F238E27FC236}">
                <a16:creationId xmlns:a16="http://schemas.microsoft.com/office/drawing/2014/main" xmlns="" id="{1083270E-2971-683D-810E-7F172A073C9C}"/>
              </a:ext>
            </a:extLst>
          </p:cNvPr>
          <p:cNvSpPr>
            <a:spLocks noGrp="1"/>
          </p:cNvSpPr>
          <p:nvPr>
            <p:ph idx="1"/>
          </p:nvPr>
        </p:nvSpPr>
        <p:spPr>
          <a:xfrm>
            <a:off x="685800" y="1600200"/>
            <a:ext cx="9067800" cy="4524315"/>
          </a:xfrm>
        </p:spPr>
        <p:txBody>
          <a:bodyPr>
            <a:normAutofit fontScale="92500" lnSpcReduction="10000"/>
          </a:bodyPr>
          <a:lstStyle/>
          <a:p>
            <a:pPr>
              <a:lnSpc>
                <a:spcPct val="150000"/>
              </a:lnSpc>
            </a:pPr>
            <a:r>
              <a:rPr lang="en-US" sz="2800" dirty="0"/>
              <a:t>A</a:t>
            </a:r>
            <a:r>
              <a:rPr lang="en-US" sz="2800" dirty="0">
                <a:latin typeface="Times New Roman" pitchFamily="18" charset="0"/>
                <a:cs typeface="Times New Roman" pitchFamily="18" charset="0"/>
              </a:rPr>
              <a:t>nalyzing employee data sets is crucial for several reasons:</a:t>
            </a:r>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Improving Employee Experience</a:t>
            </a:r>
            <a:endParaRPr lang="en-US" sz="2800" dirty="0">
              <a:latin typeface="Times New Roman" pitchFamily="18" charset="0"/>
              <a:cs typeface="Times New Roman" pitchFamily="18" charset="0"/>
            </a:endParaRPr>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Enhancing Productivity</a:t>
            </a:r>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Informed Decision-Making</a:t>
            </a:r>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Identifying Trends and Patterns</a:t>
            </a:r>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Ensuring Fairness </a:t>
            </a:r>
            <a:endParaRPr lang="en-IN" sz="2800" dirty="0"/>
          </a:p>
          <a:p>
            <a:pPr marL="800100" lvl="1" indent="-342900">
              <a:lnSpc>
                <a:spcPct val="150000"/>
              </a:lnSpc>
              <a:buFont typeface="Wingdings" panose="05000000000000000000" pitchFamily="2" charset="2"/>
              <a:buChar char="Ø"/>
            </a:pPr>
            <a:r>
              <a:rPr lang="en-IN" sz="2800" dirty="0">
                <a:latin typeface="Times New Roman" pitchFamily="18" charset="0"/>
                <a:cs typeface="Times New Roman" pitchFamily="18" charset="0"/>
              </a:rPr>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609600"/>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lang="en-US" sz="4250" spc="5" dirty="0">
                <a:latin typeface="Times New Roman" pitchFamily="18" charset="0"/>
                <a:cs typeface="Times New Roman" pitchFamily="18" charset="0"/>
              </a:rPr>
              <a:t> </a:t>
            </a:r>
            <a:r>
              <a:rPr sz="4250" spc="-20" dirty="0">
                <a:latin typeface="Times New Roman" pitchFamily="18" charset="0"/>
                <a:cs typeface="Times New Roman" pitchFamily="18" charset="0"/>
              </a:rPr>
              <a:t>OVERVIEW</a:t>
            </a:r>
            <a:endParaRPr sz="4250" dirty="0">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idx="1"/>
          </p:nvPr>
        </p:nvSpPr>
        <p:spPr>
          <a:xfrm>
            <a:off x="609600" y="1524000"/>
            <a:ext cx="10972800" cy="5122941"/>
          </a:xfrm>
        </p:spPr>
        <p:txBody>
          <a:bodyPr>
            <a:normAutofit fontScale="92500" lnSpcReduction="20000"/>
          </a:bodyPr>
          <a:lstStyle/>
          <a:p>
            <a:pPr>
              <a:lnSpc>
                <a:spcPct val="150000"/>
              </a:lnSpc>
              <a:buNone/>
            </a:pPr>
            <a:r>
              <a:rPr lang="en-US" sz="2400" b="1" dirty="0">
                <a:latin typeface="Times New Roman" pitchFamily="18" charset="0"/>
                <a:cs typeface="Times New Roman" pitchFamily="18" charset="0"/>
              </a:rPr>
              <a:t>Objective:</a:t>
            </a:r>
          </a:p>
          <a:p>
            <a:pPr>
              <a:lnSpc>
                <a:spcPct val="150000"/>
              </a:lnSpc>
            </a:pPr>
            <a:r>
              <a:rPr lang="en-US" dirty="0"/>
              <a:t> </a:t>
            </a:r>
            <a:r>
              <a:rPr lang="en-US" sz="2000" dirty="0">
                <a:latin typeface="Times New Roman" pitchFamily="18" charset="0"/>
                <a:cs typeface="Times New Roman"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itchFamily="18" charset="0"/>
                <a:cs typeface="Times New Roman"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Goal setting</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990600"/>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smtClean="0">
                <a:latin typeface="+mj-lt"/>
              </a:rPr>
              <a:t>W</a:t>
            </a:r>
            <a:r>
              <a:rPr lang="en-US" sz="3200" spc="-20" dirty="0" smtClean="0">
                <a:latin typeface="+mj-lt"/>
              </a:rPr>
              <a:t>H</a:t>
            </a:r>
            <a:r>
              <a:rPr lang="en-US" sz="3200" spc="20" dirty="0" smtClean="0">
                <a:latin typeface="+mj-lt"/>
              </a:rPr>
              <a:t>O</a:t>
            </a:r>
            <a:r>
              <a:rPr lang="en-US" sz="3200" spc="-235" dirty="0" smtClean="0">
                <a:latin typeface="+mj-lt"/>
              </a:rPr>
              <a:t> </a:t>
            </a:r>
            <a:r>
              <a:rPr lang="en-US" sz="3200" spc="-10" dirty="0" smtClean="0">
                <a:latin typeface="+mj-lt"/>
              </a:rPr>
              <a:t>AR</a:t>
            </a:r>
            <a:r>
              <a:rPr lang="en-US" sz="3200" spc="15" dirty="0" smtClean="0">
                <a:latin typeface="+mj-lt"/>
              </a:rPr>
              <a:t>E</a:t>
            </a:r>
            <a:r>
              <a:rPr lang="en-US" sz="3200" spc="-35" dirty="0" smtClean="0">
                <a:latin typeface="+mj-lt"/>
              </a:rPr>
              <a:t> </a:t>
            </a:r>
            <a:r>
              <a:rPr lang="en-US" sz="3200" spc="-10" dirty="0" smtClean="0">
                <a:latin typeface="+mj-lt"/>
              </a:rPr>
              <a:t>T</a:t>
            </a:r>
            <a:r>
              <a:rPr lang="en-US" sz="3200" spc="-15" dirty="0" smtClean="0">
                <a:latin typeface="+mj-lt"/>
              </a:rPr>
              <a:t>H</a:t>
            </a:r>
            <a:r>
              <a:rPr lang="en-US" sz="3200" spc="15" dirty="0" smtClean="0">
                <a:latin typeface="+mj-lt"/>
              </a:rPr>
              <a:t>E</a:t>
            </a:r>
            <a:r>
              <a:rPr lang="en-US" sz="3200" spc="-35" dirty="0" smtClean="0">
                <a:latin typeface="+mj-lt"/>
              </a:rPr>
              <a:t> </a:t>
            </a:r>
            <a:r>
              <a:rPr lang="en-US" sz="3200" spc="-20" dirty="0" smtClean="0">
                <a:latin typeface="+mj-lt"/>
              </a:rPr>
              <a:t>E</a:t>
            </a:r>
            <a:r>
              <a:rPr lang="en-US" sz="3200" spc="30" dirty="0" smtClean="0">
                <a:latin typeface="+mj-lt"/>
              </a:rPr>
              <a:t>N</a:t>
            </a:r>
            <a:r>
              <a:rPr lang="en-US" sz="3200" spc="15" dirty="0" smtClean="0">
                <a:latin typeface="+mj-lt"/>
              </a:rPr>
              <a:t>D USERS</a:t>
            </a:r>
            <a:r>
              <a:rPr lang="en-US" sz="3200" spc="-45" dirty="0" smtClean="0">
                <a:latin typeface="+mj-lt"/>
              </a:rPr>
              <a:t> </a:t>
            </a:r>
            <a:r>
              <a:rPr sz="3200" spc="5" dirty="0" smtClean="0">
                <a:latin typeface="+mj-lt"/>
              </a:rPr>
              <a:t>?</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idx="1"/>
          </p:nvPr>
        </p:nvSpPr>
        <p:spPr>
          <a:xfrm>
            <a:off x="609600" y="1905000"/>
            <a:ext cx="9525000" cy="4001095"/>
          </a:xfrm>
        </p:spPr>
        <p:txBody>
          <a:bodyPr>
            <a:normAutofit lnSpcReduction="10000"/>
          </a:bodyPr>
          <a:lstStyle/>
          <a:p>
            <a:pPr>
              <a:lnSpc>
                <a:spcPct val="150000"/>
              </a:lnSpc>
              <a:buNone/>
            </a:pPr>
            <a:r>
              <a:rPr lang="en-US" sz="2000" dirty="0" smtClean="0">
                <a:latin typeface="Times New Roman" pitchFamily="18" charset="0"/>
                <a:cs typeface="Times New Roman" pitchFamily="18" charset="0"/>
              </a:rPr>
              <a:t>    Employee </a:t>
            </a:r>
            <a:r>
              <a:rPr lang="en-US" sz="2000" dirty="0">
                <a:latin typeface="Times New Roman" pitchFamily="18" charset="0"/>
                <a:cs typeface="Times New Roman" pitchFamily="18" charset="0"/>
              </a:rPr>
              <a:t>performance analysis is valuable tool for various stakeholders </a:t>
            </a:r>
            <a:r>
              <a:rPr lang="en-US" sz="2000" dirty="0" smtClean="0">
                <a:latin typeface="Times New Roman" pitchFamily="18" charset="0"/>
                <a:cs typeface="Times New Roman" pitchFamily="18" charset="0"/>
              </a:rPr>
              <a:t>within an organization</a:t>
            </a:r>
            <a:r>
              <a:rPr lang="en-US" sz="2000" dirty="0">
                <a:latin typeface="Times New Roman" pitchFamily="18" charset="0"/>
                <a:cs typeface="Times New Roman" pitchFamily="18" charset="0"/>
              </a:rPr>
              <a:t>. Here are some of the key end users: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Human resource department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Managers and team leaders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Executives and senior management</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Employees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Training and development teams</a:t>
            </a:r>
          </a:p>
          <a:p>
            <a:pPr marL="800100" lvl="1" indent="-342900">
              <a:lnSpc>
                <a:spcPct val="150000"/>
              </a:lnSpc>
              <a:buFont typeface="Wingdings" panose="05000000000000000000" pitchFamily="2" charset="2"/>
              <a:buChar char="Ø"/>
            </a:pPr>
            <a:r>
              <a:rPr lang="en-IN" sz="2000" dirty="0">
                <a:latin typeface="Times New Roman" pitchFamily="18" charset="0"/>
                <a:cs typeface="Times New Roman"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0" y="990600"/>
            <a:ext cx="10674667" cy="444352"/>
          </a:xfrm>
          <a:prstGeom prst="rect">
            <a:avLst/>
          </a:prstGeom>
        </p:spPr>
        <p:txBody>
          <a:bodyPr vert="horz" wrap="square" lIns="0" tIns="13335" rIns="0" bIns="0" rtlCol="0">
            <a:spAutoFit/>
          </a:bodyPr>
          <a:lstStyle/>
          <a:p>
            <a:pPr marL="12700">
              <a:lnSpc>
                <a:spcPct val="100000"/>
              </a:lnSpc>
              <a:spcBef>
                <a:spcPts val="105"/>
              </a:spcBef>
            </a:pPr>
            <a:r>
              <a:rPr sz="2800" spc="10" dirty="0" smtClean="0">
                <a:latin typeface="Times New Roman" pitchFamily="18" charset="0"/>
                <a:cs typeface="Times New Roman" pitchFamily="18" charset="0"/>
              </a:rPr>
              <a:t>O</a:t>
            </a:r>
            <a:r>
              <a:rPr lang="en-IN" sz="2800" spc="10" dirty="0" smtClean="0">
                <a:latin typeface="Times New Roman" pitchFamily="18" charset="0"/>
                <a:cs typeface="Times New Roman" pitchFamily="18" charset="0"/>
              </a:rPr>
              <a:t>UR SOLUTION AND </a:t>
            </a:r>
            <a:r>
              <a:rPr lang="en-IN" sz="2800" spc="10" dirty="0" smtClean="0">
                <a:latin typeface="Times New Roman" pitchFamily="18" charset="0"/>
                <a:cs typeface="Times New Roman" pitchFamily="18" charset="0"/>
              </a:rPr>
              <a:t>ITS PROPOSITION</a:t>
            </a:r>
            <a:endParaRPr sz="3600"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1"/>
          </p:nvPr>
        </p:nvSpPr>
        <p:spPr>
          <a:xfrm>
            <a:off x="685800" y="2209800"/>
            <a:ext cx="4800600" cy="3183949"/>
          </a:xfrm>
        </p:spPr>
        <p:txBody>
          <a:bodyPr>
            <a:normAutofit fontScale="92500" lnSpcReduction="20000"/>
          </a:bodyPr>
          <a:lstStyle/>
          <a:p>
            <a:pPr>
              <a:lnSpc>
                <a:spcPct val="150000"/>
              </a:lnSpc>
              <a:buNone/>
            </a:pPr>
            <a:r>
              <a:rPr lang="en-US" sz="2000" dirty="0" smtClean="0">
                <a:latin typeface="Times New Roman" pitchFamily="18" charset="0"/>
                <a:cs typeface="Times New Roman" pitchFamily="18" charset="0"/>
              </a:rPr>
              <a:t>     SOLUTION </a:t>
            </a:r>
            <a:r>
              <a:rPr lang="en-US" sz="2000" dirty="0">
                <a:latin typeface="Times New Roman" pitchFamily="18" charset="0"/>
                <a:cs typeface="Times New Roman" pitchFamily="18" charset="0"/>
              </a:rPr>
              <a:t>FOR EMPLOYEE PERFORMANCE ANALYSIS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itchFamily="18" charset="0"/>
                <a:cs typeface="Times New Roman" pitchFamily="18" charset="0"/>
              </a:rPr>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2"/>
          </p:nvPr>
        </p:nvSpPr>
        <p:spPr>
          <a:xfrm>
            <a:off x="6172200" y="2209800"/>
            <a:ext cx="4084320" cy="3508653"/>
          </a:xfrm>
        </p:spPr>
        <p:txBody>
          <a:bodyPr>
            <a:normAutofit fontScale="92500" lnSpcReduction="20000"/>
          </a:bodyPr>
          <a:lstStyle/>
          <a:p>
            <a:pPr>
              <a:lnSpc>
                <a:spcPct val="150000"/>
              </a:lnSpc>
              <a:buNone/>
            </a:pPr>
            <a:r>
              <a:rPr lang="en-US" sz="2000" dirty="0" smtClean="0"/>
              <a:t>     V</a:t>
            </a:r>
            <a:r>
              <a:rPr lang="en-IN" sz="2000" dirty="0" smtClean="0"/>
              <a:t>ALUE </a:t>
            </a:r>
            <a:r>
              <a:rPr lang="en-IN" sz="2000" dirty="0" smtClean="0"/>
              <a:t>PROPOSITION</a:t>
            </a:r>
          </a:p>
          <a:p>
            <a:pPr marL="742950" lvl="1" indent="-285750">
              <a:lnSpc>
                <a:spcPct val="150000"/>
              </a:lnSpc>
              <a:buFont typeface="Wingdings" panose="05000000000000000000" pitchFamily="2" charset="2"/>
              <a:buChar char="Ø"/>
            </a:pPr>
            <a:r>
              <a:rPr lang="en-US" sz="2000" dirty="0" smtClean="0"/>
              <a:t>Enhanced productivity</a:t>
            </a:r>
          </a:p>
          <a:p>
            <a:pPr marL="742950" lvl="1" indent="-285750">
              <a:lnSpc>
                <a:spcPct val="150000"/>
              </a:lnSpc>
              <a:buFont typeface="Wingdings" panose="05000000000000000000" pitchFamily="2" charset="2"/>
              <a:buChar char="Ø"/>
            </a:pPr>
            <a:r>
              <a:rPr lang="en-US" sz="2000" dirty="0" smtClean="0"/>
              <a:t>Employee engagement and retention</a:t>
            </a:r>
          </a:p>
          <a:p>
            <a:pPr marL="742950" lvl="1" indent="-285750">
              <a:lnSpc>
                <a:spcPct val="150000"/>
              </a:lnSpc>
              <a:buFont typeface="Wingdings" panose="05000000000000000000" pitchFamily="2" charset="2"/>
              <a:buChar char="Ø"/>
            </a:pPr>
            <a:r>
              <a:rPr lang="en-US" sz="2000" dirty="0" smtClean="0"/>
              <a:t>Data-driven decisions</a:t>
            </a:r>
          </a:p>
          <a:p>
            <a:pPr marL="742950" lvl="1" indent="-285750">
              <a:lnSpc>
                <a:spcPct val="150000"/>
              </a:lnSpc>
              <a:buFont typeface="Wingdings" panose="05000000000000000000" pitchFamily="2" charset="2"/>
              <a:buChar char="Ø"/>
            </a:pPr>
            <a:r>
              <a:rPr lang="en-US" sz="2000" dirty="0" smtClean="0"/>
              <a:t>Improved and </a:t>
            </a:r>
            <a:r>
              <a:rPr lang="en-US" sz="2000" dirty="0" smtClean="0"/>
              <a:t>flexibility</a:t>
            </a:r>
          </a:p>
          <a:p>
            <a:pPr marL="742950" lvl="1" indent="-285750">
              <a:lnSpc>
                <a:spcPct val="150000"/>
              </a:lnSpc>
              <a:buFont typeface="Wingdings" panose="05000000000000000000" pitchFamily="2" charset="2"/>
              <a:buChar char="Ø"/>
            </a:pPr>
            <a:r>
              <a:rPr lang="en-IN" sz="2000" dirty="0" smtClean="0"/>
              <a:t>Scalability and </a:t>
            </a:r>
            <a:r>
              <a:rPr lang="en-IN" sz="2000" dirty="0" err="1" smtClean="0"/>
              <a:t>flexbility</a:t>
            </a:r>
            <a:endParaRPr lang="en-US" sz="2000" dirty="0"/>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972800" cy="1143000"/>
          </a:xfrm>
        </p:spPr>
        <p:txBody>
          <a:bodyPr/>
          <a:lstStyle/>
          <a:p>
            <a:r>
              <a:rPr lang="en-IN" dirty="0">
                <a:latin typeface="Times New Roman" pitchFamily="18" charset="0"/>
                <a:cs typeface="Times New Roman" pitchFamily="18" charset="0"/>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idx="1"/>
          </p:nvPr>
        </p:nvSpPr>
        <p:spPr>
          <a:xfrm>
            <a:off x="533400" y="1981200"/>
            <a:ext cx="10439400" cy="4431983"/>
          </a:xfrm>
        </p:spPr>
        <p:txBody>
          <a:bodyPr>
            <a:normAutofit fontScale="70000" lnSpcReduction="20000"/>
          </a:bodyPr>
          <a:lstStyle/>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ID: Unique identifier for each employee in the organization</a:t>
            </a:r>
            <a:r>
              <a:rPr lang="en-IN" dirty="0">
                <a:latin typeface="Times New Roman" pitchFamily="18" charset="0"/>
                <a:cs typeface="Times New Roman" pitchFamily="18" charset="0"/>
              </a:rPr>
              <a:t>. Described in numbers</a:t>
            </a:r>
          </a:p>
          <a:p>
            <a:pPr marL="285750" indent="-285750">
              <a:lnSpc>
                <a:spcPct val="150000"/>
              </a:lnSpc>
              <a:buFont typeface="Wingdings" panose="05000000000000000000" pitchFamily="2" charset="2"/>
              <a:buChar char="Ø"/>
            </a:pPr>
            <a:r>
              <a:rPr lang="en-IN" dirty="0">
                <a:latin typeface="Times New Roman" pitchFamily="18" charset="0"/>
                <a:cs typeface="Times New Roman" pitchFamily="18" charset="0"/>
              </a:rPr>
              <a:t>First name: First name of the employee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Last name: Last name of the employee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Employee type: The type of employment the employee has full-time, part-time, contract.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latin typeface="Times New Roman" pitchFamily="18" charset="0"/>
                <a:cs typeface="Times New Roman" pitchFamily="18" charset="0"/>
              </a:rPr>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657600"/>
            <a:ext cx="2466975" cy="3200400"/>
          </a:xfrm>
          <a:prstGeom prst="rect">
            <a:avLst/>
          </a:prstGeom>
        </p:spPr>
      </p:pic>
      <p:sp>
        <p:nvSpPr>
          <p:cNvPr id="7" name="object 7"/>
          <p:cNvSpPr txBox="1">
            <a:spLocks noGrp="1"/>
          </p:cNvSpPr>
          <p:nvPr>
            <p:ph type="title"/>
          </p:nvPr>
        </p:nvSpPr>
        <p:spPr>
          <a:xfrm>
            <a:off x="762000" y="990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828800"/>
            <a:ext cx="10744200" cy="1631216"/>
          </a:xfrm>
          <a:prstGeom prst="rect">
            <a:avLst/>
          </a:prstGeom>
          <a:noFill/>
        </p:spPr>
        <p:txBody>
          <a:bodyPr wrap="square" rtlCol="0">
            <a:spAutoFit/>
          </a:bodyPr>
          <a:lstStyle/>
          <a:p>
            <a:pPr lvl="0"/>
            <a:r>
              <a:rPr lang="en-US" sz="2400" b="0" i="0" dirty="0">
                <a:latin typeface="Times New Roman" pitchFamily="18" charset="0"/>
                <a:cs typeface="Times New Roman" pitchFamily="18" charset="0"/>
              </a:rPr>
              <a:t>Formul</a:t>
            </a:r>
            <a:r>
              <a:rPr lang="en-US" sz="2400" dirty="0">
                <a:latin typeface="Times New Roman" pitchFamily="18" charset="0"/>
                <a:cs typeface="Times New Roman" pitchFamily="18" charset="0"/>
              </a:rPr>
              <a:t>a used for finding the performance level of employees </a:t>
            </a:r>
          </a:p>
          <a:p>
            <a:r>
              <a:rPr lang="en-US" sz="2400" b="0" i="0" dirty="0">
                <a:latin typeface="Times New Roman" pitchFamily="18" charset="0"/>
                <a:cs typeface="Times New Roman" pitchFamily="18" charset="0"/>
              </a:rPr>
              <a:t>=IFS(Z8&gt;=5,"VERY HIGH",Z8&gt;=4,"HIGH",Z8&gt;=3,"MED",Z8&gt;=2,"LOW",Z8&gt;=1,"VERY LOW")</a:t>
            </a:r>
            <a:endParaRPr lang="en-US" sz="2400" dirty="0">
              <a:latin typeface="Times New Roman" pitchFamily="18" charset="0"/>
              <a:cs typeface="Times New Roman" pitchFamily="18" charset="0"/>
            </a:endParaRPr>
          </a:p>
          <a:p>
            <a:pPr lvl="0">
              <a:lnSpc>
                <a:spcPct val="100000"/>
              </a:lnSpc>
            </a:pP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343</TotalTime>
  <Words>597</Words>
  <Application>Microsoft Office PowerPoint</Application>
  <PresentationFormat>Custom</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 Data Analysis using Excel </vt:lpstr>
      <vt:lpstr>PROJECT TITLE</vt:lpstr>
      <vt:lpstr>AGENDA</vt:lpstr>
      <vt:lpstr>PROBLEM STATEMENT</vt:lpstr>
      <vt:lpstr>PROJECT OVERVIEW</vt:lpstr>
      <vt:lpstr>WHO ARE THE END USERS ?</vt:lpstr>
      <vt:lpstr>OUR SOLUTION AND ITS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JAGADEES</cp:lastModifiedBy>
  <cp:revision>22</cp:revision>
  <dcterms:created xsi:type="dcterms:W3CDTF">2024-03-29T15:07:22Z</dcterms:created>
  <dcterms:modified xsi:type="dcterms:W3CDTF">2024-08-30T14:34:36Z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