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1" r:id="rId3"/>
    <p:sldId id="268" r:id="rId4"/>
    <p:sldId id="262" r:id="rId5"/>
    <p:sldId id="269" r:id="rId6"/>
    <p:sldId id="257" r:id="rId7"/>
    <p:sldId id="259" r:id="rId8"/>
    <p:sldId id="260" r:id="rId9"/>
    <p:sldId id="270" r:id="rId10"/>
    <p:sldId id="266" r:id="rId11"/>
    <p:sldId id="267" r:id="rId12"/>
    <p:sldId id="271" r:id="rId13"/>
    <p:sldId id="330" r:id="rId14"/>
    <p:sldId id="264" r:id="rId15"/>
    <p:sldId id="272" r:id="rId16"/>
    <p:sldId id="273" r:id="rId17"/>
    <p:sldId id="329" r:id="rId18"/>
    <p:sldId id="274" r:id="rId19"/>
    <p:sldId id="275" r:id="rId20"/>
    <p:sldId id="276" r:id="rId21"/>
    <p:sldId id="277" r:id="rId22"/>
    <p:sldId id="278" r:id="rId23"/>
    <p:sldId id="279" r:id="rId24"/>
    <p:sldId id="328" r:id="rId25"/>
    <p:sldId id="280" r:id="rId26"/>
    <p:sldId id="281" r:id="rId27"/>
    <p:sldId id="282" r:id="rId28"/>
    <p:sldId id="283" r:id="rId29"/>
    <p:sldId id="284" r:id="rId30"/>
    <p:sldId id="285" r:id="rId31"/>
    <p:sldId id="286" r:id="rId32"/>
    <p:sldId id="287" r:id="rId33"/>
    <p:sldId id="327" r:id="rId34"/>
    <p:sldId id="294" r:id="rId35"/>
    <p:sldId id="295" r:id="rId36"/>
    <p:sldId id="296" r:id="rId37"/>
    <p:sldId id="297" r:id="rId38"/>
    <p:sldId id="298" r:id="rId39"/>
    <p:sldId id="299" r:id="rId40"/>
    <p:sldId id="300" r:id="rId41"/>
    <p:sldId id="301" r:id="rId42"/>
    <p:sldId id="302" r:id="rId43"/>
    <p:sldId id="340" r:id="rId44"/>
    <p:sldId id="303" r:id="rId45"/>
    <p:sldId id="304" r:id="rId46"/>
    <p:sldId id="305" r:id="rId47"/>
    <p:sldId id="339" r:id="rId48"/>
    <p:sldId id="306" r:id="rId49"/>
    <p:sldId id="326" r:id="rId50"/>
    <p:sldId id="310" r:id="rId51"/>
    <p:sldId id="307" r:id="rId52"/>
    <p:sldId id="308" r:id="rId53"/>
    <p:sldId id="309" r:id="rId54"/>
    <p:sldId id="311" r:id="rId55"/>
    <p:sldId id="312" r:id="rId56"/>
    <p:sldId id="313" r:id="rId57"/>
    <p:sldId id="325" r:id="rId58"/>
    <p:sldId id="314" r:id="rId59"/>
    <p:sldId id="315" r:id="rId60"/>
    <p:sldId id="316" r:id="rId61"/>
    <p:sldId id="317" r:id="rId62"/>
    <p:sldId id="322" r:id="rId63"/>
    <p:sldId id="318" r:id="rId64"/>
    <p:sldId id="321" r:id="rId65"/>
    <p:sldId id="320" r:id="rId66"/>
    <p:sldId id="319" r:id="rId67"/>
    <p:sldId id="323" r:id="rId68"/>
    <p:sldId id="292" r:id="rId69"/>
    <p:sldId id="293" r:id="rId70"/>
    <p:sldId id="324" r:id="rId71"/>
    <p:sldId id="288" r:id="rId72"/>
    <p:sldId id="289" r:id="rId73"/>
    <p:sldId id="290" r:id="rId74"/>
    <p:sldId id="338" r:id="rId75"/>
    <p:sldId id="336" r:id="rId76"/>
    <p:sldId id="337" r:id="rId77"/>
    <p:sldId id="291" r:id="rId78"/>
    <p:sldId id="334" r:id="rId79"/>
    <p:sldId id="335" r:id="rId80"/>
    <p:sldId id="331" r:id="rId81"/>
    <p:sldId id="333" r:id="rId82"/>
    <p:sldId id="332"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6F26A-1B13-EB09-AA7D-89771590A467}"/>
              </a:ext>
            </a:extLst>
          </p:cNvPr>
          <p:cNvSpPr>
            <a:spLocks noGrp="1"/>
          </p:cNvSpPr>
          <p:nvPr>
            <p:ph type="ctrTitle"/>
          </p:nvPr>
        </p:nvSpPr>
        <p:spPr>
          <a:xfrm>
            <a:off x="1524000" y="1122363"/>
            <a:ext cx="9144000" cy="2387600"/>
          </a:xfrm>
        </p:spPr>
        <p:txBody>
          <a:bodyPr anchor="b"/>
          <a:lstStyle>
            <a:lvl1pPr algn="ctr">
              <a:defRPr sz="6000" b="1">
                <a:solidFill>
                  <a:srgbClr val="7030A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F9CBD2C7-6F79-7373-30F3-6DDC3226A8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FF568B-688B-8318-67C8-7DBFB639CF6F}"/>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5" name="Footer Placeholder 4">
            <a:extLst>
              <a:ext uri="{FF2B5EF4-FFF2-40B4-BE49-F238E27FC236}">
                <a16:creationId xmlns:a16="http://schemas.microsoft.com/office/drawing/2014/main" id="{074A9BFD-5A3D-4105-184D-DC5EC2F2E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5112AC-97E8-FC9C-20D0-AE68DE3E81AF}"/>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110695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822A5-137A-7D74-12F6-28FF7CBF7D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57DB56-522E-8AE2-C760-4B8F715A07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D11F7D-2C08-C1B9-F877-05196A405A82}"/>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5" name="Footer Placeholder 4">
            <a:extLst>
              <a:ext uri="{FF2B5EF4-FFF2-40B4-BE49-F238E27FC236}">
                <a16:creationId xmlns:a16="http://schemas.microsoft.com/office/drawing/2014/main" id="{55348762-D093-BFF3-8BDC-AB522F4FFA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21171-BE17-6186-B6BA-5D120DDFED62}"/>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2164848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B28C30-1FAA-3289-F745-78F9C70D2D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07F73A-C282-8DDC-6751-8DF1D52BF3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3790BE-D52D-B7D8-A29E-22925479B0BE}"/>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5" name="Footer Placeholder 4">
            <a:extLst>
              <a:ext uri="{FF2B5EF4-FFF2-40B4-BE49-F238E27FC236}">
                <a16:creationId xmlns:a16="http://schemas.microsoft.com/office/drawing/2014/main" id="{FC7505F7-AAEE-5C6D-673E-520A6C0D15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14F21-E6E7-A969-59E9-9EAA58E8AC08}"/>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2690470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373BB-3FF9-9D13-9CB0-2D6E51979C42}"/>
              </a:ext>
            </a:extLst>
          </p:cNvPr>
          <p:cNvSpPr>
            <a:spLocks noGrp="1"/>
          </p:cNvSpPr>
          <p:nvPr>
            <p:ph type="title"/>
          </p:nvPr>
        </p:nvSpPr>
        <p:spPr/>
        <p:txBody>
          <a:bodyPr/>
          <a:lstStyle>
            <a:lvl1pPr>
              <a:defRPr b="1">
                <a:solidFill>
                  <a:srgbClr val="7030A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C27FCB17-5DCC-0F44-6646-7B0039A24704}"/>
              </a:ext>
            </a:extLst>
          </p:cNvPr>
          <p:cNvSpPr>
            <a:spLocks noGrp="1"/>
          </p:cNvSpPr>
          <p:nvPr>
            <p:ph idx="1"/>
          </p:nvPr>
        </p:nvSpPr>
        <p:spPr/>
        <p:txBody>
          <a:bodyPr/>
          <a:lstStyle>
            <a:lvl1pPr marL="228600" indent="-228600">
              <a:buFont typeface="Wingdings" panose="05000000000000000000" pitchFamily="2" charset="2"/>
              <a:buChar char="Ø"/>
              <a:defRPr>
                <a:latin typeface="Times New Roman" panose="02020603050405020304" pitchFamily="18" charset="0"/>
                <a:cs typeface="Times New Roman" panose="02020603050405020304" pitchFamily="18" charset="0"/>
              </a:defRPr>
            </a:lvl1pPr>
            <a:lvl2pPr marL="685800" indent="-228600">
              <a:buFont typeface="Wingdings" panose="05000000000000000000" pitchFamily="2" charset="2"/>
              <a:buChar char="v"/>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1E1DE19-3893-297C-6DE1-2C36A4CC0AB7}"/>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5" name="Footer Placeholder 4">
            <a:extLst>
              <a:ext uri="{FF2B5EF4-FFF2-40B4-BE49-F238E27FC236}">
                <a16:creationId xmlns:a16="http://schemas.microsoft.com/office/drawing/2014/main" id="{1F36DA0A-0F9B-B788-FAFF-DA427852F4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AB19-AA6A-C024-229A-33A90AE52DD8}"/>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331006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CFABE-D222-8F40-793A-E1E02668EE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304AF4-4B8E-DCF9-DC5F-DEAB457FFE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1D7E60-5E4F-249A-C37A-80F584074625}"/>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5" name="Footer Placeholder 4">
            <a:extLst>
              <a:ext uri="{FF2B5EF4-FFF2-40B4-BE49-F238E27FC236}">
                <a16:creationId xmlns:a16="http://schemas.microsoft.com/office/drawing/2014/main" id="{2FA3A199-86BA-3B6F-6CDF-78659264E3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4468AB-C160-AF62-9BD6-65D6F5BC2945}"/>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3699328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2D06-F8CF-F8F2-F243-AC3B88E5C4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45E712-AFAB-D060-F988-54D9E05CDD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EF71F-3835-7758-F162-A9886DC72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4995DA-1D8A-CF82-D3E4-2DEE4ED03BCF}"/>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6" name="Footer Placeholder 5">
            <a:extLst>
              <a:ext uri="{FF2B5EF4-FFF2-40B4-BE49-F238E27FC236}">
                <a16:creationId xmlns:a16="http://schemas.microsoft.com/office/drawing/2014/main" id="{7D2C88CB-9AB5-771B-0DAF-564F12B3F3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E947A-24DD-DD10-50B0-DF1985297A25}"/>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36064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E011B-69B3-5F4A-795B-5DB5D626BBE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EA6743-D837-8678-5659-CC409E76CA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DF2E39-3AFC-BA3B-DBDC-DCB8608EE1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EE673DC-81AC-BFFD-3C3B-F014423C5A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373E8-B5B9-0CA5-77A4-B5EADB79C54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BA9B1F-14E3-53E3-5F72-3E543BADD0E4}"/>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8" name="Footer Placeholder 7">
            <a:extLst>
              <a:ext uri="{FF2B5EF4-FFF2-40B4-BE49-F238E27FC236}">
                <a16:creationId xmlns:a16="http://schemas.microsoft.com/office/drawing/2014/main" id="{0DE02A32-0D73-5F8B-6720-A4FD38E782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3BAF08-43F5-3F5C-522F-D210B0099904}"/>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12658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E9CF6-C446-828A-8094-528105F687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A8FD78-4D54-3BE5-35C1-49FC3F87FA34}"/>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4" name="Footer Placeholder 3">
            <a:extLst>
              <a:ext uri="{FF2B5EF4-FFF2-40B4-BE49-F238E27FC236}">
                <a16:creationId xmlns:a16="http://schemas.microsoft.com/office/drawing/2014/main" id="{F2618E61-93EE-7F68-AEBE-9E992C6B70C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1B42CB-FFE8-BC88-7E00-CC55B3223A41}"/>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336741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A4AB33-564B-1D27-6E1B-B27FC3DE0CDF}"/>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3" name="Footer Placeholder 2">
            <a:extLst>
              <a:ext uri="{FF2B5EF4-FFF2-40B4-BE49-F238E27FC236}">
                <a16:creationId xmlns:a16="http://schemas.microsoft.com/office/drawing/2014/main" id="{CB47A012-6C82-A3C7-7B7A-1E5C21DA5E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805846-046E-E419-B7D7-444AD86F909B}"/>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3382738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41072-EB2D-C7F9-FE74-198EF89BC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BC2BBF-BC83-4FD3-7658-1C123F0D69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376299-C707-35F3-058E-E0368480A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89E7D-F156-A327-1413-F384F0FDC751}"/>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6" name="Footer Placeholder 5">
            <a:extLst>
              <a:ext uri="{FF2B5EF4-FFF2-40B4-BE49-F238E27FC236}">
                <a16:creationId xmlns:a16="http://schemas.microsoft.com/office/drawing/2014/main" id="{D710E56B-415E-4283-8405-7DEFEF989A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5BF5D-2AE7-8C74-6055-1C6ED3CE2555}"/>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2896778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86687-D882-40C4-0482-B701CE8B3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07E18E-6027-4EF8-818E-5B594A97E2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90A144-E4C9-3099-40B8-C3A2406D2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7ACCEE-AB9C-85A1-8F1A-6C487331A9BA}"/>
              </a:ext>
            </a:extLst>
          </p:cNvPr>
          <p:cNvSpPr>
            <a:spLocks noGrp="1"/>
          </p:cNvSpPr>
          <p:nvPr>
            <p:ph type="dt" sz="half" idx="10"/>
          </p:nvPr>
        </p:nvSpPr>
        <p:spPr/>
        <p:txBody>
          <a:bodyPr/>
          <a:lstStyle/>
          <a:p>
            <a:fld id="{E2110575-3BFD-439D-99D5-97FEEB61D6F5}" type="datetimeFigureOut">
              <a:rPr lang="en-US" smtClean="0"/>
              <a:t>12/2/2024</a:t>
            </a:fld>
            <a:endParaRPr lang="en-US"/>
          </a:p>
        </p:txBody>
      </p:sp>
      <p:sp>
        <p:nvSpPr>
          <p:cNvPr id="6" name="Footer Placeholder 5">
            <a:extLst>
              <a:ext uri="{FF2B5EF4-FFF2-40B4-BE49-F238E27FC236}">
                <a16:creationId xmlns:a16="http://schemas.microsoft.com/office/drawing/2014/main" id="{229C6C0B-E949-5FCC-BEC9-F49DA37A53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3EB1E-9572-68FB-A308-BA597CDA6A49}"/>
              </a:ext>
            </a:extLst>
          </p:cNvPr>
          <p:cNvSpPr>
            <a:spLocks noGrp="1"/>
          </p:cNvSpPr>
          <p:nvPr>
            <p:ph type="sldNum" sz="quarter" idx="12"/>
          </p:nvPr>
        </p:nvSpPr>
        <p:spPr/>
        <p:txBody>
          <a:bodyPr/>
          <a:lstStyle/>
          <a:p>
            <a:fld id="{00F61850-A975-4EDA-BC6D-9324C0C63E5C}" type="slidenum">
              <a:rPr lang="en-US" smtClean="0"/>
              <a:t>‹#›</a:t>
            </a:fld>
            <a:endParaRPr lang="en-US"/>
          </a:p>
        </p:txBody>
      </p:sp>
    </p:spTree>
    <p:extLst>
      <p:ext uri="{BB962C8B-B14F-4D97-AF65-F5344CB8AC3E}">
        <p14:creationId xmlns:p14="http://schemas.microsoft.com/office/powerpoint/2010/main" val="771920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5A3AE0-7235-CE5A-D351-E71928DD0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0066F4-AD5B-D653-7694-1F114EBA1E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9BBB03-A190-7074-8F3F-71414463DD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110575-3BFD-439D-99D5-97FEEB61D6F5}" type="datetimeFigureOut">
              <a:rPr lang="en-US" smtClean="0"/>
              <a:t>12/2/2024</a:t>
            </a:fld>
            <a:endParaRPr lang="en-US"/>
          </a:p>
        </p:txBody>
      </p:sp>
      <p:sp>
        <p:nvSpPr>
          <p:cNvPr id="5" name="Footer Placeholder 4">
            <a:extLst>
              <a:ext uri="{FF2B5EF4-FFF2-40B4-BE49-F238E27FC236}">
                <a16:creationId xmlns:a16="http://schemas.microsoft.com/office/drawing/2014/main" id="{5C4F2CB0-AB5F-A846-BC48-32E8C7F550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45D1CA6-9A76-3DA7-5608-9B85B1D9A3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F61850-A975-4EDA-BC6D-9324C0C63E5C}" type="slidenum">
              <a:rPr lang="en-US" smtClean="0"/>
              <a:t>‹#›</a:t>
            </a:fld>
            <a:endParaRPr lang="en-US"/>
          </a:p>
        </p:txBody>
      </p:sp>
    </p:spTree>
    <p:extLst>
      <p:ext uri="{BB962C8B-B14F-4D97-AF65-F5344CB8AC3E}">
        <p14:creationId xmlns:p14="http://schemas.microsoft.com/office/powerpoint/2010/main" val="3963640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geeksforgeeks.org/mathematic-logic-predicates-quantifiers/" TargetMode="External"/><Relationship Id="rId3" Type="http://schemas.openxmlformats.org/officeDocument/2006/relationships/hyperlink" Target="https://www.geeksforgeeks.org/collections-addall-method-in-java-with-examples/" TargetMode="External"/><Relationship Id="rId7" Type="http://schemas.openxmlformats.org/officeDocument/2006/relationships/hyperlink" Target="https://www.geeksforgeeks.org/collections-max-method-in-java-with-examples/" TargetMode="External"/><Relationship Id="rId2" Type="http://schemas.openxmlformats.org/officeDocument/2006/relationships/hyperlink" Target="https://www.geeksforgeeks.org/collection-add-method-in-java-with-examples/" TargetMode="External"/><Relationship Id="rId1" Type="http://schemas.openxmlformats.org/officeDocument/2006/relationships/slideLayout" Target="../slideLayouts/slideLayout2.xml"/><Relationship Id="rId6" Type="http://schemas.openxmlformats.org/officeDocument/2006/relationships/hyperlink" Target="https://www.geeksforgeeks.org/collection-isempty-method-in-java-with-examples/" TargetMode="External"/><Relationship Id="rId5" Type="http://schemas.openxmlformats.org/officeDocument/2006/relationships/hyperlink" Target="https://www.geeksforgeeks.org/collection-contains-method-in-java-with-examples/" TargetMode="External"/><Relationship Id="rId4" Type="http://schemas.openxmlformats.org/officeDocument/2006/relationships/hyperlink" Target="https://www.geeksforgeeks.org/collection-clear-method-in-java-with-examples/" TargetMode="External"/><Relationship Id="rId9" Type="http://schemas.openxmlformats.org/officeDocument/2006/relationships/hyperlink" Target="https://www.geeksforgeeks.org/java-program-to-convert-iterator-to-spliterator/"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8" Type="http://schemas.openxmlformats.org/officeDocument/2006/relationships/hyperlink" Target="https://docs.oracle.com/javase/7/docs/api/java/util/StringTokenizer.html#nextToken()" TargetMode="External"/><Relationship Id="rId3" Type="http://schemas.openxmlformats.org/officeDocument/2006/relationships/hyperlink" Target="https://docs.oracle.com/javase/7/docs/api/java/util/StringTokenizer.html#hasMoreElements()" TargetMode="External"/><Relationship Id="rId7" Type="http://schemas.openxmlformats.org/officeDocument/2006/relationships/hyperlink" Target="https://docs.oracle.com/javase/7/docs/api/java/lang/String.html" TargetMode="External"/><Relationship Id="rId2" Type="http://schemas.openxmlformats.org/officeDocument/2006/relationships/hyperlink" Target="https://docs.oracle.com/javase/7/docs/api/java/util/StringTokenizer.html#countTokens()" TargetMode="External"/><Relationship Id="rId1" Type="http://schemas.openxmlformats.org/officeDocument/2006/relationships/slideLayout" Target="../slideLayouts/slideLayout6.xml"/><Relationship Id="rId6" Type="http://schemas.openxmlformats.org/officeDocument/2006/relationships/hyperlink" Target="https://docs.oracle.com/javase/7/docs/api/java/util/StringTokenizer.html#nextElement()" TargetMode="External"/><Relationship Id="rId5" Type="http://schemas.openxmlformats.org/officeDocument/2006/relationships/hyperlink" Target="https://docs.oracle.com/javase/7/docs/api/java/lang/Object.html" TargetMode="External"/><Relationship Id="rId4" Type="http://schemas.openxmlformats.org/officeDocument/2006/relationships/hyperlink" Target="https://docs.oracle.com/javase/7/docs/api/java/util/StringTokenizer.html#hasMoreTokens()" TargetMode="External"/><Relationship Id="rId9" Type="http://schemas.openxmlformats.org/officeDocument/2006/relationships/hyperlink" Target="https://docs.oracle.com/javase/7/docs/api/java/util/StringTokenizer.html#nextToken(java.lang.String)"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556A96D-2130-2BAE-8754-46AC50923C2F}"/>
              </a:ext>
            </a:extLst>
          </p:cNvPr>
          <p:cNvSpPr>
            <a:spLocks noGrp="1"/>
          </p:cNvSpPr>
          <p:nvPr>
            <p:ph type="ctrTitle"/>
          </p:nvPr>
        </p:nvSpPr>
        <p:spPr/>
        <p:txBody>
          <a:bodyPr/>
          <a:lstStyle/>
          <a:p>
            <a:r>
              <a:rPr lang="en-US" dirty="0"/>
              <a:t>Collections</a:t>
            </a:r>
          </a:p>
        </p:txBody>
      </p:sp>
      <p:sp>
        <p:nvSpPr>
          <p:cNvPr id="7" name="Subtitle 6">
            <a:extLst>
              <a:ext uri="{FF2B5EF4-FFF2-40B4-BE49-F238E27FC236}">
                <a16:creationId xmlns:a16="http://schemas.microsoft.com/office/drawing/2014/main" id="{B922B002-3293-0C0D-2DCD-D941B88635D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5651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94DCF-370F-26F2-B589-B97A2D46FB44}"/>
              </a:ext>
            </a:extLst>
          </p:cNvPr>
          <p:cNvSpPr>
            <a:spLocks noGrp="1"/>
          </p:cNvSpPr>
          <p:nvPr>
            <p:ph type="title"/>
          </p:nvPr>
        </p:nvSpPr>
        <p:spPr>
          <a:xfrm>
            <a:off x="838200" y="18256"/>
            <a:ext cx="10515600" cy="538335"/>
          </a:xfrm>
        </p:spPr>
        <p:txBody>
          <a:bodyPr>
            <a:normAutofit/>
          </a:bodyPr>
          <a:lstStyle/>
          <a:p>
            <a:r>
              <a:rPr lang="en-US" sz="2000" dirty="0"/>
              <a:t>Collection Interface Methods</a:t>
            </a:r>
          </a:p>
        </p:txBody>
      </p:sp>
      <p:graphicFrame>
        <p:nvGraphicFramePr>
          <p:cNvPr id="5" name="Content Placeholder 4">
            <a:extLst>
              <a:ext uri="{FF2B5EF4-FFF2-40B4-BE49-F238E27FC236}">
                <a16:creationId xmlns:a16="http://schemas.microsoft.com/office/drawing/2014/main" id="{6765E9C3-0202-FDE5-8328-4E866FE9940C}"/>
              </a:ext>
            </a:extLst>
          </p:cNvPr>
          <p:cNvGraphicFramePr>
            <a:graphicFrameLocks noGrp="1"/>
          </p:cNvGraphicFramePr>
          <p:nvPr>
            <p:ph idx="1"/>
            <p:extLst>
              <p:ext uri="{D42A27DB-BD31-4B8C-83A1-F6EECF244321}">
                <p14:modId xmlns:p14="http://schemas.microsoft.com/office/powerpoint/2010/main" val="3515389940"/>
              </p:ext>
            </p:extLst>
          </p:nvPr>
        </p:nvGraphicFramePr>
        <p:xfrm>
          <a:off x="770792" y="459881"/>
          <a:ext cx="10583008" cy="6440294"/>
        </p:xfrm>
        <a:graphic>
          <a:graphicData uri="http://schemas.openxmlformats.org/drawingml/2006/table">
            <a:tbl>
              <a:tblPr/>
              <a:tblGrid>
                <a:gridCol w="2860431">
                  <a:extLst>
                    <a:ext uri="{9D8B030D-6E8A-4147-A177-3AD203B41FA5}">
                      <a16:colId xmlns:a16="http://schemas.microsoft.com/office/drawing/2014/main" val="421955488"/>
                    </a:ext>
                  </a:extLst>
                </a:gridCol>
                <a:gridCol w="7722577">
                  <a:extLst>
                    <a:ext uri="{9D8B030D-6E8A-4147-A177-3AD203B41FA5}">
                      <a16:colId xmlns:a16="http://schemas.microsoft.com/office/drawing/2014/main" val="2869232702"/>
                    </a:ext>
                  </a:extLst>
                </a:gridCol>
              </a:tblGrid>
              <a:tr h="204825">
                <a:tc>
                  <a:txBody>
                    <a:bodyPr/>
                    <a:lstStyle/>
                    <a:p>
                      <a:pPr algn="ctr" fontAlgn="base"/>
                      <a:r>
                        <a:rPr lang="en-US" sz="1200" b="1" dirty="0">
                          <a:solidFill>
                            <a:srgbClr val="002060"/>
                          </a:solidFill>
                          <a:effectLst/>
                        </a:rPr>
                        <a:t>Method</a:t>
                      </a:r>
                    </a:p>
                  </a:txBody>
                  <a:tcPr marL="41188" marR="41188" marT="41188" marB="41188" anchor="ctr">
                    <a:lnL>
                      <a:noFill/>
                    </a:lnL>
                    <a:lnR>
                      <a:noFill/>
                    </a:lnR>
                    <a:lnT>
                      <a:noFill/>
                    </a:lnT>
                    <a:lnB>
                      <a:noFill/>
                    </a:lnB>
                    <a:solidFill>
                      <a:srgbClr val="FFFF00"/>
                    </a:solidFill>
                  </a:tcPr>
                </a:tc>
                <a:tc>
                  <a:txBody>
                    <a:bodyPr/>
                    <a:lstStyle/>
                    <a:p>
                      <a:pPr algn="ctr" fontAlgn="base"/>
                      <a:r>
                        <a:rPr lang="en-US" sz="1200" b="1" dirty="0">
                          <a:solidFill>
                            <a:srgbClr val="002060"/>
                          </a:solidFill>
                          <a:effectLst/>
                        </a:rPr>
                        <a:t>Description</a:t>
                      </a:r>
                    </a:p>
                  </a:txBody>
                  <a:tcPr marL="41188" marR="41188" marT="41188" marB="41188" anchor="ctr">
                    <a:lnL>
                      <a:noFill/>
                    </a:lnL>
                    <a:lnR>
                      <a:noFill/>
                    </a:lnR>
                    <a:lnT>
                      <a:noFill/>
                    </a:lnT>
                    <a:lnB>
                      <a:noFill/>
                    </a:lnB>
                    <a:solidFill>
                      <a:srgbClr val="FFFF00"/>
                    </a:solidFill>
                  </a:tcPr>
                </a:tc>
                <a:extLst>
                  <a:ext uri="{0D108BD9-81ED-4DB2-BD59-A6C34878D82A}">
                    <a16:rowId xmlns:a16="http://schemas.microsoft.com/office/drawing/2014/main" val="1273338265"/>
                  </a:ext>
                </a:extLst>
              </a:tr>
              <a:tr h="222581">
                <a:tc>
                  <a:txBody>
                    <a:bodyPr/>
                    <a:lstStyle/>
                    <a:p>
                      <a:pPr algn="l" fontAlgn="base"/>
                      <a:r>
                        <a:rPr lang="en-US" sz="1200" b="1" u="sng" dirty="0">
                          <a:solidFill>
                            <a:srgbClr val="002060"/>
                          </a:solidFill>
                          <a:effectLst/>
                          <a:hlinkClick r:id="rId2">
                            <a:extLst>
                              <a:ext uri="{A12FA001-AC4F-418D-AE19-62706E023703}">
                                <ahyp:hlinkClr xmlns:ahyp="http://schemas.microsoft.com/office/drawing/2018/hyperlinkcolor" val="tx"/>
                              </a:ext>
                            </a:extLst>
                          </a:hlinkClick>
                        </a:rPr>
                        <a:t>add(Object)</a:t>
                      </a:r>
                      <a:endParaRPr lang="en-US" sz="1200" b="0" dirty="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a:solidFill>
                            <a:srgbClr val="002060"/>
                          </a:solidFill>
                          <a:effectLst/>
                        </a:rPr>
                        <a:t>This method is used to add an object to the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2118974997"/>
                  </a:ext>
                </a:extLst>
              </a:tr>
              <a:tr h="222581">
                <a:tc>
                  <a:txBody>
                    <a:bodyPr/>
                    <a:lstStyle/>
                    <a:p>
                      <a:pPr algn="l" fontAlgn="base"/>
                      <a:r>
                        <a:rPr lang="en-US" sz="1200" b="1" u="sng">
                          <a:solidFill>
                            <a:srgbClr val="002060"/>
                          </a:solidFill>
                          <a:effectLst/>
                          <a:hlinkClick r:id="rId3">
                            <a:extLst>
                              <a:ext uri="{A12FA001-AC4F-418D-AE19-62706E023703}">
                                <ahyp:hlinkClr xmlns:ahyp="http://schemas.microsoft.com/office/drawing/2018/hyperlinkcolor" val="tx"/>
                              </a:ext>
                            </a:extLst>
                          </a:hlinkClick>
                        </a:rPr>
                        <a:t>addAll(Collection c)</a:t>
                      </a:r>
                      <a:endParaRPr lang="en-US" sz="1200" b="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adds all the elements in the given collection to this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2655329331"/>
                  </a:ext>
                </a:extLst>
              </a:tr>
              <a:tr h="222581">
                <a:tc>
                  <a:txBody>
                    <a:bodyPr/>
                    <a:lstStyle/>
                    <a:p>
                      <a:pPr algn="l" fontAlgn="base"/>
                      <a:r>
                        <a:rPr lang="en-US" sz="1200" b="1" u="sng" dirty="0">
                          <a:solidFill>
                            <a:srgbClr val="002060"/>
                          </a:solidFill>
                          <a:effectLst/>
                          <a:hlinkClick r:id="rId4">
                            <a:extLst>
                              <a:ext uri="{A12FA001-AC4F-418D-AE19-62706E023703}">
                                <ahyp:hlinkClr xmlns:ahyp="http://schemas.microsoft.com/office/drawing/2018/hyperlinkcolor" val="tx"/>
                              </a:ext>
                            </a:extLst>
                          </a:hlinkClick>
                        </a:rPr>
                        <a:t>clear()</a:t>
                      </a:r>
                      <a:endParaRPr lang="en-US" sz="1200" b="0" dirty="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a:solidFill>
                            <a:srgbClr val="002060"/>
                          </a:solidFill>
                          <a:effectLst/>
                        </a:rPr>
                        <a:t>This method removes all of the elements from this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636486410"/>
                  </a:ext>
                </a:extLst>
              </a:tr>
              <a:tr h="222581">
                <a:tc>
                  <a:txBody>
                    <a:bodyPr/>
                    <a:lstStyle/>
                    <a:p>
                      <a:pPr algn="l" fontAlgn="base"/>
                      <a:r>
                        <a:rPr lang="en-US" sz="1200" b="1" u="sng" dirty="0">
                          <a:solidFill>
                            <a:srgbClr val="002060"/>
                          </a:solidFill>
                          <a:effectLst/>
                          <a:hlinkClick r:id="rId5">
                            <a:extLst>
                              <a:ext uri="{A12FA001-AC4F-418D-AE19-62706E023703}">
                                <ahyp:hlinkClr xmlns:ahyp="http://schemas.microsoft.com/office/drawing/2018/hyperlinkcolor" val="tx"/>
                              </a:ext>
                            </a:extLst>
                          </a:hlinkClick>
                        </a:rPr>
                        <a:t>contains(Object o)</a:t>
                      </a:r>
                      <a:endParaRPr lang="en-US" sz="1200" b="0" dirty="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a:solidFill>
                            <a:srgbClr val="002060"/>
                          </a:solidFill>
                          <a:effectLst/>
                        </a:rPr>
                        <a:t>This method returns true if the collection contains the specified element.</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3354449671"/>
                  </a:ext>
                </a:extLst>
              </a:tr>
              <a:tr h="322100">
                <a:tc>
                  <a:txBody>
                    <a:bodyPr/>
                    <a:lstStyle/>
                    <a:p>
                      <a:pPr algn="l" fontAlgn="base"/>
                      <a:r>
                        <a:rPr lang="en-US" sz="1200" b="1" dirty="0" err="1">
                          <a:solidFill>
                            <a:srgbClr val="002060"/>
                          </a:solidFill>
                          <a:effectLst/>
                        </a:rPr>
                        <a:t>containsAll</a:t>
                      </a:r>
                      <a:r>
                        <a:rPr lang="en-US" sz="1200" b="1" dirty="0">
                          <a:solidFill>
                            <a:srgbClr val="002060"/>
                          </a:solidFill>
                          <a:effectLst/>
                        </a:rPr>
                        <a:t>(Collection c)</a:t>
                      </a:r>
                      <a:endParaRPr lang="en-US" sz="1200" b="0" dirty="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a:solidFill>
                            <a:srgbClr val="002060"/>
                          </a:solidFill>
                          <a:effectLst/>
                        </a:rPr>
                        <a:t>This method returns true if the collection contains all of the elements in the given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1302211397"/>
                  </a:ext>
                </a:extLst>
              </a:tr>
              <a:tr h="222581">
                <a:tc>
                  <a:txBody>
                    <a:bodyPr/>
                    <a:lstStyle/>
                    <a:p>
                      <a:pPr algn="l" fontAlgn="base"/>
                      <a:r>
                        <a:rPr lang="en-US" sz="1200" b="1">
                          <a:solidFill>
                            <a:srgbClr val="002060"/>
                          </a:solidFill>
                          <a:effectLst/>
                        </a:rPr>
                        <a:t>equals(Object o)</a:t>
                      </a:r>
                      <a:endParaRPr lang="en-US" sz="1200" b="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a:solidFill>
                            <a:srgbClr val="002060"/>
                          </a:solidFill>
                          <a:effectLst/>
                        </a:rPr>
                        <a:t>This method compares the specified object with this collection for equality.</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3341381108"/>
                  </a:ext>
                </a:extLst>
              </a:tr>
              <a:tr h="222581">
                <a:tc>
                  <a:txBody>
                    <a:bodyPr/>
                    <a:lstStyle/>
                    <a:p>
                      <a:pPr algn="l" fontAlgn="base"/>
                      <a:r>
                        <a:rPr lang="en-US" sz="1200" b="1" dirty="0" err="1">
                          <a:solidFill>
                            <a:srgbClr val="002060"/>
                          </a:solidFill>
                          <a:effectLst/>
                        </a:rPr>
                        <a:t>hashCode</a:t>
                      </a:r>
                      <a:r>
                        <a:rPr lang="en-US" sz="1200" b="1" dirty="0">
                          <a:solidFill>
                            <a:srgbClr val="002060"/>
                          </a:solidFill>
                          <a:effectLst/>
                        </a:rPr>
                        <a:t>()</a:t>
                      </a:r>
                      <a:endParaRPr lang="en-US" sz="1200" b="0" dirty="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a:solidFill>
                            <a:srgbClr val="002060"/>
                          </a:solidFill>
                          <a:effectLst/>
                        </a:rPr>
                        <a:t>This method is used to return the hash code value for this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1540908470"/>
                  </a:ext>
                </a:extLst>
              </a:tr>
              <a:tr h="222581">
                <a:tc>
                  <a:txBody>
                    <a:bodyPr/>
                    <a:lstStyle/>
                    <a:p>
                      <a:pPr algn="l" fontAlgn="base"/>
                      <a:r>
                        <a:rPr lang="en-US" sz="1200" b="1" u="sng">
                          <a:solidFill>
                            <a:srgbClr val="002060"/>
                          </a:solidFill>
                          <a:effectLst/>
                          <a:hlinkClick r:id="rId6">
                            <a:extLst>
                              <a:ext uri="{A12FA001-AC4F-418D-AE19-62706E023703}">
                                <ahyp:hlinkClr xmlns:ahyp="http://schemas.microsoft.com/office/drawing/2018/hyperlinkcolor" val="tx"/>
                              </a:ext>
                            </a:extLst>
                          </a:hlinkClick>
                        </a:rPr>
                        <a:t>isEmpty()</a:t>
                      </a:r>
                      <a:endParaRPr lang="en-US" sz="1200" b="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returns true if this collection contains no elements.</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3792348918"/>
                  </a:ext>
                </a:extLst>
              </a:tr>
              <a:tr h="222581">
                <a:tc>
                  <a:txBody>
                    <a:bodyPr/>
                    <a:lstStyle/>
                    <a:p>
                      <a:pPr algn="l" fontAlgn="base"/>
                      <a:r>
                        <a:rPr lang="en-US" sz="1200" b="1" dirty="0">
                          <a:solidFill>
                            <a:srgbClr val="002060"/>
                          </a:solidFill>
                          <a:effectLst/>
                        </a:rPr>
                        <a:t>iterator()</a:t>
                      </a:r>
                      <a:endParaRPr lang="en-US" sz="1200" b="0" dirty="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a:solidFill>
                            <a:srgbClr val="002060"/>
                          </a:solidFill>
                          <a:effectLst/>
                        </a:rPr>
                        <a:t>This method returns an iterator over the elements in this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2811652376"/>
                  </a:ext>
                </a:extLst>
              </a:tr>
              <a:tr h="329537">
                <a:tc>
                  <a:txBody>
                    <a:bodyPr/>
                    <a:lstStyle/>
                    <a:p>
                      <a:pPr algn="l" fontAlgn="base"/>
                      <a:r>
                        <a:rPr lang="en-US" sz="1200" b="1" u="sng" dirty="0">
                          <a:solidFill>
                            <a:srgbClr val="002060"/>
                          </a:solidFill>
                          <a:effectLst/>
                          <a:hlinkClick r:id="rId7">
                            <a:extLst>
                              <a:ext uri="{A12FA001-AC4F-418D-AE19-62706E023703}">
                                <ahyp:hlinkClr xmlns:ahyp="http://schemas.microsoft.com/office/drawing/2018/hyperlinkcolor" val="tx"/>
                              </a:ext>
                            </a:extLst>
                          </a:hlinkClick>
                        </a:rPr>
                        <a:t>max()</a:t>
                      </a:r>
                      <a:r>
                        <a:rPr lang="en-US" sz="1200" b="0" dirty="0">
                          <a:solidFill>
                            <a:srgbClr val="002060"/>
                          </a:solidFill>
                          <a:effectLst/>
                        </a:rPr>
                        <a:t> </a:t>
                      </a:r>
                      <a:br>
                        <a:rPr lang="en-US" sz="1200" b="0" dirty="0">
                          <a:solidFill>
                            <a:srgbClr val="002060"/>
                          </a:solidFill>
                          <a:effectLst/>
                        </a:rPr>
                      </a:br>
                      <a:r>
                        <a:rPr lang="en-US" sz="1200" b="0" dirty="0">
                          <a:solidFill>
                            <a:srgbClr val="002060"/>
                          </a:solidFill>
                          <a:effectLst/>
                        </a:rPr>
                        <a:t> </a:t>
                      </a:r>
                    </a:p>
                  </a:txBody>
                  <a:tcPr marL="41188" marR="41188" marT="57663" marB="57663" anchor="ctr">
                    <a:lnL>
                      <a:noFill/>
                    </a:lnL>
                    <a:lnR>
                      <a:noFill/>
                    </a:lnR>
                    <a:lnT>
                      <a:noFill/>
                    </a:lnT>
                    <a:lnB>
                      <a:noFill/>
                    </a:lnB>
                    <a:solidFill>
                      <a:srgbClr val="FFFF00"/>
                    </a:solidFill>
                  </a:tcPr>
                </a:tc>
                <a:tc>
                  <a:txBody>
                    <a:bodyPr/>
                    <a:lstStyle/>
                    <a:p>
                      <a:pPr algn="l" fontAlgn="base"/>
                      <a:r>
                        <a:rPr lang="en-US" sz="1200" b="0">
                          <a:solidFill>
                            <a:srgbClr val="002060"/>
                          </a:solidFill>
                          <a:effectLst/>
                        </a:rPr>
                        <a:t>This method is used to return the maximum value present in the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388832567"/>
                  </a:ext>
                </a:extLst>
              </a:tr>
              <a:tr h="222581">
                <a:tc>
                  <a:txBody>
                    <a:bodyPr/>
                    <a:lstStyle/>
                    <a:p>
                      <a:pPr algn="l" fontAlgn="base"/>
                      <a:r>
                        <a:rPr lang="en-US" sz="1200" b="1">
                          <a:solidFill>
                            <a:srgbClr val="002060"/>
                          </a:solidFill>
                          <a:effectLst/>
                        </a:rPr>
                        <a:t>parallelStream()</a:t>
                      </a:r>
                      <a:endParaRPr lang="en-US" sz="1200" b="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a:solidFill>
                            <a:srgbClr val="002060"/>
                          </a:solidFill>
                          <a:effectLst/>
                        </a:rPr>
                        <a:t>This method returns a parallel Stream with this collection as its source.</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4269879329"/>
                  </a:ext>
                </a:extLst>
              </a:tr>
              <a:tr h="425337">
                <a:tc>
                  <a:txBody>
                    <a:bodyPr/>
                    <a:lstStyle/>
                    <a:p>
                      <a:pPr algn="l" fontAlgn="base"/>
                      <a:r>
                        <a:rPr lang="en-US" sz="1200" b="1" dirty="0">
                          <a:solidFill>
                            <a:srgbClr val="002060"/>
                          </a:solidFill>
                          <a:effectLst/>
                        </a:rPr>
                        <a:t>remove(Object o)</a:t>
                      </a:r>
                      <a:endParaRPr lang="en-US" sz="1200" b="0" dirty="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is used to remove the given object from the collection. If there are duplicate values, then this method removes the first occurrence of the object.</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2373323046"/>
                  </a:ext>
                </a:extLst>
              </a:tr>
              <a:tr h="322100">
                <a:tc>
                  <a:txBody>
                    <a:bodyPr/>
                    <a:lstStyle/>
                    <a:p>
                      <a:pPr algn="l" fontAlgn="base"/>
                      <a:r>
                        <a:rPr lang="en-US" sz="1200" b="1">
                          <a:solidFill>
                            <a:srgbClr val="002060"/>
                          </a:solidFill>
                          <a:effectLst/>
                        </a:rPr>
                        <a:t>removeAll(Collection c)</a:t>
                      </a:r>
                      <a:endParaRPr lang="en-US" sz="1200" b="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is used to remove all the objects mentioned in the given collection from the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2307237142"/>
                  </a:ext>
                </a:extLst>
              </a:tr>
              <a:tr h="322100">
                <a:tc>
                  <a:txBody>
                    <a:bodyPr/>
                    <a:lstStyle/>
                    <a:p>
                      <a:pPr algn="l" fontAlgn="base"/>
                      <a:r>
                        <a:rPr lang="en-US" sz="1200" b="1">
                          <a:solidFill>
                            <a:srgbClr val="002060"/>
                          </a:solidFill>
                          <a:effectLst/>
                        </a:rPr>
                        <a:t>removeIf(Predicate filter)</a:t>
                      </a:r>
                      <a:endParaRPr lang="en-US" sz="1200" b="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is used to remove all the elements of this collection that satisfy the given </a:t>
                      </a:r>
                      <a:r>
                        <a:rPr lang="en-US" sz="1200" b="0" u="sng" dirty="0">
                          <a:solidFill>
                            <a:srgbClr val="002060"/>
                          </a:solidFill>
                          <a:effectLst/>
                          <a:hlinkClick r:id="rId8">
                            <a:extLst>
                              <a:ext uri="{A12FA001-AC4F-418D-AE19-62706E023703}">
                                <ahyp:hlinkClr xmlns:ahyp="http://schemas.microsoft.com/office/drawing/2018/hyperlinkcolor" val="tx"/>
                              </a:ext>
                            </a:extLst>
                          </a:hlinkClick>
                        </a:rPr>
                        <a:t>predicate</a:t>
                      </a:r>
                      <a:r>
                        <a:rPr lang="en-US" sz="1200" b="0" dirty="0">
                          <a:solidFill>
                            <a:srgbClr val="002060"/>
                          </a:solidFill>
                          <a:effectLst/>
                        </a:rPr>
                        <a:t>.</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786619164"/>
                  </a:ext>
                </a:extLst>
              </a:tr>
              <a:tr h="322100">
                <a:tc>
                  <a:txBody>
                    <a:bodyPr/>
                    <a:lstStyle/>
                    <a:p>
                      <a:pPr algn="l" fontAlgn="base"/>
                      <a:r>
                        <a:rPr lang="en-US" sz="1200" b="1" dirty="0" err="1">
                          <a:solidFill>
                            <a:srgbClr val="002060"/>
                          </a:solidFill>
                          <a:effectLst/>
                        </a:rPr>
                        <a:t>retainAll</a:t>
                      </a:r>
                      <a:r>
                        <a:rPr lang="en-US" sz="1200" b="1" dirty="0">
                          <a:solidFill>
                            <a:srgbClr val="002060"/>
                          </a:solidFill>
                          <a:effectLst/>
                        </a:rPr>
                        <a:t>(Collection c)</a:t>
                      </a:r>
                      <a:endParaRPr lang="en-US" sz="1200" b="0" dirty="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is used to retain only the elements in this collection that are contained in the specified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54139105"/>
                  </a:ext>
                </a:extLst>
              </a:tr>
              <a:tr h="222581">
                <a:tc>
                  <a:txBody>
                    <a:bodyPr/>
                    <a:lstStyle/>
                    <a:p>
                      <a:pPr algn="l" fontAlgn="base"/>
                      <a:r>
                        <a:rPr lang="en-US" sz="1200" b="1">
                          <a:solidFill>
                            <a:srgbClr val="002060"/>
                          </a:solidFill>
                          <a:effectLst/>
                        </a:rPr>
                        <a:t>size()</a:t>
                      </a:r>
                      <a:endParaRPr lang="en-US" sz="1200" b="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is used to return the number of elements in the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109063051"/>
                  </a:ext>
                </a:extLst>
              </a:tr>
              <a:tr h="222581">
                <a:tc>
                  <a:txBody>
                    <a:bodyPr/>
                    <a:lstStyle/>
                    <a:p>
                      <a:pPr algn="l" fontAlgn="base"/>
                      <a:r>
                        <a:rPr lang="en-US" sz="1200" b="1">
                          <a:solidFill>
                            <a:srgbClr val="002060"/>
                          </a:solidFill>
                          <a:effectLst/>
                        </a:rPr>
                        <a:t>spliterator()</a:t>
                      </a:r>
                      <a:endParaRPr lang="en-US" sz="1200" b="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is used to create a </a:t>
                      </a:r>
                      <a:r>
                        <a:rPr lang="en-US" sz="1200" b="0" u="sng" dirty="0" err="1">
                          <a:solidFill>
                            <a:srgbClr val="002060"/>
                          </a:solidFill>
                          <a:effectLst/>
                          <a:hlinkClick r:id="rId9">
                            <a:extLst>
                              <a:ext uri="{A12FA001-AC4F-418D-AE19-62706E023703}">
                                <ahyp:hlinkClr xmlns:ahyp="http://schemas.microsoft.com/office/drawing/2018/hyperlinkcolor" val="tx"/>
                              </a:ext>
                            </a:extLst>
                          </a:hlinkClick>
                        </a:rPr>
                        <a:t>Spliterator</a:t>
                      </a:r>
                      <a:r>
                        <a:rPr lang="en-US" sz="1200" b="0" dirty="0">
                          <a:solidFill>
                            <a:srgbClr val="002060"/>
                          </a:solidFill>
                          <a:effectLst/>
                        </a:rPr>
                        <a:t> over the elements in this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2939092400"/>
                  </a:ext>
                </a:extLst>
              </a:tr>
              <a:tr h="322100">
                <a:tc>
                  <a:txBody>
                    <a:bodyPr/>
                    <a:lstStyle/>
                    <a:p>
                      <a:pPr algn="l" fontAlgn="base"/>
                      <a:r>
                        <a:rPr lang="en-US" sz="1200" b="1">
                          <a:solidFill>
                            <a:srgbClr val="002060"/>
                          </a:solidFill>
                          <a:effectLst/>
                        </a:rPr>
                        <a:t>stream()</a:t>
                      </a:r>
                      <a:endParaRPr lang="en-US" sz="1200" b="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is used to return a sequential Stream with this collection as its source.</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1878433890"/>
                  </a:ext>
                </a:extLst>
              </a:tr>
              <a:tr h="322100">
                <a:tc>
                  <a:txBody>
                    <a:bodyPr/>
                    <a:lstStyle/>
                    <a:p>
                      <a:pPr algn="l" fontAlgn="base"/>
                      <a:r>
                        <a:rPr lang="en-US" sz="1200" b="1" dirty="0" err="1">
                          <a:solidFill>
                            <a:srgbClr val="002060"/>
                          </a:solidFill>
                          <a:effectLst/>
                        </a:rPr>
                        <a:t>toArray</a:t>
                      </a:r>
                      <a:r>
                        <a:rPr lang="en-US" sz="1200" b="1" dirty="0">
                          <a:solidFill>
                            <a:srgbClr val="002060"/>
                          </a:solidFill>
                          <a:effectLst/>
                        </a:rPr>
                        <a:t>()</a:t>
                      </a:r>
                      <a:endParaRPr lang="en-US" sz="1200" b="0" dirty="0">
                        <a:solidFill>
                          <a:srgbClr val="002060"/>
                        </a:solidFill>
                        <a:effectLst/>
                      </a:endParaRPr>
                    </a:p>
                  </a:txBody>
                  <a:tcPr marL="41188" marR="41188" marT="57663" marB="57663" anchor="ctr">
                    <a:lnL>
                      <a:noFill/>
                    </a:lnL>
                    <a:lnR>
                      <a:noFill/>
                    </a:lnR>
                    <a:lnT>
                      <a:noFill/>
                    </a:lnT>
                    <a:lnB>
                      <a:noFill/>
                    </a:lnB>
                    <a:solidFill>
                      <a:srgbClr val="FFFF00"/>
                    </a:solidFill>
                  </a:tcPr>
                </a:tc>
                <a:tc>
                  <a:txBody>
                    <a:bodyPr/>
                    <a:lstStyle/>
                    <a:p>
                      <a:pPr algn="l" fontAlgn="base"/>
                      <a:r>
                        <a:rPr lang="en-US" sz="1200" b="0" dirty="0">
                          <a:solidFill>
                            <a:srgbClr val="002060"/>
                          </a:solidFill>
                          <a:effectLst/>
                        </a:rPr>
                        <a:t>This method is used to return an array containing all of the elements in this collection.</a:t>
                      </a:r>
                    </a:p>
                  </a:txBody>
                  <a:tcPr marL="41188" marR="41188" marT="57663" marB="57663" anchor="ctr">
                    <a:lnL>
                      <a:noFill/>
                    </a:lnL>
                    <a:lnR>
                      <a:noFill/>
                    </a:lnR>
                    <a:lnT>
                      <a:noFill/>
                    </a:lnT>
                    <a:lnB>
                      <a:noFill/>
                    </a:lnB>
                    <a:solidFill>
                      <a:srgbClr val="FFFF00"/>
                    </a:solidFill>
                  </a:tcPr>
                </a:tc>
                <a:extLst>
                  <a:ext uri="{0D108BD9-81ED-4DB2-BD59-A6C34878D82A}">
                    <a16:rowId xmlns:a16="http://schemas.microsoft.com/office/drawing/2014/main" val="2259213477"/>
                  </a:ext>
                </a:extLst>
              </a:tr>
            </a:tbl>
          </a:graphicData>
        </a:graphic>
      </p:graphicFrame>
    </p:spTree>
    <p:extLst>
      <p:ext uri="{BB962C8B-B14F-4D97-AF65-F5344CB8AC3E}">
        <p14:creationId xmlns:p14="http://schemas.microsoft.com/office/powerpoint/2010/main" val="33736353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E0361-BC9C-D36F-7F8B-4AC9C26E1D2E}"/>
              </a:ext>
            </a:extLst>
          </p:cNvPr>
          <p:cNvSpPr>
            <a:spLocks noGrp="1"/>
          </p:cNvSpPr>
          <p:nvPr>
            <p:ph type="title"/>
          </p:nvPr>
        </p:nvSpPr>
        <p:spPr/>
        <p:txBody>
          <a:bodyPr/>
          <a:lstStyle/>
          <a:p>
            <a:r>
              <a:rPr lang="en-US" dirty="0"/>
              <a:t>List -interface</a:t>
            </a:r>
          </a:p>
        </p:txBody>
      </p:sp>
      <p:sp>
        <p:nvSpPr>
          <p:cNvPr id="3" name="Content Placeholder 2">
            <a:extLst>
              <a:ext uri="{FF2B5EF4-FFF2-40B4-BE49-F238E27FC236}">
                <a16:creationId xmlns:a16="http://schemas.microsoft.com/office/drawing/2014/main" id="{1AED43B5-EF9A-D82B-0077-AE9A6375C505}"/>
              </a:ext>
            </a:extLst>
          </p:cNvPr>
          <p:cNvSpPr>
            <a:spLocks noGrp="1"/>
          </p:cNvSpPr>
          <p:nvPr>
            <p:ph idx="1"/>
          </p:nvPr>
        </p:nvSpPr>
        <p:spPr>
          <a:xfrm>
            <a:off x="838200" y="1825625"/>
            <a:ext cx="10977282" cy="4351338"/>
          </a:xfrm>
        </p:spPr>
        <p:txBody>
          <a:bodyPr/>
          <a:lstStyle/>
          <a:p>
            <a:r>
              <a:rPr lang="en-US" dirty="0"/>
              <a:t>It is the child interface of Collection.</a:t>
            </a:r>
          </a:p>
          <a:p>
            <a:r>
              <a:rPr lang="en-US" dirty="0"/>
              <a:t>If we want to represent a group of individual objects as a single entity where "duplicates are allow and insertion order must be preserved" then we should go for List interface.</a:t>
            </a:r>
          </a:p>
          <a:p>
            <a:r>
              <a:rPr lang="en-US" dirty="0"/>
              <a:t>We can differentiate duplicate objects and we can maintain insertion order by means of index hence "index play very important role in List“</a:t>
            </a:r>
          </a:p>
          <a:p>
            <a:r>
              <a:rPr lang="en-US" dirty="0"/>
              <a:t>All list interface methods build based on index.</a:t>
            </a:r>
          </a:p>
        </p:txBody>
      </p:sp>
    </p:spTree>
    <p:extLst>
      <p:ext uri="{BB962C8B-B14F-4D97-AF65-F5344CB8AC3E}">
        <p14:creationId xmlns:p14="http://schemas.microsoft.com/office/powerpoint/2010/main" val="144744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F08A1-964A-7A9B-C59A-F9B60B479F88}"/>
              </a:ext>
            </a:extLst>
          </p:cNvPr>
          <p:cNvSpPr>
            <a:spLocks noGrp="1"/>
          </p:cNvSpPr>
          <p:nvPr>
            <p:ph type="title"/>
          </p:nvPr>
        </p:nvSpPr>
        <p:spPr>
          <a:xfrm>
            <a:off x="838200" y="203201"/>
            <a:ext cx="10515600" cy="996950"/>
          </a:xfrm>
        </p:spPr>
        <p:txBody>
          <a:bodyPr/>
          <a:lstStyle/>
          <a:p>
            <a:r>
              <a:rPr lang="en-US" dirty="0"/>
              <a:t>Methods in List interface</a:t>
            </a:r>
          </a:p>
        </p:txBody>
      </p:sp>
      <p:sp>
        <p:nvSpPr>
          <p:cNvPr id="3" name="Content Placeholder 2">
            <a:extLst>
              <a:ext uri="{FF2B5EF4-FFF2-40B4-BE49-F238E27FC236}">
                <a16:creationId xmlns:a16="http://schemas.microsoft.com/office/drawing/2014/main" id="{2337BFC7-0579-F80C-3A4F-255CAD80DE6C}"/>
              </a:ext>
            </a:extLst>
          </p:cNvPr>
          <p:cNvSpPr>
            <a:spLocks noGrp="1"/>
          </p:cNvSpPr>
          <p:nvPr>
            <p:ph idx="1"/>
          </p:nvPr>
        </p:nvSpPr>
        <p:spPr>
          <a:xfrm>
            <a:off x="838200" y="1400175"/>
            <a:ext cx="10744200" cy="4991100"/>
          </a:xfrm>
        </p:spPr>
        <p:txBody>
          <a:bodyPr>
            <a:normAutofit/>
          </a:bodyPr>
          <a:lstStyle/>
          <a:p>
            <a:pPr lvl="1"/>
            <a:r>
              <a:rPr lang="en-US" dirty="0" err="1"/>
              <a:t>boolean</a:t>
            </a:r>
            <a:r>
              <a:rPr lang="en-US" dirty="0"/>
              <a:t> add(int </a:t>
            </a:r>
            <a:r>
              <a:rPr lang="en-US" dirty="0" err="1"/>
              <a:t>index,Object</a:t>
            </a:r>
            <a:r>
              <a:rPr lang="en-US" dirty="0"/>
              <a:t> o);</a:t>
            </a:r>
          </a:p>
          <a:p>
            <a:pPr lvl="1"/>
            <a:r>
              <a:rPr lang="en-US" dirty="0" err="1"/>
              <a:t>boolean</a:t>
            </a:r>
            <a:r>
              <a:rPr lang="en-US" dirty="0"/>
              <a:t> </a:t>
            </a:r>
            <a:r>
              <a:rPr lang="en-US" dirty="0" err="1"/>
              <a:t>addAll</a:t>
            </a:r>
            <a:r>
              <a:rPr lang="en-US" dirty="0"/>
              <a:t>(int </a:t>
            </a:r>
            <a:r>
              <a:rPr lang="en-US" dirty="0" err="1"/>
              <a:t>index,Collection</a:t>
            </a:r>
            <a:r>
              <a:rPr lang="en-US" dirty="0"/>
              <a:t> c);</a:t>
            </a:r>
          </a:p>
          <a:p>
            <a:pPr lvl="1"/>
            <a:r>
              <a:rPr lang="en-US" dirty="0"/>
              <a:t>Object get(int index);</a:t>
            </a:r>
          </a:p>
          <a:p>
            <a:pPr lvl="1"/>
            <a:r>
              <a:rPr lang="en-US" dirty="0"/>
              <a:t>Object remove(int index);</a:t>
            </a:r>
          </a:p>
          <a:p>
            <a:pPr lvl="1"/>
            <a:r>
              <a:rPr lang="en-US" dirty="0"/>
              <a:t>set(int </a:t>
            </a:r>
            <a:r>
              <a:rPr lang="en-US" dirty="0" err="1"/>
              <a:t>index,Object</a:t>
            </a:r>
            <a:r>
              <a:rPr lang="en-US" dirty="0"/>
              <a:t> new);//to replace</a:t>
            </a:r>
          </a:p>
          <a:p>
            <a:pPr lvl="1"/>
            <a:r>
              <a:rPr lang="en-US" dirty="0"/>
              <a:t>int </a:t>
            </a:r>
            <a:r>
              <a:rPr lang="en-US" dirty="0" err="1"/>
              <a:t>indexOf</a:t>
            </a:r>
            <a:r>
              <a:rPr lang="en-US" dirty="0"/>
              <a:t>(Object o);</a:t>
            </a:r>
          </a:p>
          <a:p>
            <a:pPr lvl="2"/>
            <a:r>
              <a:rPr lang="en-US" dirty="0"/>
              <a:t>Returns index of first occurrence of "o".</a:t>
            </a:r>
          </a:p>
          <a:p>
            <a:pPr lvl="1"/>
            <a:r>
              <a:rPr lang="en-US" dirty="0"/>
              <a:t>int </a:t>
            </a:r>
            <a:r>
              <a:rPr lang="en-US" dirty="0" err="1"/>
              <a:t>lastIndexOf</a:t>
            </a:r>
            <a:r>
              <a:rPr lang="en-US" dirty="0"/>
              <a:t>(Object o);</a:t>
            </a:r>
          </a:p>
          <a:p>
            <a:pPr lvl="2"/>
            <a:r>
              <a:rPr lang="en-US" dirty="0" err="1"/>
              <a:t>ListIterator</a:t>
            </a:r>
            <a:r>
              <a:rPr lang="en-US" dirty="0"/>
              <a:t> </a:t>
            </a:r>
            <a:r>
              <a:rPr lang="en-US" dirty="0" err="1"/>
              <a:t>listIterator</a:t>
            </a:r>
            <a:r>
              <a:rPr lang="en-US" dirty="0"/>
              <a:t>();</a:t>
            </a:r>
          </a:p>
          <a:p>
            <a:pPr marL="0" indent="0">
              <a:buNone/>
            </a:pPr>
            <a:endParaRPr lang="en-US" dirty="0"/>
          </a:p>
        </p:txBody>
      </p:sp>
    </p:spTree>
    <p:extLst>
      <p:ext uri="{BB962C8B-B14F-4D97-AF65-F5344CB8AC3E}">
        <p14:creationId xmlns:p14="http://schemas.microsoft.com/office/powerpoint/2010/main" val="403830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1B016A-F5F7-2CC7-BC08-376B540F7535}"/>
              </a:ext>
            </a:extLst>
          </p:cNvPr>
          <p:cNvSpPr>
            <a:spLocks noGrp="1"/>
          </p:cNvSpPr>
          <p:nvPr>
            <p:ph type="ctrTitle"/>
          </p:nvPr>
        </p:nvSpPr>
        <p:spPr/>
        <p:txBody>
          <a:bodyPr/>
          <a:lstStyle/>
          <a:p>
            <a:r>
              <a:rPr lang="en-US" dirty="0" err="1"/>
              <a:t>ArrayList</a:t>
            </a:r>
            <a:endParaRPr lang="en-US" dirty="0"/>
          </a:p>
        </p:txBody>
      </p:sp>
      <p:sp>
        <p:nvSpPr>
          <p:cNvPr id="5" name="Subtitle 4">
            <a:extLst>
              <a:ext uri="{FF2B5EF4-FFF2-40B4-BE49-F238E27FC236}">
                <a16:creationId xmlns:a16="http://schemas.microsoft.com/office/drawing/2014/main" id="{0B57F5A9-A02C-24CF-A6B2-8BAB9F8A024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3330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4FD4E-5B9C-3F9F-4BAA-EC9B71EF0FAD}"/>
              </a:ext>
            </a:extLst>
          </p:cNvPr>
          <p:cNvSpPr>
            <a:spLocks noGrp="1"/>
          </p:cNvSpPr>
          <p:nvPr>
            <p:ph type="title"/>
          </p:nvPr>
        </p:nvSpPr>
        <p:spPr/>
        <p:txBody>
          <a:bodyPr/>
          <a:lstStyle/>
          <a:p>
            <a:r>
              <a:rPr lang="en-US" dirty="0" err="1"/>
              <a:t>ArrayList</a:t>
            </a:r>
            <a:endParaRPr lang="en-US" dirty="0"/>
          </a:p>
        </p:txBody>
      </p:sp>
      <p:sp>
        <p:nvSpPr>
          <p:cNvPr id="3" name="Content Placeholder 2">
            <a:extLst>
              <a:ext uri="{FF2B5EF4-FFF2-40B4-BE49-F238E27FC236}">
                <a16:creationId xmlns:a16="http://schemas.microsoft.com/office/drawing/2014/main" id="{5B807AD2-61BB-13AE-B7D0-D78CA8D67A84}"/>
              </a:ext>
            </a:extLst>
          </p:cNvPr>
          <p:cNvSpPr>
            <a:spLocks noGrp="1"/>
          </p:cNvSpPr>
          <p:nvPr>
            <p:ph idx="1"/>
          </p:nvPr>
        </p:nvSpPr>
        <p:spPr/>
        <p:txBody>
          <a:bodyPr>
            <a:normAutofit/>
          </a:bodyPr>
          <a:lstStyle/>
          <a:p>
            <a:r>
              <a:rPr lang="en-US" dirty="0"/>
              <a:t>Introduced in 1.2 version.</a:t>
            </a:r>
          </a:p>
          <a:p>
            <a:r>
              <a:rPr lang="en-US" dirty="0" err="1"/>
              <a:t>ArrayList</a:t>
            </a:r>
            <a:r>
              <a:rPr lang="en-US" dirty="0"/>
              <a:t> supports dynamic array that can be grow as needed.it can dynamically increase and decrease the size.</a:t>
            </a:r>
          </a:p>
          <a:p>
            <a:r>
              <a:rPr lang="en-US" dirty="0"/>
              <a:t>Duplicate objects are allowed.</a:t>
            </a:r>
          </a:p>
          <a:p>
            <a:r>
              <a:rPr lang="en-US" dirty="0"/>
              <a:t>Null insertion is possible.</a:t>
            </a:r>
          </a:p>
          <a:p>
            <a:r>
              <a:rPr lang="en-US" dirty="0"/>
              <a:t>Heterogeneous objects are allowed.</a:t>
            </a:r>
          </a:p>
          <a:p>
            <a:r>
              <a:rPr lang="en-US" dirty="0"/>
              <a:t>The under laying data structure is growable array.</a:t>
            </a:r>
          </a:p>
          <a:p>
            <a:r>
              <a:rPr lang="en-US" dirty="0"/>
              <a:t>Insertion order is preserved.</a:t>
            </a:r>
          </a:p>
          <a:p>
            <a:endParaRPr lang="en-US" dirty="0"/>
          </a:p>
        </p:txBody>
      </p:sp>
    </p:spTree>
    <p:extLst>
      <p:ext uri="{BB962C8B-B14F-4D97-AF65-F5344CB8AC3E}">
        <p14:creationId xmlns:p14="http://schemas.microsoft.com/office/powerpoint/2010/main" val="3458483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6008F-B78F-CB03-8226-1840FB85A96C}"/>
              </a:ext>
            </a:extLst>
          </p:cNvPr>
          <p:cNvSpPr>
            <a:spLocks noGrp="1"/>
          </p:cNvSpPr>
          <p:nvPr>
            <p:ph type="title"/>
          </p:nvPr>
        </p:nvSpPr>
        <p:spPr/>
        <p:txBody>
          <a:bodyPr/>
          <a:lstStyle/>
          <a:p>
            <a:r>
              <a:rPr lang="en-US" dirty="0"/>
              <a:t>Constructors:</a:t>
            </a:r>
          </a:p>
        </p:txBody>
      </p:sp>
      <p:sp>
        <p:nvSpPr>
          <p:cNvPr id="3" name="Content Placeholder 2">
            <a:extLst>
              <a:ext uri="{FF2B5EF4-FFF2-40B4-BE49-F238E27FC236}">
                <a16:creationId xmlns:a16="http://schemas.microsoft.com/office/drawing/2014/main" id="{5338225F-6834-76A2-EC7D-8DB6F02A511C}"/>
              </a:ext>
            </a:extLst>
          </p:cNvPr>
          <p:cNvSpPr>
            <a:spLocks noGrp="1"/>
          </p:cNvSpPr>
          <p:nvPr>
            <p:ph idx="1"/>
          </p:nvPr>
        </p:nvSpPr>
        <p:spPr>
          <a:xfrm>
            <a:off x="838200" y="1825625"/>
            <a:ext cx="10725150" cy="4351338"/>
          </a:xfrm>
        </p:spPr>
        <p:txBody>
          <a:bodyPr/>
          <a:lstStyle/>
          <a:p>
            <a:pPr marL="0" indent="0">
              <a:buNone/>
            </a:pPr>
            <a:endParaRPr lang="en-US" dirty="0"/>
          </a:p>
          <a:p>
            <a:pPr marL="0" indent="0">
              <a:buNone/>
            </a:pPr>
            <a:r>
              <a:rPr lang="en-US" dirty="0"/>
              <a:t>1) </a:t>
            </a:r>
            <a:r>
              <a:rPr lang="en-US" dirty="0" err="1"/>
              <a:t>ArrayList</a:t>
            </a:r>
            <a:r>
              <a:rPr lang="en-US" dirty="0"/>
              <a:t> a=new </a:t>
            </a:r>
            <a:r>
              <a:rPr lang="en-US" dirty="0" err="1"/>
              <a:t>ArrayList</a:t>
            </a:r>
            <a:r>
              <a:rPr lang="en-US" dirty="0"/>
              <a:t>();</a:t>
            </a:r>
          </a:p>
          <a:p>
            <a:pPr marL="0" indent="0">
              <a:buNone/>
            </a:pPr>
            <a:endParaRPr lang="en-US" dirty="0"/>
          </a:p>
          <a:p>
            <a:pPr marL="0" indent="0">
              <a:buNone/>
            </a:pPr>
            <a:r>
              <a:rPr lang="en-US" dirty="0"/>
              <a:t>Creates an empty </a:t>
            </a:r>
            <a:r>
              <a:rPr lang="en-US" dirty="0" err="1"/>
              <a:t>ArrayList</a:t>
            </a:r>
            <a:r>
              <a:rPr lang="en-US" dirty="0"/>
              <a:t> object with default initial capacity "10" if </a:t>
            </a:r>
            <a:r>
              <a:rPr lang="en-US" dirty="0" err="1"/>
              <a:t>ArrayList</a:t>
            </a:r>
            <a:r>
              <a:rPr lang="en-US" dirty="0"/>
              <a:t> reaches its max capacity then a new </a:t>
            </a:r>
            <a:r>
              <a:rPr lang="en-US" dirty="0" err="1"/>
              <a:t>ArrayList</a:t>
            </a:r>
            <a:r>
              <a:rPr lang="en-US" dirty="0"/>
              <a:t> object will be created with</a:t>
            </a:r>
          </a:p>
          <a:p>
            <a:pPr marL="0" indent="0">
              <a:buNone/>
            </a:pPr>
            <a:r>
              <a:rPr lang="en-US" dirty="0">
                <a:solidFill>
                  <a:srgbClr val="002060"/>
                </a:solidFill>
              </a:rPr>
              <a:t>New capacity=(current capacity*3/2)+1</a:t>
            </a:r>
          </a:p>
          <a:p>
            <a:pPr marL="0" indent="0">
              <a:buNone/>
            </a:pPr>
            <a:endParaRPr lang="en-US" dirty="0"/>
          </a:p>
        </p:txBody>
      </p:sp>
    </p:spTree>
    <p:extLst>
      <p:ext uri="{BB962C8B-B14F-4D97-AF65-F5344CB8AC3E}">
        <p14:creationId xmlns:p14="http://schemas.microsoft.com/office/powerpoint/2010/main" val="1334081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455BB-6D5C-6E6F-AB20-98DB345CC8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73D0205-3A7E-D407-4666-CC414E7A819A}"/>
              </a:ext>
            </a:extLst>
          </p:cNvPr>
          <p:cNvSpPr>
            <a:spLocks noGrp="1"/>
          </p:cNvSpPr>
          <p:nvPr>
            <p:ph idx="1"/>
          </p:nvPr>
        </p:nvSpPr>
        <p:spPr/>
        <p:txBody>
          <a:bodyPr/>
          <a:lstStyle/>
          <a:p>
            <a:r>
              <a:rPr lang="en-US" dirty="0"/>
              <a:t>2)</a:t>
            </a:r>
            <a:r>
              <a:rPr lang="en-US" dirty="0" err="1"/>
              <a:t>ArrayList</a:t>
            </a:r>
            <a:r>
              <a:rPr lang="en-US" dirty="0"/>
              <a:t> a=new </a:t>
            </a:r>
            <a:r>
              <a:rPr lang="en-US" dirty="0" err="1"/>
              <a:t>ArrayList</a:t>
            </a:r>
            <a:r>
              <a:rPr lang="en-US" dirty="0"/>
              <a:t>(int </a:t>
            </a:r>
            <a:r>
              <a:rPr lang="en-US" dirty="0" err="1"/>
              <a:t>initialcapacity</a:t>
            </a:r>
            <a:r>
              <a:rPr lang="en-US" dirty="0"/>
              <a:t>);</a:t>
            </a:r>
          </a:p>
          <a:p>
            <a:endParaRPr lang="en-US" dirty="0"/>
          </a:p>
          <a:p>
            <a:pPr marL="0" indent="0">
              <a:buNone/>
            </a:pPr>
            <a:r>
              <a:rPr lang="en-US" dirty="0"/>
              <a:t>Creates an empty </a:t>
            </a:r>
            <a:r>
              <a:rPr lang="en-US" dirty="0" err="1"/>
              <a:t>ArrayList</a:t>
            </a:r>
            <a:r>
              <a:rPr lang="en-US" dirty="0"/>
              <a:t> object with the specified initial capacity</a:t>
            </a:r>
          </a:p>
        </p:txBody>
      </p:sp>
    </p:spTree>
    <p:extLst>
      <p:ext uri="{BB962C8B-B14F-4D97-AF65-F5344CB8AC3E}">
        <p14:creationId xmlns:p14="http://schemas.microsoft.com/office/powerpoint/2010/main" val="1126830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F2390A-B091-9646-1F81-7E25DD2D3271}"/>
              </a:ext>
            </a:extLst>
          </p:cNvPr>
          <p:cNvSpPr>
            <a:spLocks noGrp="1"/>
          </p:cNvSpPr>
          <p:nvPr>
            <p:ph type="ctrTitle"/>
          </p:nvPr>
        </p:nvSpPr>
        <p:spPr/>
        <p:txBody>
          <a:bodyPr/>
          <a:lstStyle/>
          <a:p>
            <a:r>
              <a:rPr lang="en-US" dirty="0"/>
              <a:t>Vector</a:t>
            </a:r>
          </a:p>
        </p:txBody>
      </p:sp>
      <p:sp>
        <p:nvSpPr>
          <p:cNvPr id="5" name="Subtitle 4">
            <a:extLst>
              <a:ext uri="{FF2B5EF4-FFF2-40B4-BE49-F238E27FC236}">
                <a16:creationId xmlns:a16="http://schemas.microsoft.com/office/drawing/2014/main" id="{A2F9716E-8489-7742-0CCD-4773F3E0777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1323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31F7-7C28-CD7B-FCE5-9E4FA3873F84}"/>
              </a:ext>
            </a:extLst>
          </p:cNvPr>
          <p:cNvSpPr>
            <a:spLocks noGrp="1"/>
          </p:cNvSpPr>
          <p:nvPr>
            <p:ph type="title"/>
          </p:nvPr>
        </p:nvSpPr>
        <p:spPr/>
        <p:txBody>
          <a:bodyPr/>
          <a:lstStyle/>
          <a:p>
            <a:r>
              <a:rPr lang="en-US" dirty="0"/>
              <a:t>Vector</a:t>
            </a:r>
          </a:p>
        </p:txBody>
      </p:sp>
      <p:sp>
        <p:nvSpPr>
          <p:cNvPr id="3" name="Content Placeholder 2">
            <a:extLst>
              <a:ext uri="{FF2B5EF4-FFF2-40B4-BE49-F238E27FC236}">
                <a16:creationId xmlns:a16="http://schemas.microsoft.com/office/drawing/2014/main" id="{9EC5CDBA-C8BB-0100-DFA8-D5975C8167C3}"/>
              </a:ext>
            </a:extLst>
          </p:cNvPr>
          <p:cNvSpPr>
            <a:spLocks noGrp="1"/>
          </p:cNvSpPr>
          <p:nvPr>
            <p:ph idx="1"/>
          </p:nvPr>
        </p:nvSpPr>
        <p:spPr/>
        <p:txBody>
          <a:bodyPr>
            <a:normAutofit/>
          </a:bodyPr>
          <a:lstStyle/>
          <a:p>
            <a:r>
              <a:rPr lang="en-US" dirty="0"/>
              <a:t>The underlying data structure is resizable array (or) growable array.</a:t>
            </a:r>
          </a:p>
          <a:p>
            <a:r>
              <a:rPr lang="en-US" dirty="0"/>
              <a:t>Duplicate objects are allowed.</a:t>
            </a:r>
          </a:p>
          <a:p>
            <a:r>
              <a:rPr lang="en-US" dirty="0"/>
              <a:t>Insertion order is preserved.</a:t>
            </a:r>
          </a:p>
          <a:p>
            <a:r>
              <a:rPr lang="en-US" dirty="0"/>
              <a:t>Heterogeneous objects are allowed.</a:t>
            </a:r>
          </a:p>
          <a:p>
            <a:r>
              <a:rPr lang="en-US" dirty="0"/>
              <a:t>Null insertion is possible.</a:t>
            </a:r>
          </a:p>
          <a:p>
            <a:r>
              <a:rPr lang="en-US" dirty="0"/>
              <a:t>Implements Serializable, Cloneable and </a:t>
            </a:r>
            <a:r>
              <a:rPr lang="en-US" dirty="0" err="1"/>
              <a:t>RandomAccess</a:t>
            </a:r>
            <a:r>
              <a:rPr lang="en-US" dirty="0"/>
              <a:t> interfaces.</a:t>
            </a:r>
          </a:p>
          <a:p>
            <a:r>
              <a:rPr lang="en-US" dirty="0"/>
              <a:t>Every method present in Vector is synchronized and hence Vector is Thread safe.</a:t>
            </a:r>
          </a:p>
        </p:txBody>
      </p:sp>
    </p:spTree>
    <p:extLst>
      <p:ext uri="{BB962C8B-B14F-4D97-AF65-F5344CB8AC3E}">
        <p14:creationId xmlns:p14="http://schemas.microsoft.com/office/powerpoint/2010/main" val="3409557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FE003-7D5D-3C8A-033B-A1CBF205B4FE}"/>
              </a:ext>
            </a:extLst>
          </p:cNvPr>
          <p:cNvSpPr>
            <a:spLocks noGrp="1"/>
          </p:cNvSpPr>
          <p:nvPr>
            <p:ph type="title"/>
          </p:nvPr>
        </p:nvSpPr>
        <p:spPr/>
        <p:txBody>
          <a:bodyPr>
            <a:normAutofit fontScale="90000"/>
          </a:bodyPr>
          <a:lstStyle/>
          <a:p>
            <a:br>
              <a:rPr lang="en-US" dirty="0"/>
            </a:br>
            <a:r>
              <a:rPr lang="en-US" dirty="0"/>
              <a:t>Vector specific methods:</a:t>
            </a:r>
            <a:br>
              <a:rPr lang="en-US" dirty="0"/>
            </a:br>
            <a:endParaRPr lang="en-US" dirty="0"/>
          </a:p>
        </p:txBody>
      </p:sp>
      <p:sp>
        <p:nvSpPr>
          <p:cNvPr id="3" name="Content Placeholder 2">
            <a:extLst>
              <a:ext uri="{FF2B5EF4-FFF2-40B4-BE49-F238E27FC236}">
                <a16:creationId xmlns:a16="http://schemas.microsoft.com/office/drawing/2014/main" id="{0D8B80C7-060D-77F1-A1B4-FD1FC9A34B50}"/>
              </a:ext>
            </a:extLst>
          </p:cNvPr>
          <p:cNvSpPr>
            <a:spLocks noGrp="1"/>
          </p:cNvSpPr>
          <p:nvPr>
            <p:ph idx="1"/>
          </p:nvPr>
        </p:nvSpPr>
        <p:spPr/>
        <p:txBody>
          <a:bodyPr/>
          <a:lstStyle/>
          <a:p>
            <a:pPr marL="457200" lvl="1" indent="0">
              <a:buNone/>
            </a:pPr>
            <a:r>
              <a:rPr lang="en-US" b="1" dirty="0">
                <a:solidFill>
                  <a:srgbClr val="002060"/>
                </a:solidFill>
              </a:rPr>
              <a:t>To add objects:</a:t>
            </a:r>
          </a:p>
          <a:p>
            <a:pPr marL="457200" lvl="1" indent="0">
              <a:buNone/>
            </a:pPr>
            <a:endParaRPr lang="en-US" b="1" dirty="0"/>
          </a:p>
          <a:p>
            <a:pPr lvl="1"/>
            <a:r>
              <a:rPr lang="en-US" dirty="0"/>
              <a:t>add(Object o);-----Collection</a:t>
            </a:r>
          </a:p>
          <a:p>
            <a:pPr lvl="1"/>
            <a:r>
              <a:rPr lang="en-US" dirty="0"/>
              <a:t>add(int </a:t>
            </a:r>
            <a:r>
              <a:rPr lang="en-US" dirty="0" err="1"/>
              <a:t>index,Object</a:t>
            </a:r>
            <a:r>
              <a:rPr lang="en-US" dirty="0"/>
              <a:t> o);-----List</a:t>
            </a:r>
          </a:p>
          <a:p>
            <a:pPr lvl="1"/>
            <a:r>
              <a:rPr lang="en-US" dirty="0" err="1"/>
              <a:t>addElement</a:t>
            </a:r>
            <a:r>
              <a:rPr lang="en-US" dirty="0"/>
              <a:t>(Object o);-----Vector</a:t>
            </a:r>
          </a:p>
          <a:p>
            <a:pPr lvl="1"/>
            <a:endParaRPr lang="en-US" dirty="0"/>
          </a:p>
          <a:p>
            <a:pPr marL="457200" lvl="1" indent="0">
              <a:buNone/>
            </a:pPr>
            <a:endParaRPr lang="en-US" dirty="0"/>
          </a:p>
        </p:txBody>
      </p:sp>
    </p:spTree>
    <p:extLst>
      <p:ext uri="{BB962C8B-B14F-4D97-AF65-F5344CB8AC3E}">
        <p14:creationId xmlns:p14="http://schemas.microsoft.com/office/powerpoint/2010/main" val="1648523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ED82E-74E3-DE49-E7A6-79E596ED9510}"/>
              </a:ext>
            </a:extLst>
          </p:cNvPr>
          <p:cNvSpPr>
            <a:spLocks noGrp="1"/>
          </p:cNvSpPr>
          <p:nvPr>
            <p:ph type="title"/>
          </p:nvPr>
        </p:nvSpPr>
        <p:spPr/>
        <p:txBody>
          <a:bodyPr/>
          <a:lstStyle/>
          <a:p>
            <a:r>
              <a:rPr lang="en-US" dirty="0"/>
              <a:t>Limitations of array:</a:t>
            </a:r>
          </a:p>
        </p:txBody>
      </p:sp>
      <p:sp>
        <p:nvSpPr>
          <p:cNvPr id="3" name="Content Placeholder 2">
            <a:extLst>
              <a:ext uri="{FF2B5EF4-FFF2-40B4-BE49-F238E27FC236}">
                <a16:creationId xmlns:a16="http://schemas.microsoft.com/office/drawing/2014/main" id="{6AFB2D5A-9F95-5A5C-195E-36DE4FD1BB21}"/>
              </a:ext>
            </a:extLst>
          </p:cNvPr>
          <p:cNvSpPr>
            <a:spLocks noGrp="1"/>
          </p:cNvSpPr>
          <p:nvPr>
            <p:ph idx="1"/>
          </p:nvPr>
        </p:nvSpPr>
        <p:spPr/>
        <p:txBody>
          <a:bodyPr>
            <a:normAutofit fontScale="77500" lnSpcReduction="20000"/>
          </a:bodyPr>
          <a:lstStyle/>
          <a:p>
            <a:endParaRPr lang="en-US" dirty="0"/>
          </a:p>
          <a:p>
            <a:r>
              <a:rPr lang="en-US" dirty="0"/>
              <a:t>Array is indexed collection of fixed number of homogeneous data elements</a:t>
            </a:r>
          </a:p>
          <a:p>
            <a:r>
              <a:rPr lang="en-US" dirty="0"/>
              <a:t>Arrays can hold homogeneous data only</a:t>
            </a:r>
          </a:p>
          <a:p>
            <a:r>
              <a:rPr lang="en-US" dirty="0"/>
              <a:t>Once we created an array no chance of increasing or decreasing size of array</a:t>
            </a:r>
          </a:p>
          <a:p>
            <a:pPr marL="0" indent="0">
              <a:buNone/>
            </a:pPr>
            <a:r>
              <a:rPr lang="en-US" dirty="0"/>
              <a:t>Ex:</a:t>
            </a:r>
          </a:p>
          <a:p>
            <a:pPr marL="0" indent="0">
              <a:buNone/>
            </a:pPr>
            <a:r>
              <a:rPr lang="en-US" dirty="0"/>
              <a:t>Student[ ] s=new Student[100]; </a:t>
            </a:r>
          </a:p>
          <a:p>
            <a:pPr marL="0" indent="0">
              <a:buNone/>
            </a:pPr>
            <a:r>
              <a:rPr lang="en-US" dirty="0"/>
              <a:t>   S[0]=new Student();</a:t>
            </a:r>
          </a:p>
          <a:p>
            <a:pPr marL="0" indent="0">
              <a:buNone/>
            </a:pPr>
            <a:r>
              <a:rPr lang="en-US" dirty="0"/>
              <a:t>   S[1]=new Student();</a:t>
            </a:r>
          </a:p>
          <a:p>
            <a:pPr marL="0" indent="0">
              <a:buNone/>
            </a:pPr>
            <a:r>
              <a:rPr lang="en-US" dirty="0"/>
              <a:t>   S[2]=new Customer();	  </a:t>
            </a:r>
            <a:r>
              <a:rPr lang="en-US" b="1" dirty="0">
                <a:solidFill>
                  <a:srgbClr val="FF0000"/>
                </a:solidFill>
              </a:rPr>
              <a:t>compilation error</a:t>
            </a:r>
          </a:p>
          <a:p>
            <a:endParaRPr lang="en-US" dirty="0"/>
          </a:p>
          <a:p>
            <a:r>
              <a:rPr lang="en-US" dirty="0"/>
              <a:t>To overcome the above limitations of array the sun people are introduced collections concept</a:t>
            </a:r>
          </a:p>
          <a:p>
            <a:endParaRPr lang="en-US" dirty="0"/>
          </a:p>
        </p:txBody>
      </p:sp>
    </p:spTree>
    <p:extLst>
      <p:ext uri="{BB962C8B-B14F-4D97-AF65-F5344CB8AC3E}">
        <p14:creationId xmlns:p14="http://schemas.microsoft.com/office/powerpoint/2010/main" val="1866187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9BC839-91FF-A4A7-ED29-D11B8E1734D2}"/>
              </a:ext>
            </a:extLst>
          </p:cNvPr>
          <p:cNvSpPr>
            <a:spLocks noGrp="1"/>
          </p:cNvSpPr>
          <p:nvPr>
            <p:ph idx="1"/>
          </p:nvPr>
        </p:nvSpPr>
        <p:spPr/>
        <p:txBody>
          <a:bodyPr/>
          <a:lstStyle/>
          <a:p>
            <a:pPr marL="0" indent="0">
              <a:buNone/>
            </a:pPr>
            <a:r>
              <a:rPr lang="en-US" b="1" dirty="0">
                <a:solidFill>
                  <a:srgbClr val="002060"/>
                </a:solidFill>
              </a:rPr>
              <a:t>To remove elements:</a:t>
            </a:r>
          </a:p>
          <a:p>
            <a:pPr marL="0" indent="0">
              <a:buNone/>
            </a:pPr>
            <a:endParaRPr lang="en-US" dirty="0"/>
          </a:p>
          <a:p>
            <a:pPr lvl="1"/>
            <a:r>
              <a:rPr lang="en-US" dirty="0"/>
              <a:t>remove(Object o);--------Collection</a:t>
            </a:r>
          </a:p>
          <a:p>
            <a:pPr lvl="1"/>
            <a:r>
              <a:rPr lang="en-US" dirty="0"/>
              <a:t>remove(int index);--------------List</a:t>
            </a:r>
          </a:p>
          <a:p>
            <a:pPr lvl="1"/>
            <a:r>
              <a:rPr lang="en-US" dirty="0" err="1"/>
              <a:t>removeElement</a:t>
            </a:r>
            <a:r>
              <a:rPr lang="en-US" dirty="0"/>
              <a:t>(Object o);----Vector</a:t>
            </a:r>
          </a:p>
          <a:p>
            <a:pPr lvl="1"/>
            <a:r>
              <a:rPr lang="en-US" dirty="0" err="1"/>
              <a:t>removeElementAt</a:t>
            </a:r>
            <a:r>
              <a:rPr lang="en-US" dirty="0"/>
              <a:t>(int index);-----Vector</a:t>
            </a:r>
          </a:p>
          <a:p>
            <a:pPr lvl="1"/>
            <a:r>
              <a:rPr lang="en-US" dirty="0" err="1"/>
              <a:t>removeAllElements</a:t>
            </a:r>
            <a:r>
              <a:rPr lang="en-US" dirty="0"/>
              <a:t>();-----Vector</a:t>
            </a:r>
          </a:p>
          <a:p>
            <a:pPr lvl="1"/>
            <a:r>
              <a:rPr lang="en-US" dirty="0"/>
              <a:t>clear();-------Collection</a:t>
            </a:r>
          </a:p>
        </p:txBody>
      </p:sp>
    </p:spTree>
    <p:extLst>
      <p:ext uri="{BB962C8B-B14F-4D97-AF65-F5344CB8AC3E}">
        <p14:creationId xmlns:p14="http://schemas.microsoft.com/office/powerpoint/2010/main" val="726763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224F03-88F4-1091-3054-787D22424A59}"/>
              </a:ext>
            </a:extLst>
          </p:cNvPr>
          <p:cNvSpPr>
            <a:spLocks noGrp="1"/>
          </p:cNvSpPr>
          <p:nvPr>
            <p:ph idx="1"/>
          </p:nvPr>
        </p:nvSpPr>
        <p:spPr/>
        <p:txBody>
          <a:bodyPr/>
          <a:lstStyle/>
          <a:p>
            <a:pPr marL="0" indent="0">
              <a:buNone/>
            </a:pPr>
            <a:r>
              <a:rPr lang="en-US" b="1" dirty="0">
                <a:solidFill>
                  <a:srgbClr val="002060"/>
                </a:solidFill>
              </a:rPr>
              <a:t>    To get objects:</a:t>
            </a:r>
          </a:p>
          <a:p>
            <a:pPr marL="0" indent="0">
              <a:buNone/>
            </a:pPr>
            <a:endParaRPr lang="en-US" dirty="0"/>
          </a:p>
          <a:p>
            <a:pPr lvl="1"/>
            <a:r>
              <a:rPr lang="en-US" dirty="0"/>
              <a:t>Object get(int index);---------------List</a:t>
            </a:r>
          </a:p>
          <a:p>
            <a:pPr lvl="1"/>
            <a:r>
              <a:rPr lang="en-US" dirty="0"/>
              <a:t>Object </a:t>
            </a:r>
            <a:r>
              <a:rPr lang="en-US" dirty="0" err="1"/>
              <a:t>elementAt</a:t>
            </a:r>
            <a:r>
              <a:rPr lang="en-US" dirty="0"/>
              <a:t>(int index);-----Vector</a:t>
            </a:r>
          </a:p>
          <a:p>
            <a:pPr lvl="1"/>
            <a:r>
              <a:rPr lang="en-US" dirty="0"/>
              <a:t>Object </a:t>
            </a:r>
            <a:r>
              <a:rPr lang="en-US" dirty="0" err="1"/>
              <a:t>firstElement</a:t>
            </a:r>
            <a:r>
              <a:rPr lang="en-US" dirty="0"/>
              <a:t>();--------------Vector</a:t>
            </a:r>
          </a:p>
          <a:p>
            <a:pPr lvl="1"/>
            <a:r>
              <a:rPr lang="en-US" dirty="0"/>
              <a:t>Object </a:t>
            </a:r>
            <a:r>
              <a:rPr lang="en-US" dirty="0" err="1"/>
              <a:t>lastElement</a:t>
            </a:r>
            <a:r>
              <a:rPr lang="en-US" dirty="0"/>
              <a:t>();---------------Vector</a:t>
            </a:r>
          </a:p>
        </p:txBody>
      </p:sp>
    </p:spTree>
    <p:extLst>
      <p:ext uri="{BB962C8B-B14F-4D97-AF65-F5344CB8AC3E}">
        <p14:creationId xmlns:p14="http://schemas.microsoft.com/office/powerpoint/2010/main" val="8737110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EF90-98BC-3356-FB0C-5AF246EBF01F}"/>
              </a:ext>
            </a:extLst>
          </p:cNvPr>
          <p:cNvSpPr>
            <a:spLocks noGrp="1"/>
          </p:cNvSpPr>
          <p:nvPr>
            <p:ph type="title"/>
          </p:nvPr>
        </p:nvSpPr>
        <p:spPr/>
        <p:txBody>
          <a:bodyPr/>
          <a:lstStyle/>
          <a:p>
            <a:r>
              <a:rPr lang="en-US" dirty="0"/>
              <a:t>Constructors: </a:t>
            </a:r>
          </a:p>
        </p:txBody>
      </p:sp>
      <p:sp>
        <p:nvSpPr>
          <p:cNvPr id="3" name="Content Placeholder 2">
            <a:extLst>
              <a:ext uri="{FF2B5EF4-FFF2-40B4-BE49-F238E27FC236}">
                <a16:creationId xmlns:a16="http://schemas.microsoft.com/office/drawing/2014/main" id="{EEDD9B6F-A89C-5418-BBA6-F7093A3E852D}"/>
              </a:ext>
            </a:extLst>
          </p:cNvPr>
          <p:cNvSpPr>
            <a:spLocks noGrp="1"/>
          </p:cNvSpPr>
          <p:nvPr>
            <p:ph idx="1"/>
          </p:nvPr>
        </p:nvSpPr>
        <p:spPr/>
        <p:txBody>
          <a:bodyPr/>
          <a:lstStyle/>
          <a:p>
            <a:pPr marL="514350" indent="-514350">
              <a:buAutoNum type="arabicParenR"/>
            </a:pPr>
            <a:r>
              <a:rPr lang="en-US" dirty="0"/>
              <a:t>Vector v=new Vector();</a:t>
            </a:r>
          </a:p>
          <a:p>
            <a:pPr marL="0" indent="0">
              <a:buNone/>
            </a:pPr>
            <a:endParaRPr lang="en-US" dirty="0"/>
          </a:p>
          <a:p>
            <a:r>
              <a:rPr lang="en-US" dirty="0"/>
              <a:t>Creates an empty Vector object with default initial capacity 10.</a:t>
            </a:r>
          </a:p>
          <a:p>
            <a:r>
              <a:rPr lang="en-US" dirty="0"/>
              <a:t>Once Vector reaches its maximum capacity then a new Vector object will be created with double capacity.</a:t>
            </a:r>
          </a:p>
          <a:p>
            <a:r>
              <a:rPr lang="en-US" dirty="0"/>
              <a:t> That is "</a:t>
            </a:r>
            <a:r>
              <a:rPr lang="en-US" dirty="0" err="1"/>
              <a:t>newcapacity</a:t>
            </a:r>
            <a:r>
              <a:rPr lang="en-US" dirty="0"/>
              <a:t>=</a:t>
            </a:r>
            <a:r>
              <a:rPr lang="en-US" dirty="0" err="1"/>
              <a:t>currentcapacity</a:t>
            </a:r>
            <a:r>
              <a:rPr lang="en-US" dirty="0"/>
              <a:t>*2"</a:t>
            </a:r>
          </a:p>
        </p:txBody>
      </p:sp>
    </p:spTree>
    <p:extLst>
      <p:ext uri="{BB962C8B-B14F-4D97-AF65-F5344CB8AC3E}">
        <p14:creationId xmlns:p14="http://schemas.microsoft.com/office/powerpoint/2010/main" val="18583750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8DD9A-E15B-83D1-50F4-38A7B111F4C7}"/>
              </a:ext>
            </a:extLst>
          </p:cNvPr>
          <p:cNvSpPr>
            <a:spLocks noGrp="1"/>
          </p:cNvSpPr>
          <p:nvPr>
            <p:ph idx="1"/>
          </p:nvPr>
        </p:nvSpPr>
        <p:spPr/>
        <p:txBody>
          <a:bodyPr/>
          <a:lstStyle/>
          <a:p>
            <a:r>
              <a:rPr lang="en-US" dirty="0"/>
              <a:t>2) Vector v=new Vector(int </a:t>
            </a:r>
            <a:r>
              <a:rPr lang="en-US" dirty="0" err="1"/>
              <a:t>initialcapacity</a:t>
            </a:r>
            <a:r>
              <a:rPr lang="en-US" dirty="0"/>
              <a:t>);</a:t>
            </a:r>
          </a:p>
          <a:p>
            <a:pPr marL="0" indent="0">
              <a:buNone/>
            </a:pPr>
            <a:endParaRPr lang="en-US" dirty="0"/>
          </a:p>
          <a:p>
            <a:r>
              <a:rPr lang="en-US" dirty="0"/>
              <a:t>3) Vector v=new Vector(int </a:t>
            </a:r>
            <a:r>
              <a:rPr lang="en-US" dirty="0" err="1"/>
              <a:t>initialcapacity</a:t>
            </a:r>
            <a:r>
              <a:rPr lang="en-US" dirty="0"/>
              <a:t>, int </a:t>
            </a:r>
            <a:r>
              <a:rPr lang="en-US" dirty="0" err="1"/>
              <a:t>incrementalcapacity</a:t>
            </a:r>
            <a:r>
              <a:rPr lang="en-US" dirty="0"/>
              <a:t>);</a:t>
            </a:r>
          </a:p>
          <a:p>
            <a:pPr marL="0" indent="0">
              <a:buNone/>
            </a:pPr>
            <a:endParaRPr lang="en-US" dirty="0"/>
          </a:p>
          <a:p>
            <a:r>
              <a:rPr lang="en-US" dirty="0"/>
              <a:t>4) Vector v=new Vector(Collection c);</a:t>
            </a:r>
          </a:p>
          <a:p>
            <a:pPr marL="0" indent="0">
              <a:buNone/>
            </a:pPr>
            <a:endParaRPr lang="en-US" dirty="0"/>
          </a:p>
        </p:txBody>
      </p:sp>
    </p:spTree>
    <p:extLst>
      <p:ext uri="{BB962C8B-B14F-4D97-AF65-F5344CB8AC3E}">
        <p14:creationId xmlns:p14="http://schemas.microsoft.com/office/powerpoint/2010/main" val="27390843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0DCBC50-99A3-F3F1-AA90-F3141397DBE5}"/>
              </a:ext>
            </a:extLst>
          </p:cNvPr>
          <p:cNvSpPr>
            <a:spLocks noGrp="1"/>
          </p:cNvSpPr>
          <p:nvPr>
            <p:ph type="ctrTitle"/>
          </p:nvPr>
        </p:nvSpPr>
        <p:spPr/>
        <p:txBody>
          <a:bodyPr/>
          <a:lstStyle/>
          <a:p>
            <a:r>
              <a:rPr lang="en-US" dirty="0"/>
              <a:t>Stack</a:t>
            </a:r>
          </a:p>
        </p:txBody>
      </p:sp>
      <p:sp>
        <p:nvSpPr>
          <p:cNvPr id="5" name="Subtitle 4">
            <a:extLst>
              <a:ext uri="{FF2B5EF4-FFF2-40B4-BE49-F238E27FC236}">
                <a16:creationId xmlns:a16="http://schemas.microsoft.com/office/drawing/2014/main" id="{95F32F80-1C31-3C28-3D38-44BBF830A69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67636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CC682-3DAB-58B3-BD64-D83749873F6C}"/>
              </a:ext>
            </a:extLst>
          </p:cNvPr>
          <p:cNvSpPr>
            <a:spLocks noGrp="1"/>
          </p:cNvSpPr>
          <p:nvPr>
            <p:ph type="title"/>
          </p:nvPr>
        </p:nvSpPr>
        <p:spPr/>
        <p:txBody>
          <a:bodyPr/>
          <a:lstStyle/>
          <a:p>
            <a:r>
              <a:rPr lang="en-US" dirty="0"/>
              <a:t>Stack</a:t>
            </a:r>
          </a:p>
        </p:txBody>
      </p:sp>
      <p:sp>
        <p:nvSpPr>
          <p:cNvPr id="3" name="Content Placeholder 2">
            <a:extLst>
              <a:ext uri="{FF2B5EF4-FFF2-40B4-BE49-F238E27FC236}">
                <a16:creationId xmlns:a16="http://schemas.microsoft.com/office/drawing/2014/main" id="{BDBD876E-CD59-23D3-E4FD-50CF007F63D7}"/>
              </a:ext>
            </a:extLst>
          </p:cNvPr>
          <p:cNvSpPr>
            <a:spLocks noGrp="1"/>
          </p:cNvSpPr>
          <p:nvPr>
            <p:ph idx="1"/>
          </p:nvPr>
        </p:nvSpPr>
        <p:spPr/>
        <p:txBody>
          <a:bodyPr/>
          <a:lstStyle/>
          <a:p>
            <a:r>
              <a:rPr lang="en-US" dirty="0"/>
              <a:t>It is the child class of Vector. </a:t>
            </a:r>
          </a:p>
          <a:p>
            <a:r>
              <a:rPr lang="en-US" dirty="0"/>
              <a:t>Whenever last in first out(LIFO) order required then we should go for Stack.</a:t>
            </a:r>
          </a:p>
          <a:p>
            <a:endParaRPr lang="en-US" dirty="0"/>
          </a:p>
          <a:p>
            <a:endParaRPr lang="en-US" dirty="0"/>
          </a:p>
        </p:txBody>
      </p:sp>
    </p:spTree>
    <p:extLst>
      <p:ext uri="{BB962C8B-B14F-4D97-AF65-F5344CB8AC3E}">
        <p14:creationId xmlns:p14="http://schemas.microsoft.com/office/powerpoint/2010/main" val="2403174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D172A-D6EA-985A-4989-FE3743955F61}"/>
              </a:ext>
            </a:extLst>
          </p:cNvPr>
          <p:cNvSpPr>
            <a:spLocks noGrp="1"/>
          </p:cNvSpPr>
          <p:nvPr>
            <p:ph type="title"/>
          </p:nvPr>
        </p:nvSpPr>
        <p:spPr/>
        <p:txBody>
          <a:bodyPr>
            <a:normAutofit fontScale="90000"/>
          </a:bodyPr>
          <a:lstStyle/>
          <a:p>
            <a:br>
              <a:rPr lang="en-US" dirty="0"/>
            </a:br>
            <a:r>
              <a:rPr lang="en-US" dirty="0"/>
              <a:t>Constructor: </a:t>
            </a:r>
            <a:br>
              <a:rPr lang="en-US" dirty="0"/>
            </a:br>
            <a:endParaRPr lang="en-US" dirty="0"/>
          </a:p>
        </p:txBody>
      </p:sp>
      <p:sp>
        <p:nvSpPr>
          <p:cNvPr id="3" name="Content Placeholder 2">
            <a:extLst>
              <a:ext uri="{FF2B5EF4-FFF2-40B4-BE49-F238E27FC236}">
                <a16:creationId xmlns:a16="http://schemas.microsoft.com/office/drawing/2014/main" id="{A69D8D5B-6C56-185C-2D48-B5F0BDF51A4B}"/>
              </a:ext>
            </a:extLst>
          </p:cNvPr>
          <p:cNvSpPr>
            <a:spLocks noGrp="1"/>
          </p:cNvSpPr>
          <p:nvPr>
            <p:ph idx="1"/>
          </p:nvPr>
        </p:nvSpPr>
        <p:spPr/>
        <p:txBody>
          <a:bodyPr/>
          <a:lstStyle/>
          <a:p>
            <a:r>
              <a:rPr lang="en-US" dirty="0"/>
              <a:t>It contains only one constructor. </a:t>
            </a:r>
          </a:p>
          <a:p>
            <a:endParaRPr lang="en-US" dirty="0"/>
          </a:p>
          <a:p>
            <a:pPr marL="0" indent="0">
              <a:buNone/>
            </a:pPr>
            <a:r>
              <a:rPr lang="en-US" dirty="0"/>
              <a:t>         Stack s= new Stack();</a:t>
            </a:r>
          </a:p>
        </p:txBody>
      </p:sp>
    </p:spTree>
    <p:extLst>
      <p:ext uri="{BB962C8B-B14F-4D97-AF65-F5344CB8AC3E}">
        <p14:creationId xmlns:p14="http://schemas.microsoft.com/office/powerpoint/2010/main" val="33416301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8AE72-3422-0A40-56A8-65F6AA3B71CF}"/>
              </a:ext>
            </a:extLst>
          </p:cNvPr>
          <p:cNvSpPr>
            <a:spLocks noGrp="1"/>
          </p:cNvSpPr>
          <p:nvPr>
            <p:ph type="title"/>
          </p:nvPr>
        </p:nvSpPr>
        <p:spPr/>
        <p:txBody>
          <a:bodyPr>
            <a:normAutofit fontScale="90000"/>
          </a:bodyPr>
          <a:lstStyle/>
          <a:p>
            <a:br>
              <a:rPr lang="en-US" dirty="0"/>
            </a:br>
            <a:r>
              <a:rPr lang="en-US" dirty="0"/>
              <a:t>Methods:</a:t>
            </a:r>
            <a:br>
              <a:rPr lang="en-US" dirty="0"/>
            </a:br>
            <a:endParaRPr lang="en-US" dirty="0"/>
          </a:p>
        </p:txBody>
      </p:sp>
      <p:sp>
        <p:nvSpPr>
          <p:cNvPr id="3" name="Content Placeholder 2">
            <a:extLst>
              <a:ext uri="{FF2B5EF4-FFF2-40B4-BE49-F238E27FC236}">
                <a16:creationId xmlns:a16="http://schemas.microsoft.com/office/drawing/2014/main" id="{07213489-ED37-171A-E7CA-94F760FC144B}"/>
              </a:ext>
            </a:extLst>
          </p:cNvPr>
          <p:cNvSpPr>
            <a:spLocks noGrp="1"/>
          </p:cNvSpPr>
          <p:nvPr>
            <p:ph idx="1"/>
          </p:nvPr>
        </p:nvSpPr>
        <p:spPr>
          <a:xfrm>
            <a:off x="838200" y="1613647"/>
            <a:ext cx="10515600" cy="4563316"/>
          </a:xfrm>
        </p:spPr>
        <p:txBody>
          <a:bodyPr>
            <a:normAutofit/>
          </a:bodyPr>
          <a:lstStyle/>
          <a:p>
            <a:r>
              <a:rPr lang="en-US" b="1" dirty="0">
                <a:solidFill>
                  <a:srgbClr val="002060"/>
                </a:solidFill>
              </a:rPr>
              <a:t>Object push(Object o)</a:t>
            </a:r>
          </a:p>
          <a:p>
            <a:pPr marL="0" indent="0">
              <a:buNone/>
            </a:pPr>
            <a:r>
              <a:rPr lang="en-US" dirty="0"/>
              <a:t>	To insert an object into the stack.</a:t>
            </a:r>
          </a:p>
          <a:p>
            <a:r>
              <a:rPr lang="en-US" b="1" dirty="0">
                <a:solidFill>
                  <a:srgbClr val="002060"/>
                </a:solidFill>
              </a:rPr>
              <a:t>Object pop()</a:t>
            </a:r>
          </a:p>
          <a:p>
            <a:pPr marL="0" indent="0">
              <a:buNone/>
            </a:pPr>
            <a:r>
              <a:rPr lang="en-US" dirty="0"/>
              <a:t>	To remove and return top of the stack.</a:t>
            </a:r>
          </a:p>
          <a:p>
            <a:r>
              <a:rPr lang="en-US" b="1" dirty="0">
                <a:solidFill>
                  <a:srgbClr val="002060"/>
                </a:solidFill>
              </a:rPr>
              <a:t>Object peek()</a:t>
            </a:r>
          </a:p>
          <a:p>
            <a:pPr marL="0" indent="0">
              <a:buNone/>
            </a:pPr>
            <a:r>
              <a:rPr lang="en-US" dirty="0"/>
              <a:t>	To return top of the stack without removal.</a:t>
            </a:r>
          </a:p>
          <a:p>
            <a:r>
              <a:rPr lang="en-US" b="1" dirty="0" err="1">
                <a:solidFill>
                  <a:srgbClr val="002060"/>
                </a:solidFill>
              </a:rPr>
              <a:t>boolean</a:t>
            </a:r>
            <a:r>
              <a:rPr lang="en-US" b="1" dirty="0">
                <a:solidFill>
                  <a:srgbClr val="002060"/>
                </a:solidFill>
              </a:rPr>
              <a:t> empty()</a:t>
            </a:r>
          </a:p>
          <a:p>
            <a:pPr marL="0" indent="0">
              <a:buNone/>
            </a:pPr>
            <a:r>
              <a:rPr lang="en-US" dirty="0"/>
              <a:t>	Returns true if Stack is empty.</a:t>
            </a:r>
          </a:p>
        </p:txBody>
      </p:sp>
    </p:spTree>
    <p:extLst>
      <p:ext uri="{BB962C8B-B14F-4D97-AF65-F5344CB8AC3E}">
        <p14:creationId xmlns:p14="http://schemas.microsoft.com/office/powerpoint/2010/main" val="2571565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35481405-C19F-9B50-494D-1072878D9D12}"/>
              </a:ext>
            </a:extLst>
          </p:cNvPr>
          <p:cNvSpPr>
            <a:spLocks noChangeArrowheads="1"/>
          </p:cNvSpPr>
          <p:nvPr/>
        </p:nvSpPr>
        <p:spPr bwMode="auto">
          <a:xfrm>
            <a:off x="367554" y="212735"/>
            <a:ext cx="10793506" cy="64325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java.util.Stack</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lang="en-US" altLang="en-US" dirty="0" err="1">
                <a:solidFill>
                  <a:srgbClr val="000000"/>
                </a:solidFill>
                <a:latin typeface="Courier New" panose="02070309020205020404" pitchFamily="49" charset="0"/>
                <a:cs typeface="Courier New" panose="02070309020205020404" pitchFamily="49" charset="0"/>
              </a:rPr>
              <a:t>StackDemo</a:t>
            </a:r>
            <a:b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Stack 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Stack();</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"Elements in stack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.push</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.push</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"B"</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.push</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"C"</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.push</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"D"</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.push</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"Elements in stack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.pop</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"Elements in stack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"Top element in stack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.peek</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"Search A element in stack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.search</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"Search F element in stack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.search</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"F"</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"Search A element in stack :"</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t>
            </a: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B19A9497-73D8-A1A1-BA13-DA6962509271}"/>
              </a:ext>
            </a:extLst>
          </p:cNvPr>
          <p:cNvSpPr/>
          <p:nvPr/>
        </p:nvSpPr>
        <p:spPr>
          <a:xfrm>
            <a:off x="7628965" y="212735"/>
            <a:ext cx="4482353" cy="19029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A33B559-5D93-C40F-C4E5-66581D28EEBC}"/>
              </a:ext>
            </a:extLst>
          </p:cNvPr>
          <p:cNvSpPr txBox="1"/>
          <p:nvPr/>
        </p:nvSpPr>
        <p:spPr>
          <a:xfrm>
            <a:off x="7664824" y="212735"/>
            <a:ext cx="4374776" cy="1877437"/>
          </a:xfrm>
          <a:prstGeom prst="rect">
            <a:avLst/>
          </a:prstGeom>
          <a:noFill/>
        </p:spPr>
        <p:txBody>
          <a:bodyPr wrap="square" rtlCol="0">
            <a:spAutoFit/>
          </a:bodyPr>
          <a:lstStyle/>
          <a:p>
            <a:r>
              <a:rPr lang="en-US" b="1" dirty="0">
                <a:solidFill>
                  <a:schemeClr val="bg1"/>
                </a:solidFill>
                <a:latin typeface="Courier New" panose="02070309020205020404" pitchFamily="49" charset="0"/>
                <a:cs typeface="Courier New" panose="02070309020205020404" pitchFamily="49" charset="0"/>
              </a:rPr>
              <a:t>Output:</a:t>
            </a:r>
          </a:p>
          <a:p>
            <a:r>
              <a:rPr lang="en-US" sz="1400" dirty="0">
                <a:solidFill>
                  <a:schemeClr val="bg1"/>
                </a:solidFill>
                <a:latin typeface="Courier New" panose="02070309020205020404" pitchFamily="49" charset="0"/>
                <a:cs typeface="Courier New" panose="02070309020205020404" pitchFamily="49" charset="0"/>
              </a:rPr>
              <a:t>Elements in stack :[]</a:t>
            </a:r>
          </a:p>
          <a:p>
            <a:r>
              <a:rPr lang="en-US" sz="1400" dirty="0">
                <a:solidFill>
                  <a:schemeClr val="bg1"/>
                </a:solidFill>
                <a:latin typeface="Courier New" panose="02070309020205020404" pitchFamily="49" charset="0"/>
                <a:cs typeface="Courier New" panose="02070309020205020404" pitchFamily="49" charset="0"/>
              </a:rPr>
              <a:t>Elements in stack :[A, B, C, D, E]</a:t>
            </a:r>
          </a:p>
          <a:p>
            <a:r>
              <a:rPr lang="en-US" sz="1400" dirty="0">
                <a:solidFill>
                  <a:schemeClr val="bg1"/>
                </a:solidFill>
                <a:latin typeface="Courier New" panose="02070309020205020404" pitchFamily="49" charset="0"/>
                <a:cs typeface="Courier New" panose="02070309020205020404" pitchFamily="49" charset="0"/>
              </a:rPr>
              <a:t>Elements in stack :[A, B, C, D]</a:t>
            </a:r>
          </a:p>
          <a:p>
            <a:r>
              <a:rPr lang="en-US" sz="1400" dirty="0">
                <a:solidFill>
                  <a:schemeClr val="bg1"/>
                </a:solidFill>
                <a:latin typeface="Courier New" panose="02070309020205020404" pitchFamily="49" charset="0"/>
                <a:cs typeface="Courier New" panose="02070309020205020404" pitchFamily="49" charset="0"/>
              </a:rPr>
              <a:t>Top element in stack :D</a:t>
            </a:r>
          </a:p>
          <a:p>
            <a:r>
              <a:rPr lang="en-US" sz="1400" dirty="0">
                <a:solidFill>
                  <a:schemeClr val="bg1"/>
                </a:solidFill>
                <a:latin typeface="Courier New" panose="02070309020205020404" pitchFamily="49" charset="0"/>
                <a:cs typeface="Courier New" panose="02070309020205020404" pitchFamily="49" charset="0"/>
              </a:rPr>
              <a:t>Search A element in stack :4</a:t>
            </a:r>
          </a:p>
          <a:p>
            <a:r>
              <a:rPr lang="en-US" sz="1400" dirty="0">
                <a:solidFill>
                  <a:schemeClr val="bg1"/>
                </a:solidFill>
                <a:latin typeface="Courier New" panose="02070309020205020404" pitchFamily="49" charset="0"/>
                <a:cs typeface="Courier New" panose="02070309020205020404" pitchFamily="49" charset="0"/>
              </a:rPr>
              <a:t>Search F element in stack :-1</a:t>
            </a:r>
          </a:p>
          <a:p>
            <a:r>
              <a:rPr lang="en-US" sz="1400" dirty="0">
                <a:solidFill>
                  <a:schemeClr val="bg1"/>
                </a:solidFill>
                <a:latin typeface="Courier New" panose="02070309020205020404" pitchFamily="49" charset="0"/>
                <a:cs typeface="Courier New" panose="02070309020205020404" pitchFamily="49" charset="0"/>
              </a:rPr>
              <a:t>Search A element in stack :[A, B, C, D]</a:t>
            </a:r>
          </a:p>
        </p:txBody>
      </p:sp>
    </p:spTree>
    <p:extLst>
      <p:ext uri="{BB962C8B-B14F-4D97-AF65-F5344CB8AC3E}">
        <p14:creationId xmlns:p14="http://schemas.microsoft.com/office/powerpoint/2010/main" val="2847908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F92BA9D-C81D-C22D-F3F9-1D8E6E2E29CE}"/>
              </a:ext>
            </a:extLst>
          </p:cNvPr>
          <p:cNvSpPr>
            <a:spLocks noGrp="1" noChangeArrowheads="1"/>
          </p:cNvSpPr>
          <p:nvPr>
            <p:ph idx="1"/>
          </p:nvPr>
        </p:nvSpPr>
        <p:spPr bwMode="auto">
          <a:xfrm>
            <a:off x="296395" y="8965"/>
            <a:ext cx="7332570" cy="686341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java.util.Scanner</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java.util.Stack</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Ex5</a:t>
            </a:r>
            <a:b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Stack</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Stack&lt;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choice=</a:t>
            </a:r>
            <a:r>
              <a:rPr kumimoji="0" lang="en-US" altLang="en-US" sz="1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position;</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Scanner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scr</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Scanner(</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in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while</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true</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"Stack Operations"</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"1.Push an element"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"2.Display stack"</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"3.Pop an element"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"4.Search an element"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"Enter your choice"</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choice=</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scr</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.nextInt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switch</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(choice)  {</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case </a:t>
            </a:r>
            <a:r>
              <a:rPr kumimoji="0" lang="en-US" altLang="en-US" sz="1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"Enter an element"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scr</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.nextInt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.push</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break</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case </a:t>
            </a:r>
            <a:r>
              <a:rPr kumimoji="0" lang="en-US" altLang="en-US" sz="1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"Elements in stack :"</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break</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case </a:t>
            </a:r>
            <a:r>
              <a:rPr kumimoji="0" lang="en-US" altLang="en-US" sz="1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3</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"Top element popped.."</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obj </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.pop</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"Popped element= "</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obj</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break</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case </a:t>
            </a:r>
            <a:r>
              <a:rPr kumimoji="0" lang="en-US" altLang="en-US" sz="1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4</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"Which an element ? "</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scr</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.nextInt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position =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.search</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ele</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if</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(position==-</a:t>
            </a:r>
            <a:r>
              <a:rPr kumimoji="0" lang="en-US" altLang="en-US" sz="1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"Element not found"</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else</a:t>
            </a:r>
            <a:b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0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"Position of the element is:= "</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+position);</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break</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default</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return</a:t>
            </a: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   }    }</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49405547-C0B4-DF58-6165-420D05F6BACB}"/>
              </a:ext>
            </a:extLst>
          </p:cNvPr>
          <p:cNvSpPr txBox="1"/>
          <p:nvPr/>
        </p:nvSpPr>
        <p:spPr>
          <a:xfrm>
            <a:off x="8211672" y="134470"/>
            <a:ext cx="3460376" cy="6186309"/>
          </a:xfrm>
          <a:prstGeom prst="rect">
            <a:avLst/>
          </a:prstGeom>
          <a:noFill/>
        </p:spPr>
        <p:txBody>
          <a:bodyPr wrap="square" rtlCol="0">
            <a:spAutoFit/>
          </a:bodyPr>
          <a:lstStyle/>
          <a:p>
            <a:r>
              <a:rPr lang="en-US" sz="1200" b="1" dirty="0">
                <a:solidFill>
                  <a:srgbClr val="002060"/>
                </a:solidFill>
              </a:rPr>
              <a:t>Output:</a:t>
            </a:r>
          </a:p>
          <a:p>
            <a:r>
              <a:rPr lang="en-US" sz="1200" dirty="0"/>
              <a:t>Stack Operations</a:t>
            </a:r>
          </a:p>
          <a:p>
            <a:r>
              <a:rPr lang="en-US" sz="1200" dirty="0"/>
              <a:t>1.Push an element</a:t>
            </a:r>
          </a:p>
          <a:p>
            <a:r>
              <a:rPr lang="en-US" sz="1200" dirty="0"/>
              <a:t>2.Display stack</a:t>
            </a:r>
          </a:p>
          <a:p>
            <a:r>
              <a:rPr lang="en-US" sz="1200" dirty="0"/>
              <a:t>3.Pop an element</a:t>
            </a:r>
          </a:p>
          <a:p>
            <a:r>
              <a:rPr lang="en-US" sz="1200" dirty="0"/>
              <a:t>4.Search an element</a:t>
            </a:r>
          </a:p>
          <a:p>
            <a:r>
              <a:rPr lang="en-US" sz="1200" dirty="0"/>
              <a:t>Enter your choice</a:t>
            </a:r>
          </a:p>
          <a:p>
            <a:r>
              <a:rPr lang="en-US" sz="1200" dirty="0"/>
              <a:t>1</a:t>
            </a:r>
          </a:p>
          <a:p>
            <a:r>
              <a:rPr lang="en-US" sz="1200" dirty="0"/>
              <a:t>Enter an element</a:t>
            </a:r>
          </a:p>
          <a:p>
            <a:r>
              <a:rPr lang="en-US" sz="1200" dirty="0"/>
              <a:t>10</a:t>
            </a:r>
          </a:p>
          <a:p>
            <a:r>
              <a:rPr lang="en-US" sz="1200" dirty="0"/>
              <a:t>Stack Operations</a:t>
            </a:r>
          </a:p>
          <a:p>
            <a:r>
              <a:rPr lang="en-US" sz="1200" dirty="0"/>
              <a:t>1.Push an element</a:t>
            </a:r>
          </a:p>
          <a:p>
            <a:r>
              <a:rPr lang="en-US" sz="1200" dirty="0"/>
              <a:t>2.Display stack</a:t>
            </a:r>
          </a:p>
          <a:p>
            <a:r>
              <a:rPr lang="en-US" sz="1200" dirty="0"/>
              <a:t>3.Pop an element</a:t>
            </a:r>
          </a:p>
          <a:p>
            <a:r>
              <a:rPr lang="en-US" sz="1200" dirty="0"/>
              <a:t>4.Search an element</a:t>
            </a:r>
          </a:p>
          <a:p>
            <a:r>
              <a:rPr lang="en-US" sz="1200" dirty="0"/>
              <a:t>Enter your choice</a:t>
            </a:r>
          </a:p>
          <a:p>
            <a:r>
              <a:rPr lang="en-US" sz="1200" dirty="0"/>
              <a:t>1</a:t>
            </a:r>
          </a:p>
          <a:p>
            <a:r>
              <a:rPr lang="en-US" sz="1200" dirty="0"/>
              <a:t>Enter an element</a:t>
            </a:r>
          </a:p>
          <a:p>
            <a:r>
              <a:rPr lang="en-US" sz="1200" dirty="0"/>
              <a:t>20</a:t>
            </a:r>
          </a:p>
          <a:p>
            <a:r>
              <a:rPr lang="en-US" sz="1200" dirty="0"/>
              <a:t>Stack Operations</a:t>
            </a:r>
          </a:p>
          <a:p>
            <a:r>
              <a:rPr lang="en-US" sz="1200" dirty="0"/>
              <a:t>1.Push an element</a:t>
            </a:r>
          </a:p>
          <a:p>
            <a:r>
              <a:rPr lang="en-US" sz="1200" dirty="0"/>
              <a:t>2.Display stack</a:t>
            </a:r>
          </a:p>
          <a:p>
            <a:r>
              <a:rPr lang="en-US" sz="1200" dirty="0"/>
              <a:t>3.Pop an element</a:t>
            </a:r>
          </a:p>
          <a:p>
            <a:r>
              <a:rPr lang="en-US" sz="1200" dirty="0"/>
              <a:t>4.Search an element</a:t>
            </a:r>
          </a:p>
          <a:p>
            <a:r>
              <a:rPr lang="en-US" sz="1200" dirty="0"/>
              <a:t>Enter your choice</a:t>
            </a:r>
          </a:p>
          <a:p>
            <a:r>
              <a:rPr lang="en-US" sz="1200" dirty="0"/>
              <a:t>2</a:t>
            </a:r>
          </a:p>
          <a:p>
            <a:r>
              <a:rPr lang="en-US" sz="1200" dirty="0"/>
              <a:t>Elements in stack :[10, 20]</a:t>
            </a:r>
          </a:p>
          <a:p>
            <a:r>
              <a:rPr lang="en-US" sz="1200" dirty="0"/>
              <a:t>Stack Operations</a:t>
            </a:r>
          </a:p>
          <a:p>
            <a:r>
              <a:rPr lang="en-US" sz="1200" dirty="0"/>
              <a:t>1.Push an element</a:t>
            </a:r>
          </a:p>
          <a:p>
            <a:r>
              <a:rPr lang="en-US" sz="1200" dirty="0"/>
              <a:t>2.Display stack</a:t>
            </a:r>
          </a:p>
          <a:p>
            <a:r>
              <a:rPr lang="en-US" sz="1200" dirty="0"/>
              <a:t>3.Pop an element</a:t>
            </a:r>
          </a:p>
          <a:p>
            <a:r>
              <a:rPr lang="en-US" sz="1200" dirty="0"/>
              <a:t>4.Search an element</a:t>
            </a:r>
          </a:p>
          <a:p>
            <a:r>
              <a:rPr lang="en-US" sz="1200" dirty="0"/>
              <a:t>Enter your choice</a:t>
            </a:r>
          </a:p>
        </p:txBody>
      </p:sp>
    </p:spTree>
    <p:extLst>
      <p:ext uri="{BB962C8B-B14F-4D97-AF65-F5344CB8AC3E}">
        <p14:creationId xmlns:p14="http://schemas.microsoft.com/office/powerpoint/2010/main" val="1344196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98866A-CA1B-35EC-8117-9E3B7EB88859}"/>
              </a:ext>
            </a:extLst>
          </p:cNvPr>
          <p:cNvSpPr>
            <a:spLocks noGrp="1"/>
          </p:cNvSpPr>
          <p:nvPr>
            <p:ph idx="1"/>
          </p:nvPr>
        </p:nvSpPr>
        <p:spPr>
          <a:xfrm>
            <a:off x="310243" y="620486"/>
            <a:ext cx="11571514" cy="5802085"/>
          </a:xfrm>
        </p:spPr>
        <p:txBody>
          <a:bodyPr>
            <a:normAutofit lnSpcReduction="10000"/>
          </a:bodyPr>
          <a:lstStyle/>
          <a:p>
            <a:r>
              <a:rPr lang="en-US" dirty="0"/>
              <a:t>To overcome the  limitations in Array we should go for  collections concept.</a:t>
            </a:r>
          </a:p>
          <a:p>
            <a:pPr marL="0" indent="0">
              <a:buNone/>
            </a:pPr>
            <a:endParaRPr lang="en-US" dirty="0"/>
          </a:p>
          <a:p>
            <a:r>
              <a:rPr lang="en-US" dirty="0"/>
              <a:t> Collections are growable in nature that is based on our requirement we can increase (or) decrease the size  hence memory point of view collections concept is recommended to use.</a:t>
            </a:r>
          </a:p>
          <a:p>
            <a:pPr marL="0" indent="0">
              <a:buNone/>
            </a:pPr>
            <a:endParaRPr lang="en-US" dirty="0"/>
          </a:p>
          <a:p>
            <a:r>
              <a:rPr lang="en-US" dirty="0"/>
              <a:t>Collections can hold both homogeneous and  heterogeneous objects. </a:t>
            </a:r>
          </a:p>
          <a:p>
            <a:pPr marL="0" indent="0">
              <a:buNone/>
            </a:pPr>
            <a:endParaRPr lang="en-US" dirty="0"/>
          </a:p>
          <a:p>
            <a:r>
              <a:rPr lang="en-US" dirty="0"/>
              <a:t> Every collection class is implemented based on some standard data structure</a:t>
            </a:r>
          </a:p>
          <a:p>
            <a:pPr marL="0" indent="0">
              <a:buNone/>
            </a:pPr>
            <a:endParaRPr lang="en-US" dirty="0"/>
          </a:p>
          <a:p>
            <a:r>
              <a:rPr lang="en-US" dirty="0"/>
              <a:t>Hence for every requirement ready-made method support is available being a programmer we can use these methods directly without writing the functionality on our own</a:t>
            </a:r>
          </a:p>
        </p:txBody>
      </p:sp>
    </p:spTree>
    <p:extLst>
      <p:ext uri="{BB962C8B-B14F-4D97-AF65-F5344CB8AC3E}">
        <p14:creationId xmlns:p14="http://schemas.microsoft.com/office/powerpoint/2010/main" val="22011259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8E70-AA94-B037-4E50-B08F1A8FC154}"/>
              </a:ext>
            </a:extLst>
          </p:cNvPr>
          <p:cNvSpPr>
            <a:spLocks noGrp="1"/>
          </p:cNvSpPr>
          <p:nvPr>
            <p:ph type="title"/>
          </p:nvPr>
        </p:nvSpPr>
        <p:spPr>
          <a:xfrm>
            <a:off x="838200" y="141007"/>
            <a:ext cx="10515600" cy="1078193"/>
          </a:xfrm>
        </p:spPr>
        <p:txBody>
          <a:bodyPr>
            <a:normAutofit fontScale="90000"/>
          </a:bodyPr>
          <a:lstStyle/>
          <a:p>
            <a:br>
              <a:rPr lang="en-US" dirty="0"/>
            </a:br>
            <a:r>
              <a:rPr lang="en-US" dirty="0"/>
              <a:t>LinkedList:</a:t>
            </a:r>
            <a:br>
              <a:rPr lang="en-US" dirty="0"/>
            </a:br>
            <a:endParaRPr lang="en-US" dirty="0"/>
          </a:p>
        </p:txBody>
      </p:sp>
      <p:sp>
        <p:nvSpPr>
          <p:cNvPr id="3" name="Content Placeholder 2">
            <a:extLst>
              <a:ext uri="{FF2B5EF4-FFF2-40B4-BE49-F238E27FC236}">
                <a16:creationId xmlns:a16="http://schemas.microsoft.com/office/drawing/2014/main" id="{E0D21DBD-1F1E-9C39-D5A9-E193B2BF3142}"/>
              </a:ext>
            </a:extLst>
          </p:cNvPr>
          <p:cNvSpPr>
            <a:spLocks noGrp="1"/>
          </p:cNvSpPr>
          <p:nvPr>
            <p:ph idx="1"/>
          </p:nvPr>
        </p:nvSpPr>
        <p:spPr>
          <a:xfrm>
            <a:off x="838200" y="1506070"/>
            <a:ext cx="10515600" cy="4957763"/>
          </a:xfrm>
        </p:spPr>
        <p:txBody>
          <a:bodyPr/>
          <a:lstStyle/>
          <a:p>
            <a:r>
              <a:rPr lang="en-US" dirty="0"/>
              <a:t>The underlying data structure is double LinkedList.</a:t>
            </a:r>
          </a:p>
          <a:p>
            <a:r>
              <a:rPr lang="en-US" dirty="0"/>
              <a:t>If our frequent operation is insertion (or) deletion in the middle then LinkedList is the best choice.</a:t>
            </a:r>
          </a:p>
          <a:p>
            <a:r>
              <a:rPr lang="en-US" dirty="0"/>
              <a:t>If our frequent operation is retrieval operation then LinkedList is worst choice.</a:t>
            </a:r>
          </a:p>
          <a:p>
            <a:r>
              <a:rPr lang="en-US" dirty="0"/>
              <a:t>Duplicate objects are allowed.</a:t>
            </a:r>
          </a:p>
          <a:p>
            <a:r>
              <a:rPr lang="en-US" dirty="0"/>
              <a:t>Insertion order is preserved.</a:t>
            </a:r>
          </a:p>
          <a:p>
            <a:r>
              <a:rPr lang="en-US" dirty="0"/>
              <a:t>Heterogeneous objects are allowed.</a:t>
            </a:r>
          </a:p>
          <a:p>
            <a:r>
              <a:rPr lang="en-US" dirty="0"/>
              <a:t>Null insertion is possible.</a:t>
            </a:r>
          </a:p>
        </p:txBody>
      </p:sp>
    </p:spTree>
    <p:extLst>
      <p:ext uri="{BB962C8B-B14F-4D97-AF65-F5344CB8AC3E}">
        <p14:creationId xmlns:p14="http://schemas.microsoft.com/office/powerpoint/2010/main" val="495402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1584-3198-F5AA-69DC-02F28F13DB18}"/>
              </a:ext>
            </a:extLst>
          </p:cNvPr>
          <p:cNvSpPr>
            <a:spLocks noGrp="1"/>
          </p:cNvSpPr>
          <p:nvPr>
            <p:ph type="title"/>
          </p:nvPr>
        </p:nvSpPr>
        <p:spPr/>
        <p:txBody>
          <a:bodyPr/>
          <a:lstStyle/>
          <a:p>
            <a:r>
              <a:rPr lang="en-US" dirty="0"/>
              <a:t>Methods in LinkedList</a:t>
            </a:r>
          </a:p>
        </p:txBody>
      </p:sp>
      <p:sp>
        <p:nvSpPr>
          <p:cNvPr id="3" name="Content Placeholder 2">
            <a:extLst>
              <a:ext uri="{FF2B5EF4-FFF2-40B4-BE49-F238E27FC236}">
                <a16:creationId xmlns:a16="http://schemas.microsoft.com/office/drawing/2014/main" id="{884DDCC0-EB0D-6624-D4C7-FEA2765D56FA}"/>
              </a:ext>
            </a:extLst>
          </p:cNvPr>
          <p:cNvSpPr>
            <a:spLocks noGrp="1"/>
          </p:cNvSpPr>
          <p:nvPr>
            <p:ph idx="1"/>
          </p:nvPr>
        </p:nvSpPr>
        <p:spPr/>
        <p:txBody>
          <a:bodyPr/>
          <a:lstStyle/>
          <a:p>
            <a:pPr lvl="1"/>
            <a:r>
              <a:rPr lang="en-US" dirty="0"/>
              <a:t>void </a:t>
            </a:r>
            <a:r>
              <a:rPr lang="en-US" dirty="0" err="1"/>
              <a:t>addFirst</a:t>
            </a:r>
            <a:r>
              <a:rPr lang="en-US" dirty="0"/>
              <a:t>(Object o);</a:t>
            </a:r>
          </a:p>
          <a:p>
            <a:pPr lvl="1"/>
            <a:r>
              <a:rPr lang="en-US" dirty="0"/>
              <a:t>void </a:t>
            </a:r>
            <a:r>
              <a:rPr lang="en-US" dirty="0" err="1"/>
              <a:t>addLast</a:t>
            </a:r>
            <a:r>
              <a:rPr lang="en-US" dirty="0"/>
              <a:t>(Object o); </a:t>
            </a:r>
          </a:p>
          <a:p>
            <a:pPr lvl="1"/>
            <a:r>
              <a:rPr lang="en-US" dirty="0"/>
              <a:t>Object </a:t>
            </a:r>
            <a:r>
              <a:rPr lang="en-US" dirty="0" err="1"/>
              <a:t>getFirst</a:t>
            </a:r>
            <a:r>
              <a:rPr lang="en-US" dirty="0"/>
              <a:t>(); </a:t>
            </a:r>
          </a:p>
          <a:p>
            <a:pPr lvl="1"/>
            <a:r>
              <a:rPr lang="en-US" dirty="0"/>
              <a:t>Object </a:t>
            </a:r>
            <a:r>
              <a:rPr lang="en-US" dirty="0" err="1"/>
              <a:t>getLast</a:t>
            </a:r>
            <a:r>
              <a:rPr lang="en-US" dirty="0"/>
              <a:t>(); </a:t>
            </a:r>
          </a:p>
          <a:p>
            <a:pPr lvl="1"/>
            <a:r>
              <a:rPr lang="en-US" dirty="0"/>
              <a:t>Object </a:t>
            </a:r>
            <a:r>
              <a:rPr lang="en-US" dirty="0" err="1"/>
              <a:t>removeFirst</a:t>
            </a:r>
            <a:r>
              <a:rPr lang="en-US" dirty="0"/>
              <a:t>();</a:t>
            </a:r>
          </a:p>
          <a:p>
            <a:pPr lvl="1"/>
            <a:r>
              <a:rPr lang="en-US" dirty="0"/>
              <a:t>Object </a:t>
            </a:r>
            <a:r>
              <a:rPr lang="en-US" dirty="0" err="1"/>
              <a:t>removeLast</a:t>
            </a:r>
            <a:r>
              <a:rPr lang="en-US" dirty="0"/>
              <a:t>();</a:t>
            </a:r>
          </a:p>
        </p:txBody>
      </p:sp>
    </p:spTree>
    <p:extLst>
      <p:ext uri="{BB962C8B-B14F-4D97-AF65-F5344CB8AC3E}">
        <p14:creationId xmlns:p14="http://schemas.microsoft.com/office/powerpoint/2010/main" val="1681235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B8090-F419-268F-82E1-A926D7159CFE}"/>
              </a:ext>
            </a:extLst>
          </p:cNvPr>
          <p:cNvSpPr>
            <a:spLocks noGrp="1"/>
          </p:cNvSpPr>
          <p:nvPr>
            <p:ph type="title"/>
          </p:nvPr>
        </p:nvSpPr>
        <p:spPr/>
        <p:txBody>
          <a:bodyPr/>
          <a:lstStyle/>
          <a:p>
            <a:r>
              <a:rPr lang="en-US" dirty="0"/>
              <a:t>Constructors: </a:t>
            </a:r>
          </a:p>
        </p:txBody>
      </p:sp>
      <p:sp>
        <p:nvSpPr>
          <p:cNvPr id="3" name="Content Placeholder 2">
            <a:extLst>
              <a:ext uri="{FF2B5EF4-FFF2-40B4-BE49-F238E27FC236}">
                <a16:creationId xmlns:a16="http://schemas.microsoft.com/office/drawing/2014/main" id="{8892794F-30D8-9B24-19F0-42DEF0824226}"/>
              </a:ext>
            </a:extLst>
          </p:cNvPr>
          <p:cNvSpPr>
            <a:spLocks noGrp="1"/>
          </p:cNvSpPr>
          <p:nvPr>
            <p:ph idx="1"/>
          </p:nvPr>
        </p:nvSpPr>
        <p:spPr>
          <a:xfrm>
            <a:off x="838200" y="1995955"/>
            <a:ext cx="10515600" cy="4351338"/>
          </a:xfrm>
        </p:spPr>
        <p:txBody>
          <a:bodyPr/>
          <a:lstStyle/>
          <a:p>
            <a:r>
              <a:rPr lang="en-US" dirty="0"/>
              <a:t>LinkedList l=new LinkedList();</a:t>
            </a:r>
          </a:p>
          <a:p>
            <a:pPr marL="0" indent="0">
              <a:buNone/>
            </a:pPr>
            <a:r>
              <a:rPr lang="en-US" dirty="0"/>
              <a:t>	Creates an empty LinkedList object.</a:t>
            </a:r>
          </a:p>
          <a:p>
            <a:pPr marL="0" indent="0">
              <a:buNone/>
            </a:pPr>
            <a:endParaRPr lang="en-US" dirty="0"/>
          </a:p>
          <a:p>
            <a:r>
              <a:rPr lang="en-US" dirty="0"/>
              <a:t>LinkedList l=new LinkedList(Collection c); </a:t>
            </a:r>
          </a:p>
          <a:p>
            <a:pPr marL="0" indent="0">
              <a:buNone/>
            </a:pPr>
            <a:r>
              <a:rPr lang="en-US" dirty="0"/>
              <a:t>	To create an equivalent LinkedList object for the given collection. </a:t>
            </a:r>
          </a:p>
        </p:txBody>
      </p:sp>
    </p:spTree>
    <p:extLst>
      <p:ext uri="{BB962C8B-B14F-4D97-AF65-F5344CB8AC3E}">
        <p14:creationId xmlns:p14="http://schemas.microsoft.com/office/powerpoint/2010/main" val="2178949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E6550A3-DD49-EC8F-A130-98353C6CD9F1}"/>
              </a:ext>
            </a:extLst>
          </p:cNvPr>
          <p:cNvSpPr>
            <a:spLocks noGrp="1"/>
          </p:cNvSpPr>
          <p:nvPr>
            <p:ph type="ctrTitle"/>
          </p:nvPr>
        </p:nvSpPr>
        <p:spPr/>
        <p:txBody>
          <a:bodyPr/>
          <a:lstStyle/>
          <a:p>
            <a:r>
              <a:rPr lang="en-US" dirty="0"/>
              <a:t>Cursors</a:t>
            </a:r>
          </a:p>
        </p:txBody>
      </p:sp>
      <p:sp>
        <p:nvSpPr>
          <p:cNvPr id="5" name="Subtitle 4">
            <a:extLst>
              <a:ext uri="{FF2B5EF4-FFF2-40B4-BE49-F238E27FC236}">
                <a16:creationId xmlns:a16="http://schemas.microsoft.com/office/drawing/2014/main" id="{1CE60EBA-81E5-B058-9E64-66A1A188133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5446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68B44-7B89-558B-9A55-0FFEDFDE2423}"/>
              </a:ext>
            </a:extLst>
          </p:cNvPr>
          <p:cNvSpPr>
            <a:spLocks noGrp="1"/>
          </p:cNvSpPr>
          <p:nvPr>
            <p:ph type="title"/>
          </p:nvPr>
        </p:nvSpPr>
        <p:spPr/>
        <p:txBody>
          <a:bodyPr/>
          <a:lstStyle/>
          <a:p>
            <a:r>
              <a:rPr lang="en-US" dirty="0"/>
              <a:t>The 3 cursors of java:</a:t>
            </a:r>
          </a:p>
        </p:txBody>
      </p:sp>
      <p:sp>
        <p:nvSpPr>
          <p:cNvPr id="3" name="Content Placeholder 2">
            <a:extLst>
              <a:ext uri="{FF2B5EF4-FFF2-40B4-BE49-F238E27FC236}">
                <a16:creationId xmlns:a16="http://schemas.microsoft.com/office/drawing/2014/main" id="{7B97B176-F975-8D27-B8D2-79A48A85337C}"/>
              </a:ext>
            </a:extLst>
          </p:cNvPr>
          <p:cNvSpPr>
            <a:spLocks noGrp="1"/>
          </p:cNvSpPr>
          <p:nvPr>
            <p:ph idx="1"/>
          </p:nvPr>
        </p:nvSpPr>
        <p:spPr/>
        <p:txBody>
          <a:bodyPr/>
          <a:lstStyle/>
          <a:p>
            <a:pPr marL="0" indent="0" algn="l">
              <a:buNone/>
            </a:pPr>
            <a:r>
              <a:rPr lang="en-US" b="0" i="0" dirty="0">
                <a:solidFill>
                  <a:srgbClr val="000000"/>
                </a:solidFill>
                <a:effectLst/>
                <a:latin typeface="Times New Roman" panose="02020603050405020304" pitchFamily="18" charset="0"/>
              </a:rPr>
              <a:t>If we want to get objects one by one from the collection then we should go for cursor. </a:t>
            </a:r>
          </a:p>
          <a:p>
            <a:pPr marL="0" indent="0" algn="l">
              <a:buNone/>
            </a:pPr>
            <a:r>
              <a:rPr lang="en-US" b="0" i="0" dirty="0">
                <a:solidFill>
                  <a:srgbClr val="000000"/>
                </a:solidFill>
                <a:effectLst/>
                <a:latin typeface="Times New Roman" panose="02020603050405020304" pitchFamily="18" charset="0"/>
              </a:rPr>
              <a:t>There are 3 types of cursors available in java. They are:</a:t>
            </a:r>
          </a:p>
          <a:p>
            <a:pPr lvl="1">
              <a:buFont typeface="+mj-lt"/>
              <a:buAutoNum type="arabicPeriod"/>
            </a:pPr>
            <a:r>
              <a:rPr lang="en-US" b="0" i="0" dirty="0">
                <a:solidFill>
                  <a:srgbClr val="000000"/>
                </a:solidFill>
                <a:effectLst/>
                <a:latin typeface="Times New Roman" panose="02020603050405020304" pitchFamily="18" charset="0"/>
              </a:rPr>
              <a:t>Enumeration</a:t>
            </a:r>
          </a:p>
          <a:p>
            <a:pPr lvl="1">
              <a:buFont typeface="+mj-lt"/>
              <a:buAutoNum type="arabicPeriod"/>
            </a:pPr>
            <a:r>
              <a:rPr lang="en-US" b="0" i="0" dirty="0">
                <a:solidFill>
                  <a:srgbClr val="000000"/>
                </a:solidFill>
                <a:effectLst/>
                <a:latin typeface="Times New Roman" panose="02020603050405020304" pitchFamily="18" charset="0"/>
              </a:rPr>
              <a:t>Iterator</a:t>
            </a:r>
          </a:p>
          <a:p>
            <a:pPr lvl="1">
              <a:buFont typeface="+mj-lt"/>
              <a:buAutoNum type="arabicPeriod"/>
            </a:pPr>
            <a:r>
              <a:rPr lang="en-US" b="0" i="0" dirty="0" err="1">
                <a:solidFill>
                  <a:srgbClr val="000000"/>
                </a:solidFill>
                <a:effectLst/>
                <a:latin typeface="Times New Roman" panose="02020603050405020304" pitchFamily="18" charset="0"/>
              </a:rPr>
              <a:t>ListIterator</a:t>
            </a:r>
            <a:endParaRPr lang="en-US" b="0" i="0"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1293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E468-4EB5-8451-515C-98F17D78F0C4}"/>
              </a:ext>
            </a:extLst>
          </p:cNvPr>
          <p:cNvSpPr>
            <a:spLocks noGrp="1"/>
          </p:cNvSpPr>
          <p:nvPr>
            <p:ph type="title"/>
          </p:nvPr>
        </p:nvSpPr>
        <p:spPr/>
        <p:txBody>
          <a:bodyPr/>
          <a:lstStyle/>
          <a:p>
            <a:r>
              <a:rPr lang="en-US" dirty="0"/>
              <a:t>Enumeration:</a:t>
            </a:r>
          </a:p>
        </p:txBody>
      </p:sp>
      <p:sp>
        <p:nvSpPr>
          <p:cNvPr id="3" name="Content Placeholder 2">
            <a:extLst>
              <a:ext uri="{FF2B5EF4-FFF2-40B4-BE49-F238E27FC236}">
                <a16:creationId xmlns:a16="http://schemas.microsoft.com/office/drawing/2014/main" id="{40A07DC3-E05C-0EA4-71B6-E9A79591A28A}"/>
              </a:ext>
            </a:extLst>
          </p:cNvPr>
          <p:cNvSpPr>
            <a:spLocks noGrp="1"/>
          </p:cNvSpPr>
          <p:nvPr>
            <p:ph idx="1"/>
          </p:nvPr>
        </p:nvSpPr>
        <p:spPr/>
        <p:txBody>
          <a:bodyPr/>
          <a:lstStyle/>
          <a:p>
            <a:r>
              <a:rPr lang="en-US" dirty="0"/>
              <a:t>We can use Enumeration to get objects one by one from the legacy collection objects.</a:t>
            </a:r>
          </a:p>
          <a:p>
            <a:r>
              <a:rPr lang="en-US" dirty="0"/>
              <a:t>We can create Enumeration object by using elements() method.</a:t>
            </a:r>
          </a:p>
          <a:p>
            <a:pPr lvl="1"/>
            <a:r>
              <a:rPr lang="en-US" dirty="0"/>
              <a:t>public Enumeration elements();</a:t>
            </a:r>
          </a:p>
          <a:p>
            <a:pPr lvl="1"/>
            <a:r>
              <a:rPr lang="en-US" dirty="0"/>
              <a:t>Enumeration e=</a:t>
            </a:r>
            <a:r>
              <a:rPr lang="en-US" dirty="0" err="1"/>
              <a:t>v.elements</a:t>
            </a:r>
            <a:r>
              <a:rPr lang="en-US" dirty="0"/>
              <a:t>();</a:t>
            </a:r>
          </a:p>
        </p:txBody>
      </p:sp>
    </p:spTree>
    <p:extLst>
      <p:ext uri="{BB962C8B-B14F-4D97-AF65-F5344CB8AC3E}">
        <p14:creationId xmlns:p14="http://schemas.microsoft.com/office/powerpoint/2010/main" val="13216070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434F-E6F0-7C65-B948-9361C4815533}"/>
              </a:ext>
            </a:extLst>
          </p:cNvPr>
          <p:cNvSpPr>
            <a:spLocks noGrp="1"/>
          </p:cNvSpPr>
          <p:nvPr>
            <p:ph type="title"/>
          </p:nvPr>
        </p:nvSpPr>
        <p:spPr/>
        <p:txBody>
          <a:bodyPr>
            <a:normAutofit/>
          </a:bodyPr>
          <a:lstStyle/>
          <a:p>
            <a:r>
              <a:rPr lang="en-US" sz="3200" dirty="0"/>
              <a:t>Enumeration interface defines the following two methods</a:t>
            </a:r>
          </a:p>
        </p:txBody>
      </p:sp>
      <p:sp>
        <p:nvSpPr>
          <p:cNvPr id="3" name="Content Placeholder 2">
            <a:extLst>
              <a:ext uri="{FF2B5EF4-FFF2-40B4-BE49-F238E27FC236}">
                <a16:creationId xmlns:a16="http://schemas.microsoft.com/office/drawing/2014/main" id="{1DA9D140-7FBF-0185-7240-48902A2F208B}"/>
              </a:ext>
            </a:extLst>
          </p:cNvPr>
          <p:cNvSpPr>
            <a:spLocks noGrp="1"/>
          </p:cNvSpPr>
          <p:nvPr>
            <p:ph idx="1"/>
          </p:nvPr>
        </p:nvSpPr>
        <p:spPr/>
        <p:txBody>
          <a:bodyPr/>
          <a:lstStyle/>
          <a:p>
            <a:endParaRPr lang="en-US" dirty="0"/>
          </a:p>
          <a:p>
            <a:r>
              <a:rPr lang="en-US" dirty="0"/>
              <a:t>public </a:t>
            </a:r>
            <a:r>
              <a:rPr lang="en-US" dirty="0" err="1"/>
              <a:t>boolean</a:t>
            </a:r>
            <a:r>
              <a:rPr lang="en-US" dirty="0"/>
              <a:t> </a:t>
            </a:r>
            <a:r>
              <a:rPr lang="en-US" dirty="0" err="1"/>
              <a:t>hasMoreElements</a:t>
            </a:r>
            <a:r>
              <a:rPr lang="en-US" dirty="0"/>
              <a:t>();</a:t>
            </a:r>
          </a:p>
          <a:p>
            <a:r>
              <a:rPr lang="en-US" dirty="0"/>
              <a:t>public Object </a:t>
            </a:r>
            <a:r>
              <a:rPr lang="en-US" dirty="0" err="1"/>
              <a:t>nextElement</a:t>
            </a:r>
            <a:r>
              <a:rPr lang="en-US" dirty="0"/>
              <a:t>();</a:t>
            </a:r>
          </a:p>
        </p:txBody>
      </p:sp>
    </p:spTree>
    <p:extLst>
      <p:ext uri="{BB962C8B-B14F-4D97-AF65-F5344CB8AC3E}">
        <p14:creationId xmlns:p14="http://schemas.microsoft.com/office/powerpoint/2010/main" val="1318330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E695B20-55D7-01A3-C3DD-FC7F217AAB1A}"/>
              </a:ext>
            </a:extLst>
          </p:cNvPr>
          <p:cNvSpPr>
            <a:spLocks noGrp="1" noChangeArrowheads="1"/>
          </p:cNvSpPr>
          <p:nvPr>
            <p:ph idx="1"/>
          </p:nvPr>
        </p:nvSpPr>
        <p:spPr bwMode="auto">
          <a:xfrm>
            <a:off x="766482" y="199864"/>
            <a:ext cx="10341293" cy="65864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Example:</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EnumerationDemo</a:t>
            </a:r>
            <a:b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20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Vector v</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Vector();</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;i&lt;=</a:t>
            </a:r>
            <a:r>
              <a:rPr kumimoji="0" lang="en-US" altLang="en-US" sz="2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.addElement</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v</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//[0, 1, 2, 3, 4, 5, 6, 7, 8, 9, 10]</a:t>
            </a:r>
            <a:br>
              <a:rPr kumimoji="0" lang="en-US" altLang="en-US" sz="20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Enumeration e</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v</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.elements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while</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.hasMoreElements</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e</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.nextElement</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if</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0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0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//0 2 4 6 8 10</a:t>
            </a:r>
            <a:br>
              <a:rPr kumimoji="0" lang="en-US" altLang="en-US" sz="20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0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        </a:t>
            </a: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0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2898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54035-5D1B-CFD8-B7BE-6AFF169AE1AC}"/>
              </a:ext>
            </a:extLst>
          </p:cNvPr>
          <p:cNvSpPr>
            <a:spLocks noGrp="1"/>
          </p:cNvSpPr>
          <p:nvPr>
            <p:ph type="title"/>
          </p:nvPr>
        </p:nvSpPr>
        <p:spPr/>
        <p:txBody>
          <a:bodyPr/>
          <a:lstStyle/>
          <a:p>
            <a:r>
              <a:rPr lang="en-US" dirty="0"/>
              <a:t>Limitations of Enumeration:</a:t>
            </a:r>
          </a:p>
        </p:txBody>
      </p:sp>
      <p:sp>
        <p:nvSpPr>
          <p:cNvPr id="3" name="Content Placeholder 2">
            <a:extLst>
              <a:ext uri="{FF2B5EF4-FFF2-40B4-BE49-F238E27FC236}">
                <a16:creationId xmlns:a16="http://schemas.microsoft.com/office/drawing/2014/main" id="{73A07A91-D002-444A-0526-5EE492E2E500}"/>
              </a:ext>
            </a:extLst>
          </p:cNvPr>
          <p:cNvSpPr>
            <a:spLocks noGrp="1"/>
          </p:cNvSpPr>
          <p:nvPr>
            <p:ph idx="1"/>
          </p:nvPr>
        </p:nvSpPr>
        <p:spPr/>
        <p:txBody>
          <a:bodyPr/>
          <a:lstStyle/>
          <a:p>
            <a:r>
              <a:rPr lang="en-US" dirty="0"/>
              <a:t>We can apply Enumeration concept only for legacy classes and it is not a universal cursor.</a:t>
            </a:r>
          </a:p>
          <a:p>
            <a:r>
              <a:rPr lang="en-US" dirty="0"/>
              <a:t>By using Enumeration we can get only read access and we can't perform remove operations.</a:t>
            </a:r>
          </a:p>
          <a:p>
            <a:r>
              <a:rPr lang="en-US" dirty="0"/>
              <a:t>To overcome these limitations they introduced Iterator concept in 1.2v.</a:t>
            </a:r>
          </a:p>
        </p:txBody>
      </p:sp>
    </p:spTree>
    <p:extLst>
      <p:ext uri="{BB962C8B-B14F-4D97-AF65-F5344CB8AC3E}">
        <p14:creationId xmlns:p14="http://schemas.microsoft.com/office/powerpoint/2010/main" val="1860473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410B0-379D-DEA2-D347-F7F0554E1AEB}"/>
              </a:ext>
            </a:extLst>
          </p:cNvPr>
          <p:cNvSpPr>
            <a:spLocks noGrp="1"/>
          </p:cNvSpPr>
          <p:nvPr>
            <p:ph type="title"/>
          </p:nvPr>
        </p:nvSpPr>
        <p:spPr>
          <a:xfrm>
            <a:off x="838200" y="105148"/>
            <a:ext cx="10515600" cy="898899"/>
          </a:xfrm>
        </p:spPr>
        <p:txBody>
          <a:bodyPr/>
          <a:lstStyle/>
          <a:p>
            <a:r>
              <a:rPr lang="en-US" dirty="0"/>
              <a:t>Iterator:</a:t>
            </a:r>
          </a:p>
        </p:txBody>
      </p:sp>
      <p:sp>
        <p:nvSpPr>
          <p:cNvPr id="3" name="Content Placeholder 2">
            <a:extLst>
              <a:ext uri="{FF2B5EF4-FFF2-40B4-BE49-F238E27FC236}">
                <a16:creationId xmlns:a16="http://schemas.microsoft.com/office/drawing/2014/main" id="{72AF3E01-4DD0-42DB-73B1-FB62A3279E9D}"/>
              </a:ext>
            </a:extLst>
          </p:cNvPr>
          <p:cNvSpPr>
            <a:spLocks noGrp="1"/>
          </p:cNvSpPr>
          <p:nvPr>
            <p:ph idx="1"/>
          </p:nvPr>
        </p:nvSpPr>
        <p:spPr>
          <a:xfrm>
            <a:off x="838200" y="1165412"/>
            <a:ext cx="10515600" cy="5011551"/>
          </a:xfrm>
        </p:spPr>
        <p:txBody>
          <a:bodyPr/>
          <a:lstStyle/>
          <a:p>
            <a:r>
              <a:rPr lang="en-US" dirty="0"/>
              <a:t>We can use Iterator to get objects one by one from any collection object.</a:t>
            </a:r>
          </a:p>
          <a:p>
            <a:r>
              <a:rPr lang="en-US" dirty="0"/>
              <a:t>We can apply Iterator concept for any collection object and it is a universal cursor.</a:t>
            </a:r>
          </a:p>
          <a:p>
            <a:r>
              <a:rPr lang="en-US" dirty="0"/>
              <a:t>While iterating the objects by Iterator we can perform both read and remove operations.</a:t>
            </a:r>
          </a:p>
          <a:p>
            <a:r>
              <a:rPr lang="en-US" b="0" i="0" dirty="0">
                <a:solidFill>
                  <a:srgbClr val="000000"/>
                </a:solidFill>
                <a:effectLst/>
                <a:latin typeface="Times New Roman" panose="02020603050405020304" pitchFamily="18" charset="0"/>
              </a:rPr>
              <a:t>We can get Iterator object by using iterator() method of Collection interface.</a:t>
            </a:r>
            <a:br>
              <a:rPr lang="en-US" dirty="0"/>
            </a:br>
            <a:r>
              <a:rPr lang="en-US" dirty="0"/>
              <a:t>	</a:t>
            </a:r>
            <a:r>
              <a:rPr lang="en-US" i="0" dirty="0">
                <a:solidFill>
                  <a:srgbClr val="000000"/>
                </a:solidFill>
                <a:effectLst/>
                <a:latin typeface="Times New Roman" panose="02020603050405020304" pitchFamily="18" charset="0"/>
              </a:rPr>
              <a:t>public Iterator iterator();</a:t>
            </a:r>
            <a:br>
              <a:rPr lang="en-US" dirty="0"/>
            </a:br>
            <a:r>
              <a:rPr lang="en-US" dirty="0"/>
              <a:t>	</a:t>
            </a:r>
            <a:r>
              <a:rPr lang="en-US" b="1" dirty="0">
                <a:solidFill>
                  <a:srgbClr val="002060"/>
                </a:solidFill>
              </a:rPr>
              <a:t>Ex: </a:t>
            </a:r>
            <a:r>
              <a:rPr lang="en-US" i="0" dirty="0">
                <a:solidFill>
                  <a:srgbClr val="000000"/>
                </a:solidFill>
                <a:effectLst/>
                <a:latin typeface="Times New Roman" panose="02020603050405020304" pitchFamily="18" charset="0"/>
              </a:rPr>
              <a:t>Iterator </a:t>
            </a:r>
            <a:r>
              <a:rPr lang="en-US" i="0" dirty="0" err="1">
                <a:solidFill>
                  <a:srgbClr val="000000"/>
                </a:solidFill>
                <a:effectLst/>
                <a:latin typeface="Times New Roman" panose="02020603050405020304" pitchFamily="18" charset="0"/>
              </a:rPr>
              <a:t>itr</a:t>
            </a:r>
            <a:r>
              <a:rPr lang="en-US" i="0" dirty="0">
                <a:solidFill>
                  <a:srgbClr val="000000"/>
                </a:solidFill>
                <a:effectLst/>
                <a:latin typeface="Times New Roman" panose="02020603050405020304" pitchFamily="18" charset="0"/>
              </a:rPr>
              <a:t>=</a:t>
            </a:r>
            <a:r>
              <a:rPr lang="en-US" i="0" dirty="0" err="1">
                <a:solidFill>
                  <a:srgbClr val="000000"/>
                </a:solidFill>
                <a:effectLst/>
                <a:latin typeface="Times New Roman" panose="02020603050405020304" pitchFamily="18" charset="0"/>
              </a:rPr>
              <a:t>c.iterator</a:t>
            </a:r>
            <a:r>
              <a:rPr lang="en-US" i="0" dirty="0">
                <a:solidFill>
                  <a:srgbClr val="000000"/>
                </a:solidFill>
                <a:effectLst/>
                <a:latin typeface="Times New Roman" panose="02020603050405020304" pitchFamily="18" charset="0"/>
              </a:rPr>
              <a:t>();</a:t>
            </a:r>
          </a:p>
          <a:p>
            <a:endParaRPr lang="en-US" dirty="0"/>
          </a:p>
        </p:txBody>
      </p:sp>
    </p:spTree>
    <p:extLst>
      <p:ext uri="{BB962C8B-B14F-4D97-AF65-F5344CB8AC3E}">
        <p14:creationId xmlns:p14="http://schemas.microsoft.com/office/powerpoint/2010/main" val="2284311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5B489-5884-444D-33B1-9E51E73FF4E9}"/>
              </a:ext>
            </a:extLst>
          </p:cNvPr>
          <p:cNvSpPr>
            <a:spLocks noGrp="1"/>
          </p:cNvSpPr>
          <p:nvPr>
            <p:ph type="title"/>
          </p:nvPr>
        </p:nvSpPr>
        <p:spPr/>
        <p:txBody>
          <a:bodyPr>
            <a:normAutofit fontScale="90000"/>
          </a:bodyPr>
          <a:lstStyle/>
          <a:p>
            <a:br>
              <a:rPr lang="en-US" dirty="0"/>
            </a:br>
            <a:r>
              <a:rPr lang="en-US" dirty="0"/>
              <a:t>Collections:</a:t>
            </a:r>
            <a:br>
              <a:rPr lang="en-US" dirty="0"/>
            </a:br>
            <a:endParaRPr lang="en-US" dirty="0"/>
          </a:p>
        </p:txBody>
      </p:sp>
      <p:sp>
        <p:nvSpPr>
          <p:cNvPr id="3" name="Content Placeholder 2">
            <a:extLst>
              <a:ext uri="{FF2B5EF4-FFF2-40B4-BE49-F238E27FC236}">
                <a16:creationId xmlns:a16="http://schemas.microsoft.com/office/drawing/2014/main" id="{11D1868F-4BB1-5E7C-29EB-FC6DB1193398}"/>
              </a:ext>
            </a:extLst>
          </p:cNvPr>
          <p:cNvSpPr>
            <a:spLocks noGrp="1"/>
          </p:cNvSpPr>
          <p:nvPr>
            <p:ph idx="1"/>
          </p:nvPr>
        </p:nvSpPr>
        <p:spPr>
          <a:xfrm>
            <a:off x="904188" y="2240405"/>
            <a:ext cx="10515600" cy="4351338"/>
          </a:xfrm>
        </p:spPr>
        <p:txBody>
          <a:bodyPr/>
          <a:lstStyle/>
          <a:p>
            <a:r>
              <a:rPr lang="en-US" dirty="0"/>
              <a:t>collection can hold both homogeneous data and heterogeneous data</a:t>
            </a:r>
          </a:p>
          <a:p>
            <a:r>
              <a:rPr lang="en-US" dirty="0"/>
              <a:t>collections are growable in nature</a:t>
            </a:r>
          </a:p>
          <a:p>
            <a:r>
              <a:rPr lang="en-US" dirty="0"/>
              <a:t>Memory wise collections are good. Recommended to use.</a:t>
            </a:r>
          </a:p>
          <a:p>
            <a:r>
              <a:rPr lang="en-US" dirty="0"/>
              <a:t>Performance wise collections are not recommended to use .</a:t>
            </a:r>
          </a:p>
          <a:p>
            <a:endParaRPr lang="en-US" dirty="0"/>
          </a:p>
        </p:txBody>
      </p:sp>
    </p:spTree>
    <p:extLst>
      <p:ext uri="{BB962C8B-B14F-4D97-AF65-F5344CB8AC3E}">
        <p14:creationId xmlns:p14="http://schemas.microsoft.com/office/powerpoint/2010/main" val="2300430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CD62-E67F-B71F-24D1-83FB5CB52BC6}"/>
              </a:ext>
            </a:extLst>
          </p:cNvPr>
          <p:cNvSpPr>
            <a:spLocks noGrp="1"/>
          </p:cNvSpPr>
          <p:nvPr>
            <p:ph type="title"/>
          </p:nvPr>
        </p:nvSpPr>
        <p:spPr/>
        <p:txBody>
          <a:bodyPr>
            <a:normAutofit/>
          </a:bodyPr>
          <a:lstStyle/>
          <a:p>
            <a:r>
              <a:rPr lang="en-US" sz="3600" dirty="0"/>
              <a:t>Iterator interface defines the following 3 methods.</a:t>
            </a:r>
          </a:p>
        </p:txBody>
      </p:sp>
      <p:sp>
        <p:nvSpPr>
          <p:cNvPr id="3" name="Content Placeholder 2">
            <a:extLst>
              <a:ext uri="{FF2B5EF4-FFF2-40B4-BE49-F238E27FC236}">
                <a16:creationId xmlns:a16="http://schemas.microsoft.com/office/drawing/2014/main" id="{B71D441C-F947-04F1-64E3-D739A702FFEF}"/>
              </a:ext>
            </a:extLst>
          </p:cNvPr>
          <p:cNvSpPr>
            <a:spLocks noGrp="1"/>
          </p:cNvSpPr>
          <p:nvPr>
            <p:ph idx="1"/>
          </p:nvPr>
        </p:nvSpPr>
        <p:spPr/>
        <p:txBody>
          <a:bodyPr/>
          <a:lstStyle/>
          <a:p>
            <a:pPr lvl="1"/>
            <a:endParaRPr lang="en-US" dirty="0"/>
          </a:p>
          <a:p>
            <a:pPr lvl="1"/>
            <a:r>
              <a:rPr lang="en-US" dirty="0"/>
              <a:t>public </a:t>
            </a:r>
            <a:r>
              <a:rPr lang="en-US" dirty="0" err="1"/>
              <a:t>boolean</a:t>
            </a:r>
            <a:r>
              <a:rPr lang="en-US" dirty="0"/>
              <a:t> </a:t>
            </a:r>
            <a:r>
              <a:rPr lang="en-US" dirty="0" err="1"/>
              <a:t>hasNext</a:t>
            </a:r>
            <a:r>
              <a:rPr lang="en-US" dirty="0"/>
              <a:t>();</a:t>
            </a:r>
          </a:p>
          <a:p>
            <a:pPr lvl="1"/>
            <a:r>
              <a:rPr lang="en-US" dirty="0"/>
              <a:t>public object next();</a:t>
            </a:r>
          </a:p>
          <a:p>
            <a:pPr lvl="1"/>
            <a:r>
              <a:rPr lang="en-US" dirty="0"/>
              <a:t>public void remove();</a:t>
            </a:r>
          </a:p>
        </p:txBody>
      </p:sp>
    </p:spTree>
    <p:extLst>
      <p:ext uri="{BB962C8B-B14F-4D97-AF65-F5344CB8AC3E}">
        <p14:creationId xmlns:p14="http://schemas.microsoft.com/office/powerpoint/2010/main" val="209902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4D59EA-DB5A-F26F-79B2-D3FB8B353C91}"/>
              </a:ext>
            </a:extLst>
          </p:cNvPr>
          <p:cNvSpPr>
            <a:spLocks noChangeArrowheads="1"/>
          </p:cNvSpPr>
          <p:nvPr/>
        </p:nvSpPr>
        <p:spPr bwMode="auto">
          <a:xfrm>
            <a:off x="633046" y="101166"/>
            <a:ext cx="6835445" cy="665566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java.util.ArrayList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java.util.Iterator</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IteratorEx</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6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al</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ArrayList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;i&lt;</a:t>
            </a:r>
            <a:r>
              <a:rPr kumimoji="0" lang="en-US" altLang="en-US" sz="16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100</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;i++)</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ArrayList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Elements:"</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Iterator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.iterator</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while </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.hasNext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int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.next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if</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2</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0</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i</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.remove</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"Even </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ArrayList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Elements:"</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8CB3D3A2-468D-DB9A-E099-0FF7505EAA71}"/>
              </a:ext>
            </a:extLst>
          </p:cNvPr>
          <p:cNvSpPr txBox="1"/>
          <p:nvPr/>
        </p:nvSpPr>
        <p:spPr>
          <a:xfrm>
            <a:off x="6791569" y="625231"/>
            <a:ext cx="4962769" cy="923330"/>
          </a:xfrm>
          <a:prstGeom prst="rect">
            <a:avLst/>
          </a:prstGeom>
          <a:noFill/>
        </p:spPr>
        <p:txBody>
          <a:bodyPr wrap="square" rtlCol="0">
            <a:spAutoFit/>
          </a:bodyPr>
          <a:lstStyle/>
          <a:p>
            <a:r>
              <a:rPr lang="en-US" dirty="0"/>
              <a:t>Output:</a:t>
            </a:r>
          </a:p>
          <a:p>
            <a:r>
              <a:rPr lang="en-US" dirty="0" err="1"/>
              <a:t>ArrayList</a:t>
            </a:r>
            <a:r>
              <a:rPr lang="en-US" dirty="0"/>
              <a:t> Elements:[0, 1, 2, 3, 4, 5, 6, 7, 8, .. 99]</a:t>
            </a:r>
          </a:p>
          <a:p>
            <a:r>
              <a:rPr lang="en-US" dirty="0"/>
              <a:t>Even </a:t>
            </a:r>
            <a:r>
              <a:rPr lang="en-US" dirty="0" err="1"/>
              <a:t>ArrayList</a:t>
            </a:r>
            <a:r>
              <a:rPr lang="en-US" dirty="0"/>
              <a:t> Elements:[0, 2, 4, 6, 8, 10,   ..98]</a:t>
            </a:r>
          </a:p>
        </p:txBody>
      </p:sp>
    </p:spTree>
    <p:extLst>
      <p:ext uri="{BB962C8B-B14F-4D97-AF65-F5344CB8AC3E}">
        <p14:creationId xmlns:p14="http://schemas.microsoft.com/office/powerpoint/2010/main" val="35846827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E5FA-A237-A5D1-03F4-52CBBB77F1EC}"/>
              </a:ext>
            </a:extLst>
          </p:cNvPr>
          <p:cNvSpPr>
            <a:spLocks noGrp="1"/>
          </p:cNvSpPr>
          <p:nvPr>
            <p:ph type="title"/>
          </p:nvPr>
        </p:nvSpPr>
        <p:spPr/>
        <p:txBody>
          <a:bodyPr/>
          <a:lstStyle/>
          <a:p>
            <a:r>
              <a:rPr lang="en-US" dirty="0"/>
              <a:t>Limitations of Iterator:</a:t>
            </a:r>
          </a:p>
        </p:txBody>
      </p:sp>
      <p:sp>
        <p:nvSpPr>
          <p:cNvPr id="3" name="Content Placeholder 2">
            <a:extLst>
              <a:ext uri="{FF2B5EF4-FFF2-40B4-BE49-F238E27FC236}">
                <a16:creationId xmlns:a16="http://schemas.microsoft.com/office/drawing/2014/main" id="{38D975BD-5948-086A-FBB9-771F2682C900}"/>
              </a:ext>
            </a:extLst>
          </p:cNvPr>
          <p:cNvSpPr>
            <a:spLocks noGrp="1"/>
          </p:cNvSpPr>
          <p:nvPr>
            <p:ph idx="1"/>
          </p:nvPr>
        </p:nvSpPr>
        <p:spPr>
          <a:xfrm>
            <a:off x="838200" y="1825625"/>
            <a:ext cx="10815918" cy="4351338"/>
          </a:xfrm>
        </p:spPr>
        <p:txBody>
          <a:bodyPr/>
          <a:lstStyle/>
          <a:p>
            <a:r>
              <a:rPr lang="en-US" dirty="0"/>
              <a:t>Both enumeration and Iterator are single direction cursors only. That is we can always move only forward direction and we can't move to the backward direction.</a:t>
            </a:r>
          </a:p>
          <a:p>
            <a:r>
              <a:rPr lang="en-US" dirty="0"/>
              <a:t>While iterating by Iterator we can perform only read and remove operations and we can't perform replacement and addition of new objects.</a:t>
            </a:r>
          </a:p>
          <a:p>
            <a:r>
              <a:rPr lang="en-US" dirty="0"/>
              <a:t>To overcome these limitations sun people introduced </a:t>
            </a:r>
            <a:r>
              <a:rPr lang="en-US" dirty="0" err="1"/>
              <a:t>listIterator</a:t>
            </a:r>
            <a:r>
              <a:rPr lang="en-US" dirty="0"/>
              <a:t> concept</a:t>
            </a:r>
          </a:p>
        </p:txBody>
      </p:sp>
    </p:spTree>
    <p:extLst>
      <p:ext uri="{BB962C8B-B14F-4D97-AF65-F5344CB8AC3E}">
        <p14:creationId xmlns:p14="http://schemas.microsoft.com/office/powerpoint/2010/main" val="13054321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C41B25CF-91FE-21D5-2459-3E52C21967E2}"/>
              </a:ext>
            </a:extLst>
          </p:cNvPr>
          <p:cNvGraphicFramePr>
            <a:graphicFrameLocks noGrp="1"/>
          </p:cNvGraphicFramePr>
          <p:nvPr>
            <p:ph idx="1"/>
            <p:extLst>
              <p:ext uri="{D42A27DB-BD31-4B8C-83A1-F6EECF244321}">
                <p14:modId xmlns:p14="http://schemas.microsoft.com/office/powerpoint/2010/main" val="3667844480"/>
              </p:ext>
            </p:extLst>
          </p:nvPr>
        </p:nvGraphicFramePr>
        <p:xfrm>
          <a:off x="838200" y="640862"/>
          <a:ext cx="10515600" cy="5556737"/>
        </p:xfrm>
        <a:graphic>
          <a:graphicData uri="http://schemas.openxmlformats.org/drawingml/2006/table">
            <a:tbl>
              <a:tblPr/>
              <a:tblGrid>
                <a:gridCol w="5335954">
                  <a:extLst>
                    <a:ext uri="{9D8B030D-6E8A-4147-A177-3AD203B41FA5}">
                      <a16:colId xmlns:a16="http://schemas.microsoft.com/office/drawing/2014/main" val="2480175080"/>
                    </a:ext>
                  </a:extLst>
                </a:gridCol>
                <a:gridCol w="5179646">
                  <a:extLst>
                    <a:ext uri="{9D8B030D-6E8A-4147-A177-3AD203B41FA5}">
                      <a16:colId xmlns:a16="http://schemas.microsoft.com/office/drawing/2014/main" val="1536935748"/>
                    </a:ext>
                  </a:extLst>
                </a:gridCol>
              </a:tblGrid>
              <a:tr h="728753">
                <a:tc>
                  <a:txBody>
                    <a:bodyPr/>
                    <a:lstStyle/>
                    <a:p>
                      <a:pPr algn="ctr" fontAlgn="base"/>
                      <a:r>
                        <a:rPr lang="en-US" sz="1800" b="1">
                          <a:solidFill>
                            <a:srgbClr val="0070C0"/>
                          </a:solidFill>
                          <a:effectLst/>
                        </a:rPr>
                        <a:t>Enumeration</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tc>
                  <a:txBody>
                    <a:bodyPr/>
                    <a:lstStyle/>
                    <a:p>
                      <a:pPr algn="ctr" fontAlgn="base"/>
                      <a:r>
                        <a:rPr lang="en-US" sz="1800" b="1" dirty="0">
                          <a:solidFill>
                            <a:srgbClr val="0070C0"/>
                          </a:solidFill>
                          <a:effectLst/>
                        </a:rPr>
                        <a:t>Iterator</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extLst>
                  <a:ext uri="{0D108BD9-81ED-4DB2-BD59-A6C34878D82A}">
                    <a16:rowId xmlns:a16="http://schemas.microsoft.com/office/drawing/2014/main" val="3303726734"/>
                  </a:ext>
                </a:extLst>
              </a:tr>
              <a:tr h="804664">
                <a:tc>
                  <a:txBody>
                    <a:bodyPr/>
                    <a:lstStyle/>
                    <a:p>
                      <a:pPr algn="l" fontAlgn="ctr"/>
                      <a:r>
                        <a:rPr lang="en-US" sz="1800" b="0" dirty="0">
                          <a:solidFill>
                            <a:srgbClr val="0070C0"/>
                          </a:solidFill>
                          <a:effectLst/>
                        </a:rPr>
                        <a:t>Introduced in Java 1.0</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tc>
                  <a:txBody>
                    <a:bodyPr/>
                    <a:lstStyle/>
                    <a:p>
                      <a:pPr algn="l" fontAlgn="ctr"/>
                      <a:r>
                        <a:rPr lang="en-US" sz="1800" b="0">
                          <a:solidFill>
                            <a:srgbClr val="0070C0"/>
                          </a:solidFill>
                          <a:effectLst/>
                        </a:rPr>
                        <a:t>Introduced in Java 1.2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extLst>
                  <a:ext uri="{0D108BD9-81ED-4DB2-BD59-A6C34878D82A}">
                    <a16:rowId xmlns:a16="http://schemas.microsoft.com/office/drawing/2014/main" val="4116849031"/>
                  </a:ext>
                </a:extLst>
              </a:tr>
              <a:tr h="804664">
                <a:tc>
                  <a:txBody>
                    <a:bodyPr/>
                    <a:lstStyle/>
                    <a:p>
                      <a:pPr algn="l" fontAlgn="ctr"/>
                      <a:r>
                        <a:rPr lang="en-US" sz="1800" b="0">
                          <a:solidFill>
                            <a:srgbClr val="0070C0"/>
                          </a:solidFill>
                          <a:effectLst/>
                        </a:rPr>
                        <a:t>Legacy Interface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tc>
                  <a:txBody>
                    <a:bodyPr/>
                    <a:lstStyle/>
                    <a:p>
                      <a:pPr algn="l" fontAlgn="ctr"/>
                      <a:r>
                        <a:rPr lang="en-US" sz="1800" b="0">
                          <a:solidFill>
                            <a:srgbClr val="0070C0"/>
                          </a:solidFill>
                          <a:effectLst/>
                        </a:rPr>
                        <a:t>Not Legacy Interface</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extLst>
                  <a:ext uri="{0D108BD9-81ED-4DB2-BD59-A6C34878D82A}">
                    <a16:rowId xmlns:a16="http://schemas.microsoft.com/office/drawing/2014/main" val="2211256126"/>
                  </a:ext>
                </a:extLst>
              </a:tr>
              <a:tr h="804664">
                <a:tc>
                  <a:txBody>
                    <a:bodyPr/>
                    <a:lstStyle/>
                    <a:p>
                      <a:pPr algn="l" fontAlgn="ctr"/>
                      <a:r>
                        <a:rPr lang="en-US" sz="1800" b="0" dirty="0">
                          <a:solidFill>
                            <a:srgbClr val="0070C0"/>
                          </a:solidFill>
                          <a:effectLst/>
                        </a:rPr>
                        <a:t>It is used to iterate only Legacy Collection classes.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tc>
                  <a:txBody>
                    <a:bodyPr/>
                    <a:lstStyle/>
                    <a:p>
                      <a:pPr algn="l" fontAlgn="ctr"/>
                      <a:r>
                        <a:rPr lang="en-US" sz="1800" b="0">
                          <a:solidFill>
                            <a:srgbClr val="0070C0"/>
                          </a:solidFill>
                          <a:effectLst/>
                        </a:rPr>
                        <a:t>We can use it for any Collection class.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extLst>
                  <a:ext uri="{0D108BD9-81ED-4DB2-BD59-A6C34878D82A}">
                    <a16:rowId xmlns:a16="http://schemas.microsoft.com/office/drawing/2014/main" val="1460090490"/>
                  </a:ext>
                </a:extLst>
              </a:tr>
              <a:tr h="804664">
                <a:tc>
                  <a:txBody>
                    <a:bodyPr/>
                    <a:lstStyle/>
                    <a:p>
                      <a:pPr algn="l" fontAlgn="ctr"/>
                      <a:r>
                        <a:rPr lang="en-US" sz="1800" b="0">
                          <a:solidFill>
                            <a:srgbClr val="0070C0"/>
                          </a:solidFill>
                          <a:effectLst/>
                        </a:rPr>
                        <a:t>It supports only READ operation.</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tc>
                  <a:txBody>
                    <a:bodyPr/>
                    <a:lstStyle/>
                    <a:p>
                      <a:pPr algn="l" fontAlgn="ctr"/>
                      <a:r>
                        <a:rPr lang="en-US" sz="1800" b="0" dirty="0">
                          <a:solidFill>
                            <a:srgbClr val="0070C0"/>
                          </a:solidFill>
                          <a:effectLst/>
                        </a:rPr>
                        <a:t>It supports both READ and DELETE operations.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extLst>
                  <a:ext uri="{0D108BD9-81ED-4DB2-BD59-A6C34878D82A}">
                    <a16:rowId xmlns:a16="http://schemas.microsoft.com/office/drawing/2014/main" val="2794569480"/>
                  </a:ext>
                </a:extLst>
              </a:tr>
              <a:tr h="804664">
                <a:tc>
                  <a:txBody>
                    <a:bodyPr/>
                    <a:lstStyle/>
                    <a:p>
                      <a:pPr algn="l" fontAlgn="ctr"/>
                      <a:r>
                        <a:rPr lang="en-US" sz="1800" b="0">
                          <a:solidFill>
                            <a:srgbClr val="0070C0"/>
                          </a:solidFill>
                          <a:effectLst/>
                        </a:rPr>
                        <a:t>It’s not Universal Cursor.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tc>
                  <a:txBody>
                    <a:bodyPr/>
                    <a:lstStyle/>
                    <a:p>
                      <a:pPr algn="l" fontAlgn="ctr"/>
                      <a:r>
                        <a:rPr lang="en-US" sz="1800" b="0">
                          <a:solidFill>
                            <a:srgbClr val="0070C0"/>
                          </a:solidFill>
                          <a:effectLst/>
                        </a:rPr>
                        <a:t>It is a Universal Cursor.</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extLst>
                  <a:ext uri="{0D108BD9-81ED-4DB2-BD59-A6C34878D82A}">
                    <a16:rowId xmlns:a16="http://schemas.microsoft.com/office/drawing/2014/main" val="1815007112"/>
                  </a:ext>
                </a:extLst>
              </a:tr>
              <a:tr h="804664">
                <a:tc>
                  <a:txBody>
                    <a:bodyPr/>
                    <a:lstStyle/>
                    <a:p>
                      <a:pPr algn="l" fontAlgn="ctr"/>
                      <a:r>
                        <a:rPr lang="en-US" sz="1800" b="0">
                          <a:solidFill>
                            <a:srgbClr val="0070C0"/>
                          </a:solidFill>
                          <a:effectLst/>
                        </a:rPr>
                        <a:t>Lengthy Method names.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tc>
                  <a:txBody>
                    <a:bodyPr/>
                    <a:lstStyle/>
                    <a:p>
                      <a:pPr algn="l" fontAlgn="ctr"/>
                      <a:r>
                        <a:rPr lang="en-US" sz="1800" b="0" dirty="0">
                          <a:solidFill>
                            <a:srgbClr val="0070C0"/>
                          </a:solidFill>
                          <a:effectLst/>
                        </a:rPr>
                        <a:t>Simple and easy-to-use method names.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00"/>
                    </a:solidFill>
                  </a:tcPr>
                </a:tc>
                <a:extLst>
                  <a:ext uri="{0D108BD9-81ED-4DB2-BD59-A6C34878D82A}">
                    <a16:rowId xmlns:a16="http://schemas.microsoft.com/office/drawing/2014/main" val="3124612904"/>
                  </a:ext>
                </a:extLst>
              </a:tr>
            </a:tbl>
          </a:graphicData>
        </a:graphic>
      </p:graphicFrame>
    </p:spTree>
    <p:extLst>
      <p:ext uri="{BB962C8B-B14F-4D97-AF65-F5344CB8AC3E}">
        <p14:creationId xmlns:p14="http://schemas.microsoft.com/office/powerpoint/2010/main" val="30056919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7E0A1-C743-4073-A76F-91C5024BB741}"/>
              </a:ext>
            </a:extLst>
          </p:cNvPr>
          <p:cNvSpPr>
            <a:spLocks noGrp="1"/>
          </p:cNvSpPr>
          <p:nvPr>
            <p:ph type="title"/>
          </p:nvPr>
        </p:nvSpPr>
        <p:spPr/>
        <p:txBody>
          <a:bodyPr/>
          <a:lstStyle/>
          <a:p>
            <a:r>
              <a:rPr lang="en-US" dirty="0" err="1"/>
              <a:t>ListIterator</a:t>
            </a:r>
            <a:r>
              <a:rPr lang="en-US" dirty="0"/>
              <a:t>:</a:t>
            </a:r>
          </a:p>
        </p:txBody>
      </p:sp>
      <p:sp>
        <p:nvSpPr>
          <p:cNvPr id="3" name="Content Placeholder 2">
            <a:extLst>
              <a:ext uri="{FF2B5EF4-FFF2-40B4-BE49-F238E27FC236}">
                <a16:creationId xmlns:a16="http://schemas.microsoft.com/office/drawing/2014/main" id="{D3C8684A-AACB-FF35-0165-2ABC4D1EBD80}"/>
              </a:ext>
            </a:extLst>
          </p:cNvPr>
          <p:cNvSpPr>
            <a:spLocks noGrp="1"/>
          </p:cNvSpPr>
          <p:nvPr>
            <p:ph idx="1"/>
          </p:nvPr>
        </p:nvSpPr>
        <p:spPr>
          <a:xfrm>
            <a:off x="838200" y="1825625"/>
            <a:ext cx="10968318" cy="4351338"/>
          </a:xfrm>
        </p:spPr>
        <p:txBody>
          <a:bodyPr/>
          <a:lstStyle/>
          <a:p>
            <a:r>
              <a:rPr lang="en-US" dirty="0" err="1"/>
              <a:t>ListIterator</a:t>
            </a:r>
            <a:r>
              <a:rPr lang="en-US" dirty="0"/>
              <a:t> is the child interface of Iterator.</a:t>
            </a:r>
          </a:p>
          <a:p>
            <a:pPr marL="0" indent="0">
              <a:buNone/>
            </a:pPr>
            <a:endParaRPr lang="en-US" dirty="0"/>
          </a:p>
          <a:p>
            <a:r>
              <a:rPr lang="en-US" dirty="0"/>
              <a:t>By using </a:t>
            </a:r>
            <a:r>
              <a:rPr lang="en-US" dirty="0" err="1"/>
              <a:t>listIterator</a:t>
            </a:r>
            <a:r>
              <a:rPr lang="en-US" dirty="0"/>
              <a:t> we can move either to the forward direction (or) to the backward direction that is it is a bi-directional cursor.</a:t>
            </a:r>
          </a:p>
          <a:p>
            <a:pPr marL="0" indent="0">
              <a:buNone/>
            </a:pPr>
            <a:endParaRPr lang="en-US" dirty="0"/>
          </a:p>
          <a:p>
            <a:r>
              <a:rPr lang="en-US" dirty="0"/>
              <a:t>While iterating by </a:t>
            </a:r>
            <a:r>
              <a:rPr lang="en-US" dirty="0" err="1"/>
              <a:t>listIterator</a:t>
            </a:r>
            <a:r>
              <a:rPr lang="en-US" dirty="0"/>
              <a:t> we can perform replacement and addition of new objects in addition to read and remove operations</a:t>
            </a:r>
          </a:p>
        </p:txBody>
      </p:sp>
    </p:spTree>
    <p:extLst>
      <p:ext uri="{BB962C8B-B14F-4D97-AF65-F5344CB8AC3E}">
        <p14:creationId xmlns:p14="http://schemas.microsoft.com/office/powerpoint/2010/main" val="1663862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7664-E0A4-BE8D-063D-8FBCDA92D3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F3FCD3-C268-0CAC-2A62-6DDA9CCEFBCA}"/>
              </a:ext>
            </a:extLst>
          </p:cNvPr>
          <p:cNvSpPr>
            <a:spLocks noGrp="1"/>
          </p:cNvSpPr>
          <p:nvPr>
            <p:ph idx="1"/>
          </p:nvPr>
        </p:nvSpPr>
        <p:spPr/>
        <p:txBody>
          <a:bodyPr/>
          <a:lstStyle/>
          <a:p>
            <a:pPr marL="0" indent="0">
              <a:buNone/>
            </a:pPr>
            <a:r>
              <a:rPr lang="en-US" dirty="0"/>
              <a:t>By using </a:t>
            </a:r>
            <a:r>
              <a:rPr lang="en-US" dirty="0" err="1"/>
              <a:t>listIterator</a:t>
            </a:r>
            <a:r>
              <a:rPr lang="en-US" dirty="0"/>
              <a:t> method we can create </a:t>
            </a:r>
            <a:r>
              <a:rPr lang="en-US" dirty="0" err="1"/>
              <a:t>listIterator</a:t>
            </a:r>
            <a:r>
              <a:rPr lang="en-US" dirty="0"/>
              <a:t> object.</a:t>
            </a:r>
          </a:p>
          <a:p>
            <a:pPr marL="0" indent="0">
              <a:buNone/>
            </a:pPr>
            <a:endParaRPr lang="en-US" dirty="0"/>
          </a:p>
          <a:p>
            <a:pPr marL="0" indent="0">
              <a:buNone/>
            </a:pPr>
            <a:r>
              <a:rPr lang="en-US" dirty="0"/>
              <a:t>public </a:t>
            </a:r>
            <a:r>
              <a:rPr lang="en-US" dirty="0" err="1"/>
              <a:t>ListIterator</a:t>
            </a:r>
            <a:r>
              <a:rPr lang="en-US" dirty="0"/>
              <a:t> </a:t>
            </a:r>
            <a:r>
              <a:rPr lang="en-US" dirty="0" err="1"/>
              <a:t>listIterator</a:t>
            </a:r>
            <a:r>
              <a:rPr lang="en-US" dirty="0"/>
              <a:t>();</a:t>
            </a:r>
          </a:p>
          <a:p>
            <a:pPr marL="0" indent="0">
              <a:buNone/>
            </a:pPr>
            <a:r>
              <a:rPr lang="en-US" dirty="0" err="1"/>
              <a:t>ListIterator</a:t>
            </a:r>
            <a:r>
              <a:rPr lang="en-US" dirty="0"/>
              <a:t> </a:t>
            </a:r>
            <a:r>
              <a:rPr lang="en-US" dirty="0" err="1"/>
              <a:t>itr</a:t>
            </a:r>
            <a:r>
              <a:rPr lang="en-US" dirty="0"/>
              <a:t>=</a:t>
            </a:r>
            <a:r>
              <a:rPr lang="en-US" dirty="0" err="1"/>
              <a:t>l.listIterator</a:t>
            </a:r>
            <a:r>
              <a:rPr lang="en-US" dirty="0"/>
              <a:t>();</a:t>
            </a:r>
          </a:p>
        </p:txBody>
      </p:sp>
    </p:spTree>
    <p:extLst>
      <p:ext uri="{BB962C8B-B14F-4D97-AF65-F5344CB8AC3E}">
        <p14:creationId xmlns:p14="http://schemas.microsoft.com/office/powerpoint/2010/main" val="3487458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80618-D14A-BFA7-0DF4-6B56449765A9}"/>
              </a:ext>
            </a:extLst>
          </p:cNvPr>
          <p:cNvSpPr>
            <a:spLocks noGrp="1"/>
          </p:cNvSpPr>
          <p:nvPr>
            <p:ph type="title"/>
          </p:nvPr>
        </p:nvSpPr>
        <p:spPr/>
        <p:txBody>
          <a:bodyPr>
            <a:normAutofit/>
          </a:bodyPr>
          <a:lstStyle/>
          <a:p>
            <a:r>
              <a:rPr lang="en-US" sz="3200" dirty="0" err="1"/>
              <a:t>ListIterator</a:t>
            </a:r>
            <a:r>
              <a:rPr lang="en-US" sz="3200" dirty="0"/>
              <a:t> interface defines the following 9 methods.</a:t>
            </a:r>
          </a:p>
        </p:txBody>
      </p:sp>
      <p:sp>
        <p:nvSpPr>
          <p:cNvPr id="3" name="Content Placeholder 2">
            <a:extLst>
              <a:ext uri="{FF2B5EF4-FFF2-40B4-BE49-F238E27FC236}">
                <a16:creationId xmlns:a16="http://schemas.microsoft.com/office/drawing/2014/main" id="{1B50E606-E9FD-A652-6F0E-8F190CD41832}"/>
              </a:ext>
            </a:extLst>
          </p:cNvPr>
          <p:cNvSpPr>
            <a:spLocks noGrp="1"/>
          </p:cNvSpPr>
          <p:nvPr>
            <p:ph idx="1"/>
          </p:nvPr>
        </p:nvSpPr>
        <p:spPr/>
        <p:txBody>
          <a:bodyPr>
            <a:normAutofit/>
          </a:bodyPr>
          <a:lstStyle/>
          <a:p>
            <a:pPr lvl="1"/>
            <a:r>
              <a:rPr lang="en-US" sz="2800" dirty="0"/>
              <a:t>public </a:t>
            </a:r>
            <a:r>
              <a:rPr lang="en-US" sz="2800" dirty="0" err="1"/>
              <a:t>boolean</a:t>
            </a:r>
            <a:r>
              <a:rPr lang="en-US" sz="2800" dirty="0"/>
              <a:t> </a:t>
            </a:r>
            <a:r>
              <a:rPr lang="en-US" sz="2800" dirty="0" err="1"/>
              <a:t>hasNext</a:t>
            </a:r>
            <a:r>
              <a:rPr lang="en-US" sz="2800" dirty="0"/>
              <a:t>();</a:t>
            </a:r>
          </a:p>
          <a:p>
            <a:pPr lvl="1"/>
            <a:r>
              <a:rPr lang="en-US" sz="2800" dirty="0"/>
              <a:t>public Object next(); forward</a:t>
            </a:r>
          </a:p>
          <a:p>
            <a:pPr lvl="1"/>
            <a:r>
              <a:rPr lang="en-US" sz="2800" dirty="0"/>
              <a:t>public int </a:t>
            </a:r>
            <a:r>
              <a:rPr lang="en-US" sz="2800" dirty="0" err="1"/>
              <a:t>nextIndex</a:t>
            </a:r>
            <a:r>
              <a:rPr lang="en-US" sz="2800" dirty="0"/>
              <a:t>();</a:t>
            </a:r>
          </a:p>
          <a:p>
            <a:pPr lvl="1"/>
            <a:r>
              <a:rPr lang="en-US" sz="2800" dirty="0"/>
              <a:t>public </a:t>
            </a:r>
            <a:r>
              <a:rPr lang="en-US" sz="2800" dirty="0" err="1"/>
              <a:t>boolean</a:t>
            </a:r>
            <a:r>
              <a:rPr lang="en-US" sz="2800" dirty="0"/>
              <a:t> </a:t>
            </a:r>
            <a:r>
              <a:rPr lang="en-US" sz="2800" dirty="0" err="1"/>
              <a:t>hasPrevious</a:t>
            </a:r>
            <a:r>
              <a:rPr lang="en-US" sz="2800" dirty="0"/>
              <a:t>();</a:t>
            </a:r>
          </a:p>
          <a:p>
            <a:pPr lvl="1"/>
            <a:r>
              <a:rPr lang="en-US" sz="2800" dirty="0"/>
              <a:t>public Object previous(); backward</a:t>
            </a:r>
          </a:p>
          <a:p>
            <a:pPr lvl="1"/>
            <a:r>
              <a:rPr lang="en-US" sz="2800" dirty="0"/>
              <a:t>public int </a:t>
            </a:r>
            <a:r>
              <a:rPr lang="en-US" sz="2800" dirty="0" err="1"/>
              <a:t>previousIndex</a:t>
            </a:r>
            <a:r>
              <a:rPr lang="en-US" sz="2800" dirty="0"/>
              <a:t>();</a:t>
            </a:r>
          </a:p>
          <a:p>
            <a:pPr lvl="1"/>
            <a:r>
              <a:rPr lang="en-US" sz="2800" dirty="0"/>
              <a:t>public void remove();</a:t>
            </a:r>
          </a:p>
          <a:p>
            <a:pPr lvl="1"/>
            <a:r>
              <a:rPr lang="en-US" sz="2800" dirty="0"/>
              <a:t>public void set(Object new);</a:t>
            </a:r>
          </a:p>
          <a:p>
            <a:pPr lvl="1"/>
            <a:r>
              <a:rPr lang="en-US" sz="2800" dirty="0"/>
              <a:t>public void add(Object new);</a:t>
            </a:r>
          </a:p>
        </p:txBody>
      </p:sp>
    </p:spTree>
    <p:extLst>
      <p:ext uri="{BB962C8B-B14F-4D97-AF65-F5344CB8AC3E}">
        <p14:creationId xmlns:p14="http://schemas.microsoft.com/office/powerpoint/2010/main" val="2716321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5B100064-1F37-7C4C-0949-B2E8FAE5E4FB}"/>
              </a:ext>
            </a:extLst>
          </p:cNvPr>
          <p:cNvSpPr>
            <a:spLocks noGrp="1" noChangeArrowheads="1"/>
          </p:cNvSpPr>
          <p:nvPr>
            <p:ph idx="1"/>
          </p:nvPr>
        </p:nvSpPr>
        <p:spPr bwMode="auto">
          <a:xfrm>
            <a:off x="267677" y="43458"/>
            <a:ext cx="9318577" cy="67710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java.util.LinkedList</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java.util.ListIterator</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MyLinkedList</a:t>
            </a:r>
            <a:b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600" b="1"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LinkedList</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ll</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LinkedList&lt;</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ll</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ll</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"B"</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ll</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"C"</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ll</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"D"</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ll</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"E"</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ListIterator</a:t>
            </a:r>
            <a:r>
              <a:rPr kumimoji="0" lang="en-US" altLang="en-US" sz="1600" b="1"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li</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ll</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.listIterator</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"LinkedList elements in forward direction.."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while </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.hasNext</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.next</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"LinkedList elements in backward direction.."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while </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.hasPrevious</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1"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li</a:t>
            </a:r>
            <a:r>
              <a:rPr kumimoji="0" lang="en-US" altLang="en-US" sz="1600" b="1"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.previous</a:t>
            </a: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1"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78BA58E3-8B40-A92C-3F43-432B4F0AF45C}"/>
              </a:ext>
            </a:extLst>
          </p:cNvPr>
          <p:cNvSpPr txBox="1"/>
          <p:nvPr/>
        </p:nvSpPr>
        <p:spPr>
          <a:xfrm>
            <a:off x="7469554" y="43458"/>
            <a:ext cx="4454769" cy="3693319"/>
          </a:xfrm>
          <a:prstGeom prst="rect">
            <a:avLst/>
          </a:prstGeom>
          <a:noFill/>
        </p:spPr>
        <p:txBody>
          <a:bodyPr wrap="square" rtlCol="0">
            <a:spAutoFit/>
          </a:bodyPr>
          <a:lstStyle/>
          <a:p>
            <a:r>
              <a:rPr lang="en-US" b="1" dirty="0">
                <a:solidFill>
                  <a:srgbClr val="0070C0"/>
                </a:solidFill>
              </a:rPr>
              <a:t>Output:</a:t>
            </a:r>
          </a:p>
          <a:p>
            <a:r>
              <a:rPr lang="en-US" dirty="0"/>
              <a:t>LinkedList elements in forward direction..</a:t>
            </a:r>
          </a:p>
          <a:p>
            <a:r>
              <a:rPr lang="en-US" dirty="0"/>
              <a:t>A</a:t>
            </a:r>
          </a:p>
          <a:p>
            <a:r>
              <a:rPr lang="en-US" dirty="0"/>
              <a:t>B</a:t>
            </a:r>
          </a:p>
          <a:p>
            <a:r>
              <a:rPr lang="en-US" dirty="0"/>
              <a:t>C</a:t>
            </a:r>
          </a:p>
          <a:p>
            <a:r>
              <a:rPr lang="en-US" dirty="0"/>
              <a:t>D</a:t>
            </a:r>
          </a:p>
          <a:p>
            <a:r>
              <a:rPr lang="en-US" dirty="0"/>
              <a:t>E</a:t>
            </a:r>
          </a:p>
          <a:p>
            <a:r>
              <a:rPr lang="en-US" dirty="0"/>
              <a:t>LinkedList elements in backward direction..</a:t>
            </a:r>
          </a:p>
          <a:p>
            <a:r>
              <a:rPr lang="en-US" dirty="0"/>
              <a:t>E</a:t>
            </a:r>
          </a:p>
          <a:p>
            <a:r>
              <a:rPr lang="en-US" dirty="0"/>
              <a:t>D</a:t>
            </a:r>
          </a:p>
          <a:p>
            <a:r>
              <a:rPr lang="en-US" dirty="0"/>
              <a:t>C</a:t>
            </a:r>
          </a:p>
          <a:p>
            <a:r>
              <a:rPr lang="en-US" dirty="0"/>
              <a:t>B</a:t>
            </a:r>
          </a:p>
          <a:p>
            <a:r>
              <a:rPr lang="en-US" dirty="0"/>
              <a:t>A</a:t>
            </a:r>
          </a:p>
        </p:txBody>
      </p:sp>
    </p:spTree>
    <p:extLst>
      <p:ext uri="{BB962C8B-B14F-4D97-AF65-F5344CB8AC3E}">
        <p14:creationId xmlns:p14="http://schemas.microsoft.com/office/powerpoint/2010/main" val="36503255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0CF37-BAA1-1463-6B8B-5A4124CB42CE}"/>
              </a:ext>
            </a:extLst>
          </p:cNvPr>
          <p:cNvSpPr>
            <a:spLocks noGrp="1"/>
          </p:cNvSpPr>
          <p:nvPr>
            <p:ph type="title"/>
          </p:nvPr>
        </p:nvSpPr>
        <p:spPr/>
        <p:txBody>
          <a:bodyPr>
            <a:normAutofit/>
          </a:bodyPr>
          <a:lstStyle/>
          <a:p>
            <a:r>
              <a:rPr lang="en-US" sz="3200" dirty="0"/>
              <a:t>Comparison of Enumeration Iterator and </a:t>
            </a:r>
            <a:r>
              <a:rPr lang="en-US" sz="3200" dirty="0" err="1"/>
              <a:t>ListIterator</a:t>
            </a:r>
            <a:r>
              <a:rPr lang="en-US" sz="3200" dirty="0"/>
              <a:t> ?</a:t>
            </a:r>
          </a:p>
        </p:txBody>
      </p:sp>
      <p:graphicFrame>
        <p:nvGraphicFramePr>
          <p:cNvPr id="4" name="Content Placeholder 3">
            <a:extLst>
              <a:ext uri="{FF2B5EF4-FFF2-40B4-BE49-F238E27FC236}">
                <a16:creationId xmlns:a16="http://schemas.microsoft.com/office/drawing/2014/main" id="{7E93BECE-2B92-2AC1-D5C1-B76A580D5027}"/>
              </a:ext>
            </a:extLst>
          </p:cNvPr>
          <p:cNvGraphicFramePr>
            <a:graphicFrameLocks noGrp="1"/>
          </p:cNvGraphicFramePr>
          <p:nvPr>
            <p:ph idx="1"/>
            <p:extLst>
              <p:ext uri="{D42A27DB-BD31-4B8C-83A1-F6EECF244321}">
                <p14:modId xmlns:p14="http://schemas.microsoft.com/office/powerpoint/2010/main" val="3443665860"/>
              </p:ext>
            </p:extLst>
          </p:nvPr>
        </p:nvGraphicFramePr>
        <p:xfrm>
          <a:off x="838200" y="1898174"/>
          <a:ext cx="10515600" cy="4602480"/>
        </p:xfrm>
        <a:graphic>
          <a:graphicData uri="http://schemas.openxmlformats.org/drawingml/2006/table">
            <a:tbl>
              <a:tblPr/>
              <a:tblGrid>
                <a:gridCol w="2628900">
                  <a:extLst>
                    <a:ext uri="{9D8B030D-6E8A-4147-A177-3AD203B41FA5}">
                      <a16:colId xmlns:a16="http://schemas.microsoft.com/office/drawing/2014/main" val="1471112664"/>
                    </a:ext>
                  </a:extLst>
                </a:gridCol>
                <a:gridCol w="2628900">
                  <a:extLst>
                    <a:ext uri="{9D8B030D-6E8A-4147-A177-3AD203B41FA5}">
                      <a16:colId xmlns:a16="http://schemas.microsoft.com/office/drawing/2014/main" val="3796050844"/>
                    </a:ext>
                  </a:extLst>
                </a:gridCol>
                <a:gridCol w="2628900">
                  <a:extLst>
                    <a:ext uri="{9D8B030D-6E8A-4147-A177-3AD203B41FA5}">
                      <a16:colId xmlns:a16="http://schemas.microsoft.com/office/drawing/2014/main" val="2156627654"/>
                    </a:ext>
                  </a:extLst>
                </a:gridCol>
                <a:gridCol w="2628900">
                  <a:extLst>
                    <a:ext uri="{9D8B030D-6E8A-4147-A177-3AD203B41FA5}">
                      <a16:colId xmlns:a16="http://schemas.microsoft.com/office/drawing/2014/main" val="4032376255"/>
                    </a:ext>
                  </a:extLst>
                </a:gridCol>
              </a:tblGrid>
              <a:tr h="0">
                <a:tc>
                  <a:txBody>
                    <a:bodyPr/>
                    <a:lstStyle/>
                    <a:p>
                      <a:r>
                        <a:rPr lang="en-US" sz="2000" b="1" dirty="0">
                          <a:solidFill>
                            <a:srgbClr val="7030A0"/>
                          </a:solidFill>
                          <a:effectLst/>
                          <a:latin typeface="Times New Roman" panose="02020603050405020304" pitchFamily="18" charset="0"/>
                          <a:cs typeface="Times New Roman" panose="02020603050405020304" pitchFamily="18" charset="0"/>
                        </a:rPr>
                        <a:t>Property</a:t>
                      </a:r>
                    </a:p>
                  </a:txBody>
                  <a:tcPr anchor="ctr">
                    <a:lnL>
                      <a:noFill/>
                    </a:lnL>
                    <a:lnR>
                      <a:noFill/>
                    </a:lnR>
                    <a:lnT>
                      <a:noFill/>
                    </a:lnT>
                    <a:lnB>
                      <a:noFill/>
                    </a:lnB>
                  </a:tcPr>
                </a:tc>
                <a:tc>
                  <a:txBody>
                    <a:bodyPr/>
                    <a:lstStyle/>
                    <a:p>
                      <a:r>
                        <a:rPr lang="en-US" sz="2000" b="1">
                          <a:solidFill>
                            <a:srgbClr val="7030A0"/>
                          </a:solidFill>
                          <a:effectLst/>
                          <a:latin typeface="Times New Roman" panose="02020603050405020304" pitchFamily="18" charset="0"/>
                          <a:cs typeface="Times New Roman" panose="02020603050405020304" pitchFamily="18" charset="0"/>
                        </a:rPr>
                        <a:t>Enumeration</a:t>
                      </a:r>
                    </a:p>
                  </a:txBody>
                  <a:tcPr anchor="ctr">
                    <a:lnL>
                      <a:noFill/>
                    </a:lnL>
                    <a:lnR>
                      <a:noFill/>
                    </a:lnR>
                    <a:lnT>
                      <a:noFill/>
                    </a:lnT>
                    <a:lnB>
                      <a:noFill/>
                    </a:lnB>
                  </a:tcPr>
                </a:tc>
                <a:tc>
                  <a:txBody>
                    <a:bodyPr/>
                    <a:lstStyle/>
                    <a:p>
                      <a:r>
                        <a:rPr lang="en-US" sz="2000" b="1">
                          <a:solidFill>
                            <a:srgbClr val="7030A0"/>
                          </a:solidFill>
                          <a:effectLst/>
                          <a:latin typeface="Times New Roman" panose="02020603050405020304" pitchFamily="18" charset="0"/>
                          <a:cs typeface="Times New Roman" panose="02020603050405020304" pitchFamily="18" charset="0"/>
                        </a:rPr>
                        <a:t>Iterator</a:t>
                      </a:r>
                    </a:p>
                  </a:txBody>
                  <a:tcPr anchor="ctr">
                    <a:lnL>
                      <a:noFill/>
                    </a:lnL>
                    <a:lnR>
                      <a:noFill/>
                    </a:lnR>
                    <a:lnT>
                      <a:noFill/>
                    </a:lnT>
                    <a:lnB>
                      <a:noFill/>
                    </a:lnB>
                  </a:tcPr>
                </a:tc>
                <a:tc>
                  <a:txBody>
                    <a:bodyPr/>
                    <a:lstStyle/>
                    <a:p>
                      <a:r>
                        <a:rPr lang="en-US" sz="2000" b="1" dirty="0" err="1">
                          <a:solidFill>
                            <a:srgbClr val="7030A0"/>
                          </a:solidFill>
                          <a:effectLst/>
                          <a:latin typeface="Times New Roman" panose="02020603050405020304" pitchFamily="18" charset="0"/>
                          <a:cs typeface="Times New Roman" panose="02020603050405020304" pitchFamily="18" charset="0"/>
                        </a:rPr>
                        <a:t>ListIterator</a:t>
                      </a:r>
                      <a:endParaRPr lang="en-US" sz="2000" b="1" dirty="0">
                        <a:solidFill>
                          <a:srgbClr val="7030A0"/>
                        </a:solidFill>
                        <a:effectLst/>
                        <a:latin typeface="Times New Roman" panose="02020603050405020304" pitchFamily="18" charset="0"/>
                        <a:cs typeface="Times New Roman" panose="02020603050405020304" pitchFamily="18" charset="0"/>
                      </a:endParaRPr>
                    </a:p>
                  </a:txBody>
                  <a:tcPr anchor="ctr">
                    <a:lnL>
                      <a:noFill/>
                    </a:lnL>
                    <a:lnR>
                      <a:noFill/>
                    </a:lnR>
                    <a:lnT>
                      <a:noFill/>
                    </a:lnT>
                    <a:lnB>
                      <a:noFill/>
                    </a:lnB>
                  </a:tcPr>
                </a:tc>
                <a:extLst>
                  <a:ext uri="{0D108BD9-81ED-4DB2-BD59-A6C34878D82A}">
                    <a16:rowId xmlns:a16="http://schemas.microsoft.com/office/drawing/2014/main" val="227146661"/>
                  </a:ext>
                </a:extLst>
              </a:tr>
              <a:tr h="0">
                <a:tc>
                  <a:txBody>
                    <a:bodyPr/>
                    <a:lstStyle/>
                    <a:p>
                      <a:r>
                        <a:rPr lang="en-US" sz="2000">
                          <a:effectLst/>
                          <a:latin typeface="Times New Roman" panose="02020603050405020304" pitchFamily="18" charset="0"/>
                          <a:cs typeface="Times New Roman" panose="02020603050405020304" pitchFamily="18" charset="0"/>
                        </a:rPr>
                        <a:t>1) Is it legacy ?</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Yes</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no</a:t>
                      </a:r>
                    </a:p>
                  </a:txBody>
                  <a:tcPr anchor="ctr">
                    <a:lnL>
                      <a:noFill/>
                    </a:lnL>
                    <a:lnR>
                      <a:noFill/>
                    </a:lnR>
                    <a:lnT>
                      <a:noFill/>
                    </a:lnT>
                    <a:lnB>
                      <a:noFill/>
                    </a:lnB>
                  </a:tcPr>
                </a:tc>
                <a:tc>
                  <a:txBody>
                    <a:bodyPr/>
                    <a:lstStyle/>
                    <a:p>
                      <a:r>
                        <a:rPr lang="en-US" sz="2000" dirty="0">
                          <a:effectLst/>
                          <a:latin typeface="Times New Roman" panose="02020603050405020304" pitchFamily="18" charset="0"/>
                          <a:cs typeface="Times New Roman" panose="02020603050405020304" pitchFamily="18" charset="0"/>
                        </a:rPr>
                        <a:t>no</a:t>
                      </a:r>
                    </a:p>
                  </a:txBody>
                  <a:tcPr anchor="ctr">
                    <a:lnL>
                      <a:noFill/>
                    </a:lnL>
                    <a:lnR>
                      <a:noFill/>
                    </a:lnR>
                    <a:lnT>
                      <a:noFill/>
                    </a:lnT>
                    <a:lnB>
                      <a:noFill/>
                    </a:lnB>
                  </a:tcPr>
                </a:tc>
                <a:extLst>
                  <a:ext uri="{0D108BD9-81ED-4DB2-BD59-A6C34878D82A}">
                    <a16:rowId xmlns:a16="http://schemas.microsoft.com/office/drawing/2014/main" val="892075380"/>
                  </a:ext>
                </a:extLst>
              </a:tr>
              <a:tr h="0">
                <a:tc>
                  <a:txBody>
                    <a:bodyPr/>
                    <a:lstStyle/>
                    <a:p>
                      <a:r>
                        <a:rPr lang="en-US" sz="2000" dirty="0">
                          <a:effectLst/>
                          <a:latin typeface="Times New Roman" panose="02020603050405020304" pitchFamily="18" charset="0"/>
                          <a:cs typeface="Times New Roman" panose="02020603050405020304" pitchFamily="18" charset="0"/>
                        </a:rPr>
                        <a:t>2) It is applicable for ?</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Only legacy classes.</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Applicable for any collection object.</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Applicable for only list objects.</a:t>
                      </a:r>
                    </a:p>
                  </a:txBody>
                  <a:tcPr anchor="ctr">
                    <a:lnL>
                      <a:noFill/>
                    </a:lnL>
                    <a:lnR>
                      <a:noFill/>
                    </a:lnR>
                    <a:lnT>
                      <a:noFill/>
                    </a:lnT>
                    <a:lnB>
                      <a:noFill/>
                    </a:lnB>
                  </a:tcPr>
                </a:tc>
                <a:extLst>
                  <a:ext uri="{0D108BD9-81ED-4DB2-BD59-A6C34878D82A}">
                    <a16:rowId xmlns:a16="http://schemas.microsoft.com/office/drawing/2014/main" val="1591238778"/>
                  </a:ext>
                </a:extLst>
              </a:tr>
              <a:tr h="0">
                <a:tc>
                  <a:txBody>
                    <a:bodyPr/>
                    <a:lstStyle/>
                    <a:p>
                      <a:r>
                        <a:rPr lang="en-US" sz="2000" dirty="0">
                          <a:effectLst/>
                          <a:latin typeface="Times New Roman" panose="02020603050405020304" pitchFamily="18" charset="0"/>
                          <a:cs typeface="Times New Roman" panose="02020603050405020304" pitchFamily="18" charset="0"/>
                        </a:rPr>
                        <a:t>3) Moment?</a:t>
                      </a:r>
                    </a:p>
                  </a:txBody>
                  <a:tcPr anchor="ctr">
                    <a:lnL>
                      <a:noFill/>
                    </a:lnL>
                    <a:lnR>
                      <a:noFill/>
                    </a:lnR>
                    <a:lnT>
                      <a:noFill/>
                    </a:lnT>
                    <a:lnB>
                      <a:noFill/>
                    </a:lnB>
                  </a:tcPr>
                </a:tc>
                <a:tc>
                  <a:txBody>
                    <a:bodyPr/>
                    <a:lstStyle/>
                    <a:p>
                      <a:r>
                        <a:rPr lang="en-US" sz="2000" dirty="0">
                          <a:effectLst/>
                          <a:latin typeface="Times New Roman" panose="02020603050405020304" pitchFamily="18" charset="0"/>
                          <a:cs typeface="Times New Roman" panose="02020603050405020304" pitchFamily="18" charset="0"/>
                        </a:rPr>
                        <a:t>Single direction cursor(forward)</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Single direction cursor(forward)</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Bi-directional.</a:t>
                      </a:r>
                    </a:p>
                  </a:txBody>
                  <a:tcPr anchor="ctr">
                    <a:lnL>
                      <a:noFill/>
                    </a:lnL>
                    <a:lnR>
                      <a:noFill/>
                    </a:lnR>
                    <a:lnT>
                      <a:noFill/>
                    </a:lnT>
                    <a:lnB>
                      <a:noFill/>
                    </a:lnB>
                  </a:tcPr>
                </a:tc>
                <a:extLst>
                  <a:ext uri="{0D108BD9-81ED-4DB2-BD59-A6C34878D82A}">
                    <a16:rowId xmlns:a16="http://schemas.microsoft.com/office/drawing/2014/main" val="3918039715"/>
                  </a:ext>
                </a:extLst>
              </a:tr>
              <a:tr h="0">
                <a:tc>
                  <a:txBody>
                    <a:bodyPr/>
                    <a:lstStyle/>
                    <a:p>
                      <a:r>
                        <a:rPr lang="en-US" sz="2000">
                          <a:effectLst/>
                          <a:latin typeface="Times New Roman" panose="02020603050405020304" pitchFamily="18" charset="0"/>
                          <a:cs typeface="Times New Roman" panose="02020603050405020304" pitchFamily="18" charset="0"/>
                        </a:rPr>
                        <a:t>4) How to get it?</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By using elements() method.</a:t>
                      </a:r>
                    </a:p>
                  </a:txBody>
                  <a:tcPr anchor="ctr">
                    <a:lnL>
                      <a:noFill/>
                    </a:lnL>
                    <a:lnR>
                      <a:noFill/>
                    </a:lnR>
                    <a:lnT>
                      <a:noFill/>
                    </a:lnT>
                    <a:lnB>
                      <a:noFill/>
                    </a:lnB>
                  </a:tcPr>
                </a:tc>
                <a:tc>
                  <a:txBody>
                    <a:bodyPr/>
                    <a:lstStyle/>
                    <a:p>
                      <a:r>
                        <a:rPr lang="en-US" sz="2000" dirty="0">
                          <a:effectLst/>
                          <a:latin typeface="Times New Roman" panose="02020603050405020304" pitchFamily="18" charset="0"/>
                          <a:cs typeface="Times New Roman" panose="02020603050405020304" pitchFamily="18" charset="0"/>
                        </a:rPr>
                        <a:t>By using iterator()method.</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By using listIterator() method.</a:t>
                      </a:r>
                    </a:p>
                  </a:txBody>
                  <a:tcPr anchor="ctr">
                    <a:lnL>
                      <a:noFill/>
                    </a:lnL>
                    <a:lnR>
                      <a:noFill/>
                    </a:lnR>
                    <a:lnT>
                      <a:noFill/>
                    </a:lnT>
                    <a:lnB>
                      <a:noFill/>
                    </a:lnB>
                  </a:tcPr>
                </a:tc>
                <a:extLst>
                  <a:ext uri="{0D108BD9-81ED-4DB2-BD59-A6C34878D82A}">
                    <a16:rowId xmlns:a16="http://schemas.microsoft.com/office/drawing/2014/main" val="3651556875"/>
                  </a:ext>
                </a:extLst>
              </a:tr>
              <a:tr h="0">
                <a:tc>
                  <a:txBody>
                    <a:bodyPr/>
                    <a:lstStyle/>
                    <a:p>
                      <a:r>
                        <a:rPr lang="en-US" sz="2000">
                          <a:effectLst/>
                          <a:latin typeface="Times New Roman" panose="02020603050405020304" pitchFamily="18" charset="0"/>
                          <a:cs typeface="Times New Roman" panose="02020603050405020304" pitchFamily="18" charset="0"/>
                        </a:rPr>
                        <a:t>5) Accessibility?</a:t>
                      </a:r>
                    </a:p>
                  </a:txBody>
                  <a:tcPr anchor="ctr">
                    <a:lnL>
                      <a:noFill/>
                    </a:lnL>
                    <a:lnR>
                      <a:noFill/>
                    </a:lnR>
                    <a:lnT>
                      <a:noFill/>
                    </a:lnT>
                    <a:lnB>
                      <a:noFill/>
                    </a:lnB>
                  </a:tcPr>
                </a:tc>
                <a:tc>
                  <a:txBody>
                    <a:bodyPr/>
                    <a:lstStyle/>
                    <a:p>
                      <a:r>
                        <a:rPr lang="en-US" sz="2000" dirty="0">
                          <a:effectLst/>
                          <a:latin typeface="Times New Roman" panose="02020603050405020304" pitchFamily="18" charset="0"/>
                          <a:cs typeface="Times New Roman" panose="02020603050405020304" pitchFamily="18" charset="0"/>
                        </a:rPr>
                        <a:t>Only read.</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Both read and remove.</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Read/remove/replace/add.</a:t>
                      </a:r>
                    </a:p>
                  </a:txBody>
                  <a:tcPr anchor="ctr">
                    <a:lnL>
                      <a:noFill/>
                    </a:lnL>
                    <a:lnR>
                      <a:noFill/>
                    </a:lnR>
                    <a:lnT>
                      <a:noFill/>
                    </a:lnT>
                    <a:lnB>
                      <a:noFill/>
                    </a:lnB>
                  </a:tcPr>
                </a:tc>
                <a:extLst>
                  <a:ext uri="{0D108BD9-81ED-4DB2-BD59-A6C34878D82A}">
                    <a16:rowId xmlns:a16="http://schemas.microsoft.com/office/drawing/2014/main" val="163404689"/>
                  </a:ext>
                </a:extLst>
              </a:tr>
              <a:tr h="0">
                <a:tc>
                  <a:txBody>
                    <a:bodyPr/>
                    <a:lstStyle/>
                    <a:p>
                      <a:r>
                        <a:rPr lang="en-US" sz="2000">
                          <a:effectLst/>
                          <a:latin typeface="Times New Roman" panose="02020603050405020304" pitchFamily="18" charset="0"/>
                          <a:cs typeface="Times New Roman" panose="02020603050405020304" pitchFamily="18" charset="0"/>
                        </a:rPr>
                        <a:t>6) Methods</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hasMoreElement()</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nextElement()</a:t>
                      </a:r>
                    </a:p>
                  </a:txBody>
                  <a:tcPr anchor="ctr">
                    <a:lnL>
                      <a:noFill/>
                    </a:lnL>
                    <a:lnR>
                      <a:noFill/>
                    </a:lnR>
                    <a:lnT>
                      <a:noFill/>
                    </a:lnT>
                    <a:lnB>
                      <a:noFill/>
                    </a:lnB>
                  </a:tcPr>
                </a:tc>
                <a:tc>
                  <a:txBody>
                    <a:bodyPr/>
                    <a:lstStyle/>
                    <a:p>
                      <a:r>
                        <a:rPr lang="en-US" sz="2000">
                          <a:effectLst/>
                          <a:latin typeface="Times New Roman" panose="02020603050405020304" pitchFamily="18" charset="0"/>
                          <a:cs typeface="Times New Roman" panose="02020603050405020304" pitchFamily="18" charset="0"/>
                        </a:rPr>
                        <a:t>hasNext()</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next()</a:t>
                      </a:r>
                      <a:br>
                        <a:rPr lang="en-US" sz="2000">
                          <a:effectLst/>
                          <a:latin typeface="Times New Roman" panose="02020603050405020304" pitchFamily="18" charset="0"/>
                          <a:cs typeface="Times New Roman" panose="02020603050405020304" pitchFamily="18" charset="0"/>
                        </a:rPr>
                      </a:br>
                      <a:r>
                        <a:rPr lang="en-US" sz="2000">
                          <a:effectLst/>
                          <a:latin typeface="Times New Roman" panose="02020603050405020304" pitchFamily="18" charset="0"/>
                          <a:cs typeface="Times New Roman" panose="02020603050405020304" pitchFamily="18" charset="0"/>
                        </a:rPr>
                        <a:t>remove()</a:t>
                      </a:r>
                    </a:p>
                  </a:txBody>
                  <a:tcPr anchor="ctr">
                    <a:lnL>
                      <a:noFill/>
                    </a:lnL>
                    <a:lnR>
                      <a:noFill/>
                    </a:lnR>
                    <a:lnT>
                      <a:noFill/>
                    </a:lnT>
                    <a:lnB>
                      <a:noFill/>
                    </a:lnB>
                  </a:tcPr>
                </a:tc>
                <a:tc>
                  <a:txBody>
                    <a:bodyPr/>
                    <a:lstStyle/>
                    <a:p>
                      <a:r>
                        <a:rPr lang="en-US" sz="2000" dirty="0">
                          <a:effectLst/>
                          <a:latin typeface="Times New Roman" panose="02020603050405020304" pitchFamily="18" charset="0"/>
                          <a:cs typeface="Times New Roman" panose="02020603050405020304" pitchFamily="18" charset="0"/>
                        </a:rPr>
                        <a:t>9 methods.</a:t>
                      </a:r>
                    </a:p>
                  </a:txBody>
                  <a:tcPr anchor="ctr">
                    <a:lnL>
                      <a:noFill/>
                    </a:lnL>
                    <a:lnR>
                      <a:noFill/>
                    </a:lnR>
                    <a:lnT>
                      <a:noFill/>
                    </a:lnT>
                    <a:lnB>
                      <a:noFill/>
                    </a:lnB>
                  </a:tcPr>
                </a:tc>
                <a:extLst>
                  <a:ext uri="{0D108BD9-81ED-4DB2-BD59-A6C34878D82A}">
                    <a16:rowId xmlns:a16="http://schemas.microsoft.com/office/drawing/2014/main" val="3311687538"/>
                  </a:ext>
                </a:extLst>
              </a:tr>
            </a:tbl>
          </a:graphicData>
        </a:graphic>
      </p:graphicFrame>
    </p:spTree>
    <p:extLst>
      <p:ext uri="{BB962C8B-B14F-4D97-AF65-F5344CB8AC3E}">
        <p14:creationId xmlns:p14="http://schemas.microsoft.com/office/powerpoint/2010/main" val="15105320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CBC279-8850-470D-E06D-FDA5B46542CC}"/>
              </a:ext>
            </a:extLst>
          </p:cNvPr>
          <p:cNvSpPr>
            <a:spLocks noGrp="1"/>
          </p:cNvSpPr>
          <p:nvPr>
            <p:ph type="ctrTitle"/>
          </p:nvPr>
        </p:nvSpPr>
        <p:spPr/>
        <p:txBody>
          <a:bodyPr/>
          <a:lstStyle/>
          <a:p>
            <a:r>
              <a:rPr lang="en-US" dirty="0"/>
              <a:t>Generic classes</a:t>
            </a:r>
          </a:p>
        </p:txBody>
      </p:sp>
      <p:sp>
        <p:nvSpPr>
          <p:cNvPr id="5" name="Subtitle 4">
            <a:extLst>
              <a:ext uri="{FF2B5EF4-FFF2-40B4-BE49-F238E27FC236}">
                <a16:creationId xmlns:a16="http://schemas.microsoft.com/office/drawing/2014/main" id="{25ADDD21-B086-B2B5-F43E-536E323FF1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577327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680C91-7140-68B4-C770-D1A50C30DCDF}"/>
              </a:ext>
            </a:extLst>
          </p:cNvPr>
          <p:cNvPicPr>
            <a:picLocks noChangeAspect="1"/>
          </p:cNvPicPr>
          <p:nvPr/>
        </p:nvPicPr>
        <p:blipFill>
          <a:blip r:embed="rId2"/>
          <a:stretch>
            <a:fillRect/>
          </a:stretch>
        </p:blipFill>
        <p:spPr>
          <a:xfrm>
            <a:off x="1567544" y="411218"/>
            <a:ext cx="9797142" cy="6446782"/>
          </a:xfrm>
          <a:prstGeom prst="rect">
            <a:avLst/>
          </a:prstGeom>
        </p:spPr>
      </p:pic>
    </p:spTree>
    <p:extLst>
      <p:ext uri="{BB962C8B-B14F-4D97-AF65-F5344CB8AC3E}">
        <p14:creationId xmlns:p14="http://schemas.microsoft.com/office/powerpoint/2010/main" val="195511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217C9-CDD0-82FA-9F5A-9E55A38E67E1}"/>
              </a:ext>
            </a:extLst>
          </p:cNvPr>
          <p:cNvSpPr>
            <a:spLocks noGrp="1"/>
          </p:cNvSpPr>
          <p:nvPr>
            <p:ph type="title"/>
          </p:nvPr>
        </p:nvSpPr>
        <p:spPr/>
        <p:txBody>
          <a:bodyPr/>
          <a:lstStyle/>
          <a:p>
            <a:r>
              <a:rPr lang="en-US" dirty="0"/>
              <a:t>Generic Class</a:t>
            </a:r>
          </a:p>
        </p:txBody>
      </p:sp>
      <p:sp>
        <p:nvSpPr>
          <p:cNvPr id="3" name="Content Placeholder 2">
            <a:extLst>
              <a:ext uri="{FF2B5EF4-FFF2-40B4-BE49-F238E27FC236}">
                <a16:creationId xmlns:a16="http://schemas.microsoft.com/office/drawing/2014/main" id="{4766E5C8-9223-068E-D02B-4572E701CD4A}"/>
              </a:ext>
            </a:extLst>
          </p:cNvPr>
          <p:cNvSpPr>
            <a:spLocks noGrp="1"/>
          </p:cNvSpPr>
          <p:nvPr>
            <p:ph idx="1"/>
          </p:nvPr>
        </p:nvSpPr>
        <p:spPr/>
        <p:txBody>
          <a:bodyPr/>
          <a:lstStyle/>
          <a:p>
            <a:r>
              <a:rPr lang="en-US" dirty="0"/>
              <a:t>JDK 1.5 introduces several extensions to the Java programming language. One of these is the introduction of generics.</a:t>
            </a:r>
          </a:p>
          <a:p>
            <a:r>
              <a:rPr lang="en-US" dirty="0"/>
              <a:t>Using generics it is possible to create a single class that automatically works with different types of data.</a:t>
            </a:r>
          </a:p>
          <a:p>
            <a:r>
              <a:rPr lang="en-US" dirty="0"/>
              <a:t>A Generic class simply means that the items or functions in that class can be generalized with the parameter(example T) to specify that we can add any type as a parameter in place of T like Integer, Character, String, Double or any other user-defined type.</a:t>
            </a:r>
          </a:p>
        </p:txBody>
      </p:sp>
    </p:spTree>
    <p:extLst>
      <p:ext uri="{BB962C8B-B14F-4D97-AF65-F5344CB8AC3E}">
        <p14:creationId xmlns:p14="http://schemas.microsoft.com/office/powerpoint/2010/main" val="22578767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20056-E818-CAB7-8C43-2218440DED98}"/>
              </a:ext>
            </a:extLst>
          </p:cNvPr>
          <p:cNvSpPr>
            <a:spLocks noGrp="1"/>
          </p:cNvSpPr>
          <p:nvPr>
            <p:ph type="title"/>
          </p:nvPr>
        </p:nvSpPr>
        <p:spPr>
          <a:xfrm>
            <a:off x="838200" y="194796"/>
            <a:ext cx="10515600" cy="827181"/>
          </a:xfrm>
        </p:spPr>
        <p:txBody>
          <a:bodyPr/>
          <a:lstStyle/>
          <a:p>
            <a:r>
              <a:rPr lang="en-US" dirty="0"/>
              <a:t>Generics</a:t>
            </a:r>
          </a:p>
        </p:txBody>
      </p:sp>
      <p:sp>
        <p:nvSpPr>
          <p:cNvPr id="3" name="Content Placeholder 2">
            <a:extLst>
              <a:ext uri="{FF2B5EF4-FFF2-40B4-BE49-F238E27FC236}">
                <a16:creationId xmlns:a16="http://schemas.microsoft.com/office/drawing/2014/main" id="{9227DCB4-4D55-9DA2-5F98-3E7529109CFD}"/>
              </a:ext>
            </a:extLst>
          </p:cNvPr>
          <p:cNvSpPr>
            <a:spLocks noGrp="1"/>
          </p:cNvSpPr>
          <p:nvPr>
            <p:ph idx="1"/>
          </p:nvPr>
        </p:nvSpPr>
        <p:spPr>
          <a:xfrm>
            <a:off x="618565" y="1219200"/>
            <a:ext cx="11322423" cy="5172635"/>
          </a:xfrm>
        </p:spPr>
        <p:txBody>
          <a:bodyPr>
            <a:normAutofit/>
          </a:bodyPr>
          <a:lstStyle/>
          <a:p>
            <a:pPr marL="0" indent="0">
              <a:buNone/>
            </a:pPr>
            <a:r>
              <a:rPr lang="en-US" dirty="0"/>
              <a:t>Advantage of Java Generics:</a:t>
            </a:r>
          </a:p>
          <a:p>
            <a:pPr marL="0" indent="0">
              <a:buNone/>
            </a:pPr>
            <a:r>
              <a:rPr lang="en-US" b="0" i="0" dirty="0">
                <a:effectLst/>
              </a:rPr>
              <a:t>There are mainly 3 advantages of generics. They are as follows</a:t>
            </a:r>
          </a:p>
          <a:p>
            <a:pPr marL="0" indent="0">
              <a:buNone/>
            </a:pPr>
            <a:r>
              <a:rPr lang="en-US" b="1" dirty="0">
                <a:solidFill>
                  <a:srgbClr val="7030A0"/>
                </a:solidFill>
              </a:rPr>
              <a:t>1) Type-safety: </a:t>
            </a:r>
          </a:p>
          <a:p>
            <a:r>
              <a:rPr lang="en-US" b="0" i="0" dirty="0">
                <a:effectLst/>
              </a:rPr>
              <a:t>We can hold only a single type of objects in generics. It doesn’t allow to store other objects.</a:t>
            </a:r>
          </a:p>
          <a:p>
            <a:pPr marL="0" indent="0">
              <a:buNone/>
            </a:pPr>
            <a:r>
              <a:rPr lang="en-US" sz="2000" b="1" i="0" dirty="0">
                <a:solidFill>
                  <a:srgbClr val="7030A0"/>
                </a:solidFill>
                <a:effectLst/>
              </a:rPr>
              <a:t>Ex: </a:t>
            </a:r>
            <a:r>
              <a:rPr lang="en-US" sz="2000" b="0" i="0" dirty="0">
                <a:solidFill>
                  <a:srgbClr val="000000"/>
                </a:solidFill>
                <a:effectLst/>
              </a:rPr>
              <a:t>List list = </a:t>
            </a:r>
            <a:r>
              <a:rPr lang="en-US" sz="2000" b="1" i="0" dirty="0">
                <a:solidFill>
                  <a:srgbClr val="006699"/>
                </a:solidFill>
                <a:effectLst/>
              </a:rPr>
              <a:t>new</a:t>
            </a:r>
            <a:r>
              <a:rPr lang="en-US" sz="2000" b="0" i="0" dirty="0">
                <a:solidFill>
                  <a:srgbClr val="000000"/>
                </a:solidFill>
                <a:effectLst/>
              </a:rPr>
              <a:t> </a:t>
            </a:r>
            <a:r>
              <a:rPr lang="en-US" sz="2000" b="0" i="0" dirty="0" err="1">
                <a:solidFill>
                  <a:srgbClr val="000000"/>
                </a:solidFill>
                <a:effectLst/>
              </a:rPr>
              <a:t>ArrayList</a:t>
            </a:r>
            <a:r>
              <a:rPr lang="en-US" sz="2000" b="0" i="0" dirty="0">
                <a:solidFill>
                  <a:srgbClr val="000000"/>
                </a:solidFill>
                <a:effectLst/>
              </a:rPr>
              <a:t>();    </a:t>
            </a:r>
          </a:p>
          <a:p>
            <a:pPr marL="457200" lvl="1" indent="0" algn="just">
              <a:buNone/>
            </a:pPr>
            <a:r>
              <a:rPr lang="en-US" sz="2000" b="0" i="0" dirty="0" err="1">
                <a:solidFill>
                  <a:srgbClr val="000000"/>
                </a:solidFill>
                <a:effectLst/>
              </a:rPr>
              <a:t>list.add</a:t>
            </a:r>
            <a:r>
              <a:rPr lang="en-US" sz="2000" b="0" i="0" dirty="0">
                <a:solidFill>
                  <a:srgbClr val="000000"/>
                </a:solidFill>
                <a:effectLst/>
              </a:rPr>
              <a:t>(</a:t>
            </a:r>
            <a:r>
              <a:rPr lang="en-US" sz="2000" b="0" i="0" dirty="0">
                <a:solidFill>
                  <a:srgbClr val="C00000"/>
                </a:solidFill>
                <a:effectLst/>
              </a:rPr>
              <a:t>10</a:t>
            </a:r>
            <a:r>
              <a:rPr lang="en-US" sz="2000" b="0" i="0" dirty="0">
                <a:solidFill>
                  <a:srgbClr val="000000"/>
                </a:solidFill>
                <a:effectLst/>
              </a:rPr>
              <a:t>);  </a:t>
            </a:r>
          </a:p>
          <a:p>
            <a:pPr marL="457200" lvl="1" indent="0" algn="just">
              <a:buNone/>
            </a:pPr>
            <a:r>
              <a:rPr lang="en-US" sz="2000" b="0" i="0" dirty="0" err="1">
                <a:solidFill>
                  <a:srgbClr val="000000"/>
                </a:solidFill>
                <a:effectLst/>
              </a:rPr>
              <a:t>list.add</a:t>
            </a:r>
            <a:r>
              <a:rPr lang="en-US" sz="2000" b="0" i="0" dirty="0">
                <a:solidFill>
                  <a:srgbClr val="000000"/>
                </a:solidFill>
                <a:effectLst/>
              </a:rPr>
              <a:t>(</a:t>
            </a:r>
            <a:r>
              <a:rPr lang="en-US" sz="2000" b="0" i="0" dirty="0">
                <a:solidFill>
                  <a:srgbClr val="0000FF"/>
                </a:solidFill>
                <a:effectLst/>
              </a:rPr>
              <a:t>"10"</a:t>
            </a:r>
            <a:r>
              <a:rPr lang="en-US" sz="2000" b="0" i="0" dirty="0">
                <a:solidFill>
                  <a:srgbClr val="000000"/>
                </a:solidFill>
                <a:effectLst/>
              </a:rPr>
              <a:t>);  </a:t>
            </a:r>
          </a:p>
          <a:p>
            <a:pPr marL="457200" lvl="1" indent="0" algn="just">
              <a:buNone/>
            </a:pPr>
            <a:r>
              <a:rPr lang="en-US" sz="2000" b="0" i="0" dirty="0">
                <a:solidFill>
                  <a:srgbClr val="000000"/>
                </a:solidFill>
                <a:effectLst/>
              </a:rPr>
              <a:t>With Generics, it is required to specify the type of object we need to store.  </a:t>
            </a:r>
          </a:p>
          <a:p>
            <a:pPr marL="457200" lvl="1" indent="0" algn="just">
              <a:buNone/>
            </a:pPr>
            <a:r>
              <a:rPr lang="en-US" sz="2000" b="0" i="0" dirty="0">
                <a:solidFill>
                  <a:srgbClr val="000000"/>
                </a:solidFill>
                <a:effectLst/>
              </a:rPr>
              <a:t>List&lt;Integer&gt; list = </a:t>
            </a:r>
            <a:r>
              <a:rPr lang="en-US" sz="2000" b="1" i="0" dirty="0">
                <a:solidFill>
                  <a:srgbClr val="006699"/>
                </a:solidFill>
                <a:effectLst/>
              </a:rPr>
              <a:t>new</a:t>
            </a:r>
            <a:r>
              <a:rPr lang="en-US" sz="2000" b="0" i="0" dirty="0">
                <a:solidFill>
                  <a:srgbClr val="000000"/>
                </a:solidFill>
                <a:effectLst/>
              </a:rPr>
              <a:t> </a:t>
            </a:r>
            <a:r>
              <a:rPr lang="en-US" sz="2000" b="0" i="0" dirty="0" err="1">
                <a:solidFill>
                  <a:srgbClr val="000000"/>
                </a:solidFill>
                <a:effectLst/>
              </a:rPr>
              <a:t>ArrayList</a:t>
            </a:r>
            <a:r>
              <a:rPr lang="en-US" sz="2000" b="0" i="0" dirty="0">
                <a:solidFill>
                  <a:srgbClr val="000000"/>
                </a:solidFill>
                <a:effectLst/>
              </a:rPr>
              <a:t>&lt;Integer&gt;();    </a:t>
            </a:r>
          </a:p>
          <a:p>
            <a:pPr marL="457200" lvl="1" indent="0" algn="just">
              <a:buNone/>
            </a:pPr>
            <a:r>
              <a:rPr lang="en-US" sz="2000" b="0" i="0" dirty="0" err="1">
                <a:solidFill>
                  <a:srgbClr val="000000"/>
                </a:solidFill>
                <a:effectLst/>
              </a:rPr>
              <a:t>list.add</a:t>
            </a:r>
            <a:r>
              <a:rPr lang="en-US" sz="2000" b="0" i="0" dirty="0">
                <a:solidFill>
                  <a:srgbClr val="000000"/>
                </a:solidFill>
                <a:effectLst/>
              </a:rPr>
              <a:t>(</a:t>
            </a:r>
            <a:r>
              <a:rPr lang="en-US" sz="2000" b="0" i="0" dirty="0">
                <a:solidFill>
                  <a:srgbClr val="C00000"/>
                </a:solidFill>
                <a:effectLst/>
              </a:rPr>
              <a:t>10</a:t>
            </a:r>
            <a:r>
              <a:rPr lang="en-US" sz="2000" b="0" i="0" dirty="0">
                <a:solidFill>
                  <a:srgbClr val="000000"/>
                </a:solidFill>
                <a:effectLst/>
              </a:rPr>
              <a:t>);  </a:t>
            </a:r>
          </a:p>
          <a:p>
            <a:pPr marL="457200" lvl="1" indent="0" algn="just">
              <a:buNone/>
            </a:pPr>
            <a:r>
              <a:rPr lang="en-US" sz="2000" b="0" i="0" dirty="0" err="1">
                <a:solidFill>
                  <a:srgbClr val="000000"/>
                </a:solidFill>
                <a:effectLst/>
              </a:rPr>
              <a:t>list.add</a:t>
            </a:r>
            <a:r>
              <a:rPr lang="en-US" sz="2000" b="0" i="0" dirty="0">
                <a:solidFill>
                  <a:srgbClr val="000000"/>
                </a:solidFill>
                <a:effectLst/>
              </a:rPr>
              <a:t>(</a:t>
            </a:r>
            <a:r>
              <a:rPr lang="en-US" sz="2000" b="0" i="0" dirty="0">
                <a:solidFill>
                  <a:srgbClr val="0000FF"/>
                </a:solidFill>
                <a:effectLst/>
              </a:rPr>
              <a:t>"10"</a:t>
            </a:r>
            <a:r>
              <a:rPr lang="en-US" sz="2000" b="0" i="0" dirty="0">
                <a:solidFill>
                  <a:srgbClr val="000000"/>
                </a:solidFill>
                <a:effectLst/>
              </a:rPr>
              <a:t>);</a:t>
            </a:r>
            <a:r>
              <a:rPr lang="en-US" sz="2000" b="0" i="0" dirty="0">
                <a:solidFill>
                  <a:srgbClr val="008200"/>
                </a:solidFill>
                <a:effectLst/>
              </a:rPr>
              <a:t>// compile-time error</a:t>
            </a:r>
            <a:r>
              <a:rPr lang="en-US" sz="2000" b="0" i="0" dirty="0">
                <a:solidFill>
                  <a:srgbClr val="000000"/>
                </a:solidFill>
                <a:effectLst/>
              </a:rPr>
              <a:t>  </a:t>
            </a:r>
          </a:p>
          <a:p>
            <a:endParaRPr lang="en-US" b="1" dirty="0">
              <a:solidFill>
                <a:srgbClr val="7030A0"/>
              </a:solidFill>
            </a:endParaRPr>
          </a:p>
        </p:txBody>
      </p:sp>
    </p:spTree>
    <p:extLst>
      <p:ext uri="{BB962C8B-B14F-4D97-AF65-F5344CB8AC3E}">
        <p14:creationId xmlns:p14="http://schemas.microsoft.com/office/powerpoint/2010/main" val="4588232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B42C9-EAE1-03A2-D9DB-878571D7B0D3}"/>
              </a:ext>
            </a:extLst>
          </p:cNvPr>
          <p:cNvSpPr>
            <a:spLocks noGrp="1"/>
          </p:cNvSpPr>
          <p:nvPr>
            <p:ph idx="1"/>
          </p:nvPr>
        </p:nvSpPr>
        <p:spPr>
          <a:xfrm>
            <a:off x="770965" y="1201271"/>
            <a:ext cx="10582835" cy="4975692"/>
          </a:xfrm>
        </p:spPr>
        <p:txBody>
          <a:bodyPr/>
          <a:lstStyle/>
          <a:p>
            <a:pPr marL="0" indent="0">
              <a:buNone/>
            </a:pPr>
            <a:r>
              <a:rPr lang="en-US" b="1" dirty="0">
                <a:solidFill>
                  <a:srgbClr val="7030A0"/>
                </a:solidFill>
              </a:rPr>
              <a:t>2) Type casting is not required: </a:t>
            </a:r>
            <a:r>
              <a:rPr lang="en-US" dirty="0"/>
              <a:t>There is no need to typecast the object.</a:t>
            </a:r>
          </a:p>
          <a:p>
            <a:pPr marL="0" indent="0">
              <a:buNone/>
            </a:pPr>
            <a:r>
              <a:rPr lang="en-US" b="1" dirty="0">
                <a:solidFill>
                  <a:srgbClr val="7030A0"/>
                </a:solidFill>
              </a:rPr>
              <a:t>   </a:t>
            </a:r>
            <a:r>
              <a:rPr lang="en-US" sz="2400" b="1" dirty="0">
                <a:solidFill>
                  <a:srgbClr val="7030A0"/>
                </a:solidFill>
              </a:rPr>
              <a:t>     Ex:</a:t>
            </a:r>
          </a:p>
          <a:p>
            <a:pPr marL="914400" lvl="2" indent="0">
              <a:buNone/>
            </a:pPr>
            <a:r>
              <a:rPr lang="en-US" sz="2400" dirty="0"/>
              <a:t>List </a:t>
            </a:r>
            <a:r>
              <a:rPr lang="en-US" sz="2400" dirty="0" err="1"/>
              <a:t>list</a:t>
            </a:r>
            <a:r>
              <a:rPr lang="en-US" sz="2400" dirty="0"/>
              <a:t> = new </a:t>
            </a:r>
            <a:r>
              <a:rPr lang="en-US" sz="2400" dirty="0" err="1"/>
              <a:t>ArrayList</a:t>
            </a:r>
            <a:r>
              <a:rPr lang="en-US" sz="2400" dirty="0"/>
              <a:t>();    </a:t>
            </a:r>
          </a:p>
          <a:p>
            <a:pPr marL="914400" lvl="2" indent="0">
              <a:buNone/>
            </a:pPr>
            <a:r>
              <a:rPr lang="en-US" sz="2400" dirty="0" err="1"/>
              <a:t>list.add</a:t>
            </a:r>
            <a:r>
              <a:rPr lang="en-US" sz="2400" dirty="0"/>
              <a:t>("hello");    </a:t>
            </a:r>
          </a:p>
          <a:p>
            <a:pPr marL="914400" lvl="2" indent="0">
              <a:buNone/>
            </a:pPr>
            <a:r>
              <a:rPr lang="en-US" sz="2400" dirty="0"/>
              <a:t>String s = (String) </a:t>
            </a:r>
            <a:r>
              <a:rPr lang="en-US" sz="2400" dirty="0" err="1"/>
              <a:t>list.get</a:t>
            </a:r>
            <a:r>
              <a:rPr lang="en-US" sz="2400" dirty="0"/>
              <a:t>(0);//typecasting    </a:t>
            </a:r>
          </a:p>
          <a:p>
            <a:pPr marL="914400" lvl="2" indent="0">
              <a:buNone/>
            </a:pPr>
            <a:r>
              <a:rPr lang="en-US" sz="2400" dirty="0"/>
              <a:t>After Generics, we don't need to typecast the object.  </a:t>
            </a:r>
          </a:p>
          <a:p>
            <a:pPr marL="914400" lvl="2" indent="0">
              <a:buNone/>
            </a:pPr>
            <a:r>
              <a:rPr lang="en-US" sz="2400" dirty="0"/>
              <a:t>List&lt;String&gt; list = new </a:t>
            </a:r>
            <a:r>
              <a:rPr lang="en-US" sz="2400" dirty="0" err="1"/>
              <a:t>ArrayList</a:t>
            </a:r>
            <a:r>
              <a:rPr lang="en-US" sz="2400" dirty="0"/>
              <a:t>&lt;String&gt;();    </a:t>
            </a:r>
          </a:p>
          <a:p>
            <a:pPr marL="914400" lvl="2" indent="0">
              <a:buNone/>
            </a:pPr>
            <a:r>
              <a:rPr lang="en-US" sz="2400" dirty="0" err="1"/>
              <a:t>list.add</a:t>
            </a:r>
            <a:r>
              <a:rPr lang="en-US" sz="2400" dirty="0"/>
              <a:t>("hello");    </a:t>
            </a:r>
          </a:p>
          <a:p>
            <a:pPr marL="914400" lvl="2" indent="0">
              <a:buNone/>
            </a:pPr>
            <a:r>
              <a:rPr lang="en-US" sz="2400" dirty="0"/>
              <a:t>String s = </a:t>
            </a:r>
            <a:r>
              <a:rPr lang="en-US" sz="2400" dirty="0" err="1"/>
              <a:t>list.get</a:t>
            </a:r>
            <a:r>
              <a:rPr lang="en-US" sz="2400" dirty="0"/>
              <a:t>(0);</a:t>
            </a:r>
          </a:p>
        </p:txBody>
      </p:sp>
    </p:spTree>
    <p:extLst>
      <p:ext uri="{BB962C8B-B14F-4D97-AF65-F5344CB8AC3E}">
        <p14:creationId xmlns:p14="http://schemas.microsoft.com/office/powerpoint/2010/main" val="3886831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D1DC36-1C56-99D9-7E84-FC08A66D6A6E}"/>
              </a:ext>
            </a:extLst>
          </p:cNvPr>
          <p:cNvSpPr>
            <a:spLocks noGrp="1"/>
          </p:cNvSpPr>
          <p:nvPr>
            <p:ph idx="1"/>
          </p:nvPr>
        </p:nvSpPr>
        <p:spPr>
          <a:xfrm>
            <a:off x="638175" y="904876"/>
            <a:ext cx="11148732" cy="5495924"/>
          </a:xfrm>
        </p:spPr>
        <p:txBody>
          <a:bodyPr/>
          <a:lstStyle/>
          <a:p>
            <a:pPr marL="0" indent="0">
              <a:buNone/>
            </a:pPr>
            <a:r>
              <a:rPr lang="en-US" b="1" dirty="0">
                <a:solidFill>
                  <a:srgbClr val="7030A0"/>
                </a:solidFill>
              </a:rPr>
              <a:t>3) Compile-Time Checking:</a:t>
            </a:r>
          </a:p>
          <a:p>
            <a:r>
              <a:rPr lang="en-US" dirty="0"/>
              <a:t>It will check the type at compile time so problem will not occur at runtime.</a:t>
            </a:r>
          </a:p>
          <a:p>
            <a:r>
              <a:rPr lang="en-US" dirty="0"/>
              <a:t>The good programming strategy says it is far better to handle the problem at compile time than runtime.</a:t>
            </a:r>
          </a:p>
          <a:p>
            <a:pPr marL="0" indent="0">
              <a:buNone/>
            </a:pPr>
            <a:r>
              <a:rPr lang="en-US" dirty="0"/>
              <a:t>     </a:t>
            </a:r>
          </a:p>
          <a:p>
            <a:pPr marL="0" indent="0">
              <a:buNone/>
            </a:pPr>
            <a:r>
              <a:rPr lang="en-US" b="1" dirty="0">
                <a:solidFill>
                  <a:srgbClr val="7030A0"/>
                </a:solidFill>
              </a:rPr>
              <a:t>     Example:</a:t>
            </a:r>
          </a:p>
          <a:p>
            <a:pPr marL="457200" lvl="1" indent="0">
              <a:buNone/>
            </a:pPr>
            <a:r>
              <a:rPr lang="en-US" dirty="0"/>
              <a:t>List&lt;String&gt; list = new </a:t>
            </a:r>
            <a:r>
              <a:rPr lang="en-US" dirty="0" err="1"/>
              <a:t>ArrayList</a:t>
            </a:r>
            <a:r>
              <a:rPr lang="en-US" dirty="0"/>
              <a:t>&lt;String&gt;();    </a:t>
            </a:r>
          </a:p>
          <a:p>
            <a:pPr marL="457200" lvl="1" indent="0">
              <a:buNone/>
            </a:pPr>
            <a:r>
              <a:rPr lang="en-US" dirty="0" err="1"/>
              <a:t>list.add</a:t>
            </a:r>
            <a:r>
              <a:rPr lang="en-US" dirty="0"/>
              <a:t>("hello");    </a:t>
            </a:r>
          </a:p>
          <a:p>
            <a:pPr marL="457200" lvl="1" indent="0">
              <a:buNone/>
            </a:pPr>
            <a:r>
              <a:rPr lang="en-US" dirty="0" err="1"/>
              <a:t>list.add</a:t>
            </a:r>
            <a:r>
              <a:rPr lang="en-US" dirty="0"/>
              <a:t>(32);//Compile Time Error</a:t>
            </a:r>
          </a:p>
        </p:txBody>
      </p:sp>
    </p:spTree>
    <p:extLst>
      <p:ext uri="{BB962C8B-B14F-4D97-AF65-F5344CB8AC3E}">
        <p14:creationId xmlns:p14="http://schemas.microsoft.com/office/powerpoint/2010/main" val="3633153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C235B4B-56EC-C8CB-208A-BDCA1980F619}"/>
              </a:ext>
            </a:extLst>
          </p:cNvPr>
          <p:cNvSpPr>
            <a:spLocks noGrp="1" noChangeArrowheads="1"/>
          </p:cNvSpPr>
          <p:nvPr>
            <p:ph idx="1"/>
          </p:nvPr>
        </p:nvSpPr>
        <p:spPr bwMode="auto">
          <a:xfrm>
            <a:off x="708213" y="305068"/>
            <a:ext cx="8812306" cy="62478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java.util.ArrayList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java.util.Collections</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lang="en-US" altLang="en-US" sz="1600" dirty="0" err="1">
                <a:solidFill>
                  <a:srgbClr val="000000"/>
                </a:solidFill>
                <a:latin typeface="Courier New" panose="02070309020205020404" pitchFamily="49" charset="0"/>
                <a:cs typeface="Courier New" panose="02070309020205020404" pitchFamily="49" charset="0"/>
              </a:rPr>
              <a:t>SortNames</a:t>
            </a:r>
            <a:b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6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ArrayList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ArrayList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Bhaanu</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Chandhu</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Divya</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Abhi</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.add</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Eesha</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"Before sorting"</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Collections</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sort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"Before sorting"</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al</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6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6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name</a:t>
            </a: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6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0274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2B47-C3A7-88AC-356A-5F927B5862EC}"/>
              </a:ext>
            </a:extLst>
          </p:cNvPr>
          <p:cNvSpPr>
            <a:spLocks noGrp="1"/>
          </p:cNvSpPr>
          <p:nvPr>
            <p:ph type="title"/>
          </p:nvPr>
        </p:nvSpPr>
        <p:spPr>
          <a:xfrm>
            <a:off x="766482" y="96184"/>
            <a:ext cx="10515600" cy="952687"/>
          </a:xfrm>
        </p:spPr>
        <p:txBody>
          <a:bodyPr/>
          <a:lstStyle/>
          <a:p>
            <a:r>
              <a:rPr lang="en-US" dirty="0"/>
              <a:t>User defined Generic class</a:t>
            </a:r>
          </a:p>
        </p:txBody>
      </p:sp>
      <p:sp>
        <p:nvSpPr>
          <p:cNvPr id="4" name="Rectangle 1">
            <a:extLst>
              <a:ext uri="{FF2B5EF4-FFF2-40B4-BE49-F238E27FC236}">
                <a16:creationId xmlns:a16="http://schemas.microsoft.com/office/drawing/2014/main" id="{71C5B03A-895B-ACDB-D559-54CDA9C8A1EB}"/>
              </a:ext>
            </a:extLst>
          </p:cNvPr>
          <p:cNvSpPr>
            <a:spLocks noGrp="1" noChangeArrowheads="1"/>
          </p:cNvSpPr>
          <p:nvPr>
            <p:ph idx="1"/>
          </p:nvPr>
        </p:nvSpPr>
        <p:spPr bwMode="auto">
          <a:xfrm>
            <a:off x="903194" y="1093680"/>
            <a:ext cx="10385612"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Ex1</a:t>
            </a:r>
            <a:b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4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MyClass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m1</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MyClass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"100"</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"Generic class is returning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m1</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.getInfo());</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MyClass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 </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m2</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MyClass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Double</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r>
              <a:rPr kumimoji="0" lang="en-US" altLang="en-US" sz="14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10.25</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"Generic class is returning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m2</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.getInfo().</a:t>
            </a:r>
            <a:r>
              <a:rPr kumimoji="0" lang="en-US" altLang="en-US" sz="14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getClass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MyClass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400" b="0" i="0" u="none" strike="noStrike" cap="none" normalizeH="0" baseline="0" dirty="0">
                <a:ln>
                  <a:noFill/>
                </a:ln>
                <a:solidFill>
                  <a:srgbClr val="007E8A"/>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7E8A"/>
                </a:solidFill>
                <a:effectLst/>
                <a:latin typeface="Courier New" panose="02070309020205020404" pitchFamily="49" charset="0"/>
                <a:cs typeface="Courier New" panose="02070309020205020404" pitchFamily="49" charset="0"/>
              </a:rPr>
              <a:t>T </a:t>
            </a:r>
            <a:r>
              <a:rPr kumimoji="0" lang="en-US" altLang="en-US" sz="14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MyClass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007E8A"/>
                </a:solidFill>
                <a:effectLst/>
                <a:latin typeface="Courier New" panose="02070309020205020404" pitchFamily="49" charset="0"/>
                <a:cs typeface="Courier New" panose="02070309020205020404" pitchFamily="49" charset="0"/>
              </a:rPr>
              <a:t>T </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this</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a:t>
            </a:r>
            <a:r>
              <a:rPr kumimoji="0" lang="en-US" altLang="en-US" sz="1400" b="0" i="0" u="none" strike="noStrike" cap="none" normalizeH="0" baseline="0" dirty="0">
                <a:ln>
                  <a:noFill/>
                </a:ln>
                <a:solidFill>
                  <a:srgbClr val="007E8A"/>
                </a:solidFill>
                <a:effectLst/>
                <a:latin typeface="Courier New" panose="02070309020205020404" pitchFamily="49" charset="0"/>
                <a:cs typeface="Courier New" panose="02070309020205020404" pitchFamily="49" charset="0"/>
              </a:rPr>
              <a:t>T </a:t>
            </a:r>
            <a:r>
              <a:rPr kumimoji="0" lang="en-US" altLang="en-US" sz="1400" b="0"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getInfo</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4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return </a:t>
            </a:r>
            <a:r>
              <a:rPr kumimoji="0" lang="en-US" altLang="en-US" sz="14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t</a:t>
            </a: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4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29250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0092278-3303-50DF-FFAB-304BF66FB8B6}"/>
              </a:ext>
            </a:extLst>
          </p:cNvPr>
          <p:cNvSpPr>
            <a:spLocks noGrp="1" noChangeArrowheads="1"/>
          </p:cNvSpPr>
          <p:nvPr>
            <p:ph idx="1"/>
          </p:nvPr>
        </p:nvSpPr>
        <p:spPr bwMode="auto">
          <a:xfrm>
            <a:off x="730623" y="197346"/>
            <a:ext cx="10439400" cy="64633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Ex2</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Float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Show&lt;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Float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10.5f</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.getInfo</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s1</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Show&lt;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Integer</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r>
              <a:rPr kumimoji="0" lang="en-US" altLang="en-US" sz="18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s1</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.getInfo());</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class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Show</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&lt;</a:t>
            </a:r>
            <a:r>
              <a:rPr kumimoji="0" lang="en-US" altLang="en-US" sz="1800" b="0" i="0" u="none" strike="noStrike" cap="none" normalizeH="0" baseline="0" dirty="0">
                <a:ln>
                  <a:noFill/>
                </a:ln>
                <a:solidFill>
                  <a:srgbClr val="007E8A"/>
                </a:solidFill>
                <a:effectLst/>
                <a:latin typeface="Courier New" panose="02070309020205020404" pitchFamily="49" charset="0"/>
                <a:cs typeface="Courier New" panose="02070309020205020404" pitchFamily="49" charset="0"/>
              </a:rPr>
              <a:t>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extends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Number</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&gt;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7E8A"/>
                </a:solidFill>
                <a:effectLst/>
                <a:latin typeface="Courier New" panose="02070309020205020404" pitchFamily="49" charset="0"/>
                <a:cs typeface="Courier New" panose="02070309020205020404" pitchFamily="49" charset="0"/>
              </a:rPr>
              <a:t>T </a:t>
            </a:r>
            <a:r>
              <a:rPr kumimoji="0" lang="en-US" altLang="en-US" sz="1800" b="0" i="0"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Show</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7E8A"/>
                </a:solidFill>
                <a:effectLst/>
                <a:latin typeface="Courier New" panose="02070309020205020404" pitchFamily="49" charset="0"/>
                <a:cs typeface="Courier New" panose="02070309020205020404" pitchFamily="49" charset="0"/>
              </a:rPr>
              <a:t>T </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this</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a:t>
            </a:r>
            <a:r>
              <a:rPr kumimoji="0" lang="en-US" altLang="en-US" sz="1800" b="0" i="0" u="none" strike="noStrike" cap="none" normalizeH="0" baseline="0" dirty="0">
                <a:ln>
                  <a:noFill/>
                </a:ln>
                <a:solidFill>
                  <a:srgbClr val="007E8A"/>
                </a:solidFill>
                <a:effectLst/>
                <a:latin typeface="Courier New" panose="02070309020205020404" pitchFamily="49" charset="0"/>
                <a:cs typeface="Courier New" panose="02070309020205020404" pitchFamily="49" charset="0"/>
              </a:rPr>
              <a:t>T </a:t>
            </a:r>
            <a:r>
              <a:rPr kumimoji="0" lang="en-US" altLang="en-US" sz="1800" b="0" i="0" u="none" strike="noStrike" cap="none" normalizeH="0" baseline="0" dirty="0" err="1">
                <a:ln>
                  <a:noFill/>
                </a:ln>
                <a:solidFill>
                  <a:srgbClr val="00627A"/>
                </a:solidFill>
                <a:effectLst/>
                <a:latin typeface="Courier New" panose="02070309020205020404" pitchFamily="49" charset="0"/>
                <a:cs typeface="Courier New" panose="02070309020205020404" pitchFamily="49" charset="0"/>
              </a:rPr>
              <a:t>getInfo</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return </a:t>
            </a:r>
            <a:r>
              <a:rPr kumimoji="0" lang="en-US" altLang="en-US" sz="1800" b="0" i="0" u="none" strike="noStrike" cap="none" normalizeH="0" baseline="0" dirty="0">
                <a:ln>
                  <a:noFill/>
                </a:ln>
                <a:solidFill>
                  <a:srgbClr val="871094"/>
                </a:solidFill>
                <a:effectLst/>
                <a:latin typeface="Courier New" panose="02070309020205020404" pitchFamily="49" charset="0"/>
                <a:cs typeface="Courier New" panose="02070309020205020404" pitchFamily="49" charset="0"/>
              </a:rPr>
              <a:t>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623465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7EC2F1-3E7F-E811-33C3-B6A22F2A1CC6}"/>
              </a:ext>
            </a:extLst>
          </p:cNvPr>
          <p:cNvSpPr>
            <a:spLocks noGrp="1"/>
          </p:cNvSpPr>
          <p:nvPr>
            <p:ph type="ctrTitle"/>
          </p:nvPr>
        </p:nvSpPr>
        <p:spPr/>
        <p:txBody>
          <a:bodyPr/>
          <a:lstStyle/>
          <a:p>
            <a:r>
              <a:rPr lang="en-US" dirty="0"/>
              <a:t>Random class</a:t>
            </a:r>
          </a:p>
        </p:txBody>
      </p:sp>
      <p:sp>
        <p:nvSpPr>
          <p:cNvPr id="5" name="Subtitle 4">
            <a:extLst>
              <a:ext uri="{FF2B5EF4-FFF2-40B4-BE49-F238E27FC236}">
                <a16:creationId xmlns:a16="http://schemas.microsoft.com/office/drawing/2014/main" id="{4D6273D2-29DD-8C35-5DAA-4D9BB605380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300582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2DDF-CBF0-2260-B56B-3FC21810CA84}"/>
              </a:ext>
            </a:extLst>
          </p:cNvPr>
          <p:cNvSpPr>
            <a:spLocks noGrp="1"/>
          </p:cNvSpPr>
          <p:nvPr>
            <p:ph type="title"/>
          </p:nvPr>
        </p:nvSpPr>
        <p:spPr/>
        <p:txBody>
          <a:bodyPr/>
          <a:lstStyle/>
          <a:p>
            <a:r>
              <a:rPr lang="en-US" dirty="0"/>
              <a:t>Random class in Java?</a:t>
            </a:r>
          </a:p>
        </p:txBody>
      </p:sp>
      <p:sp>
        <p:nvSpPr>
          <p:cNvPr id="3" name="Content Placeholder 2">
            <a:extLst>
              <a:ext uri="{FF2B5EF4-FFF2-40B4-BE49-F238E27FC236}">
                <a16:creationId xmlns:a16="http://schemas.microsoft.com/office/drawing/2014/main" id="{15D3C9B4-48EF-7A65-F443-240FEED26A36}"/>
              </a:ext>
            </a:extLst>
          </p:cNvPr>
          <p:cNvSpPr>
            <a:spLocks noGrp="1"/>
          </p:cNvSpPr>
          <p:nvPr>
            <p:ph idx="1"/>
          </p:nvPr>
        </p:nvSpPr>
        <p:spPr>
          <a:xfrm>
            <a:off x="838200" y="1825625"/>
            <a:ext cx="10815918" cy="4351338"/>
          </a:xfrm>
        </p:spPr>
        <p:txBody>
          <a:bodyPr/>
          <a:lstStyle/>
          <a:p>
            <a:r>
              <a:rPr lang="en-US" dirty="0"/>
              <a:t>In Java, Random class is a part of </a:t>
            </a:r>
            <a:r>
              <a:rPr lang="en-US" b="1" dirty="0" err="1">
                <a:solidFill>
                  <a:srgbClr val="7030A0"/>
                </a:solidFill>
              </a:rPr>
              <a:t>java.util</a:t>
            </a:r>
            <a:r>
              <a:rPr lang="en-US" b="1" dirty="0">
                <a:solidFill>
                  <a:srgbClr val="7030A0"/>
                </a:solidFill>
              </a:rPr>
              <a:t> </a:t>
            </a:r>
            <a:r>
              <a:rPr lang="en-US" dirty="0"/>
              <a:t>package. </a:t>
            </a:r>
          </a:p>
          <a:p>
            <a:pPr marL="0" indent="0">
              <a:buNone/>
            </a:pPr>
            <a:endParaRPr lang="en-US" dirty="0"/>
          </a:p>
          <a:p>
            <a:r>
              <a:rPr lang="en-US" dirty="0"/>
              <a:t>The generation of random numbers takes place by using an instance of the Java Random Class. </a:t>
            </a:r>
          </a:p>
          <a:p>
            <a:pPr marL="0" indent="0">
              <a:buNone/>
            </a:pPr>
            <a:endParaRPr lang="en-US" dirty="0"/>
          </a:p>
          <a:p>
            <a:r>
              <a:rPr lang="en-US" dirty="0"/>
              <a:t>This class provides different methods in order to produce random numbers of type </a:t>
            </a:r>
            <a:r>
              <a:rPr lang="en-US" dirty="0" err="1"/>
              <a:t>boolean</a:t>
            </a:r>
            <a:r>
              <a:rPr lang="en-US" dirty="0"/>
              <a:t>, integer, double, long, float, etc.</a:t>
            </a:r>
          </a:p>
        </p:txBody>
      </p:sp>
    </p:spTree>
    <p:extLst>
      <p:ext uri="{BB962C8B-B14F-4D97-AF65-F5344CB8AC3E}">
        <p14:creationId xmlns:p14="http://schemas.microsoft.com/office/powerpoint/2010/main" val="386380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4F117-605C-0F7D-FC85-B8FFAC1D6027}"/>
              </a:ext>
            </a:extLst>
          </p:cNvPr>
          <p:cNvSpPr>
            <a:spLocks noGrp="1"/>
          </p:cNvSpPr>
          <p:nvPr>
            <p:ph type="title"/>
          </p:nvPr>
        </p:nvSpPr>
        <p:spPr/>
        <p:txBody>
          <a:bodyPr/>
          <a:lstStyle/>
          <a:p>
            <a:r>
              <a:rPr lang="en-US" dirty="0"/>
              <a:t>Constructors used in a Java Random class</a:t>
            </a:r>
          </a:p>
        </p:txBody>
      </p:sp>
      <p:sp>
        <p:nvSpPr>
          <p:cNvPr id="3" name="Content Placeholder 2">
            <a:extLst>
              <a:ext uri="{FF2B5EF4-FFF2-40B4-BE49-F238E27FC236}">
                <a16:creationId xmlns:a16="http://schemas.microsoft.com/office/drawing/2014/main" id="{71A96880-B8DA-B359-E4E1-192A160CBC9D}"/>
              </a:ext>
            </a:extLst>
          </p:cNvPr>
          <p:cNvSpPr>
            <a:spLocks noGrp="1"/>
          </p:cNvSpPr>
          <p:nvPr>
            <p:ph idx="1"/>
          </p:nvPr>
        </p:nvSpPr>
        <p:spPr>
          <a:xfrm>
            <a:off x="838200" y="1825625"/>
            <a:ext cx="10815918" cy="4351338"/>
          </a:xfrm>
        </p:spPr>
        <p:txBody>
          <a:bodyPr/>
          <a:lstStyle/>
          <a:p>
            <a:pPr marL="0" indent="0">
              <a:buNone/>
            </a:pPr>
            <a:r>
              <a:rPr lang="en-US" dirty="0"/>
              <a:t>This class contains two constructors that are mentioned below:</a:t>
            </a:r>
          </a:p>
          <a:p>
            <a:endParaRPr lang="en-US" dirty="0"/>
          </a:p>
          <a:p>
            <a:r>
              <a:rPr lang="en-US" b="1" dirty="0">
                <a:solidFill>
                  <a:srgbClr val="7030A0"/>
                </a:solidFill>
              </a:rPr>
              <a:t>Random(): </a:t>
            </a:r>
            <a:r>
              <a:rPr lang="en-US" dirty="0"/>
              <a:t>this constructor helps in creating a new random generator</a:t>
            </a:r>
          </a:p>
          <a:p>
            <a:r>
              <a:rPr lang="en-US" b="1" dirty="0">
                <a:solidFill>
                  <a:srgbClr val="7030A0"/>
                </a:solidFill>
              </a:rPr>
              <a:t>R</a:t>
            </a:r>
            <a:r>
              <a:rPr lang="en-US" b="1">
                <a:solidFill>
                  <a:srgbClr val="7030A0"/>
                </a:solidFill>
              </a:rPr>
              <a:t>andom</a:t>
            </a:r>
            <a:r>
              <a:rPr lang="en-US" b="1" dirty="0">
                <a:solidFill>
                  <a:srgbClr val="7030A0"/>
                </a:solidFill>
              </a:rPr>
              <a:t>(long seed): </a:t>
            </a:r>
            <a:r>
              <a:rPr lang="en-US" dirty="0"/>
              <a:t>this constructor helps in creating a new random generator using specified seed</a:t>
            </a:r>
          </a:p>
        </p:txBody>
      </p:sp>
    </p:spTree>
    <p:extLst>
      <p:ext uri="{BB962C8B-B14F-4D97-AF65-F5344CB8AC3E}">
        <p14:creationId xmlns:p14="http://schemas.microsoft.com/office/powerpoint/2010/main" val="3189676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2FDA4-9634-F20B-B9C1-07B8EF98FA32}"/>
              </a:ext>
            </a:extLst>
          </p:cNvPr>
          <p:cNvSpPr>
            <a:spLocks noGrp="1"/>
          </p:cNvSpPr>
          <p:nvPr>
            <p:ph type="title"/>
          </p:nvPr>
        </p:nvSpPr>
        <p:spPr/>
        <p:txBody>
          <a:bodyPr/>
          <a:lstStyle/>
          <a:p>
            <a:r>
              <a:rPr lang="en-US" dirty="0"/>
              <a:t>Introduction to Collections Framework</a:t>
            </a:r>
          </a:p>
        </p:txBody>
      </p:sp>
      <p:sp>
        <p:nvSpPr>
          <p:cNvPr id="3" name="Content Placeholder 2">
            <a:extLst>
              <a:ext uri="{FF2B5EF4-FFF2-40B4-BE49-F238E27FC236}">
                <a16:creationId xmlns:a16="http://schemas.microsoft.com/office/drawing/2014/main" id="{E9C87DF2-5864-1585-37F9-923BF9AF3E5F}"/>
              </a:ext>
            </a:extLst>
          </p:cNvPr>
          <p:cNvSpPr>
            <a:spLocks noGrp="1"/>
          </p:cNvSpPr>
          <p:nvPr>
            <p:ph idx="1"/>
          </p:nvPr>
        </p:nvSpPr>
        <p:spPr>
          <a:xfrm>
            <a:off x="650449" y="1690688"/>
            <a:ext cx="11227323" cy="4728965"/>
          </a:xfrm>
        </p:spPr>
        <p:txBody>
          <a:bodyPr>
            <a:normAutofit/>
          </a:bodyPr>
          <a:lstStyle/>
          <a:p>
            <a:r>
              <a:rPr lang="en-US" dirty="0"/>
              <a:t>“The Collections Framework provides a well-designed set of interfaces and classes for storing and manipulating groups of data as a single unit, a collection.” -java.sun.com </a:t>
            </a:r>
          </a:p>
          <a:p>
            <a:r>
              <a:rPr lang="en-US" dirty="0"/>
              <a:t> The standard data structure in Java can be implemented in Java using some library classes and methods. These classes are present in </a:t>
            </a:r>
            <a:r>
              <a:rPr lang="en-US" b="1" dirty="0" err="1">
                <a:solidFill>
                  <a:srgbClr val="7030A0"/>
                </a:solidFill>
              </a:rPr>
              <a:t>java.util</a:t>
            </a:r>
            <a:r>
              <a:rPr lang="en-US" b="1" dirty="0">
                <a:solidFill>
                  <a:srgbClr val="7030A0"/>
                </a:solidFill>
              </a:rPr>
              <a:t> </a:t>
            </a:r>
            <a:r>
              <a:rPr lang="en-US" dirty="0"/>
              <a:t>package. </a:t>
            </a:r>
          </a:p>
          <a:p>
            <a:r>
              <a:rPr lang="en-US" dirty="0"/>
              <a:t>The collection framework is comprised of collection classes and collection interfaces. </a:t>
            </a:r>
          </a:p>
          <a:p>
            <a:r>
              <a:rPr lang="en-US" dirty="0"/>
              <a:t>Collection is a group of objects which are designed to perform certain task. These tasks are associated with data structures.</a:t>
            </a:r>
          </a:p>
          <a:p>
            <a:endParaRPr lang="en-US" dirty="0"/>
          </a:p>
        </p:txBody>
      </p:sp>
    </p:spTree>
    <p:extLst>
      <p:ext uri="{BB962C8B-B14F-4D97-AF65-F5344CB8AC3E}">
        <p14:creationId xmlns:p14="http://schemas.microsoft.com/office/powerpoint/2010/main" val="3602458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EABEF5E-8BC3-6CDE-1817-035EF05CE4F5}"/>
              </a:ext>
            </a:extLst>
          </p:cNvPr>
          <p:cNvGraphicFramePr>
            <a:graphicFrameLocks noGrp="1"/>
          </p:cNvGraphicFramePr>
          <p:nvPr>
            <p:ph idx="1"/>
            <p:extLst>
              <p:ext uri="{D42A27DB-BD31-4B8C-83A1-F6EECF244321}">
                <p14:modId xmlns:p14="http://schemas.microsoft.com/office/powerpoint/2010/main" val="3590273853"/>
              </p:ext>
            </p:extLst>
          </p:nvPr>
        </p:nvGraphicFramePr>
        <p:xfrm>
          <a:off x="851647" y="985576"/>
          <a:ext cx="10901083" cy="5809671"/>
        </p:xfrm>
        <a:graphic>
          <a:graphicData uri="http://schemas.openxmlformats.org/drawingml/2006/table">
            <a:tbl>
              <a:tblPr/>
              <a:tblGrid>
                <a:gridCol w="2537012">
                  <a:extLst>
                    <a:ext uri="{9D8B030D-6E8A-4147-A177-3AD203B41FA5}">
                      <a16:colId xmlns:a16="http://schemas.microsoft.com/office/drawing/2014/main" val="1914428892"/>
                    </a:ext>
                  </a:extLst>
                </a:gridCol>
                <a:gridCol w="8364071">
                  <a:extLst>
                    <a:ext uri="{9D8B030D-6E8A-4147-A177-3AD203B41FA5}">
                      <a16:colId xmlns:a16="http://schemas.microsoft.com/office/drawing/2014/main" val="2338615196"/>
                    </a:ext>
                  </a:extLst>
                </a:gridCol>
              </a:tblGrid>
              <a:tr h="270004">
                <a:tc>
                  <a:txBody>
                    <a:bodyPr/>
                    <a:lstStyle/>
                    <a:p>
                      <a:pPr algn="ctr"/>
                      <a:r>
                        <a:rPr lang="en-US" sz="1800" b="1" dirty="0">
                          <a:effectLst/>
                          <a:latin typeface="Times New Roman" panose="02020603050405020304" pitchFamily="18" charset="0"/>
                          <a:cs typeface="Times New Roman" panose="02020603050405020304" pitchFamily="18" charset="0"/>
                        </a:rPr>
                        <a:t>Method</a:t>
                      </a:r>
                      <a:endParaRPr lang="en-US" sz="1800" dirty="0">
                        <a:effectLst/>
                        <a:latin typeface="Times New Roman" panose="02020603050405020304" pitchFamily="18" charset="0"/>
                        <a:cs typeface="Times New Roman" panose="02020603050405020304" pitchFamily="18" charset="0"/>
                      </a:endParaRPr>
                    </a:p>
                  </a:txBody>
                  <a:tcPr marL="20840" marR="50015" marT="25008" marB="25008" anchor="ctr">
                    <a:lnL>
                      <a:noFill/>
                    </a:lnL>
                    <a:lnR>
                      <a:noFill/>
                    </a:lnR>
                    <a:lnT>
                      <a:noFill/>
                    </a:lnT>
                    <a:lnB>
                      <a:noFill/>
                    </a:lnB>
                    <a:solidFill>
                      <a:srgbClr val="008DD9"/>
                    </a:solidFill>
                  </a:tcPr>
                </a:tc>
                <a:tc>
                  <a:txBody>
                    <a:bodyPr/>
                    <a:lstStyle/>
                    <a:p>
                      <a:pPr algn="ctr"/>
                      <a:r>
                        <a:rPr lang="en-US" sz="1800" b="1" dirty="0">
                          <a:effectLst/>
                          <a:latin typeface="Times New Roman" panose="02020603050405020304" pitchFamily="18" charset="0"/>
                          <a:cs typeface="Times New Roman" panose="02020603050405020304" pitchFamily="18" charset="0"/>
                        </a:rPr>
                        <a:t>Functionality</a:t>
                      </a:r>
                      <a:endParaRPr lang="en-US" sz="1800" dirty="0">
                        <a:effectLst/>
                        <a:latin typeface="Times New Roman" panose="02020603050405020304" pitchFamily="18" charset="0"/>
                        <a:cs typeface="Times New Roman" panose="02020603050405020304" pitchFamily="18" charset="0"/>
                      </a:endParaRPr>
                    </a:p>
                  </a:txBody>
                  <a:tcPr marL="20840" marR="50015" marT="25008" marB="25008" anchor="ctr">
                    <a:lnL>
                      <a:noFill/>
                    </a:lnL>
                    <a:lnR>
                      <a:noFill/>
                    </a:lnR>
                    <a:lnT>
                      <a:noFill/>
                    </a:lnT>
                    <a:lnB>
                      <a:noFill/>
                    </a:lnB>
                    <a:solidFill>
                      <a:srgbClr val="008DD9"/>
                    </a:solidFill>
                  </a:tcPr>
                </a:tc>
                <a:extLst>
                  <a:ext uri="{0D108BD9-81ED-4DB2-BD59-A6C34878D82A}">
                    <a16:rowId xmlns:a16="http://schemas.microsoft.com/office/drawing/2014/main" val="861759395"/>
                  </a:ext>
                </a:extLst>
              </a:tr>
              <a:tr h="660847">
                <a:tc>
                  <a:txBody>
                    <a:bodyPr/>
                    <a:lstStyle/>
                    <a:p>
                      <a:pPr algn="l"/>
                      <a:r>
                        <a:rPr lang="en-US" sz="1800" dirty="0" err="1">
                          <a:effectLst/>
                          <a:latin typeface="Times New Roman" panose="02020603050405020304" pitchFamily="18" charset="0"/>
                          <a:cs typeface="Times New Roman" panose="02020603050405020304" pitchFamily="18" charset="0"/>
                        </a:rPr>
                        <a:t>nextDouble</a:t>
                      </a:r>
                      <a:r>
                        <a:rPr lang="en-US" sz="1800" dirty="0">
                          <a:effectLst/>
                          <a:latin typeface="Times New Roman" panose="02020603050405020304" pitchFamily="18" charset="0"/>
                          <a:cs typeface="Times New Roman" panose="02020603050405020304" pitchFamily="18" charset="0"/>
                        </a:rPr>
                        <a:t>()</a:t>
                      </a:r>
                    </a:p>
                  </a:txBody>
                  <a:tcPr marL="20840" marR="50015" marT="25008" marB="25008" anchor="ctr">
                    <a:lnL>
                      <a:noFill/>
                    </a:lnL>
                    <a:lnR>
                      <a:noFill/>
                    </a:lnR>
                    <a:lnT>
                      <a:noFill/>
                    </a:lnT>
                    <a:lnB>
                      <a:noFill/>
                    </a:lnB>
                  </a:tcPr>
                </a:tc>
                <a:tc>
                  <a:txBody>
                    <a:bodyPr/>
                    <a:lstStyle/>
                    <a:p>
                      <a:r>
                        <a:rPr lang="en-US" sz="1800">
                          <a:effectLst/>
                          <a:latin typeface="Times New Roman" panose="02020603050405020304" pitchFamily="18" charset="0"/>
                          <a:cs typeface="Times New Roman" panose="02020603050405020304" pitchFamily="18" charset="0"/>
                        </a:rPr>
                        <a:t>Returns the next pseudo-random number that is a double value between the range of 0.0 to 1.0.</a:t>
                      </a:r>
                    </a:p>
                  </a:txBody>
                  <a:tcPr marL="20840" marR="50015" marT="25008" marB="25008" anchor="ctr">
                    <a:lnL>
                      <a:noFill/>
                    </a:lnL>
                    <a:lnR>
                      <a:noFill/>
                    </a:lnR>
                    <a:lnT>
                      <a:noFill/>
                    </a:lnT>
                    <a:lnB>
                      <a:noFill/>
                    </a:lnB>
                  </a:tcPr>
                </a:tc>
                <a:extLst>
                  <a:ext uri="{0D108BD9-81ED-4DB2-BD59-A6C34878D82A}">
                    <a16:rowId xmlns:a16="http://schemas.microsoft.com/office/drawing/2014/main" val="595051431"/>
                  </a:ext>
                </a:extLst>
              </a:tr>
              <a:tr h="660847">
                <a:tc>
                  <a:txBody>
                    <a:bodyPr/>
                    <a:lstStyle/>
                    <a:p>
                      <a:pPr algn="l"/>
                      <a:r>
                        <a:rPr lang="en-US" sz="1800" dirty="0" err="1">
                          <a:effectLst/>
                          <a:latin typeface="Times New Roman" panose="02020603050405020304" pitchFamily="18" charset="0"/>
                          <a:cs typeface="Times New Roman" panose="02020603050405020304" pitchFamily="18" charset="0"/>
                        </a:rPr>
                        <a:t>nextBoolean</a:t>
                      </a:r>
                      <a:r>
                        <a:rPr lang="en-US" sz="1800" dirty="0">
                          <a:effectLst/>
                          <a:latin typeface="Times New Roman" panose="02020603050405020304" pitchFamily="18" charset="0"/>
                          <a:cs typeface="Times New Roman" panose="02020603050405020304" pitchFamily="18" charset="0"/>
                        </a:rPr>
                        <a:t>()</a:t>
                      </a:r>
                    </a:p>
                  </a:txBody>
                  <a:tcPr marL="20840" marR="50015" marT="25008" marB="25008" anchor="ctr">
                    <a:lnL>
                      <a:noFill/>
                    </a:lnL>
                    <a:lnR>
                      <a:noFill/>
                    </a:lnR>
                    <a:lnT>
                      <a:noFill/>
                    </a:lnT>
                    <a:lnB>
                      <a:noFill/>
                    </a:lnB>
                  </a:tcPr>
                </a:tc>
                <a:tc>
                  <a:txBody>
                    <a:bodyPr/>
                    <a:lstStyle/>
                    <a:p>
                      <a:r>
                        <a:rPr lang="en-US" sz="1800" dirty="0">
                          <a:effectLst/>
                          <a:latin typeface="Times New Roman" panose="02020603050405020304" pitchFamily="18" charset="0"/>
                          <a:cs typeface="Times New Roman" panose="02020603050405020304" pitchFamily="18" charset="0"/>
                        </a:rPr>
                        <a:t>Returns the next pseudo-random which is a Boolean value from random number generator sequence</a:t>
                      </a:r>
                    </a:p>
                  </a:txBody>
                  <a:tcPr marL="20840" marR="50015" marT="25008" marB="25008" anchor="ctr">
                    <a:lnL>
                      <a:noFill/>
                    </a:lnL>
                    <a:lnR>
                      <a:noFill/>
                    </a:lnR>
                    <a:lnT>
                      <a:noFill/>
                    </a:lnT>
                    <a:lnB>
                      <a:noFill/>
                    </a:lnB>
                  </a:tcPr>
                </a:tc>
                <a:extLst>
                  <a:ext uri="{0D108BD9-81ED-4DB2-BD59-A6C34878D82A}">
                    <a16:rowId xmlns:a16="http://schemas.microsoft.com/office/drawing/2014/main" val="1724932622"/>
                  </a:ext>
                </a:extLst>
              </a:tr>
              <a:tr h="462286">
                <a:tc>
                  <a:txBody>
                    <a:bodyPr/>
                    <a:lstStyle/>
                    <a:p>
                      <a:pPr algn="l"/>
                      <a:r>
                        <a:rPr lang="en-US" sz="1800" dirty="0" err="1">
                          <a:effectLst/>
                          <a:latin typeface="Times New Roman" panose="02020603050405020304" pitchFamily="18" charset="0"/>
                          <a:cs typeface="Times New Roman" panose="02020603050405020304" pitchFamily="18" charset="0"/>
                        </a:rPr>
                        <a:t>nextFloat</a:t>
                      </a:r>
                      <a:r>
                        <a:rPr lang="en-US" sz="1800" dirty="0">
                          <a:effectLst/>
                          <a:latin typeface="Times New Roman" panose="02020603050405020304" pitchFamily="18" charset="0"/>
                          <a:cs typeface="Times New Roman" panose="02020603050405020304" pitchFamily="18" charset="0"/>
                        </a:rPr>
                        <a:t>()</a:t>
                      </a:r>
                    </a:p>
                  </a:txBody>
                  <a:tcPr marL="20840" marR="50015" marT="25008" marB="25008" anchor="ctr">
                    <a:lnL>
                      <a:noFill/>
                    </a:lnL>
                    <a:lnR>
                      <a:noFill/>
                    </a:lnR>
                    <a:lnT>
                      <a:noFill/>
                    </a:lnT>
                    <a:lnB>
                      <a:noFill/>
                    </a:lnB>
                  </a:tcPr>
                </a:tc>
                <a:tc>
                  <a:txBody>
                    <a:bodyPr/>
                    <a:lstStyle/>
                    <a:p>
                      <a:r>
                        <a:rPr lang="en-US" sz="1800" dirty="0">
                          <a:effectLst/>
                          <a:latin typeface="Times New Roman" panose="02020603050405020304" pitchFamily="18" charset="0"/>
                          <a:cs typeface="Times New Roman" panose="02020603050405020304" pitchFamily="18" charset="0"/>
                        </a:rPr>
                        <a:t>Returns the next pseudo-random which is a float value between 0.0 to 1.0</a:t>
                      </a:r>
                    </a:p>
                  </a:txBody>
                  <a:tcPr marL="20840" marR="50015" marT="25008" marB="25008" anchor="ctr">
                    <a:lnL>
                      <a:noFill/>
                    </a:lnL>
                    <a:lnR>
                      <a:noFill/>
                    </a:lnR>
                    <a:lnT>
                      <a:noFill/>
                    </a:lnT>
                    <a:lnB>
                      <a:noFill/>
                    </a:lnB>
                  </a:tcPr>
                </a:tc>
                <a:extLst>
                  <a:ext uri="{0D108BD9-81ED-4DB2-BD59-A6C34878D82A}">
                    <a16:rowId xmlns:a16="http://schemas.microsoft.com/office/drawing/2014/main" val="1058276939"/>
                  </a:ext>
                </a:extLst>
              </a:tr>
              <a:tr h="660847">
                <a:tc>
                  <a:txBody>
                    <a:bodyPr/>
                    <a:lstStyle/>
                    <a:p>
                      <a:pPr algn="l"/>
                      <a:r>
                        <a:rPr lang="en-US" sz="1800" dirty="0" err="1">
                          <a:effectLst/>
                          <a:latin typeface="Times New Roman" panose="02020603050405020304" pitchFamily="18" charset="0"/>
                          <a:cs typeface="Times New Roman" panose="02020603050405020304" pitchFamily="18" charset="0"/>
                        </a:rPr>
                        <a:t>nextInt</a:t>
                      </a:r>
                      <a:r>
                        <a:rPr lang="en-US" sz="1800" dirty="0">
                          <a:effectLst/>
                          <a:latin typeface="Times New Roman" panose="02020603050405020304" pitchFamily="18" charset="0"/>
                          <a:cs typeface="Times New Roman" panose="02020603050405020304" pitchFamily="18" charset="0"/>
                        </a:rPr>
                        <a:t>()</a:t>
                      </a:r>
                    </a:p>
                  </a:txBody>
                  <a:tcPr marL="20840" marR="50015" marT="25008" marB="25008" anchor="ctr">
                    <a:lnL>
                      <a:noFill/>
                    </a:lnL>
                    <a:lnR>
                      <a:noFill/>
                    </a:lnR>
                    <a:lnT>
                      <a:noFill/>
                    </a:lnT>
                    <a:lnB>
                      <a:noFill/>
                    </a:lnB>
                  </a:tcPr>
                </a:tc>
                <a:tc>
                  <a:txBody>
                    <a:bodyPr/>
                    <a:lstStyle/>
                    <a:p>
                      <a:r>
                        <a:rPr lang="en-US" sz="1800">
                          <a:effectLst/>
                          <a:latin typeface="Times New Roman" panose="02020603050405020304" pitchFamily="18" charset="0"/>
                          <a:cs typeface="Times New Roman" panose="02020603050405020304" pitchFamily="18" charset="0"/>
                        </a:rPr>
                        <a:t>Returns the next pseudo-random which is an integer value from random number generator sequence</a:t>
                      </a:r>
                    </a:p>
                  </a:txBody>
                  <a:tcPr marL="20840" marR="50015" marT="25008" marB="25008" anchor="ctr">
                    <a:lnL>
                      <a:noFill/>
                    </a:lnL>
                    <a:lnR>
                      <a:noFill/>
                    </a:lnR>
                    <a:lnT>
                      <a:noFill/>
                    </a:lnT>
                    <a:lnB>
                      <a:noFill/>
                    </a:lnB>
                  </a:tcPr>
                </a:tc>
                <a:extLst>
                  <a:ext uri="{0D108BD9-81ED-4DB2-BD59-A6C34878D82A}">
                    <a16:rowId xmlns:a16="http://schemas.microsoft.com/office/drawing/2014/main" val="217269749"/>
                  </a:ext>
                </a:extLst>
              </a:tr>
              <a:tr h="859408">
                <a:tc>
                  <a:txBody>
                    <a:bodyPr/>
                    <a:lstStyle/>
                    <a:p>
                      <a:pPr algn="l"/>
                      <a:r>
                        <a:rPr lang="en-US" sz="1800">
                          <a:effectLst/>
                          <a:latin typeface="Times New Roman" panose="02020603050405020304" pitchFamily="18" charset="0"/>
                          <a:cs typeface="Times New Roman" panose="02020603050405020304" pitchFamily="18" charset="0"/>
                        </a:rPr>
                        <a:t>nextInt(Int n)</a:t>
                      </a:r>
                    </a:p>
                  </a:txBody>
                  <a:tcPr marL="20840" marR="50015" marT="25008" marB="25008" anchor="ctr">
                    <a:lnL>
                      <a:noFill/>
                    </a:lnL>
                    <a:lnR>
                      <a:noFill/>
                    </a:lnR>
                    <a:lnT>
                      <a:noFill/>
                    </a:lnT>
                    <a:lnB>
                      <a:noFill/>
                    </a:lnB>
                  </a:tcPr>
                </a:tc>
                <a:tc>
                  <a:txBody>
                    <a:bodyPr/>
                    <a:lstStyle/>
                    <a:p>
                      <a:r>
                        <a:rPr lang="en-US" sz="1800">
                          <a:effectLst/>
                          <a:latin typeface="Times New Roman" panose="02020603050405020304" pitchFamily="18" charset="0"/>
                          <a:cs typeface="Times New Roman" panose="02020603050405020304" pitchFamily="18" charset="0"/>
                        </a:rPr>
                        <a:t>Returns the next pseudo-random which is an integer value between 0 and the specified value from random number generator sequence</a:t>
                      </a:r>
                    </a:p>
                  </a:txBody>
                  <a:tcPr marL="20840" marR="50015" marT="25008" marB="25008" anchor="ctr">
                    <a:lnL>
                      <a:noFill/>
                    </a:lnL>
                    <a:lnR>
                      <a:noFill/>
                    </a:lnR>
                    <a:lnT>
                      <a:noFill/>
                    </a:lnT>
                    <a:lnB>
                      <a:noFill/>
                    </a:lnB>
                  </a:tcPr>
                </a:tc>
                <a:extLst>
                  <a:ext uri="{0D108BD9-81ED-4DB2-BD59-A6C34878D82A}">
                    <a16:rowId xmlns:a16="http://schemas.microsoft.com/office/drawing/2014/main" val="2804299673"/>
                  </a:ext>
                </a:extLst>
              </a:tr>
              <a:tr h="660847">
                <a:tc>
                  <a:txBody>
                    <a:bodyPr/>
                    <a:lstStyle/>
                    <a:p>
                      <a:pPr algn="l"/>
                      <a:r>
                        <a:rPr lang="en-US" sz="1800" dirty="0" err="1">
                          <a:effectLst/>
                          <a:latin typeface="Times New Roman" panose="02020603050405020304" pitchFamily="18" charset="0"/>
                          <a:cs typeface="Times New Roman" panose="02020603050405020304" pitchFamily="18" charset="0"/>
                        </a:rPr>
                        <a:t>nextBytes</a:t>
                      </a:r>
                      <a:r>
                        <a:rPr lang="en-US" sz="1800" dirty="0">
                          <a:effectLst/>
                          <a:latin typeface="Times New Roman" panose="02020603050405020304" pitchFamily="18" charset="0"/>
                          <a:cs typeface="Times New Roman" panose="02020603050405020304" pitchFamily="18" charset="0"/>
                        </a:rPr>
                        <a:t>(byte[] bytes)</a:t>
                      </a:r>
                    </a:p>
                  </a:txBody>
                  <a:tcPr marL="20840" marR="50015" marT="25008" marB="25008" anchor="ctr">
                    <a:lnL>
                      <a:noFill/>
                    </a:lnL>
                    <a:lnR>
                      <a:noFill/>
                    </a:lnR>
                    <a:lnT>
                      <a:noFill/>
                    </a:lnT>
                    <a:lnB>
                      <a:noFill/>
                    </a:lnB>
                  </a:tcPr>
                </a:tc>
                <a:tc>
                  <a:txBody>
                    <a:bodyPr/>
                    <a:lstStyle/>
                    <a:p>
                      <a:r>
                        <a:rPr lang="en-US" sz="1800">
                          <a:effectLst/>
                          <a:latin typeface="Times New Roman" panose="02020603050405020304" pitchFamily="18" charset="0"/>
                          <a:cs typeface="Times New Roman" panose="02020603050405020304" pitchFamily="18" charset="0"/>
                        </a:rPr>
                        <a:t>Generates random bytes and places them into a byte array supplied by the user</a:t>
                      </a:r>
                    </a:p>
                  </a:txBody>
                  <a:tcPr marL="20840" marR="50015" marT="25008" marB="25008" anchor="ctr">
                    <a:lnL>
                      <a:noFill/>
                    </a:lnL>
                    <a:lnR>
                      <a:noFill/>
                    </a:lnR>
                    <a:lnT>
                      <a:noFill/>
                    </a:lnT>
                    <a:lnB>
                      <a:noFill/>
                    </a:lnB>
                  </a:tcPr>
                </a:tc>
                <a:extLst>
                  <a:ext uri="{0D108BD9-81ED-4DB2-BD59-A6C34878D82A}">
                    <a16:rowId xmlns:a16="http://schemas.microsoft.com/office/drawing/2014/main" val="3658528749"/>
                  </a:ext>
                </a:extLst>
              </a:tr>
              <a:tr h="462286">
                <a:tc>
                  <a:txBody>
                    <a:bodyPr/>
                    <a:lstStyle/>
                    <a:p>
                      <a:pPr algn="l"/>
                      <a:r>
                        <a:rPr lang="en-US" sz="1800">
                          <a:effectLst/>
                          <a:latin typeface="Times New Roman" panose="02020603050405020304" pitchFamily="18" charset="0"/>
                          <a:cs typeface="Times New Roman" panose="02020603050405020304" pitchFamily="18" charset="0"/>
                        </a:rPr>
                        <a:t>Longs()</a:t>
                      </a:r>
                    </a:p>
                  </a:txBody>
                  <a:tcPr marL="20840" marR="50015" marT="25008" marB="25008" anchor="ctr">
                    <a:lnL>
                      <a:noFill/>
                    </a:lnL>
                    <a:lnR>
                      <a:noFill/>
                    </a:lnR>
                    <a:lnT>
                      <a:noFill/>
                    </a:lnT>
                    <a:lnB>
                      <a:noFill/>
                    </a:lnB>
                  </a:tcPr>
                </a:tc>
                <a:tc>
                  <a:txBody>
                    <a:bodyPr/>
                    <a:lstStyle/>
                    <a:p>
                      <a:r>
                        <a:rPr lang="en-US" sz="1800">
                          <a:effectLst/>
                          <a:latin typeface="Times New Roman" panose="02020603050405020304" pitchFamily="18" charset="0"/>
                          <a:cs typeface="Times New Roman" panose="02020603050405020304" pitchFamily="18" charset="0"/>
                        </a:rPr>
                        <a:t>Returns an unlimited stream of pseudorandom long values</a:t>
                      </a:r>
                    </a:p>
                  </a:txBody>
                  <a:tcPr marL="20840" marR="50015" marT="25008" marB="25008" anchor="ctr">
                    <a:lnL>
                      <a:noFill/>
                    </a:lnL>
                    <a:lnR>
                      <a:noFill/>
                    </a:lnR>
                    <a:lnT>
                      <a:noFill/>
                    </a:lnT>
                    <a:lnB>
                      <a:noFill/>
                    </a:lnB>
                  </a:tcPr>
                </a:tc>
                <a:extLst>
                  <a:ext uri="{0D108BD9-81ED-4DB2-BD59-A6C34878D82A}">
                    <a16:rowId xmlns:a16="http://schemas.microsoft.com/office/drawing/2014/main" val="2512743075"/>
                  </a:ext>
                </a:extLst>
              </a:tr>
              <a:tr h="1057967">
                <a:tc>
                  <a:txBody>
                    <a:bodyPr/>
                    <a:lstStyle/>
                    <a:p>
                      <a:pPr algn="l"/>
                      <a:r>
                        <a:rPr lang="en-US" sz="1800" dirty="0" err="1">
                          <a:effectLst/>
                          <a:latin typeface="Times New Roman" panose="02020603050405020304" pitchFamily="18" charset="0"/>
                          <a:cs typeface="Times New Roman" panose="02020603050405020304" pitchFamily="18" charset="0"/>
                        </a:rPr>
                        <a:t>nextGaussian</a:t>
                      </a:r>
                      <a:r>
                        <a:rPr lang="en-US" sz="1800" dirty="0">
                          <a:effectLst/>
                          <a:latin typeface="Times New Roman" panose="02020603050405020304" pitchFamily="18" charset="0"/>
                          <a:cs typeface="Times New Roman" panose="02020603050405020304" pitchFamily="18" charset="0"/>
                        </a:rPr>
                        <a:t>()</a:t>
                      </a:r>
                    </a:p>
                  </a:txBody>
                  <a:tcPr marL="20840" marR="50015" marT="25008" marB="25008" anchor="ctr">
                    <a:lnL>
                      <a:noFill/>
                    </a:lnL>
                    <a:lnR>
                      <a:noFill/>
                    </a:lnR>
                    <a:lnT>
                      <a:noFill/>
                    </a:lnT>
                    <a:lnB>
                      <a:noFill/>
                    </a:lnB>
                  </a:tcPr>
                </a:tc>
                <a:tc>
                  <a:txBody>
                    <a:bodyPr/>
                    <a:lstStyle/>
                    <a:p>
                      <a:r>
                        <a:rPr lang="en-US" sz="1800" dirty="0">
                          <a:effectLst/>
                          <a:latin typeface="Times New Roman" panose="02020603050405020304" pitchFamily="18" charset="0"/>
                          <a:cs typeface="Times New Roman" panose="02020603050405020304" pitchFamily="18" charset="0"/>
                        </a:rPr>
                        <a:t>Helps in returning the next pseudo-random, Gaussian (precisely) distributed double value with mean 0.0 and standard deviation 1.0 from this random number generator’s sequence</a:t>
                      </a:r>
                    </a:p>
                  </a:txBody>
                  <a:tcPr marL="20840" marR="50015" marT="25008" marB="25008" anchor="ctr">
                    <a:lnL>
                      <a:noFill/>
                    </a:lnL>
                    <a:lnR>
                      <a:noFill/>
                    </a:lnR>
                    <a:lnT>
                      <a:noFill/>
                    </a:lnT>
                    <a:lnB>
                      <a:noFill/>
                    </a:lnB>
                  </a:tcPr>
                </a:tc>
                <a:extLst>
                  <a:ext uri="{0D108BD9-81ED-4DB2-BD59-A6C34878D82A}">
                    <a16:rowId xmlns:a16="http://schemas.microsoft.com/office/drawing/2014/main" val="796542000"/>
                  </a:ext>
                </a:extLst>
              </a:tr>
            </a:tbl>
          </a:graphicData>
        </a:graphic>
      </p:graphicFrame>
      <p:sp>
        <p:nvSpPr>
          <p:cNvPr id="5" name="TextBox 4">
            <a:extLst>
              <a:ext uri="{FF2B5EF4-FFF2-40B4-BE49-F238E27FC236}">
                <a16:creationId xmlns:a16="http://schemas.microsoft.com/office/drawing/2014/main" id="{D056AE3A-2962-A3CF-E6C1-90281C6F7D49}"/>
              </a:ext>
            </a:extLst>
          </p:cNvPr>
          <p:cNvSpPr txBox="1"/>
          <p:nvPr/>
        </p:nvSpPr>
        <p:spPr>
          <a:xfrm>
            <a:off x="851647" y="340660"/>
            <a:ext cx="2357718" cy="523220"/>
          </a:xfrm>
          <a:prstGeom prst="rect">
            <a:avLst/>
          </a:prstGeom>
          <a:noFill/>
        </p:spPr>
        <p:txBody>
          <a:bodyPr wrap="square" rtlCol="0">
            <a:spAutoFit/>
          </a:bodyPr>
          <a:lstStyle/>
          <a:p>
            <a:r>
              <a:rPr lang="en-US" sz="2800" b="1" dirty="0">
                <a:solidFill>
                  <a:srgbClr val="7030A0"/>
                </a:solidFill>
              </a:rPr>
              <a:t>Methods</a:t>
            </a:r>
          </a:p>
        </p:txBody>
      </p:sp>
    </p:spTree>
    <p:extLst>
      <p:ext uri="{BB962C8B-B14F-4D97-AF65-F5344CB8AC3E}">
        <p14:creationId xmlns:p14="http://schemas.microsoft.com/office/powerpoint/2010/main" val="37952166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B47F73E-BD82-38D8-F30A-56EF9DCA35D4}"/>
              </a:ext>
            </a:extLst>
          </p:cNvPr>
          <p:cNvSpPr>
            <a:spLocks noGrp="1" noChangeArrowheads="1"/>
          </p:cNvSpPr>
          <p:nvPr>
            <p:ph idx="1"/>
          </p:nvPr>
        </p:nvSpPr>
        <p:spPr bwMode="auto">
          <a:xfrm>
            <a:off x="649941" y="166568"/>
            <a:ext cx="11229356" cy="65248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7030A0"/>
                </a:solidFill>
                <a:effectLst/>
                <a:latin typeface="Courier New" panose="02070309020205020404" pitchFamily="49" charset="0"/>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java.util.Random</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RandomDemo</a:t>
            </a:r>
            <a:b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22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Random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rnd</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Random();</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"Random </a:t>
            </a:r>
            <a:r>
              <a:rPr kumimoji="0" lang="en-US" altLang="en-US" sz="2200" b="0" i="0" u="none" strike="noStrike" cap="none" normalizeH="0" baseline="0" dirty="0" err="1">
                <a:ln>
                  <a:noFill/>
                </a:ln>
                <a:solidFill>
                  <a:srgbClr val="067D17"/>
                </a:solidFill>
                <a:effectLst/>
                <a:latin typeface="Courier New" panose="02070309020205020404" pitchFamily="49" charset="0"/>
                <a:cs typeface="Courier New" panose="02070309020205020404" pitchFamily="49" charset="0"/>
              </a:rPr>
              <a:t>boolean</a:t>
            </a:r>
            <a:r>
              <a:rPr kumimoji="0" lang="en-US" altLang="en-US" sz="22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rnd</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.nextBoolean</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byte </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new byte</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1750EB"/>
                </a:solidFill>
                <a:effectLst/>
                <a:latin typeface="Courier New" panose="02070309020205020404" pitchFamily="49" charset="0"/>
                <a:cs typeface="Courier New" panose="02070309020205020404" pitchFamily="49" charset="0"/>
              </a:rPr>
              <a:t>10</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rnd</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.nextBytes</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"Random bytes   : "</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for </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byte </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b</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22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n</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22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22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200" b="1" dirty="0">
                <a:solidFill>
                  <a:srgbClr val="7030A0"/>
                </a:solidFill>
                <a:latin typeface="Courier New" panose="02070309020205020404" pitchFamily="49" charset="0"/>
                <a:cs typeface="Courier New" panose="020703090202050204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effectLst/>
                <a:latin typeface="Courier New" panose="02070309020205020404" pitchFamily="49" charset="0"/>
                <a:cs typeface="Courier New" panose="02070309020205020404" pitchFamily="49" charset="0"/>
              </a:rPr>
              <a:t>Random </a:t>
            </a:r>
            <a:r>
              <a:rPr kumimoji="0" lang="en-US" altLang="en-US" sz="2200" i="0" u="none" strike="noStrike" cap="none" normalizeH="0" baseline="0" dirty="0" err="1">
                <a:ln>
                  <a:noFill/>
                </a:ln>
                <a:effectLst/>
                <a:latin typeface="Courier New" panose="02070309020205020404" pitchFamily="49" charset="0"/>
                <a:cs typeface="Courier New" panose="02070309020205020404" pitchFamily="49" charset="0"/>
              </a:rPr>
              <a:t>boolean</a:t>
            </a:r>
            <a:r>
              <a:rPr kumimoji="0" lang="en-US" altLang="en-US" sz="2200" i="0" u="none" strike="noStrike" cap="none" normalizeH="0" baseline="0" dirty="0">
                <a:ln>
                  <a:noFill/>
                </a:ln>
                <a:effectLst/>
                <a:latin typeface="Courier New" panose="02070309020205020404" pitchFamily="49" charset="0"/>
                <a:cs typeface="Courier New" panose="020703090202050204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i="0" u="none" strike="noStrike" cap="none" normalizeH="0" baseline="0" dirty="0">
                <a:ln>
                  <a:noFill/>
                </a:ln>
                <a:effectLst/>
                <a:latin typeface="Courier New" panose="02070309020205020404" pitchFamily="49" charset="0"/>
                <a:cs typeface="Courier New" panose="02070309020205020404" pitchFamily="49" charset="0"/>
              </a:rPr>
              <a:t>Random bytes   : -36 74 119 70 -65 117 -58 127 121 -5</a:t>
            </a:r>
            <a:endParaRPr kumimoji="0" lang="en-US" altLang="en-US" sz="180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747548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A1CAE8-13F9-032D-E9DE-AB1CA6C887C0}"/>
              </a:ext>
            </a:extLst>
          </p:cNvPr>
          <p:cNvSpPr>
            <a:spLocks noGrp="1"/>
          </p:cNvSpPr>
          <p:nvPr>
            <p:ph type="ctrTitle"/>
          </p:nvPr>
        </p:nvSpPr>
        <p:spPr/>
        <p:txBody>
          <a:bodyPr/>
          <a:lstStyle/>
          <a:p>
            <a:r>
              <a:rPr lang="en-US" dirty="0" err="1"/>
              <a:t>StringTokenizer</a:t>
            </a:r>
            <a:endParaRPr lang="en-US" dirty="0"/>
          </a:p>
        </p:txBody>
      </p:sp>
      <p:sp>
        <p:nvSpPr>
          <p:cNvPr id="5" name="Subtitle 4">
            <a:extLst>
              <a:ext uri="{FF2B5EF4-FFF2-40B4-BE49-F238E27FC236}">
                <a16:creationId xmlns:a16="http://schemas.microsoft.com/office/drawing/2014/main" id="{3D603813-8DD1-9C88-81A9-E6321C1A4D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141415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8C3C3-FB5C-D9C9-6A2B-3B7378654297}"/>
              </a:ext>
            </a:extLst>
          </p:cNvPr>
          <p:cNvSpPr>
            <a:spLocks noGrp="1"/>
          </p:cNvSpPr>
          <p:nvPr>
            <p:ph type="title"/>
          </p:nvPr>
        </p:nvSpPr>
        <p:spPr>
          <a:xfrm>
            <a:off x="623047" y="235976"/>
            <a:ext cx="10515600" cy="1325563"/>
          </a:xfrm>
        </p:spPr>
        <p:txBody>
          <a:bodyPr/>
          <a:lstStyle/>
          <a:p>
            <a:r>
              <a:rPr lang="en-US" dirty="0" err="1"/>
              <a:t>StringTokenizer</a:t>
            </a:r>
            <a:endParaRPr lang="en-US" dirty="0"/>
          </a:p>
        </p:txBody>
      </p:sp>
      <p:sp>
        <p:nvSpPr>
          <p:cNvPr id="3" name="Content Placeholder 2">
            <a:extLst>
              <a:ext uri="{FF2B5EF4-FFF2-40B4-BE49-F238E27FC236}">
                <a16:creationId xmlns:a16="http://schemas.microsoft.com/office/drawing/2014/main" id="{363689E7-77E7-65BD-9E3A-328635E1CACC}"/>
              </a:ext>
            </a:extLst>
          </p:cNvPr>
          <p:cNvSpPr>
            <a:spLocks noGrp="1"/>
          </p:cNvSpPr>
          <p:nvPr>
            <p:ph idx="1"/>
          </p:nvPr>
        </p:nvSpPr>
        <p:spPr>
          <a:xfrm>
            <a:off x="528917" y="1561539"/>
            <a:ext cx="11465859" cy="4629711"/>
          </a:xfrm>
        </p:spPr>
        <p:txBody>
          <a:bodyPr>
            <a:normAutofit/>
          </a:bodyPr>
          <a:lstStyle/>
          <a:p>
            <a:r>
              <a:rPr lang="en-US" dirty="0"/>
              <a:t>The string tokenizer class allows an application to break a string into tokens. </a:t>
            </a:r>
          </a:p>
          <a:p>
            <a:r>
              <a:rPr lang="en-US" dirty="0"/>
              <a:t>The tokenization method is much simpler than the one used by the </a:t>
            </a:r>
            <a:r>
              <a:rPr lang="en-US" dirty="0" err="1"/>
              <a:t>StreamTokenizer</a:t>
            </a:r>
            <a:r>
              <a:rPr lang="en-US" dirty="0"/>
              <a:t> class</a:t>
            </a:r>
          </a:p>
          <a:p>
            <a:r>
              <a:rPr lang="en-US" dirty="0"/>
              <a:t>The set of delimiters (the characters that separate tokens) may be specified either at creation time or on a per-token basis.</a:t>
            </a:r>
          </a:p>
          <a:p>
            <a:r>
              <a:rPr lang="en-US" dirty="0"/>
              <a:t>An instance of </a:t>
            </a:r>
            <a:r>
              <a:rPr lang="en-US" dirty="0" err="1"/>
              <a:t>StringTokenizer</a:t>
            </a:r>
            <a:r>
              <a:rPr lang="en-US" dirty="0"/>
              <a:t> behaves in one of two ways, depending on whether it was created with the </a:t>
            </a:r>
            <a:r>
              <a:rPr lang="en-US" dirty="0" err="1"/>
              <a:t>returnDelims</a:t>
            </a:r>
            <a:r>
              <a:rPr lang="en-US" dirty="0"/>
              <a:t> flag having the value true or false:</a:t>
            </a:r>
          </a:p>
        </p:txBody>
      </p:sp>
    </p:spTree>
    <p:extLst>
      <p:ext uri="{BB962C8B-B14F-4D97-AF65-F5344CB8AC3E}">
        <p14:creationId xmlns:p14="http://schemas.microsoft.com/office/powerpoint/2010/main" val="23418293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B1ED1-A2B0-FA53-048D-D0F608F3722B}"/>
              </a:ext>
            </a:extLst>
          </p:cNvPr>
          <p:cNvSpPr>
            <a:spLocks noGrp="1"/>
          </p:cNvSpPr>
          <p:nvPr>
            <p:ph type="title"/>
          </p:nvPr>
        </p:nvSpPr>
        <p:spPr>
          <a:xfrm>
            <a:off x="838200" y="365126"/>
            <a:ext cx="10515600" cy="916828"/>
          </a:xfrm>
        </p:spPr>
        <p:txBody>
          <a:bodyPr/>
          <a:lstStyle/>
          <a:p>
            <a:r>
              <a:rPr lang="en-US" b="1" dirty="0" err="1">
                <a:solidFill>
                  <a:srgbClr val="7030A0"/>
                </a:solidFill>
                <a:latin typeface="Times New Roman" panose="02020603050405020304" pitchFamily="18" charset="0"/>
                <a:cs typeface="Times New Roman" panose="02020603050405020304" pitchFamily="18" charset="0"/>
              </a:rPr>
              <a:t>StringTokenizer</a:t>
            </a:r>
            <a:r>
              <a:rPr lang="en-US" b="1" dirty="0">
                <a:solidFill>
                  <a:srgbClr val="7030A0"/>
                </a:solidFill>
                <a:latin typeface="Times New Roman" panose="02020603050405020304" pitchFamily="18" charset="0"/>
                <a:cs typeface="Times New Roman" panose="02020603050405020304" pitchFamily="18" charset="0"/>
              </a:rPr>
              <a:t> methods</a:t>
            </a:r>
          </a:p>
        </p:txBody>
      </p:sp>
      <p:graphicFrame>
        <p:nvGraphicFramePr>
          <p:cNvPr id="5" name="Content Placeholder 4">
            <a:extLst>
              <a:ext uri="{FF2B5EF4-FFF2-40B4-BE49-F238E27FC236}">
                <a16:creationId xmlns:a16="http://schemas.microsoft.com/office/drawing/2014/main" id="{7BDDDED6-5071-6522-F01E-363B78C6824F}"/>
              </a:ext>
            </a:extLst>
          </p:cNvPr>
          <p:cNvGraphicFramePr>
            <a:graphicFrameLocks noGrp="1"/>
          </p:cNvGraphicFramePr>
          <p:nvPr>
            <p:ph idx="4294967295"/>
            <p:extLst>
              <p:ext uri="{D42A27DB-BD31-4B8C-83A1-F6EECF244321}">
                <p14:modId xmlns:p14="http://schemas.microsoft.com/office/powerpoint/2010/main" val="3166605200"/>
              </p:ext>
            </p:extLst>
          </p:nvPr>
        </p:nvGraphicFramePr>
        <p:xfrm>
          <a:off x="824753" y="1649506"/>
          <a:ext cx="10529047" cy="5293659"/>
        </p:xfrm>
        <a:graphic>
          <a:graphicData uri="http://schemas.openxmlformats.org/drawingml/2006/table">
            <a:tbl>
              <a:tblPr/>
              <a:tblGrid>
                <a:gridCol w="2008094">
                  <a:extLst>
                    <a:ext uri="{9D8B030D-6E8A-4147-A177-3AD203B41FA5}">
                      <a16:colId xmlns:a16="http://schemas.microsoft.com/office/drawing/2014/main" val="2955182832"/>
                    </a:ext>
                  </a:extLst>
                </a:gridCol>
                <a:gridCol w="8520953">
                  <a:extLst>
                    <a:ext uri="{9D8B030D-6E8A-4147-A177-3AD203B41FA5}">
                      <a16:colId xmlns:a16="http://schemas.microsoft.com/office/drawing/2014/main" val="866329004"/>
                    </a:ext>
                  </a:extLst>
                </a:gridCol>
              </a:tblGrid>
              <a:tr h="1253897">
                <a:tc>
                  <a:txBody>
                    <a:bodyPr/>
                    <a:lstStyle/>
                    <a:p>
                      <a:pPr algn="ctr" fontAlgn="t"/>
                      <a:r>
                        <a:rPr lang="en-US" sz="1700" dirty="0">
                          <a:effectLst/>
                          <a:latin typeface="Times New Roman" panose="02020603050405020304" pitchFamily="18" charset="0"/>
                          <a:cs typeface="Times New Roman" panose="02020603050405020304" pitchFamily="18" charset="0"/>
                        </a:rPr>
                        <a:t>int</a:t>
                      </a:r>
                    </a:p>
                  </a:txBody>
                  <a:tcPr marL="50863" marR="21799" marT="21799" marB="21799">
                    <a:lnL w="7620" cap="flat" cmpd="sng" algn="ctr">
                      <a:solidFill>
                        <a:srgbClr val="9EADC0"/>
                      </a:solidFill>
                      <a:prstDash val="solid"/>
                      <a:round/>
                      <a:headEnd type="none" w="med" len="med"/>
                      <a:tailEnd type="none" w="med" len="med"/>
                    </a:lnL>
                    <a:lnR>
                      <a:noFill/>
                    </a:lnR>
                    <a:lnT>
                      <a:noFill/>
                    </a:lnT>
                    <a:lnB w="762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700" b="1" u="none" strike="noStrike" dirty="0" err="1">
                          <a:solidFill>
                            <a:srgbClr val="4C6B87"/>
                          </a:solidFill>
                          <a:effectLst/>
                          <a:latin typeface="Times New Roman" panose="02020603050405020304" pitchFamily="18" charset="0"/>
                          <a:cs typeface="Times New Roman" panose="02020603050405020304" pitchFamily="18" charset="0"/>
                          <a:hlinkClick r:id="rId2"/>
                        </a:rPr>
                        <a:t>countTokens</a:t>
                      </a:r>
                      <a:r>
                        <a:rPr lang="en-US" sz="1700" dirty="0">
                          <a:effectLst/>
                          <a:latin typeface="Times New Roman" panose="02020603050405020304" pitchFamily="18" charset="0"/>
                          <a:cs typeface="Times New Roman" panose="02020603050405020304" pitchFamily="18" charset="0"/>
                        </a:rPr>
                        <a:t>()Calculates the number of times that this tokenizer's </a:t>
                      </a:r>
                      <a:r>
                        <a:rPr lang="en-US" sz="1700" dirty="0" err="1">
                          <a:effectLst/>
                          <a:latin typeface="Times New Roman" panose="02020603050405020304" pitchFamily="18" charset="0"/>
                          <a:cs typeface="Times New Roman" panose="02020603050405020304" pitchFamily="18" charset="0"/>
                        </a:rPr>
                        <a:t>nextToken</a:t>
                      </a:r>
                      <a:r>
                        <a:rPr lang="en-US" sz="1700" dirty="0">
                          <a:effectLst/>
                          <a:latin typeface="Times New Roman" panose="02020603050405020304" pitchFamily="18" charset="0"/>
                          <a:cs typeface="Times New Roman" panose="02020603050405020304" pitchFamily="18" charset="0"/>
                        </a:rPr>
                        <a:t> method can be called before it generates an exception.</a:t>
                      </a:r>
                    </a:p>
                  </a:txBody>
                  <a:tcPr marL="50863" marR="21799" marT="21799" marB="21799">
                    <a:lnL>
                      <a:noFill/>
                    </a:lnL>
                    <a:lnR w="7620" cap="flat" cmpd="sng" algn="ctr">
                      <a:solidFill>
                        <a:srgbClr val="9EADC0"/>
                      </a:solidFill>
                      <a:prstDash val="solid"/>
                      <a:round/>
                      <a:headEnd type="none" w="med" len="med"/>
                      <a:tailEnd type="none" w="med" len="med"/>
                    </a:lnR>
                    <a:lnT>
                      <a:noFill/>
                    </a:lnT>
                    <a:lnB w="762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3169519414"/>
                  </a:ext>
                </a:extLst>
              </a:tr>
              <a:tr h="675175">
                <a:tc>
                  <a:txBody>
                    <a:bodyPr/>
                    <a:lstStyle/>
                    <a:p>
                      <a:pPr algn="ctr" fontAlgn="t"/>
                      <a:r>
                        <a:rPr lang="en-US" sz="1700">
                          <a:effectLst/>
                          <a:latin typeface="Times New Roman" panose="02020603050405020304" pitchFamily="18" charset="0"/>
                          <a:cs typeface="Times New Roman" panose="02020603050405020304" pitchFamily="18" charset="0"/>
                        </a:rPr>
                        <a:t>boolean</a:t>
                      </a:r>
                    </a:p>
                  </a:txBody>
                  <a:tcPr marL="50863" marR="21799" marT="21799" marB="21799">
                    <a:lnL w="7620" cap="flat" cmpd="sng" algn="ctr">
                      <a:solidFill>
                        <a:srgbClr val="9EADC0"/>
                      </a:solidFill>
                      <a:prstDash val="solid"/>
                      <a:round/>
                      <a:headEnd type="none" w="med" len="med"/>
                      <a:tailEnd type="none" w="med" len="med"/>
                    </a:lnL>
                    <a:lnR>
                      <a:noFill/>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700" b="1" u="none" strike="noStrike">
                          <a:solidFill>
                            <a:srgbClr val="4C6B87"/>
                          </a:solidFill>
                          <a:effectLst/>
                          <a:latin typeface="Times New Roman" panose="02020603050405020304" pitchFamily="18" charset="0"/>
                          <a:cs typeface="Times New Roman" panose="02020603050405020304" pitchFamily="18" charset="0"/>
                          <a:hlinkClick r:id="rId3"/>
                        </a:rPr>
                        <a:t>hasMoreElements</a:t>
                      </a:r>
                      <a:r>
                        <a:rPr lang="en-US" sz="1700">
                          <a:effectLst/>
                          <a:latin typeface="Times New Roman" panose="02020603050405020304" pitchFamily="18" charset="0"/>
                          <a:cs typeface="Times New Roman" panose="02020603050405020304" pitchFamily="18" charset="0"/>
                        </a:rPr>
                        <a:t>()Returns the same value as the hasMoreTokens method.</a:t>
                      </a:r>
                    </a:p>
                  </a:txBody>
                  <a:tcPr marL="50863" marR="21799" marT="21799" marB="21799">
                    <a:lnL>
                      <a:noFill/>
                    </a:lnL>
                    <a:lnR w="7620" cap="flat" cmpd="sng" algn="ctr">
                      <a:solidFill>
                        <a:srgbClr val="9EADC0"/>
                      </a:solidFill>
                      <a:prstDash val="solid"/>
                      <a:round/>
                      <a:headEnd type="none" w="med" len="med"/>
                      <a:tailEnd type="none" w="med" len="med"/>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891932671"/>
                  </a:ext>
                </a:extLst>
              </a:tr>
              <a:tr h="760340">
                <a:tc>
                  <a:txBody>
                    <a:bodyPr/>
                    <a:lstStyle/>
                    <a:p>
                      <a:pPr algn="ctr" fontAlgn="t"/>
                      <a:r>
                        <a:rPr lang="en-US" sz="1700">
                          <a:effectLst/>
                          <a:latin typeface="Times New Roman" panose="02020603050405020304" pitchFamily="18" charset="0"/>
                          <a:cs typeface="Times New Roman" panose="02020603050405020304" pitchFamily="18" charset="0"/>
                        </a:rPr>
                        <a:t>boolean</a:t>
                      </a:r>
                    </a:p>
                  </a:txBody>
                  <a:tcPr marL="50863" marR="21799" marT="21799" marB="21799">
                    <a:lnL w="7620" cap="flat" cmpd="sng" algn="ctr">
                      <a:solidFill>
                        <a:srgbClr val="9EADC0"/>
                      </a:solidFill>
                      <a:prstDash val="solid"/>
                      <a:round/>
                      <a:headEnd type="none" w="med" len="med"/>
                      <a:tailEnd type="none" w="med" len="med"/>
                    </a:lnL>
                    <a:lnR>
                      <a:noFill/>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700" b="1" u="none" strike="noStrike">
                          <a:solidFill>
                            <a:srgbClr val="4C6B87"/>
                          </a:solidFill>
                          <a:effectLst/>
                          <a:latin typeface="Times New Roman" panose="02020603050405020304" pitchFamily="18" charset="0"/>
                          <a:cs typeface="Times New Roman" panose="02020603050405020304" pitchFamily="18" charset="0"/>
                          <a:hlinkClick r:id="rId4"/>
                        </a:rPr>
                        <a:t>hasMoreTokens</a:t>
                      </a:r>
                      <a:r>
                        <a:rPr lang="en-US" sz="1700">
                          <a:effectLst/>
                          <a:latin typeface="Times New Roman" panose="02020603050405020304" pitchFamily="18" charset="0"/>
                          <a:cs typeface="Times New Roman" panose="02020603050405020304" pitchFamily="18" charset="0"/>
                        </a:rPr>
                        <a:t>()Tests if there are more tokens available from this tokenizer's string.</a:t>
                      </a:r>
                    </a:p>
                  </a:txBody>
                  <a:tcPr marL="50863" marR="21799" marT="21799" marB="21799">
                    <a:lnL>
                      <a:noFill/>
                    </a:lnL>
                    <a:lnR w="7620" cap="flat" cmpd="sng" algn="ctr">
                      <a:solidFill>
                        <a:srgbClr val="9EADC0"/>
                      </a:solidFill>
                      <a:prstDash val="solid"/>
                      <a:round/>
                      <a:headEnd type="none" w="med" len="med"/>
                      <a:tailEnd type="none" w="med" len="med"/>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1880641961"/>
                  </a:ext>
                </a:extLst>
              </a:tr>
              <a:tr h="1253897">
                <a:tc>
                  <a:txBody>
                    <a:bodyPr/>
                    <a:lstStyle/>
                    <a:p>
                      <a:pPr algn="ctr" fontAlgn="t"/>
                      <a:r>
                        <a:rPr lang="en-US" sz="1700" b="1" u="none" strike="noStrike">
                          <a:solidFill>
                            <a:srgbClr val="4C6B87"/>
                          </a:solidFill>
                          <a:effectLst/>
                          <a:latin typeface="Times New Roman" panose="02020603050405020304" pitchFamily="18" charset="0"/>
                          <a:cs typeface="Times New Roman" panose="02020603050405020304" pitchFamily="18" charset="0"/>
                          <a:hlinkClick r:id="rId5" tooltip="class in java.lang"/>
                        </a:rPr>
                        <a:t>Object</a:t>
                      </a:r>
                      <a:endParaRPr lang="en-US" sz="1700">
                        <a:effectLst/>
                        <a:latin typeface="Times New Roman" panose="02020603050405020304" pitchFamily="18" charset="0"/>
                        <a:cs typeface="Times New Roman" panose="02020603050405020304" pitchFamily="18" charset="0"/>
                      </a:endParaRPr>
                    </a:p>
                  </a:txBody>
                  <a:tcPr marL="50863" marR="21799" marT="21799" marB="21799">
                    <a:lnL w="7620" cap="flat" cmpd="sng" algn="ctr">
                      <a:solidFill>
                        <a:srgbClr val="9EADC0"/>
                      </a:solidFill>
                      <a:prstDash val="solid"/>
                      <a:round/>
                      <a:headEnd type="none" w="med" len="med"/>
                      <a:tailEnd type="none" w="med" len="med"/>
                    </a:lnL>
                    <a:lnR>
                      <a:noFill/>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700" b="1" u="none" strike="noStrike">
                          <a:solidFill>
                            <a:srgbClr val="4C6B87"/>
                          </a:solidFill>
                          <a:effectLst/>
                          <a:latin typeface="Times New Roman" panose="02020603050405020304" pitchFamily="18" charset="0"/>
                          <a:cs typeface="Times New Roman" panose="02020603050405020304" pitchFamily="18" charset="0"/>
                          <a:hlinkClick r:id="rId6"/>
                        </a:rPr>
                        <a:t>nextElement</a:t>
                      </a:r>
                      <a:r>
                        <a:rPr lang="en-US" sz="1700">
                          <a:effectLst/>
                          <a:latin typeface="Times New Roman" panose="02020603050405020304" pitchFamily="18" charset="0"/>
                          <a:cs typeface="Times New Roman" panose="02020603050405020304" pitchFamily="18" charset="0"/>
                        </a:rPr>
                        <a:t>()Returns the same value as the nextToken method, except that its declared return value is Object rather than String.</a:t>
                      </a:r>
                    </a:p>
                  </a:txBody>
                  <a:tcPr marL="50863" marR="21799" marT="21799" marB="21799">
                    <a:lnL>
                      <a:noFill/>
                    </a:lnL>
                    <a:lnR w="7620" cap="flat" cmpd="sng" algn="ctr">
                      <a:solidFill>
                        <a:srgbClr val="9EADC0"/>
                      </a:solidFill>
                      <a:prstDash val="solid"/>
                      <a:round/>
                      <a:headEnd type="none" w="med" len="med"/>
                      <a:tailEnd type="none" w="med" len="med"/>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1847842907"/>
                  </a:ext>
                </a:extLst>
              </a:tr>
              <a:tr h="675175">
                <a:tc>
                  <a:txBody>
                    <a:bodyPr/>
                    <a:lstStyle/>
                    <a:p>
                      <a:pPr algn="ctr" fontAlgn="t"/>
                      <a:r>
                        <a:rPr lang="en-US" sz="1700" b="1" u="none" strike="noStrike">
                          <a:solidFill>
                            <a:srgbClr val="4C6B87"/>
                          </a:solidFill>
                          <a:effectLst/>
                          <a:latin typeface="Times New Roman" panose="02020603050405020304" pitchFamily="18" charset="0"/>
                          <a:cs typeface="Times New Roman" panose="02020603050405020304" pitchFamily="18" charset="0"/>
                          <a:hlinkClick r:id="rId7" tooltip="class in java.lang"/>
                        </a:rPr>
                        <a:t>String</a:t>
                      </a:r>
                      <a:endParaRPr lang="en-US" sz="1700">
                        <a:effectLst/>
                        <a:latin typeface="Times New Roman" panose="02020603050405020304" pitchFamily="18" charset="0"/>
                        <a:cs typeface="Times New Roman" panose="02020603050405020304" pitchFamily="18" charset="0"/>
                      </a:endParaRPr>
                    </a:p>
                  </a:txBody>
                  <a:tcPr marL="50863" marR="21799" marT="21799" marB="21799">
                    <a:lnL w="7620" cap="flat" cmpd="sng" algn="ctr">
                      <a:solidFill>
                        <a:srgbClr val="9EADC0"/>
                      </a:solidFill>
                      <a:prstDash val="solid"/>
                      <a:round/>
                      <a:headEnd type="none" w="med" len="med"/>
                      <a:tailEnd type="none" w="med" len="med"/>
                    </a:lnL>
                    <a:lnR>
                      <a:noFill/>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EEEEEF"/>
                    </a:solidFill>
                  </a:tcPr>
                </a:tc>
                <a:tc>
                  <a:txBody>
                    <a:bodyPr/>
                    <a:lstStyle/>
                    <a:p>
                      <a:pPr algn="l" fontAlgn="t"/>
                      <a:r>
                        <a:rPr lang="en-US" sz="1700" b="1" u="none" strike="noStrike">
                          <a:solidFill>
                            <a:srgbClr val="4C6B87"/>
                          </a:solidFill>
                          <a:effectLst/>
                          <a:latin typeface="Times New Roman" panose="02020603050405020304" pitchFamily="18" charset="0"/>
                          <a:cs typeface="Times New Roman" panose="02020603050405020304" pitchFamily="18" charset="0"/>
                          <a:hlinkClick r:id="rId8"/>
                        </a:rPr>
                        <a:t>nextToken</a:t>
                      </a:r>
                      <a:r>
                        <a:rPr lang="en-US" sz="1700">
                          <a:effectLst/>
                          <a:latin typeface="Times New Roman" panose="02020603050405020304" pitchFamily="18" charset="0"/>
                          <a:cs typeface="Times New Roman" panose="02020603050405020304" pitchFamily="18" charset="0"/>
                        </a:rPr>
                        <a:t>()Returns the next token from this string tokenizer.</a:t>
                      </a:r>
                    </a:p>
                  </a:txBody>
                  <a:tcPr marL="50863" marR="21799" marT="21799" marB="21799">
                    <a:lnL>
                      <a:noFill/>
                    </a:lnL>
                    <a:lnR w="7620" cap="flat" cmpd="sng" algn="ctr">
                      <a:solidFill>
                        <a:srgbClr val="9EADC0"/>
                      </a:solidFill>
                      <a:prstDash val="solid"/>
                      <a:round/>
                      <a:headEnd type="none" w="med" len="med"/>
                      <a:tailEnd type="none" w="med" len="med"/>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EEEEEF"/>
                    </a:solidFill>
                  </a:tcPr>
                </a:tc>
                <a:extLst>
                  <a:ext uri="{0D108BD9-81ED-4DB2-BD59-A6C34878D82A}">
                    <a16:rowId xmlns:a16="http://schemas.microsoft.com/office/drawing/2014/main" val="4194973572"/>
                  </a:ext>
                </a:extLst>
              </a:tr>
              <a:tr h="675175">
                <a:tc>
                  <a:txBody>
                    <a:bodyPr/>
                    <a:lstStyle/>
                    <a:p>
                      <a:pPr algn="ctr" fontAlgn="t"/>
                      <a:r>
                        <a:rPr lang="en-US" sz="1700" b="1" u="none" strike="noStrike" dirty="0">
                          <a:solidFill>
                            <a:srgbClr val="4C6B87"/>
                          </a:solidFill>
                          <a:effectLst/>
                          <a:latin typeface="Times New Roman" panose="02020603050405020304" pitchFamily="18" charset="0"/>
                          <a:cs typeface="Times New Roman" panose="02020603050405020304" pitchFamily="18" charset="0"/>
                          <a:hlinkClick r:id="rId7" tooltip="class in java.lang"/>
                        </a:rPr>
                        <a:t>String</a:t>
                      </a:r>
                      <a:endParaRPr lang="en-US" sz="1700" dirty="0">
                        <a:effectLst/>
                        <a:latin typeface="Times New Roman" panose="02020603050405020304" pitchFamily="18" charset="0"/>
                        <a:cs typeface="Times New Roman" panose="02020603050405020304" pitchFamily="18" charset="0"/>
                      </a:endParaRPr>
                    </a:p>
                  </a:txBody>
                  <a:tcPr marL="50863" marR="21799" marT="21799" marB="21799">
                    <a:lnL w="7620" cap="flat" cmpd="sng" algn="ctr">
                      <a:solidFill>
                        <a:srgbClr val="9EADC0"/>
                      </a:solidFill>
                      <a:prstDash val="solid"/>
                      <a:round/>
                      <a:headEnd type="none" w="med" len="med"/>
                      <a:tailEnd type="none" w="med" len="med"/>
                    </a:lnL>
                    <a:lnR>
                      <a:noFill/>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FFFFFF"/>
                    </a:solidFill>
                  </a:tcPr>
                </a:tc>
                <a:tc>
                  <a:txBody>
                    <a:bodyPr/>
                    <a:lstStyle/>
                    <a:p>
                      <a:pPr algn="l" fontAlgn="t"/>
                      <a:r>
                        <a:rPr lang="en-US" sz="1700" b="1" u="none" strike="noStrike" dirty="0" err="1">
                          <a:solidFill>
                            <a:srgbClr val="4C6B87"/>
                          </a:solidFill>
                          <a:effectLst/>
                          <a:latin typeface="Times New Roman" panose="02020603050405020304" pitchFamily="18" charset="0"/>
                          <a:cs typeface="Times New Roman" panose="02020603050405020304" pitchFamily="18" charset="0"/>
                          <a:hlinkClick r:id="rId9"/>
                        </a:rPr>
                        <a:t>nextToken</a:t>
                      </a:r>
                      <a:r>
                        <a:rPr lang="en-US" sz="1700" dirty="0">
                          <a:effectLst/>
                          <a:latin typeface="Times New Roman" panose="02020603050405020304" pitchFamily="18" charset="0"/>
                          <a:cs typeface="Times New Roman" panose="02020603050405020304" pitchFamily="18" charset="0"/>
                        </a:rPr>
                        <a:t>(</a:t>
                      </a:r>
                      <a:r>
                        <a:rPr lang="en-US" sz="1700" b="1" u="none" strike="noStrike" dirty="0">
                          <a:solidFill>
                            <a:srgbClr val="4C6B87"/>
                          </a:solidFill>
                          <a:effectLst/>
                          <a:latin typeface="Times New Roman" panose="02020603050405020304" pitchFamily="18" charset="0"/>
                          <a:cs typeface="Times New Roman" panose="02020603050405020304" pitchFamily="18" charset="0"/>
                          <a:hlinkClick r:id="rId7" tooltip="class in java.lang"/>
                        </a:rPr>
                        <a:t>String</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delim</a:t>
                      </a:r>
                      <a:r>
                        <a:rPr lang="en-US" sz="1700" dirty="0">
                          <a:effectLst/>
                          <a:latin typeface="Times New Roman" panose="02020603050405020304" pitchFamily="18" charset="0"/>
                          <a:cs typeface="Times New Roman" panose="02020603050405020304" pitchFamily="18" charset="0"/>
                        </a:rPr>
                        <a:t>)Returns the next token in this string tokenizer's string.</a:t>
                      </a:r>
                    </a:p>
                  </a:txBody>
                  <a:tcPr marL="50863" marR="21799" marT="21799" marB="21799">
                    <a:lnL>
                      <a:noFill/>
                    </a:lnL>
                    <a:lnR w="7620" cap="flat" cmpd="sng" algn="ctr">
                      <a:solidFill>
                        <a:srgbClr val="9EADC0"/>
                      </a:solidFill>
                      <a:prstDash val="solid"/>
                      <a:round/>
                      <a:headEnd type="none" w="med" len="med"/>
                      <a:tailEnd type="none" w="med" len="med"/>
                    </a:lnR>
                    <a:lnT w="7620" cap="flat" cmpd="sng" algn="ctr">
                      <a:solidFill>
                        <a:srgbClr val="9EADC0"/>
                      </a:solidFill>
                      <a:prstDash val="solid"/>
                      <a:round/>
                      <a:headEnd type="none" w="med" len="med"/>
                      <a:tailEnd type="none" w="med" len="med"/>
                    </a:lnT>
                    <a:lnB w="7620" cap="flat" cmpd="sng" algn="ctr">
                      <a:solidFill>
                        <a:srgbClr val="9EADC0"/>
                      </a:solidFill>
                      <a:prstDash val="solid"/>
                      <a:round/>
                      <a:headEnd type="none" w="med" len="med"/>
                      <a:tailEnd type="none" w="med" len="med"/>
                    </a:lnB>
                    <a:solidFill>
                      <a:srgbClr val="FFFFFF"/>
                    </a:solidFill>
                  </a:tcPr>
                </a:tc>
                <a:extLst>
                  <a:ext uri="{0D108BD9-81ED-4DB2-BD59-A6C34878D82A}">
                    <a16:rowId xmlns:a16="http://schemas.microsoft.com/office/drawing/2014/main" val="935039160"/>
                  </a:ext>
                </a:extLst>
              </a:tr>
            </a:tbl>
          </a:graphicData>
        </a:graphic>
      </p:graphicFrame>
    </p:spTree>
    <p:extLst>
      <p:ext uri="{BB962C8B-B14F-4D97-AF65-F5344CB8AC3E}">
        <p14:creationId xmlns:p14="http://schemas.microsoft.com/office/powerpoint/2010/main" val="21230030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BCA147-6AA8-8136-B0ED-E50F8ACFE2FA}"/>
              </a:ext>
            </a:extLst>
          </p:cNvPr>
          <p:cNvSpPr>
            <a:spLocks noGrp="1"/>
          </p:cNvSpPr>
          <p:nvPr>
            <p:ph idx="1"/>
          </p:nvPr>
        </p:nvSpPr>
        <p:spPr>
          <a:xfrm>
            <a:off x="797859" y="729409"/>
            <a:ext cx="10972799" cy="5399181"/>
          </a:xfrm>
        </p:spPr>
        <p:txBody>
          <a:bodyPr>
            <a:normAutofit fontScale="85000" lnSpcReduction="20000"/>
          </a:bodyPr>
          <a:lstStyle/>
          <a:p>
            <a:pPr marL="0" indent="0">
              <a:buNone/>
            </a:pPr>
            <a:r>
              <a:rPr lang="en-US" dirty="0"/>
              <a:t>    </a:t>
            </a:r>
            <a:r>
              <a:rPr lang="en-US" b="1" dirty="0">
                <a:solidFill>
                  <a:srgbClr val="7030A0"/>
                </a:solidFill>
              </a:rPr>
              <a:t>Example:</a:t>
            </a:r>
          </a:p>
          <a:p>
            <a:pPr marL="0" indent="0">
              <a:buNone/>
            </a:pPr>
            <a:endParaRPr lang="en-US" dirty="0"/>
          </a:p>
          <a:p>
            <a:pPr marL="0" indent="0">
              <a:buNone/>
            </a:pPr>
            <a:r>
              <a:rPr lang="en-US" dirty="0"/>
              <a:t>     </a:t>
            </a:r>
            <a:r>
              <a:rPr lang="en-US" dirty="0" err="1"/>
              <a:t>StringTokenizer</a:t>
            </a:r>
            <a:r>
              <a:rPr lang="en-US" dirty="0"/>
              <a:t> </a:t>
            </a:r>
            <a:r>
              <a:rPr lang="en-US" dirty="0" err="1"/>
              <a:t>st</a:t>
            </a:r>
            <a:r>
              <a:rPr lang="en-US" dirty="0"/>
              <a:t> = new </a:t>
            </a:r>
            <a:r>
              <a:rPr lang="en-US" dirty="0" err="1"/>
              <a:t>StringTokenizer</a:t>
            </a:r>
            <a:r>
              <a:rPr lang="en-US" dirty="0"/>
              <a:t>("this is a test");</a:t>
            </a:r>
          </a:p>
          <a:p>
            <a:pPr marL="0" indent="0">
              <a:buNone/>
            </a:pPr>
            <a:r>
              <a:rPr lang="en-US" dirty="0"/>
              <a:t>     while (</a:t>
            </a:r>
            <a:r>
              <a:rPr lang="en-US" dirty="0" err="1"/>
              <a:t>st.hasMoreTokens</a:t>
            </a:r>
            <a:r>
              <a:rPr lang="en-US" dirty="0"/>
              <a:t>()) </a:t>
            </a:r>
          </a:p>
          <a:p>
            <a:pPr marL="0" indent="0">
              <a:buNone/>
            </a:pPr>
            <a:r>
              <a:rPr lang="en-US" dirty="0"/>
              <a:t>    {</a:t>
            </a:r>
          </a:p>
          <a:p>
            <a:pPr marL="0" indent="0">
              <a:buNone/>
            </a:pPr>
            <a:r>
              <a:rPr lang="en-US" dirty="0"/>
              <a:t>         </a:t>
            </a:r>
            <a:r>
              <a:rPr lang="en-US" dirty="0" err="1"/>
              <a:t>System.out.println</a:t>
            </a:r>
            <a:r>
              <a:rPr lang="en-US" dirty="0"/>
              <a:t>(</a:t>
            </a:r>
            <a:r>
              <a:rPr lang="en-US" dirty="0" err="1"/>
              <a:t>st.nextToken</a:t>
            </a:r>
            <a:r>
              <a:rPr lang="en-US" dirty="0"/>
              <a:t>());</a:t>
            </a:r>
          </a:p>
          <a:p>
            <a:pPr marL="0" indent="0">
              <a:buNone/>
            </a:pPr>
            <a:r>
              <a:rPr lang="en-US" dirty="0"/>
              <a:t>     }</a:t>
            </a:r>
          </a:p>
          <a:p>
            <a:pPr marL="0" indent="0">
              <a:buNone/>
            </a:pPr>
            <a:r>
              <a:rPr lang="en-US" dirty="0"/>
              <a:t> </a:t>
            </a:r>
          </a:p>
          <a:p>
            <a:pPr marL="0" indent="0">
              <a:buNone/>
            </a:pPr>
            <a:r>
              <a:rPr lang="en-US" dirty="0"/>
              <a:t>prints the following output:</a:t>
            </a:r>
          </a:p>
          <a:p>
            <a:pPr marL="0" indent="0">
              <a:buNone/>
            </a:pPr>
            <a:endParaRPr lang="en-US" dirty="0"/>
          </a:p>
          <a:p>
            <a:pPr marL="0" indent="0">
              <a:buNone/>
            </a:pPr>
            <a:r>
              <a:rPr lang="en-US" dirty="0"/>
              <a:t>     this</a:t>
            </a:r>
          </a:p>
          <a:p>
            <a:pPr marL="0" indent="0">
              <a:buNone/>
            </a:pPr>
            <a:r>
              <a:rPr lang="en-US" dirty="0"/>
              <a:t>     is</a:t>
            </a:r>
          </a:p>
          <a:p>
            <a:pPr marL="0" indent="0">
              <a:buNone/>
            </a:pPr>
            <a:r>
              <a:rPr lang="en-US" dirty="0"/>
              <a:t>     a</a:t>
            </a:r>
          </a:p>
          <a:p>
            <a:pPr marL="0" indent="0">
              <a:buNone/>
            </a:pPr>
            <a:r>
              <a:rPr lang="en-US" dirty="0"/>
              <a:t>     test</a:t>
            </a:r>
          </a:p>
        </p:txBody>
      </p:sp>
    </p:spTree>
    <p:extLst>
      <p:ext uri="{BB962C8B-B14F-4D97-AF65-F5344CB8AC3E}">
        <p14:creationId xmlns:p14="http://schemas.microsoft.com/office/powerpoint/2010/main" val="24286190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38CA6C-8788-3F6C-2C13-6AE93EF55FE0}"/>
              </a:ext>
            </a:extLst>
          </p:cNvPr>
          <p:cNvSpPr>
            <a:spLocks noGrp="1"/>
          </p:cNvSpPr>
          <p:nvPr>
            <p:ph idx="1"/>
          </p:nvPr>
        </p:nvSpPr>
        <p:spPr>
          <a:xfrm>
            <a:off x="322729" y="475129"/>
            <a:ext cx="11636189" cy="6185647"/>
          </a:xfrm>
        </p:spPr>
        <p:txBody>
          <a:bodyPr>
            <a:normAutofit fontScale="85000" lnSpcReduction="20000"/>
          </a:bodyPr>
          <a:lstStyle/>
          <a:p>
            <a:r>
              <a:rPr lang="en-US" b="1" dirty="0" err="1">
                <a:solidFill>
                  <a:srgbClr val="7030A0"/>
                </a:solidFill>
              </a:rPr>
              <a:t>StringTokenizer</a:t>
            </a:r>
            <a:r>
              <a:rPr lang="en-US" dirty="0"/>
              <a:t> is a legacy class that is retained for compatibility reasons although its use is discouraged in new code.</a:t>
            </a:r>
          </a:p>
          <a:p>
            <a:endParaRPr lang="en-US" dirty="0"/>
          </a:p>
          <a:p>
            <a:r>
              <a:rPr lang="en-US" dirty="0"/>
              <a:t> It is recommended that anyone seeking this functionality use the split method of String or the </a:t>
            </a:r>
            <a:r>
              <a:rPr lang="en-US" dirty="0" err="1"/>
              <a:t>java.util.regex</a:t>
            </a:r>
            <a:r>
              <a:rPr lang="en-US" dirty="0"/>
              <a:t> package instead.</a:t>
            </a:r>
          </a:p>
          <a:p>
            <a:endParaRPr lang="en-US" dirty="0"/>
          </a:p>
          <a:p>
            <a:r>
              <a:rPr lang="en-US" dirty="0"/>
              <a:t>The following example illustrates how the </a:t>
            </a:r>
            <a:r>
              <a:rPr lang="en-US" b="1" dirty="0" err="1">
                <a:solidFill>
                  <a:srgbClr val="7030A0"/>
                </a:solidFill>
              </a:rPr>
              <a:t>String.split</a:t>
            </a:r>
            <a:r>
              <a:rPr lang="en-US" b="1" dirty="0">
                <a:solidFill>
                  <a:srgbClr val="7030A0"/>
                </a:solidFill>
              </a:rPr>
              <a:t>() </a:t>
            </a:r>
            <a:r>
              <a:rPr lang="en-US" dirty="0"/>
              <a:t>can be used to break up a string into its basic tokens:</a:t>
            </a:r>
          </a:p>
          <a:p>
            <a:pPr marL="0" indent="0">
              <a:buNone/>
            </a:pPr>
            <a:r>
              <a:rPr lang="en-US" dirty="0"/>
              <a:t>     </a:t>
            </a:r>
          </a:p>
          <a:p>
            <a:pPr marL="0" indent="0">
              <a:buNone/>
            </a:pPr>
            <a:r>
              <a:rPr lang="en-US" b="1" dirty="0">
                <a:solidFill>
                  <a:srgbClr val="7030A0"/>
                </a:solidFill>
              </a:rPr>
              <a:t>   Example:</a:t>
            </a:r>
          </a:p>
          <a:p>
            <a:pPr marL="0" indent="0">
              <a:buNone/>
            </a:pPr>
            <a:r>
              <a:rPr lang="en-US" dirty="0"/>
              <a:t>     String[] result = "this is a </a:t>
            </a:r>
            <a:r>
              <a:rPr lang="en-US" dirty="0" err="1"/>
              <a:t>test".split</a:t>
            </a:r>
            <a:r>
              <a:rPr lang="en-US" dirty="0"/>
              <a:t>("\\s");</a:t>
            </a:r>
          </a:p>
          <a:p>
            <a:pPr marL="0" indent="0">
              <a:buNone/>
            </a:pPr>
            <a:r>
              <a:rPr lang="en-US" dirty="0"/>
              <a:t>     for (int x=0; x&lt;</a:t>
            </a:r>
            <a:r>
              <a:rPr lang="en-US" dirty="0" err="1"/>
              <a:t>result.length</a:t>
            </a:r>
            <a:r>
              <a:rPr lang="en-US" dirty="0"/>
              <a:t>; x++)</a:t>
            </a:r>
          </a:p>
          <a:p>
            <a:pPr marL="0" indent="0">
              <a:buNone/>
            </a:pPr>
            <a:r>
              <a:rPr lang="en-US" dirty="0"/>
              <a:t>         </a:t>
            </a:r>
            <a:r>
              <a:rPr lang="en-US" dirty="0" err="1"/>
              <a:t>System.out.println</a:t>
            </a:r>
            <a:r>
              <a:rPr lang="en-US" dirty="0"/>
              <a:t>(result[x]);</a:t>
            </a:r>
          </a:p>
          <a:p>
            <a:pPr marL="457200" lvl="1" indent="0">
              <a:buNone/>
            </a:pPr>
            <a:r>
              <a:rPr lang="en-US" b="1" dirty="0">
                <a:solidFill>
                  <a:srgbClr val="7030A0"/>
                </a:solidFill>
              </a:rPr>
              <a:t>Output:</a:t>
            </a:r>
          </a:p>
          <a:p>
            <a:pPr marL="457200" lvl="1" indent="0">
              <a:buNone/>
            </a:pPr>
            <a:r>
              <a:rPr lang="en-US" b="1" dirty="0">
                <a:solidFill>
                  <a:srgbClr val="7030A0"/>
                </a:solidFill>
              </a:rPr>
              <a:t>     </a:t>
            </a:r>
            <a:r>
              <a:rPr lang="en-US" dirty="0"/>
              <a:t>this</a:t>
            </a:r>
          </a:p>
          <a:p>
            <a:pPr marL="457200" lvl="1" indent="0">
              <a:buNone/>
            </a:pPr>
            <a:r>
              <a:rPr lang="en-US" dirty="0"/>
              <a:t>     is</a:t>
            </a:r>
          </a:p>
          <a:p>
            <a:pPr marL="457200" lvl="1" indent="0">
              <a:buNone/>
            </a:pPr>
            <a:r>
              <a:rPr lang="en-US" dirty="0"/>
              <a:t>     a</a:t>
            </a:r>
          </a:p>
          <a:p>
            <a:pPr marL="457200" lvl="1" indent="0">
              <a:buNone/>
            </a:pPr>
            <a:r>
              <a:rPr lang="en-US" dirty="0"/>
              <a:t>     test</a:t>
            </a:r>
          </a:p>
        </p:txBody>
      </p:sp>
    </p:spTree>
    <p:extLst>
      <p:ext uri="{BB962C8B-B14F-4D97-AF65-F5344CB8AC3E}">
        <p14:creationId xmlns:p14="http://schemas.microsoft.com/office/powerpoint/2010/main" val="16682448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304540-14FE-FD86-792D-92BA0281AAD3}"/>
              </a:ext>
            </a:extLst>
          </p:cNvPr>
          <p:cNvSpPr>
            <a:spLocks noGrp="1"/>
          </p:cNvSpPr>
          <p:nvPr>
            <p:ph type="ctrTitle"/>
          </p:nvPr>
        </p:nvSpPr>
        <p:spPr/>
        <p:txBody>
          <a:bodyPr/>
          <a:lstStyle/>
          <a:p>
            <a:r>
              <a:rPr lang="en-US" dirty="0"/>
              <a:t>Scanner class</a:t>
            </a:r>
          </a:p>
        </p:txBody>
      </p:sp>
      <p:sp>
        <p:nvSpPr>
          <p:cNvPr id="5" name="Subtitle 4">
            <a:extLst>
              <a:ext uri="{FF2B5EF4-FFF2-40B4-BE49-F238E27FC236}">
                <a16:creationId xmlns:a16="http://schemas.microsoft.com/office/drawing/2014/main" id="{E059CF28-85FC-FA6B-7EC5-5FD4BEDBCF4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462329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EF3EB-1C6D-7354-7955-96BA638926B7}"/>
              </a:ext>
            </a:extLst>
          </p:cNvPr>
          <p:cNvSpPr>
            <a:spLocks noGrp="1"/>
          </p:cNvSpPr>
          <p:nvPr>
            <p:ph type="title"/>
          </p:nvPr>
        </p:nvSpPr>
        <p:spPr>
          <a:xfrm>
            <a:off x="488577" y="329266"/>
            <a:ext cx="10515600" cy="809251"/>
          </a:xfrm>
        </p:spPr>
        <p:txBody>
          <a:bodyPr/>
          <a:lstStyle/>
          <a:p>
            <a:r>
              <a:rPr lang="en-US" dirty="0"/>
              <a:t>Scanner class</a:t>
            </a:r>
          </a:p>
        </p:txBody>
      </p:sp>
      <p:sp>
        <p:nvSpPr>
          <p:cNvPr id="3" name="Content Placeholder 2">
            <a:extLst>
              <a:ext uri="{FF2B5EF4-FFF2-40B4-BE49-F238E27FC236}">
                <a16:creationId xmlns:a16="http://schemas.microsoft.com/office/drawing/2014/main" id="{AB47B55D-0989-D24E-AFF1-2197BBCD229B}"/>
              </a:ext>
            </a:extLst>
          </p:cNvPr>
          <p:cNvSpPr>
            <a:spLocks noGrp="1"/>
          </p:cNvSpPr>
          <p:nvPr>
            <p:ph idx="1"/>
          </p:nvPr>
        </p:nvSpPr>
        <p:spPr>
          <a:xfrm>
            <a:off x="412376" y="1380564"/>
            <a:ext cx="11510683" cy="5029201"/>
          </a:xfrm>
        </p:spPr>
        <p:txBody>
          <a:bodyPr>
            <a:normAutofit/>
          </a:bodyPr>
          <a:lstStyle/>
          <a:p>
            <a:r>
              <a:rPr lang="en-US" dirty="0"/>
              <a:t>Scanner is a class in </a:t>
            </a:r>
            <a:r>
              <a:rPr lang="en-US" dirty="0" err="1"/>
              <a:t>java.util</a:t>
            </a:r>
            <a:r>
              <a:rPr lang="en-US" dirty="0"/>
              <a:t> package used for obtaining the input of the primitive types like int, double, etc. and strings. </a:t>
            </a:r>
          </a:p>
          <a:p>
            <a:r>
              <a:rPr lang="en-US" dirty="0"/>
              <a:t>It is the easiest way to read input in a Java program, though not very efficient if you want an input method for scenarios where time is a constraint. </a:t>
            </a:r>
          </a:p>
          <a:p>
            <a:r>
              <a:rPr lang="en-US" dirty="0"/>
              <a:t>To create an object of Scanner class, we usually pass the predefined object System.in, which represents the standard input stream. We may pass an object of class File if we want to read input from a file.</a:t>
            </a:r>
          </a:p>
          <a:p>
            <a:r>
              <a:rPr lang="en-US" dirty="0"/>
              <a:t>To read entire line of Strings we can use </a:t>
            </a:r>
            <a:r>
              <a:rPr lang="en-US" dirty="0" err="1"/>
              <a:t>nextLine</a:t>
            </a:r>
            <a:r>
              <a:rPr lang="en-US" dirty="0"/>
              <a:t>().</a:t>
            </a:r>
          </a:p>
          <a:p>
            <a:r>
              <a:rPr lang="en-US" dirty="0"/>
              <a:t>To read a single character, we use next().</a:t>
            </a:r>
            <a:r>
              <a:rPr lang="en-US" dirty="0" err="1"/>
              <a:t>charAt</a:t>
            </a:r>
            <a:r>
              <a:rPr lang="en-US" dirty="0"/>
              <a:t>(0). next() function returns the next token/word in the input as a string and </a:t>
            </a:r>
            <a:r>
              <a:rPr lang="en-US" dirty="0" err="1"/>
              <a:t>charAt</a:t>
            </a:r>
            <a:r>
              <a:rPr lang="en-US" dirty="0"/>
              <a:t>(0) function returns the first character in that string.</a:t>
            </a:r>
          </a:p>
        </p:txBody>
      </p:sp>
    </p:spTree>
    <p:extLst>
      <p:ext uri="{BB962C8B-B14F-4D97-AF65-F5344CB8AC3E}">
        <p14:creationId xmlns:p14="http://schemas.microsoft.com/office/powerpoint/2010/main" val="20989264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E124C-BE67-E25B-1D5D-5D2474F2E4E3}"/>
              </a:ext>
            </a:extLst>
          </p:cNvPr>
          <p:cNvSpPr>
            <a:spLocks noGrp="1"/>
          </p:cNvSpPr>
          <p:nvPr>
            <p:ph type="title"/>
          </p:nvPr>
        </p:nvSpPr>
        <p:spPr/>
        <p:txBody>
          <a:bodyPr/>
          <a:lstStyle/>
          <a:p>
            <a:r>
              <a:rPr lang="en-US" dirty="0"/>
              <a:t>Methods</a:t>
            </a:r>
          </a:p>
        </p:txBody>
      </p:sp>
      <p:sp>
        <p:nvSpPr>
          <p:cNvPr id="3" name="Content Placeholder 2">
            <a:extLst>
              <a:ext uri="{FF2B5EF4-FFF2-40B4-BE49-F238E27FC236}">
                <a16:creationId xmlns:a16="http://schemas.microsoft.com/office/drawing/2014/main" id="{E711FAE0-22F0-C75D-AE67-E145887A95F6}"/>
              </a:ext>
            </a:extLst>
          </p:cNvPr>
          <p:cNvSpPr>
            <a:spLocks noGrp="1"/>
          </p:cNvSpPr>
          <p:nvPr>
            <p:ph idx="1"/>
          </p:nvPr>
        </p:nvSpPr>
        <p:spPr/>
        <p:txBody>
          <a:bodyPr>
            <a:normAutofit fontScale="55000" lnSpcReduction="20000"/>
          </a:bodyPr>
          <a:lstStyle/>
          <a:p>
            <a:pPr marL="0" indent="0">
              <a:buNone/>
            </a:pPr>
            <a:r>
              <a:rPr lang="en-US" dirty="0" err="1"/>
              <a:t>boolean</a:t>
            </a:r>
            <a:r>
              <a:rPr lang="en-US" dirty="0"/>
              <a:t> </a:t>
            </a:r>
            <a:r>
              <a:rPr lang="en-US" dirty="0" err="1"/>
              <a:t>hasNext</a:t>
            </a:r>
            <a:r>
              <a:rPr lang="en-US" dirty="0"/>
              <a:t>( ) 				 </a:t>
            </a:r>
            <a:r>
              <a:rPr lang="en-US" dirty="0" err="1"/>
              <a:t>boolean</a:t>
            </a:r>
            <a:r>
              <a:rPr lang="en-US" dirty="0"/>
              <a:t> </a:t>
            </a:r>
            <a:r>
              <a:rPr lang="en-US" dirty="0" err="1"/>
              <a:t>hasNext</a:t>
            </a:r>
            <a:r>
              <a:rPr lang="en-US" dirty="0"/>
              <a:t>(Pattern pattern)</a:t>
            </a:r>
          </a:p>
          <a:p>
            <a:pPr marL="0" indent="0">
              <a:buNone/>
            </a:pPr>
            <a:r>
              <a:rPr lang="en-US" dirty="0" err="1"/>
              <a:t>boolean</a:t>
            </a:r>
            <a:r>
              <a:rPr lang="en-US" dirty="0"/>
              <a:t> </a:t>
            </a:r>
            <a:r>
              <a:rPr lang="en-US" dirty="0" err="1"/>
              <a:t>hasNext</a:t>
            </a:r>
            <a:r>
              <a:rPr lang="en-US" dirty="0"/>
              <a:t>(String pattern)	 		 </a:t>
            </a:r>
            <a:r>
              <a:rPr lang="en-US" dirty="0" err="1"/>
              <a:t>boolean</a:t>
            </a:r>
            <a:r>
              <a:rPr lang="en-US" dirty="0"/>
              <a:t> </a:t>
            </a:r>
            <a:r>
              <a:rPr lang="en-US" dirty="0" err="1"/>
              <a:t>hasNextBigDecimal</a:t>
            </a:r>
            <a:r>
              <a:rPr lang="en-US" dirty="0"/>
              <a:t>( )</a:t>
            </a:r>
          </a:p>
          <a:p>
            <a:pPr marL="0" indent="0">
              <a:buNone/>
            </a:pPr>
            <a:r>
              <a:rPr lang="en-US" dirty="0" err="1"/>
              <a:t>boolean</a:t>
            </a:r>
            <a:r>
              <a:rPr lang="en-US" dirty="0"/>
              <a:t> </a:t>
            </a:r>
            <a:r>
              <a:rPr lang="en-US" dirty="0" err="1"/>
              <a:t>hasNextBigInteger</a:t>
            </a:r>
            <a:r>
              <a:rPr lang="en-US" dirty="0"/>
              <a:t>( )			 </a:t>
            </a:r>
            <a:r>
              <a:rPr lang="en-US" dirty="0" err="1"/>
              <a:t>boolean</a:t>
            </a:r>
            <a:r>
              <a:rPr lang="en-US" dirty="0"/>
              <a:t> </a:t>
            </a:r>
            <a:r>
              <a:rPr lang="en-US" dirty="0" err="1"/>
              <a:t>hasNextBigInteger</a:t>
            </a:r>
            <a:r>
              <a:rPr lang="en-US" dirty="0"/>
              <a:t>(int radix)</a:t>
            </a:r>
          </a:p>
          <a:p>
            <a:pPr marL="0" indent="0">
              <a:buNone/>
            </a:pPr>
            <a:r>
              <a:rPr lang="en-US" dirty="0" err="1"/>
              <a:t>boolean</a:t>
            </a:r>
            <a:r>
              <a:rPr lang="en-US" dirty="0"/>
              <a:t> </a:t>
            </a:r>
            <a:r>
              <a:rPr lang="en-US" dirty="0" err="1"/>
              <a:t>hasNextBoolean</a:t>
            </a:r>
            <a:r>
              <a:rPr lang="en-US" dirty="0"/>
              <a:t>( )			 </a:t>
            </a:r>
            <a:r>
              <a:rPr lang="en-US" dirty="0" err="1"/>
              <a:t>boolean</a:t>
            </a:r>
            <a:r>
              <a:rPr lang="en-US" dirty="0"/>
              <a:t> </a:t>
            </a:r>
            <a:r>
              <a:rPr lang="en-US" dirty="0" err="1"/>
              <a:t>hasNextByte</a:t>
            </a:r>
            <a:r>
              <a:rPr lang="en-US" dirty="0"/>
              <a:t>( )</a:t>
            </a:r>
          </a:p>
          <a:p>
            <a:pPr marL="0" indent="0">
              <a:buNone/>
            </a:pPr>
            <a:r>
              <a:rPr lang="en-US" dirty="0" err="1"/>
              <a:t>boolean</a:t>
            </a:r>
            <a:r>
              <a:rPr lang="en-US" dirty="0"/>
              <a:t> </a:t>
            </a:r>
            <a:r>
              <a:rPr lang="en-US" dirty="0" err="1"/>
              <a:t>hasNextByte</a:t>
            </a:r>
            <a:r>
              <a:rPr lang="en-US" dirty="0"/>
              <a:t>(int radix)			 </a:t>
            </a:r>
            <a:r>
              <a:rPr lang="en-US" dirty="0" err="1"/>
              <a:t>boolean</a:t>
            </a:r>
            <a:r>
              <a:rPr lang="en-US" dirty="0"/>
              <a:t> </a:t>
            </a:r>
            <a:r>
              <a:rPr lang="en-US" dirty="0" err="1"/>
              <a:t>hasNextDouble</a:t>
            </a:r>
            <a:r>
              <a:rPr lang="en-US" dirty="0"/>
              <a:t>( )</a:t>
            </a:r>
          </a:p>
          <a:p>
            <a:pPr marL="0" indent="0">
              <a:buNone/>
            </a:pPr>
            <a:r>
              <a:rPr lang="en-US" dirty="0" err="1"/>
              <a:t>boolean</a:t>
            </a:r>
            <a:r>
              <a:rPr lang="en-US" dirty="0"/>
              <a:t> </a:t>
            </a:r>
            <a:r>
              <a:rPr lang="en-US" dirty="0" err="1"/>
              <a:t>hasNextFloat</a:t>
            </a:r>
            <a:r>
              <a:rPr lang="en-US" dirty="0"/>
              <a:t>( )			 </a:t>
            </a:r>
            <a:r>
              <a:rPr lang="en-US" dirty="0" err="1"/>
              <a:t>boolean</a:t>
            </a:r>
            <a:r>
              <a:rPr lang="en-US" dirty="0"/>
              <a:t> </a:t>
            </a:r>
            <a:r>
              <a:rPr lang="en-US" dirty="0" err="1"/>
              <a:t>hasNextInt</a:t>
            </a:r>
            <a:r>
              <a:rPr lang="en-US" dirty="0"/>
              <a:t>( )</a:t>
            </a:r>
          </a:p>
          <a:p>
            <a:pPr marL="0" indent="0">
              <a:buNone/>
            </a:pPr>
            <a:r>
              <a:rPr lang="en-US" dirty="0" err="1"/>
              <a:t>boolean</a:t>
            </a:r>
            <a:r>
              <a:rPr lang="en-US" dirty="0"/>
              <a:t> </a:t>
            </a:r>
            <a:r>
              <a:rPr lang="en-US" dirty="0" err="1"/>
              <a:t>hasNextInt</a:t>
            </a:r>
            <a:r>
              <a:rPr lang="en-US" dirty="0"/>
              <a:t>(int radix)			 </a:t>
            </a:r>
            <a:r>
              <a:rPr lang="en-US" dirty="0" err="1"/>
              <a:t>boolean</a:t>
            </a:r>
            <a:r>
              <a:rPr lang="en-US" dirty="0"/>
              <a:t> </a:t>
            </a:r>
            <a:r>
              <a:rPr lang="en-US" dirty="0" err="1"/>
              <a:t>hasNextLine</a:t>
            </a:r>
            <a:r>
              <a:rPr lang="en-US" dirty="0"/>
              <a:t>( )</a:t>
            </a:r>
          </a:p>
          <a:p>
            <a:pPr marL="0" indent="0">
              <a:buNone/>
            </a:pPr>
            <a:r>
              <a:rPr lang="en-US" dirty="0" err="1"/>
              <a:t>boolean</a:t>
            </a:r>
            <a:r>
              <a:rPr lang="en-US" dirty="0"/>
              <a:t> </a:t>
            </a:r>
            <a:r>
              <a:rPr lang="en-US" dirty="0" err="1"/>
              <a:t>hasNextLong</a:t>
            </a:r>
            <a:r>
              <a:rPr lang="en-US" dirty="0"/>
              <a:t>( )			 </a:t>
            </a:r>
            <a:r>
              <a:rPr lang="en-US" dirty="0" err="1"/>
              <a:t>boolean</a:t>
            </a:r>
            <a:r>
              <a:rPr lang="en-US" dirty="0"/>
              <a:t> </a:t>
            </a:r>
            <a:r>
              <a:rPr lang="en-US" dirty="0" err="1"/>
              <a:t>hasNextLong</a:t>
            </a:r>
            <a:r>
              <a:rPr lang="en-US" dirty="0"/>
              <a:t>(int radix)</a:t>
            </a:r>
          </a:p>
          <a:p>
            <a:pPr marL="0" indent="0">
              <a:buNone/>
            </a:pPr>
            <a:r>
              <a:rPr lang="en-US" dirty="0" err="1"/>
              <a:t>boolean</a:t>
            </a:r>
            <a:r>
              <a:rPr lang="en-US" dirty="0"/>
              <a:t> </a:t>
            </a:r>
            <a:r>
              <a:rPr lang="en-US" dirty="0" err="1"/>
              <a:t>hasNextShort</a:t>
            </a:r>
            <a:r>
              <a:rPr lang="en-US" dirty="0"/>
              <a:t>( )			 </a:t>
            </a:r>
            <a:r>
              <a:rPr lang="en-US" dirty="0" err="1"/>
              <a:t>boolean</a:t>
            </a:r>
            <a:r>
              <a:rPr lang="en-US" dirty="0"/>
              <a:t> </a:t>
            </a:r>
            <a:r>
              <a:rPr lang="en-US" dirty="0" err="1"/>
              <a:t>hasNextShort</a:t>
            </a:r>
            <a:r>
              <a:rPr lang="en-US" dirty="0"/>
              <a:t>(int radix)</a:t>
            </a:r>
          </a:p>
          <a:p>
            <a:pPr marL="0" indent="0">
              <a:buNone/>
            </a:pPr>
            <a:r>
              <a:rPr lang="en-US" dirty="0"/>
              <a:t>String next( )				 String next(String pattern)</a:t>
            </a:r>
          </a:p>
          <a:p>
            <a:pPr marL="0" indent="0">
              <a:buNone/>
            </a:pPr>
            <a:r>
              <a:rPr lang="en-US" dirty="0" err="1"/>
              <a:t>boolean</a:t>
            </a:r>
            <a:r>
              <a:rPr lang="en-US" dirty="0"/>
              <a:t> </a:t>
            </a:r>
            <a:r>
              <a:rPr lang="en-US" dirty="0" err="1"/>
              <a:t>nextBoolean</a:t>
            </a:r>
            <a:r>
              <a:rPr lang="en-US" dirty="0"/>
              <a:t>( )				 byte </a:t>
            </a:r>
            <a:r>
              <a:rPr lang="en-US" dirty="0" err="1"/>
              <a:t>nextByte</a:t>
            </a:r>
            <a:r>
              <a:rPr lang="en-US" dirty="0"/>
              <a:t>( )</a:t>
            </a:r>
          </a:p>
          <a:p>
            <a:pPr marL="0" indent="0">
              <a:buNone/>
            </a:pPr>
            <a:r>
              <a:rPr lang="en-US" dirty="0"/>
              <a:t>double </a:t>
            </a:r>
            <a:r>
              <a:rPr lang="en-US" dirty="0" err="1"/>
              <a:t>nextDouble</a:t>
            </a:r>
            <a:r>
              <a:rPr lang="en-US" dirty="0"/>
              <a:t>( )				 int </a:t>
            </a:r>
            <a:r>
              <a:rPr lang="en-US" dirty="0" err="1"/>
              <a:t>nextInt</a:t>
            </a:r>
            <a:r>
              <a:rPr lang="en-US" dirty="0"/>
              <a:t>( )</a:t>
            </a:r>
          </a:p>
          <a:p>
            <a:pPr marL="0" indent="0">
              <a:buNone/>
            </a:pPr>
            <a:r>
              <a:rPr lang="en-US" dirty="0"/>
              <a:t>String </a:t>
            </a:r>
            <a:r>
              <a:rPr lang="en-US" dirty="0" err="1"/>
              <a:t>nextLine</a:t>
            </a:r>
            <a:r>
              <a:rPr lang="en-US" dirty="0"/>
              <a:t>( )				 long </a:t>
            </a:r>
            <a:r>
              <a:rPr lang="en-US" dirty="0" err="1"/>
              <a:t>nextLong</a:t>
            </a:r>
            <a:r>
              <a:rPr lang="en-US" dirty="0"/>
              <a:t>()</a:t>
            </a:r>
          </a:p>
          <a:p>
            <a:pPr marL="0" indent="0">
              <a:buNone/>
            </a:pPr>
            <a:r>
              <a:rPr lang="en-US" dirty="0"/>
              <a:t>short </a:t>
            </a:r>
            <a:r>
              <a:rPr lang="en-US" dirty="0" err="1"/>
              <a:t>nextShort</a:t>
            </a:r>
            <a:r>
              <a:rPr lang="en-US" dirty="0"/>
              <a:t>( )</a:t>
            </a:r>
          </a:p>
        </p:txBody>
      </p:sp>
    </p:spTree>
    <p:extLst>
      <p:ext uri="{BB962C8B-B14F-4D97-AF65-F5344CB8AC3E}">
        <p14:creationId xmlns:p14="http://schemas.microsoft.com/office/powerpoint/2010/main" val="18446145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585ACD-4770-7174-DA37-1F4E790A7104}"/>
              </a:ext>
            </a:extLst>
          </p:cNvPr>
          <p:cNvSpPr>
            <a:spLocks noGrp="1"/>
          </p:cNvSpPr>
          <p:nvPr>
            <p:ph idx="1"/>
          </p:nvPr>
        </p:nvSpPr>
        <p:spPr>
          <a:xfrm>
            <a:off x="716437" y="1036948"/>
            <a:ext cx="10637363" cy="5140015"/>
          </a:xfrm>
        </p:spPr>
        <p:txBody>
          <a:bodyPr>
            <a:normAutofit/>
          </a:bodyPr>
          <a:lstStyle/>
          <a:p>
            <a:pPr>
              <a:buFont typeface="Wingdings" panose="05000000000000000000" pitchFamily="2" charset="2"/>
              <a:buChar char="Ø"/>
            </a:pPr>
            <a:r>
              <a:rPr lang="en-US" dirty="0"/>
              <a:t>The collection classes are the group of classes used to implement the collection interfaces. Various collection classes are…</a:t>
            </a:r>
          </a:p>
          <a:p>
            <a:pPr lvl="1">
              <a:buFont typeface="Wingdings" panose="05000000000000000000" pitchFamily="2" charset="2"/>
              <a:buChar char="v"/>
            </a:pPr>
            <a:r>
              <a:rPr lang="en-US" dirty="0"/>
              <a:t>LinkedList</a:t>
            </a:r>
          </a:p>
          <a:p>
            <a:pPr lvl="1">
              <a:buFont typeface="Wingdings" panose="05000000000000000000" pitchFamily="2" charset="2"/>
              <a:buChar char="v"/>
            </a:pPr>
            <a:r>
              <a:rPr lang="en-US" dirty="0" err="1"/>
              <a:t>ArrayList</a:t>
            </a:r>
            <a:endParaRPr lang="en-US" dirty="0"/>
          </a:p>
          <a:p>
            <a:pPr lvl="1">
              <a:buFont typeface="Wingdings" panose="05000000000000000000" pitchFamily="2" charset="2"/>
              <a:buChar char="v"/>
            </a:pPr>
            <a:r>
              <a:rPr lang="en-US" dirty="0" err="1"/>
              <a:t>AbstractSet</a:t>
            </a:r>
            <a:r>
              <a:rPr lang="en-US" dirty="0"/>
              <a:t> </a:t>
            </a:r>
          </a:p>
          <a:p>
            <a:pPr lvl="1">
              <a:buFont typeface="Wingdings" panose="05000000000000000000" pitchFamily="2" charset="2"/>
              <a:buChar char="v"/>
            </a:pPr>
            <a:r>
              <a:rPr lang="en-US" dirty="0" err="1"/>
              <a:t>EnumSet</a:t>
            </a:r>
            <a:endParaRPr lang="en-US" dirty="0"/>
          </a:p>
          <a:p>
            <a:pPr lvl="1">
              <a:buFont typeface="Wingdings" panose="05000000000000000000" pitchFamily="2" charset="2"/>
              <a:buChar char="v"/>
            </a:pPr>
            <a:r>
              <a:rPr lang="en-US" dirty="0"/>
              <a:t>HashSet </a:t>
            </a:r>
          </a:p>
          <a:p>
            <a:pPr lvl="1">
              <a:buFont typeface="Wingdings" panose="05000000000000000000" pitchFamily="2" charset="2"/>
              <a:buChar char="v"/>
            </a:pPr>
            <a:r>
              <a:rPr lang="en-US" dirty="0" err="1"/>
              <a:t>PriorityQueue</a:t>
            </a:r>
            <a:endParaRPr lang="en-US" dirty="0"/>
          </a:p>
          <a:p>
            <a:pPr lvl="1">
              <a:buFont typeface="Wingdings" panose="05000000000000000000" pitchFamily="2" charset="2"/>
              <a:buChar char="v"/>
            </a:pPr>
            <a:r>
              <a:rPr lang="en-US" dirty="0" err="1"/>
              <a:t>TreeSet</a:t>
            </a:r>
            <a:r>
              <a:rPr lang="en-US" dirty="0"/>
              <a:t> </a:t>
            </a:r>
          </a:p>
          <a:p>
            <a:pPr lvl="1">
              <a:buFont typeface="Wingdings" panose="05000000000000000000" pitchFamily="2" charset="2"/>
              <a:buChar char="v"/>
            </a:pPr>
            <a:r>
              <a:rPr lang="en-US" dirty="0"/>
              <a:t>Vector</a:t>
            </a:r>
          </a:p>
          <a:p>
            <a:pPr lvl="1">
              <a:buFont typeface="Wingdings" panose="05000000000000000000" pitchFamily="2" charset="2"/>
              <a:buChar char="v"/>
            </a:pPr>
            <a:r>
              <a:rPr lang="en-US" dirty="0" err="1"/>
              <a:t>HashTable</a:t>
            </a:r>
            <a:r>
              <a:rPr lang="en-US" dirty="0"/>
              <a:t> ..</a:t>
            </a:r>
            <a:r>
              <a:rPr lang="en-US" dirty="0" err="1"/>
              <a:t>etc</a:t>
            </a:r>
            <a:endParaRPr lang="en-US" dirty="0"/>
          </a:p>
        </p:txBody>
      </p:sp>
    </p:spTree>
    <p:extLst>
      <p:ext uri="{BB962C8B-B14F-4D97-AF65-F5344CB8AC3E}">
        <p14:creationId xmlns:p14="http://schemas.microsoft.com/office/powerpoint/2010/main" val="17168978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AE23D2-6839-DCFA-DE24-2D4E65F57C1C}"/>
              </a:ext>
            </a:extLst>
          </p:cNvPr>
          <p:cNvSpPr>
            <a:spLocks noGrp="1"/>
          </p:cNvSpPr>
          <p:nvPr>
            <p:ph type="ctrTitle"/>
          </p:nvPr>
        </p:nvSpPr>
        <p:spPr/>
        <p:txBody>
          <a:bodyPr/>
          <a:lstStyle/>
          <a:p>
            <a:r>
              <a:rPr lang="en-US" dirty="0"/>
              <a:t>Calendar class</a:t>
            </a:r>
          </a:p>
        </p:txBody>
      </p:sp>
      <p:sp>
        <p:nvSpPr>
          <p:cNvPr id="5" name="Subtitle 4">
            <a:extLst>
              <a:ext uri="{FF2B5EF4-FFF2-40B4-BE49-F238E27FC236}">
                <a16:creationId xmlns:a16="http://schemas.microsoft.com/office/drawing/2014/main" id="{859D8946-D9EE-0AF6-6070-9BD4BA1E1E2C}"/>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8832083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8CA6-BA43-9037-3EE5-EDCFF330CDF9}"/>
              </a:ext>
            </a:extLst>
          </p:cNvPr>
          <p:cNvSpPr>
            <a:spLocks noGrp="1"/>
          </p:cNvSpPr>
          <p:nvPr>
            <p:ph type="title"/>
          </p:nvPr>
        </p:nvSpPr>
        <p:spPr>
          <a:xfrm>
            <a:off x="551329" y="266513"/>
            <a:ext cx="10515600" cy="1042334"/>
          </a:xfrm>
        </p:spPr>
        <p:txBody>
          <a:bodyPr/>
          <a:lstStyle/>
          <a:p>
            <a:r>
              <a:rPr lang="en-US" dirty="0"/>
              <a:t>Calendar class</a:t>
            </a:r>
          </a:p>
        </p:txBody>
      </p:sp>
      <p:sp>
        <p:nvSpPr>
          <p:cNvPr id="3" name="Content Placeholder 2">
            <a:extLst>
              <a:ext uri="{FF2B5EF4-FFF2-40B4-BE49-F238E27FC236}">
                <a16:creationId xmlns:a16="http://schemas.microsoft.com/office/drawing/2014/main" id="{74075F17-5744-7510-23D0-D65D332A6022}"/>
              </a:ext>
            </a:extLst>
          </p:cNvPr>
          <p:cNvSpPr>
            <a:spLocks noGrp="1"/>
          </p:cNvSpPr>
          <p:nvPr>
            <p:ph idx="1"/>
          </p:nvPr>
        </p:nvSpPr>
        <p:spPr>
          <a:xfrm>
            <a:off x="421341" y="1201271"/>
            <a:ext cx="11555505" cy="5479862"/>
          </a:xfrm>
        </p:spPr>
        <p:txBody>
          <a:bodyPr>
            <a:normAutofit fontScale="92500" lnSpcReduction="20000"/>
          </a:bodyPr>
          <a:lstStyle/>
          <a:p>
            <a:endParaRPr lang="en-US" dirty="0"/>
          </a:p>
          <a:p>
            <a:r>
              <a:rPr lang="en-US" dirty="0"/>
              <a:t>Calendar class in Java is an abstract class that provides methods for converting date between a specific instant in time and a set of calendar fields such as MONTH, YEAR, HOUR, etc. </a:t>
            </a:r>
          </a:p>
          <a:p>
            <a:r>
              <a:rPr lang="en-US" dirty="0"/>
              <a:t>It inherits Object class and implements the Comparable, Serializable, Cloneable interfaces.</a:t>
            </a:r>
          </a:p>
          <a:p>
            <a:r>
              <a:rPr lang="en-US" dirty="0"/>
              <a:t>As it is an Abstract class, so we cannot create an instance. Instead, we will have to use the static method </a:t>
            </a:r>
            <a:r>
              <a:rPr lang="en-US" b="1" dirty="0" err="1">
                <a:solidFill>
                  <a:srgbClr val="7030A0"/>
                </a:solidFill>
              </a:rPr>
              <a:t>Calendar.getInstance</a:t>
            </a:r>
            <a:r>
              <a:rPr lang="en-US" b="1" dirty="0">
                <a:solidFill>
                  <a:srgbClr val="7030A0"/>
                </a:solidFill>
              </a:rPr>
              <a:t>() </a:t>
            </a:r>
            <a:r>
              <a:rPr lang="en-US" dirty="0"/>
              <a:t>to instantiate and implement a sub-class.. </a:t>
            </a:r>
          </a:p>
          <a:p>
            <a:r>
              <a:rPr lang="en-US" dirty="0" err="1"/>
              <a:t>java.util.Calendar</a:t>
            </a:r>
            <a:r>
              <a:rPr lang="en-US" dirty="0"/>
              <a:t> is an abstract base class for extracting detailed information such as year, month, date, hour, minute and second from a Date object. </a:t>
            </a:r>
          </a:p>
          <a:p>
            <a:r>
              <a:rPr lang="en-US" dirty="0"/>
              <a:t>Subclasses of Calendar can implement specific calendar systems such as Gregorian calendar, Lunar Calendar and Jewish calendar.</a:t>
            </a:r>
          </a:p>
          <a:p>
            <a:r>
              <a:rPr lang="en-US" dirty="0"/>
              <a:t> Currently, </a:t>
            </a:r>
            <a:r>
              <a:rPr lang="en-US" dirty="0" err="1"/>
              <a:t>java.util.GregorianCalendar</a:t>
            </a:r>
            <a:r>
              <a:rPr lang="en-US" dirty="0"/>
              <a:t> for the Gregorian calendar is supported in the Java API.</a:t>
            </a:r>
          </a:p>
        </p:txBody>
      </p:sp>
    </p:spTree>
    <p:extLst>
      <p:ext uri="{BB962C8B-B14F-4D97-AF65-F5344CB8AC3E}">
        <p14:creationId xmlns:p14="http://schemas.microsoft.com/office/powerpoint/2010/main" val="40731946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6F95-6C62-BAC5-1470-D31759507F43}"/>
              </a:ext>
            </a:extLst>
          </p:cNvPr>
          <p:cNvSpPr>
            <a:spLocks noGrp="1"/>
          </p:cNvSpPr>
          <p:nvPr>
            <p:ph type="title"/>
          </p:nvPr>
        </p:nvSpPr>
        <p:spPr>
          <a:xfrm>
            <a:off x="461682" y="320302"/>
            <a:ext cx="10515600" cy="1325563"/>
          </a:xfrm>
        </p:spPr>
        <p:txBody>
          <a:bodyPr/>
          <a:lstStyle/>
          <a:p>
            <a:r>
              <a:rPr lang="en-US" dirty="0"/>
              <a:t>Methods</a:t>
            </a:r>
          </a:p>
        </p:txBody>
      </p:sp>
      <p:sp>
        <p:nvSpPr>
          <p:cNvPr id="3" name="Content Placeholder 2">
            <a:extLst>
              <a:ext uri="{FF2B5EF4-FFF2-40B4-BE49-F238E27FC236}">
                <a16:creationId xmlns:a16="http://schemas.microsoft.com/office/drawing/2014/main" id="{76C37CEC-4C5E-1A61-F67C-61278E9BE11B}"/>
              </a:ext>
            </a:extLst>
          </p:cNvPr>
          <p:cNvSpPr>
            <a:spLocks noGrp="1"/>
          </p:cNvSpPr>
          <p:nvPr>
            <p:ph idx="1"/>
          </p:nvPr>
        </p:nvSpPr>
        <p:spPr>
          <a:xfrm>
            <a:off x="367553" y="1825625"/>
            <a:ext cx="11824447" cy="4351338"/>
          </a:xfrm>
        </p:spPr>
        <p:txBody>
          <a:bodyPr>
            <a:normAutofit lnSpcReduction="10000"/>
          </a:bodyPr>
          <a:lstStyle/>
          <a:p>
            <a:r>
              <a:rPr lang="en-US" dirty="0"/>
              <a:t>Calendar provides no public constructors.</a:t>
            </a:r>
          </a:p>
          <a:p>
            <a:pPr marL="0" indent="0">
              <a:buNone/>
            </a:pPr>
            <a:endParaRPr lang="en-US" dirty="0"/>
          </a:p>
          <a:p>
            <a:r>
              <a:rPr lang="en-US" b="1" dirty="0">
                <a:solidFill>
                  <a:srgbClr val="002060"/>
                </a:solidFill>
              </a:rPr>
              <a:t>static Calendar </a:t>
            </a:r>
            <a:r>
              <a:rPr lang="en-US" b="1" dirty="0" err="1">
                <a:solidFill>
                  <a:srgbClr val="002060"/>
                </a:solidFill>
              </a:rPr>
              <a:t>getInstance</a:t>
            </a:r>
            <a:r>
              <a:rPr lang="en-US" b="1" dirty="0">
                <a:solidFill>
                  <a:srgbClr val="002060"/>
                </a:solidFill>
              </a:rPr>
              <a:t>( ) : </a:t>
            </a:r>
            <a:r>
              <a:rPr lang="en-US" dirty="0"/>
              <a:t>Returns a Calendar object for the default locale and time zone. </a:t>
            </a:r>
          </a:p>
          <a:p>
            <a:pPr marL="0" indent="0">
              <a:buNone/>
            </a:pPr>
            <a:endParaRPr lang="en-US" dirty="0"/>
          </a:p>
          <a:p>
            <a:r>
              <a:rPr lang="en-US" b="1" dirty="0">
                <a:solidFill>
                  <a:srgbClr val="002060"/>
                </a:solidFill>
              </a:rPr>
              <a:t>int get(int </a:t>
            </a:r>
            <a:r>
              <a:rPr lang="en-US" b="1" dirty="0" err="1">
                <a:solidFill>
                  <a:srgbClr val="002060"/>
                </a:solidFill>
              </a:rPr>
              <a:t>calendarField</a:t>
            </a:r>
            <a:r>
              <a:rPr lang="en-US" b="1" dirty="0">
                <a:solidFill>
                  <a:srgbClr val="002060"/>
                </a:solidFill>
              </a:rPr>
              <a:t>) : </a:t>
            </a:r>
            <a:r>
              <a:rPr lang="en-US" dirty="0"/>
              <a:t>Returns the value of one component of the invoking object. </a:t>
            </a:r>
          </a:p>
          <a:p>
            <a:r>
              <a:rPr lang="en-US" dirty="0"/>
              <a:t>The component is indicated by </a:t>
            </a:r>
            <a:r>
              <a:rPr lang="en-US" dirty="0" err="1"/>
              <a:t>calendarField</a:t>
            </a:r>
            <a:r>
              <a:rPr lang="en-US" dirty="0"/>
              <a:t>. </a:t>
            </a:r>
          </a:p>
          <a:p>
            <a:r>
              <a:rPr lang="en-US" dirty="0"/>
              <a:t>Examples of the components that can be requested are </a:t>
            </a:r>
            <a:r>
              <a:rPr lang="en-US" dirty="0" err="1"/>
              <a:t>Calendar.YEAR</a:t>
            </a:r>
            <a:r>
              <a:rPr lang="en-US" dirty="0"/>
              <a:t>, </a:t>
            </a:r>
            <a:r>
              <a:rPr lang="en-US" dirty="0" err="1"/>
              <a:t>Calendar.MONTH</a:t>
            </a:r>
            <a:r>
              <a:rPr lang="en-US" dirty="0"/>
              <a:t>, </a:t>
            </a:r>
            <a:r>
              <a:rPr lang="en-US" dirty="0" err="1"/>
              <a:t>Calendar.MINUTE</a:t>
            </a:r>
            <a:r>
              <a:rPr lang="en-US" dirty="0"/>
              <a:t>. </a:t>
            </a:r>
          </a:p>
        </p:txBody>
      </p:sp>
    </p:spTree>
    <p:extLst>
      <p:ext uri="{BB962C8B-B14F-4D97-AF65-F5344CB8AC3E}">
        <p14:creationId xmlns:p14="http://schemas.microsoft.com/office/powerpoint/2010/main" val="2108902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790385-A512-413C-A1A0-D987116A4831}"/>
              </a:ext>
            </a:extLst>
          </p:cNvPr>
          <p:cNvSpPr>
            <a:spLocks noGrp="1"/>
          </p:cNvSpPr>
          <p:nvPr>
            <p:ph idx="1"/>
          </p:nvPr>
        </p:nvSpPr>
        <p:spPr>
          <a:xfrm>
            <a:off x="614082" y="1198095"/>
            <a:ext cx="11353800" cy="4888939"/>
          </a:xfrm>
        </p:spPr>
        <p:txBody>
          <a:bodyPr/>
          <a:lstStyle/>
          <a:p>
            <a:r>
              <a:rPr lang="en-US" b="1" dirty="0">
                <a:solidFill>
                  <a:srgbClr val="002060"/>
                </a:solidFill>
              </a:rPr>
              <a:t>final Date </a:t>
            </a:r>
            <a:r>
              <a:rPr lang="en-US" b="1" dirty="0" err="1">
                <a:solidFill>
                  <a:srgbClr val="002060"/>
                </a:solidFill>
              </a:rPr>
              <a:t>getTime</a:t>
            </a:r>
            <a:r>
              <a:rPr lang="en-US" b="1" dirty="0">
                <a:solidFill>
                  <a:srgbClr val="002060"/>
                </a:solidFill>
              </a:rPr>
              <a:t>( ) :</a:t>
            </a:r>
            <a:r>
              <a:rPr lang="en-US" dirty="0"/>
              <a:t> Returns a Date object equivalent to the time of the invoking object. </a:t>
            </a:r>
          </a:p>
          <a:p>
            <a:pPr marL="0" indent="0">
              <a:buNone/>
            </a:pPr>
            <a:endParaRPr lang="en-US" dirty="0"/>
          </a:p>
          <a:p>
            <a:r>
              <a:rPr lang="en-US" b="1" dirty="0">
                <a:solidFill>
                  <a:srgbClr val="002060"/>
                </a:solidFill>
              </a:rPr>
              <a:t>final void set(int year, int month, int </a:t>
            </a:r>
            <a:r>
              <a:rPr lang="en-US" b="1" dirty="0" err="1">
                <a:solidFill>
                  <a:srgbClr val="002060"/>
                </a:solidFill>
              </a:rPr>
              <a:t>dayOfMonth</a:t>
            </a:r>
            <a:r>
              <a:rPr lang="en-US" b="1" dirty="0">
                <a:solidFill>
                  <a:srgbClr val="002060"/>
                </a:solidFill>
              </a:rPr>
              <a:t>) : </a:t>
            </a:r>
            <a:r>
              <a:rPr lang="en-US" dirty="0"/>
              <a:t>Sets various date and time components of the invoking object.</a:t>
            </a:r>
          </a:p>
          <a:p>
            <a:endParaRPr lang="en-US" dirty="0"/>
          </a:p>
          <a:p>
            <a:r>
              <a:rPr lang="en-US" b="1" dirty="0">
                <a:solidFill>
                  <a:srgbClr val="002060"/>
                </a:solidFill>
              </a:rPr>
              <a:t>final void </a:t>
            </a:r>
            <a:r>
              <a:rPr lang="en-US" b="1" dirty="0" err="1">
                <a:solidFill>
                  <a:srgbClr val="002060"/>
                </a:solidFill>
              </a:rPr>
              <a:t>setTime</a:t>
            </a:r>
            <a:r>
              <a:rPr lang="en-US" b="1" dirty="0">
                <a:solidFill>
                  <a:srgbClr val="002060"/>
                </a:solidFill>
              </a:rPr>
              <a:t>(Date d) : </a:t>
            </a:r>
            <a:r>
              <a:rPr lang="en-US" dirty="0"/>
              <a:t>Sets various date and time components of the invoking object. This information is obtained from the Date object d. </a:t>
            </a:r>
          </a:p>
        </p:txBody>
      </p:sp>
    </p:spTree>
    <p:extLst>
      <p:ext uri="{BB962C8B-B14F-4D97-AF65-F5344CB8AC3E}">
        <p14:creationId xmlns:p14="http://schemas.microsoft.com/office/powerpoint/2010/main" val="1042930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4CD676B-D611-3FB5-6AF1-1F12FBE199D4}"/>
              </a:ext>
            </a:extLst>
          </p:cNvPr>
          <p:cNvGraphicFramePr>
            <a:graphicFrameLocks noGrp="1"/>
          </p:cNvGraphicFramePr>
          <p:nvPr>
            <p:ph idx="1"/>
            <p:extLst>
              <p:ext uri="{D42A27DB-BD31-4B8C-83A1-F6EECF244321}">
                <p14:modId xmlns:p14="http://schemas.microsoft.com/office/powerpoint/2010/main" val="1486236609"/>
              </p:ext>
            </p:extLst>
          </p:nvPr>
        </p:nvGraphicFramePr>
        <p:xfrm>
          <a:off x="842682" y="842681"/>
          <a:ext cx="10511118" cy="5620501"/>
        </p:xfrm>
        <a:graphic>
          <a:graphicData uri="http://schemas.openxmlformats.org/drawingml/2006/table">
            <a:tbl>
              <a:tblPr/>
              <a:tblGrid>
                <a:gridCol w="3245224">
                  <a:extLst>
                    <a:ext uri="{9D8B030D-6E8A-4147-A177-3AD203B41FA5}">
                      <a16:colId xmlns:a16="http://schemas.microsoft.com/office/drawing/2014/main" val="4095579467"/>
                    </a:ext>
                  </a:extLst>
                </a:gridCol>
                <a:gridCol w="7265894">
                  <a:extLst>
                    <a:ext uri="{9D8B030D-6E8A-4147-A177-3AD203B41FA5}">
                      <a16:colId xmlns:a16="http://schemas.microsoft.com/office/drawing/2014/main" val="4291021967"/>
                    </a:ext>
                  </a:extLst>
                </a:gridCol>
              </a:tblGrid>
              <a:tr h="797860">
                <a:tc>
                  <a:txBody>
                    <a:bodyPr/>
                    <a:lstStyle/>
                    <a:p>
                      <a:pPr algn="l" fontAlgn="base"/>
                      <a:r>
                        <a:rPr lang="en-US" sz="1800" b="1" dirty="0">
                          <a:solidFill>
                            <a:srgbClr val="0070C0"/>
                          </a:solidFill>
                          <a:effectLst/>
                          <a:latin typeface="Times New Roman" panose="02020603050405020304" pitchFamily="18" charset="0"/>
                          <a:cs typeface="Times New Roman" panose="02020603050405020304" pitchFamily="18" charset="0"/>
                        </a:rPr>
                        <a:t>METHOD</a:t>
                      </a:r>
                    </a:p>
                  </a:txBody>
                  <a:tcPr marL="76200" marR="76200" marT="76200" marB="76200" anchor="ctr">
                    <a:lnL>
                      <a:noFill/>
                    </a:lnL>
                    <a:lnR>
                      <a:noFill/>
                    </a:lnR>
                    <a:lnT>
                      <a:noFill/>
                    </a:lnT>
                    <a:lnB>
                      <a:noFill/>
                    </a:lnB>
                    <a:solidFill>
                      <a:srgbClr val="FFFF00"/>
                    </a:solidFill>
                  </a:tcPr>
                </a:tc>
                <a:tc>
                  <a:txBody>
                    <a:bodyPr/>
                    <a:lstStyle/>
                    <a:p>
                      <a:pPr algn="l" fontAlgn="base"/>
                      <a:r>
                        <a:rPr lang="en-US" sz="1800" b="1" dirty="0">
                          <a:solidFill>
                            <a:srgbClr val="0070C0"/>
                          </a:solidFill>
                          <a:effectLst/>
                          <a:latin typeface="Times New Roman" panose="02020603050405020304" pitchFamily="18" charset="0"/>
                          <a:cs typeface="Times New Roman" panose="02020603050405020304" pitchFamily="18" charset="0"/>
                        </a:rPr>
                        <a:t>DESCRIPTION</a:t>
                      </a:r>
                    </a:p>
                  </a:txBody>
                  <a:tcPr marL="76200" marR="76200" marT="76200" marB="76200" anchor="ctr">
                    <a:lnL>
                      <a:noFill/>
                    </a:lnL>
                    <a:lnR>
                      <a:noFill/>
                    </a:lnR>
                    <a:lnT>
                      <a:noFill/>
                    </a:lnT>
                    <a:lnB>
                      <a:noFill/>
                    </a:lnB>
                    <a:solidFill>
                      <a:srgbClr val="FFFF00"/>
                    </a:solidFill>
                  </a:tcPr>
                </a:tc>
                <a:extLst>
                  <a:ext uri="{0D108BD9-81ED-4DB2-BD59-A6C34878D82A}">
                    <a16:rowId xmlns:a16="http://schemas.microsoft.com/office/drawing/2014/main" val="2806128764"/>
                  </a:ext>
                </a:extLst>
              </a:tr>
              <a:tr h="1297125">
                <a:tc>
                  <a:txBody>
                    <a:bodyPr/>
                    <a:lstStyle/>
                    <a:p>
                      <a:pPr algn="l" fontAlgn="base"/>
                      <a:r>
                        <a:rPr lang="en-US" sz="1800" b="0" dirty="0">
                          <a:solidFill>
                            <a:srgbClr val="0070C0"/>
                          </a:solidFill>
                          <a:effectLst/>
                          <a:latin typeface="Times New Roman" panose="02020603050405020304" pitchFamily="18" charset="0"/>
                          <a:cs typeface="Times New Roman" panose="02020603050405020304" pitchFamily="18" charset="0"/>
                        </a:rPr>
                        <a:t>abstract void add(int field, int amount)</a:t>
                      </a:r>
                    </a:p>
                  </a:txBody>
                  <a:tcPr marL="76200" marR="76200" marT="106680" marB="106680" anchor="ctr">
                    <a:lnL>
                      <a:noFill/>
                    </a:lnL>
                    <a:lnR>
                      <a:noFill/>
                    </a:lnR>
                    <a:lnT>
                      <a:noFill/>
                    </a:lnT>
                    <a:lnB>
                      <a:noFill/>
                    </a:lnB>
                    <a:solidFill>
                      <a:srgbClr val="FFFF00"/>
                    </a:solidFill>
                  </a:tcPr>
                </a:tc>
                <a:tc>
                  <a:txBody>
                    <a:bodyPr/>
                    <a:lstStyle/>
                    <a:p>
                      <a:pPr algn="l" fontAlgn="base"/>
                      <a:r>
                        <a:rPr lang="en-US" sz="1800" b="0" dirty="0">
                          <a:solidFill>
                            <a:srgbClr val="0070C0"/>
                          </a:solidFill>
                          <a:effectLst/>
                          <a:latin typeface="Times New Roman" panose="02020603050405020304" pitchFamily="18" charset="0"/>
                          <a:cs typeface="Times New Roman" panose="02020603050405020304" pitchFamily="18" charset="0"/>
                        </a:rPr>
                        <a:t>It is used to add or subtract the specified amount of time to the given calendar field, based on the calendar’s rules.</a:t>
                      </a:r>
                    </a:p>
                  </a:txBody>
                  <a:tcPr marL="76200" marR="76200" marT="106680" marB="106680" anchor="ctr">
                    <a:lnL>
                      <a:noFill/>
                    </a:lnL>
                    <a:lnR>
                      <a:noFill/>
                    </a:lnR>
                    <a:lnT>
                      <a:noFill/>
                    </a:lnT>
                    <a:lnB>
                      <a:noFill/>
                    </a:lnB>
                    <a:solidFill>
                      <a:srgbClr val="FFFF00"/>
                    </a:solidFill>
                  </a:tcPr>
                </a:tc>
                <a:extLst>
                  <a:ext uri="{0D108BD9-81ED-4DB2-BD59-A6C34878D82A}">
                    <a16:rowId xmlns:a16="http://schemas.microsoft.com/office/drawing/2014/main" val="4011587631"/>
                  </a:ext>
                </a:extLst>
              </a:tr>
              <a:tr h="881379">
                <a:tc>
                  <a:txBody>
                    <a:bodyPr/>
                    <a:lstStyle/>
                    <a:p>
                      <a:pPr algn="l" fontAlgn="base"/>
                      <a:r>
                        <a:rPr lang="en-US" sz="1800" b="0" dirty="0">
                          <a:solidFill>
                            <a:srgbClr val="0070C0"/>
                          </a:solidFill>
                          <a:effectLst/>
                          <a:latin typeface="Times New Roman" panose="02020603050405020304" pitchFamily="18" charset="0"/>
                          <a:cs typeface="Times New Roman" panose="02020603050405020304" pitchFamily="18" charset="0"/>
                        </a:rPr>
                        <a:t>int get(int field)</a:t>
                      </a:r>
                    </a:p>
                  </a:txBody>
                  <a:tcPr marL="76200" marR="76200" marT="106680" marB="106680" anchor="ctr">
                    <a:lnL>
                      <a:noFill/>
                    </a:lnL>
                    <a:lnR>
                      <a:noFill/>
                    </a:lnR>
                    <a:lnT>
                      <a:noFill/>
                    </a:lnT>
                    <a:lnB>
                      <a:noFill/>
                    </a:lnB>
                    <a:solidFill>
                      <a:srgbClr val="FFFF00"/>
                    </a:solidFill>
                  </a:tcPr>
                </a:tc>
                <a:tc>
                  <a:txBody>
                    <a:bodyPr/>
                    <a:lstStyle/>
                    <a:p>
                      <a:pPr algn="l" fontAlgn="base"/>
                      <a:r>
                        <a:rPr lang="en-US" sz="1800" b="0">
                          <a:solidFill>
                            <a:srgbClr val="0070C0"/>
                          </a:solidFill>
                          <a:effectLst/>
                          <a:latin typeface="Times New Roman" panose="02020603050405020304" pitchFamily="18" charset="0"/>
                          <a:cs typeface="Times New Roman" panose="02020603050405020304" pitchFamily="18" charset="0"/>
                        </a:rPr>
                        <a:t>It is used to return the value of the given calendar field.</a:t>
                      </a:r>
                    </a:p>
                  </a:txBody>
                  <a:tcPr marL="76200" marR="76200" marT="106680" marB="106680" anchor="ctr">
                    <a:lnL>
                      <a:noFill/>
                    </a:lnL>
                    <a:lnR>
                      <a:noFill/>
                    </a:lnR>
                    <a:lnT>
                      <a:noFill/>
                    </a:lnT>
                    <a:lnB>
                      <a:noFill/>
                    </a:lnB>
                    <a:solidFill>
                      <a:srgbClr val="FFFF00"/>
                    </a:solidFill>
                  </a:tcPr>
                </a:tc>
                <a:extLst>
                  <a:ext uri="{0D108BD9-81ED-4DB2-BD59-A6C34878D82A}">
                    <a16:rowId xmlns:a16="http://schemas.microsoft.com/office/drawing/2014/main" val="3227603108"/>
                  </a:ext>
                </a:extLst>
              </a:tr>
              <a:tr h="881379">
                <a:tc>
                  <a:txBody>
                    <a:bodyPr/>
                    <a:lstStyle/>
                    <a:p>
                      <a:pPr algn="l" fontAlgn="base"/>
                      <a:r>
                        <a:rPr lang="en-US" sz="1800" b="0">
                          <a:solidFill>
                            <a:srgbClr val="0070C0"/>
                          </a:solidFill>
                          <a:effectLst/>
                          <a:latin typeface="Times New Roman" panose="02020603050405020304" pitchFamily="18" charset="0"/>
                          <a:cs typeface="Times New Roman" panose="02020603050405020304" pitchFamily="18" charset="0"/>
                        </a:rPr>
                        <a:t>abstract int getMaximum(int field)</a:t>
                      </a:r>
                    </a:p>
                  </a:txBody>
                  <a:tcPr marL="76200" marR="76200" marT="106680" marB="106680" anchor="ctr">
                    <a:lnL>
                      <a:noFill/>
                    </a:lnL>
                    <a:lnR>
                      <a:noFill/>
                    </a:lnR>
                    <a:lnT>
                      <a:noFill/>
                    </a:lnT>
                    <a:lnB>
                      <a:noFill/>
                    </a:lnB>
                    <a:solidFill>
                      <a:srgbClr val="FFFF00"/>
                    </a:solidFill>
                  </a:tcPr>
                </a:tc>
                <a:tc>
                  <a:txBody>
                    <a:bodyPr/>
                    <a:lstStyle/>
                    <a:p>
                      <a:pPr algn="l" fontAlgn="base"/>
                      <a:r>
                        <a:rPr lang="en-US" sz="1800" b="0" dirty="0">
                          <a:solidFill>
                            <a:srgbClr val="0070C0"/>
                          </a:solidFill>
                          <a:effectLst/>
                          <a:latin typeface="Times New Roman" panose="02020603050405020304" pitchFamily="18" charset="0"/>
                          <a:cs typeface="Times New Roman" panose="02020603050405020304" pitchFamily="18" charset="0"/>
                        </a:rPr>
                        <a:t>It is used to return the maximum value for the given calendar field of this Calendar instance.</a:t>
                      </a:r>
                    </a:p>
                  </a:txBody>
                  <a:tcPr marL="76200" marR="76200" marT="106680" marB="106680" anchor="ctr">
                    <a:lnL>
                      <a:noFill/>
                    </a:lnL>
                    <a:lnR>
                      <a:noFill/>
                    </a:lnR>
                    <a:lnT>
                      <a:noFill/>
                    </a:lnT>
                    <a:lnB>
                      <a:noFill/>
                    </a:lnB>
                    <a:solidFill>
                      <a:srgbClr val="FFFF00"/>
                    </a:solidFill>
                  </a:tcPr>
                </a:tc>
                <a:extLst>
                  <a:ext uri="{0D108BD9-81ED-4DB2-BD59-A6C34878D82A}">
                    <a16:rowId xmlns:a16="http://schemas.microsoft.com/office/drawing/2014/main" val="3644192681"/>
                  </a:ext>
                </a:extLst>
              </a:tr>
              <a:tr h="881379">
                <a:tc>
                  <a:txBody>
                    <a:bodyPr/>
                    <a:lstStyle/>
                    <a:p>
                      <a:pPr algn="l" fontAlgn="base"/>
                      <a:r>
                        <a:rPr lang="en-US" sz="1800" b="0">
                          <a:solidFill>
                            <a:srgbClr val="0070C0"/>
                          </a:solidFill>
                          <a:effectLst/>
                          <a:latin typeface="Times New Roman" panose="02020603050405020304" pitchFamily="18" charset="0"/>
                          <a:cs typeface="Times New Roman" panose="02020603050405020304" pitchFamily="18" charset="0"/>
                        </a:rPr>
                        <a:t>abstract int getMinimum(int field)</a:t>
                      </a:r>
                    </a:p>
                  </a:txBody>
                  <a:tcPr marL="76200" marR="76200" marT="106680" marB="106680" anchor="ctr">
                    <a:lnL>
                      <a:noFill/>
                    </a:lnL>
                    <a:lnR>
                      <a:noFill/>
                    </a:lnR>
                    <a:lnT>
                      <a:noFill/>
                    </a:lnT>
                    <a:lnB>
                      <a:noFill/>
                    </a:lnB>
                    <a:solidFill>
                      <a:srgbClr val="FFFF00"/>
                    </a:solidFill>
                  </a:tcPr>
                </a:tc>
                <a:tc>
                  <a:txBody>
                    <a:bodyPr/>
                    <a:lstStyle/>
                    <a:p>
                      <a:pPr algn="l" fontAlgn="base"/>
                      <a:r>
                        <a:rPr lang="en-US" sz="1800" b="0">
                          <a:solidFill>
                            <a:srgbClr val="0070C0"/>
                          </a:solidFill>
                          <a:effectLst/>
                          <a:latin typeface="Times New Roman" panose="02020603050405020304" pitchFamily="18" charset="0"/>
                          <a:cs typeface="Times New Roman" panose="02020603050405020304" pitchFamily="18" charset="0"/>
                        </a:rPr>
                        <a:t>It is used to return the minimum value for the given calendar field of this Calendar instance.</a:t>
                      </a:r>
                    </a:p>
                  </a:txBody>
                  <a:tcPr marL="76200" marR="76200" marT="106680" marB="106680" anchor="ctr">
                    <a:lnL>
                      <a:noFill/>
                    </a:lnL>
                    <a:lnR>
                      <a:noFill/>
                    </a:lnR>
                    <a:lnT>
                      <a:noFill/>
                    </a:lnT>
                    <a:lnB>
                      <a:noFill/>
                    </a:lnB>
                    <a:solidFill>
                      <a:srgbClr val="FFFF00"/>
                    </a:solidFill>
                  </a:tcPr>
                </a:tc>
                <a:extLst>
                  <a:ext uri="{0D108BD9-81ED-4DB2-BD59-A6C34878D82A}">
                    <a16:rowId xmlns:a16="http://schemas.microsoft.com/office/drawing/2014/main" val="3171695436"/>
                  </a:ext>
                </a:extLst>
              </a:tr>
              <a:tr h="881379">
                <a:tc>
                  <a:txBody>
                    <a:bodyPr/>
                    <a:lstStyle/>
                    <a:p>
                      <a:pPr algn="l" fontAlgn="base"/>
                      <a:r>
                        <a:rPr lang="en-US" sz="1800" b="0">
                          <a:solidFill>
                            <a:srgbClr val="0070C0"/>
                          </a:solidFill>
                          <a:effectLst/>
                          <a:latin typeface="Times New Roman" panose="02020603050405020304" pitchFamily="18" charset="0"/>
                          <a:cs typeface="Times New Roman" panose="02020603050405020304" pitchFamily="18" charset="0"/>
                        </a:rPr>
                        <a:t>Date getTime()</a:t>
                      </a:r>
                    </a:p>
                  </a:txBody>
                  <a:tcPr marL="76200" marR="76200" marT="106680" marB="106680" anchor="ctr">
                    <a:lnL>
                      <a:noFill/>
                    </a:lnL>
                    <a:lnR>
                      <a:noFill/>
                    </a:lnR>
                    <a:lnT>
                      <a:noFill/>
                    </a:lnT>
                    <a:lnB>
                      <a:noFill/>
                    </a:lnB>
                    <a:solidFill>
                      <a:srgbClr val="FFFF00"/>
                    </a:solidFill>
                  </a:tcPr>
                </a:tc>
                <a:tc>
                  <a:txBody>
                    <a:bodyPr/>
                    <a:lstStyle/>
                    <a:p>
                      <a:pPr algn="l" fontAlgn="base"/>
                      <a:r>
                        <a:rPr lang="en-US" sz="1800" b="0" dirty="0">
                          <a:solidFill>
                            <a:srgbClr val="0070C0"/>
                          </a:solidFill>
                          <a:effectLst/>
                          <a:latin typeface="Times New Roman" panose="02020603050405020304" pitchFamily="18" charset="0"/>
                          <a:cs typeface="Times New Roman" panose="02020603050405020304" pitchFamily="18" charset="0"/>
                        </a:rPr>
                        <a:t>It is used to return a Date object representing this Calendar’s time value.&lt;/td</a:t>
                      </a:r>
                    </a:p>
                  </a:txBody>
                  <a:tcPr marL="76200" marR="76200" marT="106680" marB="106680" anchor="ctr">
                    <a:lnL>
                      <a:noFill/>
                    </a:lnL>
                    <a:lnR>
                      <a:noFill/>
                    </a:lnR>
                    <a:lnT>
                      <a:noFill/>
                    </a:lnT>
                    <a:lnB>
                      <a:noFill/>
                    </a:lnB>
                    <a:solidFill>
                      <a:srgbClr val="FFFF00"/>
                    </a:solidFill>
                  </a:tcPr>
                </a:tc>
                <a:extLst>
                  <a:ext uri="{0D108BD9-81ED-4DB2-BD59-A6C34878D82A}">
                    <a16:rowId xmlns:a16="http://schemas.microsoft.com/office/drawing/2014/main" val="2481791541"/>
                  </a:ext>
                </a:extLst>
              </a:tr>
            </a:tbl>
          </a:graphicData>
        </a:graphic>
      </p:graphicFrame>
    </p:spTree>
    <p:extLst>
      <p:ext uri="{BB962C8B-B14F-4D97-AF65-F5344CB8AC3E}">
        <p14:creationId xmlns:p14="http://schemas.microsoft.com/office/powerpoint/2010/main" val="30806682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0DE0D1-B3D5-F2B0-1751-7C5363B62FE2}"/>
              </a:ext>
            </a:extLst>
          </p:cNvPr>
          <p:cNvSpPr>
            <a:spLocks noGrp="1"/>
          </p:cNvSpPr>
          <p:nvPr>
            <p:ph idx="1"/>
          </p:nvPr>
        </p:nvSpPr>
        <p:spPr>
          <a:xfrm>
            <a:off x="829233" y="698382"/>
            <a:ext cx="10932459" cy="5640529"/>
          </a:xfrm>
        </p:spPr>
        <p:txBody>
          <a:bodyPr>
            <a:normAutofit/>
          </a:bodyPr>
          <a:lstStyle/>
          <a:p>
            <a:pPr marL="0" indent="0">
              <a:buNone/>
            </a:pPr>
            <a:r>
              <a:rPr lang="en-US" b="1" dirty="0">
                <a:solidFill>
                  <a:srgbClr val="7030A0"/>
                </a:solidFill>
              </a:rPr>
              <a:t>Example:</a:t>
            </a:r>
          </a:p>
          <a:p>
            <a:pPr marL="0" indent="0">
              <a:buNone/>
            </a:pPr>
            <a:r>
              <a:rPr lang="en-US" sz="2400" dirty="0"/>
              <a:t>import </a:t>
            </a:r>
            <a:r>
              <a:rPr lang="en-US" sz="2400" dirty="0" err="1"/>
              <a:t>java.util</a:t>
            </a:r>
            <a:r>
              <a:rPr lang="en-US" sz="2400" dirty="0"/>
              <a:t>.*;</a:t>
            </a:r>
          </a:p>
          <a:p>
            <a:pPr marL="0" indent="0">
              <a:buNone/>
            </a:pPr>
            <a:r>
              <a:rPr lang="en-US" sz="2400" dirty="0"/>
              <a:t>public class Calendar1 {</a:t>
            </a:r>
          </a:p>
          <a:p>
            <a:pPr marL="0" indent="0">
              <a:buNone/>
            </a:pPr>
            <a:r>
              <a:rPr lang="en-US" sz="2400" dirty="0"/>
              <a:t>    public static void main(String </a:t>
            </a:r>
            <a:r>
              <a:rPr lang="en-US" sz="2400" dirty="0" err="1"/>
              <a:t>args</a:t>
            </a:r>
            <a:r>
              <a:rPr lang="en-US" sz="2400" dirty="0"/>
              <a:t>[])</a:t>
            </a:r>
          </a:p>
          <a:p>
            <a:pPr marL="0" indent="0">
              <a:buNone/>
            </a:pPr>
            <a:r>
              <a:rPr lang="en-US" sz="2400" dirty="0"/>
              <a:t>    {</a:t>
            </a:r>
          </a:p>
          <a:p>
            <a:pPr marL="0" indent="0">
              <a:buNone/>
            </a:pPr>
            <a:r>
              <a:rPr lang="en-US" sz="2400" dirty="0"/>
              <a:t>        Calendar c = </a:t>
            </a:r>
            <a:r>
              <a:rPr lang="en-US" sz="2400" dirty="0" err="1"/>
              <a:t>Calendar.getInstance</a:t>
            </a:r>
            <a:r>
              <a:rPr lang="en-US" sz="2400" dirty="0"/>
              <a:t>();</a:t>
            </a:r>
          </a:p>
          <a:p>
            <a:pPr marL="0" indent="0">
              <a:buNone/>
            </a:pPr>
            <a:r>
              <a:rPr lang="en-US" sz="2400" dirty="0"/>
              <a:t>        </a:t>
            </a:r>
            <a:r>
              <a:rPr lang="en-US" sz="2400" dirty="0" err="1"/>
              <a:t>System.out.println</a:t>
            </a:r>
            <a:r>
              <a:rPr lang="en-US" sz="2400" dirty="0"/>
              <a:t>("The Current Date is:" + </a:t>
            </a:r>
            <a:r>
              <a:rPr lang="en-US" sz="2400" dirty="0" err="1"/>
              <a:t>c.getTime</a:t>
            </a:r>
            <a:r>
              <a:rPr lang="en-US" sz="2400" dirty="0"/>
              <a:t>());</a:t>
            </a:r>
          </a:p>
          <a:p>
            <a:pPr marL="0" indent="0">
              <a:buNone/>
            </a:pPr>
            <a:r>
              <a:rPr lang="en-US" sz="2400" dirty="0"/>
              <a:t>    }</a:t>
            </a:r>
          </a:p>
          <a:p>
            <a:pPr marL="0" indent="0">
              <a:buNone/>
            </a:pPr>
            <a:r>
              <a:rPr lang="en-US" sz="2400" dirty="0"/>
              <a:t>}</a:t>
            </a:r>
          </a:p>
          <a:p>
            <a:pPr marL="0" indent="0">
              <a:buNone/>
            </a:pPr>
            <a:r>
              <a:rPr lang="en-US" sz="2400" dirty="0">
                <a:solidFill>
                  <a:srgbClr val="7030A0"/>
                </a:solidFill>
              </a:rPr>
              <a:t>Output:</a:t>
            </a:r>
          </a:p>
          <a:p>
            <a:pPr marL="0" indent="0">
              <a:buNone/>
            </a:pPr>
            <a:r>
              <a:rPr lang="en-US" sz="2400" dirty="0"/>
              <a:t>The Current Date </a:t>
            </a:r>
            <a:r>
              <a:rPr lang="en-US" sz="2400" dirty="0" err="1"/>
              <a:t>is:Tue</a:t>
            </a:r>
            <a:r>
              <a:rPr lang="en-US" sz="2400" dirty="0"/>
              <a:t> Aug 28 11:10:40 UTC 2022</a:t>
            </a:r>
          </a:p>
        </p:txBody>
      </p:sp>
      <p:sp>
        <p:nvSpPr>
          <p:cNvPr id="5" name="Rectangle 2">
            <a:extLst>
              <a:ext uri="{FF2B5EF4-FFF2-40B4-BE49-F238E27FC236}">
                <a16:creationId xmlns:a16="http://schemas.microsoft.com/office/drawing/2014/main" id="{3F331E75-9BDB-17AD-962A-20E518613BC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FFFFFF"/>
                </a:solidFill>
                <a:effectLst/>
                <a:latin typeface="Consolas" panose="020B0609020204030204" pitchFamily="49" charset="0"/>
              </a:rPr>
              <a:t>The Current Date is:Tue Aug 28 11:10:40 UTC 2018</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152686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991D2-2C17-8253-B236-887AEA868841}"/>
              </a:ext>
            </a:extLst>
          </p:cNvPr>
          <p:cNvSpPr>
            <a:spLocks noGrp="1"/>
          </p:cNvSpPr>
          <p:nvPr>
            <p:ph idx="1"/>
          </p:nvPr>
        </p:nvSpPr>
        <p:spPr>
          <a:xfrm>
            <a:off x="793377" y="534707"/>
            <a:ext cx="11129682" cy="5937811"/>
          </a:xfrm>
        </p:spPr>
        <p:txBody>
          <a:bodyPr>
            <a:normAutofit fontScale="62500" lnSpcReduction="20000"/>
          </a:bodyPr>
          <a:lstStyle/>
          <a:p>
            <a:pPr marL="0" indent="0">
              <a:buNone/>
            </a:pPr>
            <a:r>
              <a:rPr lang="en-US" b="1" dirty="0">
                <a:solidFill>
                  <a:srgbClr val="002060"/>
                </a:solidFill>
              </a:rPr>
              <a:t>Example:</a:t>
            </a:r>
          </a:p>
          <a:p>
            <a:pPr marL="0" indent="0">
              <a:buNone/>
            </a:pPr>
            <a:r>
              <a:rPr lang="en-US" dirty="0"/>
              <a:t>import </a:t>
            </a:r>
            <a:r>
              <a:rPr lang="en-US" dirty="0" err="1"/>
              <a:t>java.util</a:t>
            </a:r>
            <a:r>
              <a:rPr lang="en-US" dirty="0"/>
              <a:t>.*;</a:t>
            </a:r>
          </a:p>
          <a:p>
            <a:pPr marL="0" indent="0">
              <a:buNone/>
            </a:pPr>
            <a:r>
              <a:rPr lang="en-US" dirty="0"/>
              <a:t>public class Calendar3 {</a:t>
            </a:r>
          </a:p>
          <a:p>
            <a:pPr marL="0" indent="0">
              <a:buNone/>
            </a:pPr>
            <a:r>
              <a:rPr lang="en-US" dirty="0"/>
              <a:t>    public static void main(String[] </a:t>
            </a:r>
            <a:r>
              <a:rPr lang="en-US" dirty="0" err="1"/>
              <a:t>args</a:t>
            </a:r>
            <a:r>
              <a:rPr lang="en-US" dirty="0"/>
              <a:t>)</a:t>
            </a:r>
          </a:p>
          <a:p>
            <a:pPr marL="0" indent="0">
              <a:buNone/>
            </a:pPr>
            <a:r>
              <a:rPr lang="en-US" dirty="0"/>
              <a:t>    {</a:t>
            </a:r>
          </a:p>
          <a:p>
            <a:pPr marL="0" indent="0">
              <a:buNone/>
            </a:pPr>
            <a:r>
              <a:rPr lang="en-US" dirty="0"/>
              <a:t>        // creating calendar object</a:t>
            </a:r>
          </a:p>
          <a:p>
            <a:pPr marL="0" indent="0">
              <a:buNone/>
            </a:pPr>
            <a:r>
              <a:rPr lang="en-US" dirty="0"/>
              <a:t>        Calendar </a:t>
            </a:r>
            <a:r>
              <a:rPr lang="en-US" dirty="0" err="1"/>
              <a:t>calendar</a:t>
            </a:r>
            <a:r>
              <a:rPr lang="en-US" dirty="0"/>
              <a:t> = </a:t>
            </a:r>
            <a:r>
              <a:rPr lang="en-US" dirty="0" err="1"/>
              <a:t>Calendar.getInstance</a:t>
            </a:r>
            <a:r>
              <a:rPr lang="en-US" dirty="0"/>
              <a:t>();</a:t>
            </a:r>
          </a:p>
          <a:p>
            <a:pPr marL="0" indent="0">
              <a:buNone/>
            </a:pPr>
            <a:r>
              <a:rPr lang="en-US" dirty="0"/>
              <a:t>      </a:t>
            </a:r>
          </a:p>
          <a:p>
            <a:pPr marL="0" indent="0">
              <a:buNone/>
            </a:pPr>
            <a:r>
              <a:rPr lang="en-US" dirty="0"/>
              <a:t>        int max = </a:t>
            </a:r>
            <a:r>
              <a:rPr lang="en-US" dirty="0" err="1"/>
              <a:t>calendar.getMaximum</a:t>
            </a:r>
            <a:r>
              <a:rPr lang="en-US" dirty="0"/>
              <a:t>(</a:t>
            </a:r>
            <a:r>
              <a:rPr lang="en-US" dirty="0" err="1"/>
              <a:t>Calendar.DAY_OF_WEEK</a:t>
            </a:r>
            <a:r>
              <a:rPr lang="en-US" dirty="0"/>
              <a:t>);</a:t>
            </a:r>
          </a:p>
          <a:p>
            <a:pPr marL="0" indent="0">
              <a:buNone/>
            </a:pPr>
            <a:r>
              <a:rPr lang="en-US" dirty="0"/>
              <a:t>        </a:t>
            </a:r>
            <a:r>
              <a:rPr lang="en-US" dirty="0" err="1"/>
              <a:t>System.out.println</a:t>
            </a:r>
            <a:r>
              <a:rPr lang="en-US" dirty="0"/>
              <a:t>("Maximum number of days in a week: " + max);</a:t>
            </a:r>
          </a:p>
          <a:p>
            <a:pPr marL="0" indent="0">
              <a:buNone/>
            </a:pPr>
            <a:r>
              <a:rPr lang="en-US" dirty="0"/>
              <a:t>          </a:t>
            </a:r>
          </a:p>
          <a:p>
            <a:pPr marL="0" indent="0">
              <a:buNone/>
            </a:pPr>
            <a:r>
              <a:rPr lang="en-US" dirty="0"/>
              <a:t>        max = </a:t>
            </a:r>
            <a:r>
              <a:rPr lang="en-US" dirty="0" err="1"/>
              <a:t>calendar.getMaximum</a:t>
            </a:r>
            <a:r>
              <a:rPr lang="en-US" dirty="0"/>
              <a:t>(</a:t>
            </a:r>
            <a:r>
              <a:rPr lang="en-US" dirty="0" err="1"/>
              <a:t>Calendar.WEEK_OF_YEAR</a:t>
            </a:r>
            <a:r>
              <a:rPr lang="en-US" dirty="0"/>
              <a:t>);</a:t>
            </a:r>
          </a:p>
          <a:p>
            <a:pPr marL="0" indent="0">
              <a:buNone/>
            </a:pPr>
            <a:r>
              <a:rPr lang="en-US" dirty="0"/>
              <a:t>        </a:t>
            </a:r>
            <a:r>
              <a:rPr lang="en-US" dirty="0" err="1"/>
              <a:t>System.out.println</a:t>
            </a:r>
            <a:r>
              <a:rPr lang="en-US" dirty="0"/>
              <a:t>("Maximum number of weeks in a year: " + max);</a:t>
            </a:r>
          </a:p>
          <a:p>
            <a:pPr marL="0" indent="0">
              <a:buNone/>
            </a:pPr>
            <a:r>
              <a:rPr lang="en-US" dirty="0"/>
              <a:t>    }</a:t>
            </a:r>
          </a:p>
          <a:p>
            <a:pPr marL="0" indent="0">
              <a:buNone/>
            </a:pPr>
            <a:r>
              <a:rPr lang="en-US" dirty="0"/>
              <a:t>}</a:t>
            </a:r>
          </a:p>
          <a:p>
            <a:pPr marL="0" indent="0">
              <a:buNone/>
            </a:pPr>
            <a:r>
              <a:rPr lang="en-US" b="1" dirty="0">
                <a:solidFill>
                  <a:srgbClr val="002060"/>
                </a:solidFill>
              </a:rPr>
              <a:t>Output:</a:t>
            </a:r>
          </a:p>
          <a:p>
            <a:pPr marL="0" indent="0">
              <a:buNone/>
            </a:pPr>
            <a:r>
              <a:rPr lang="en-US" dirty="0"/>
              <a:t>Maximum number of days in a week: 7</a:t>
            </a:r>
          </a:p>
          <a:p>
            <a:pPr marL="0" indent="0">
              <a:buNone/>
            </a:pPr>
            <a:r>
              <a:rPr lang="en-US" dirty="0"/>
              <a:t>Maximum number of weeks in a year: 53</a:t>
            </a:r>
          </a:p>
        </p:txBody>
      </p:sp>
    </p:spTree>
    <p:extLst>
      <p:ext uri="{BB962C8B-B14F-4D97-AF65-F5344CB8AC3E}">
        <p14:creationId xmlns:p14="http://schemas.microsoft.com/office/powerpoint/2010/main" val="29968755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077B2AF-F5A6-F2C6-7211-43B108D717B4}"/>
              </a:ext>
            </a:extLst>
          </p:cNvPr>
          <p:cNvSpPr>
            <a:spLocks noGrp="1" noChangeArrowheads="1"/>
          </p:cNvSpPr>
          <p:nvPr>
            <p:ph idx="1"/>
          </p:nvPr>
        </p:nvSpPr>
        <p:spPr bwMode="auto">
          <a:xfrm>
            <a:off x="380999" y="58846"/>
            <a:ext cx="11658601" cy="67403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2060"/>
                </a:solidFill>
                <a:effectLst/>
                <a:latin typeface="Courier New" panose="02070309020205020404" pitchFamily="49" charset="0"/>
                <a:cs typeface="Courier New" panose="02070309020205020404" pitchFamily="49" charset="0"/>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import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java.util.Calendar</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class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Ex20</a:t>
            </a:r>
            <a:b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33B3"/>
                </a:solidFill>
                <a:effectLst/>
                <a:latin typeface="Courier New" panose="02070309020205020404" pitchFamily="49" charset="0"/>
                <a:cs typeface="Courier New" panose="02070309020205020404" pitchFamily="49" charset="0"/>
              </a:rPr>
              <a:t>public static void </a:t>
            </a:r>
            <a:r>
              <a:rPr kumimoji="0" lang="en-US" altLang="en-US" sz="1800" b="0" i="0" u="none" strike="noStrike" cap="none" normalizeH="0" baseline="0" dirty="0">
                <a:ln>
                  <a:noFill/>
                </a:ln>
                <a:solidFill>
                  <a:srgbClr val="00627A"/>
                </a:solidFill>
                <a:effectLst/>
                <a:latin typeface="Courier New" panose="02070309020205020404" pitchFamily="49" charset="0"/>
                <a:cs typeface="Courier New" panose="02070309020205020404" pitchFamily="49" charset="0"/>
              </a:rPr>
              <a:t>main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args</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String</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"Jan"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"Feb"</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"Mar"</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"Apr"</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"May"</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"Jun"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"Jul"</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"Aug"</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"Sep"</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"Oct"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"Nov"</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"Dec"</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Calendar calendar</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Calendar</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getInstance</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"Calendar Type:"</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calendar</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.getCalendarType</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.println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"Time Zone :"</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calendar</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.getTimeZone</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getID</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"Date:"</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month</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calendar</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Calendar</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MONTH</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calendar</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Calendar</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DAY_OF_MONTH</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System</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out</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.print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a:ln>
                  <a:noFill/>
                </a:ln>
                <a:solidFill>
                  <a:srgbClr val="067D17"/>
                </a:solidFill>
                <a:effectLst/>
                <a:latin typeface="Courier New" panose="02070309020205020404" pitchFamily="49" charset="0"/>
                <a:cs typeface="Courier New" panose="02070309020205020404" pitchFamily="49" charset="0"/>
              </a:rPr>
              <a:t>" "</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calendar</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.get</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Calendar</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a:t>
            </a:r>
            <a:r>
              <a:rPr kumimoji="0" lang="en-US" altLang="en-US" sz="1800" b="0" i="1" u="none" strike="noStrike" cap="none" normalizeH="0" baseline="0" dirty="0" err="1">
                <a:ln>
                  <a:noFill/>
                </a:ln>
                <a:solidFill>
                  <a:srgbClr val="871094"/>
                </a:solidFill>
                <a:effectLst/>
                <a:latin typeface="Courier New" panose="02070309020205020404" pitchFamily="49" charset="0"/>
                <a:cs typeface="Courier New" panose="02070309020205020404" pitchFamily="49" charset="0"/>
              </a:rPr>
              <a:t>YEAR</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b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solidFill>
                  <a:srgbClr val="002060"/>
                </a:solidFill>
                <a:latin typeface="Courier New" panose="02070309020205020404" pitchFamily="49" charset="0"/>
                <a:cs typeface="Courier New" panose="02070309020205020404" pitchFamily="49" charset="0"/>
              </a:rPr>
              <a:t>Output: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Calendar </a:t>
            </a: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Type:gregory</a:t>
            </a:r>
            <a:endPar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Time Zone :Asia/Calcutta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080808"/>
                </a:solidFill>
                <a:effectLst/>
                <a:latin typeface="Courier New" panose="02070309020205020404" pitchFamily="49" charset="0"/>
                <a:cs typeface="Courier New" panose="02070309020205020404" pitchFamily="49" charset="0"/>
              </a:rPr>
              <a:t>Date:Jun</a:t>
            </a:r>
            <a:r>
              <a:rPr kumimoji="0" lang="en-US" altLang="en-US" sz="1800" b="0" i="0" u="none" strike="noStrike" cap="none" normalizeH="0" baseline="0" dirty="0">
                <a:ln>
                  <a:noFill/>
                </a:ln>
                <a:solidFill>
                  <a:srgbClr val="080808"/>
                </a:solidFill>
                <a:effectLst/>
                <a:latin typeface="Courier New" panose="02070309020205020404" pitchFamily="49" charset="0"/>
                <a:cs typeface="Courier New" panose="02070309020205020404" pitchFamily="49" charset="0"/>
              </a:rPr>
              <a:t> 16 2022</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550723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E4A703-7697-1AD9-CFAA-5F1E0F333D29}"/>
              </a:ext>
            </a:extLst>
          </p:cNvPr>
          <p:cNvSpPr>
            <a:spLocks noGrp="1"/>
          </p:cNvSpPr>
          <p:nvPr>
            <p:ph type="ctrTitle"/>
          </p:nvPr>
        </p:nvSpPr>
        <p:spPr/>
        <p:txBody>
          <a:bodyPr/>
          <a:lstStyle/>
          <a:p>
            <a:r>
              <a:rPr lang="en-US" dirty="0"/>
              <a:t>MAP</a:t>
            </a:r>
          </a:p>
        </p:txBody>
      </p:sp>
      <p:sp>
        <p:nvSpPr>
          <p:cNvPr id="5" name="Subtitle 4">
            <a:extLst>
              <a:ext uri="{FF2B5EF4-FFF2-40B4-BE49-F238E27FC236}">
                <a16:creationId xmlns:a16="http://schemas.microsoft.com/office/drawing/2014/main" id="{B6291410-EA60-255F-2427-6240D06F7EC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1452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42598-3A00-45D9-1D77-153EC33E49C6}"/>
              </a:ext>
            </a:extLst>
          </p:cNvPr>
          <p:cNvSpPr>
            <a:spLocks noGrp="1"/>
          </p:cNvSpPr>
          <p:nvPr>
            <p:ph type="title"/>
          </p:nvPr>
        </p:nvSpPr>
        <p:spPr/>
        <p:txBody>
          <a:bodyPr/>
          <a:lstStyle/>
          <a:p>
            <a:r>
              <a:rPr lang="en-US" dirty="0"/>
              <a:t>Map properties</a:t>
            </a:r>
          </a:p>
        </p:txBody>
      </p:sp>
      <p:sp>
        <p:nvSpPr>
          <p:cNvPr id="3" name="Content Placeholder 2">
            <a:extLst>
              <a:ext uri="{FF2B5EF4-FFF2-40B4-BE49-F238E27FC236}">
                <a16:creationId xmlns:a16="http://schemas.microsoft.com/office/drawing/2014/main" id="{D85C620A-60AB-3E43-7F94-836E9F3DEA4E}"/>
              </a:ext>
            </a:extLst>
          </p:cNvPr>
          <p:cNvSpPr>
            <a:spLocks noGrp="1"/>
          </p:cNvSpPr>
          <p:nvPr>
            <p:ph idx="1"/>
          </p:nvPr>
        </p:nvSpPr>
        <p:spPr>
          <a:xfrm>
            <a:off x="838199" y="1825625"/>
            <a:ext cx="10986247" cy="4351338"/>
          </a:xfrm>
        </p:spPr>
        <p:txBody>
          <a:bodyPr/>
          <a:lstStyle/>
          <a:p>
            <a:r>
              <a:rPr lang="en-US" dirty="0"/>
              <a:t>If we want to represent a group of objects as "key-value" pair then we should use Map interface.</a:t>
            </a:r>
          </a:p>
          <a:p>
            <a:r>
              <a:rPr lang="en-US" dirty="0"/>
              <a:t>Both key and value are objects only.</a:t>
            </a:r>
          </a:p>
          <a:p>
            <a:r>
              <a:rPr lang="en-US" dirty="0"/>
              <a:t>Duplicate keys are not allowed but values can be duplicated</a:t>
            </a:r>
          </a:p>
          <a:p>
            <a:r>
              <a:rPr lang="en-US" dirty="0"/>
              <a:t>Each key-value pair is called "one entry".</a:t>
            </a:r>
          </a:p>
          <a:p>
            <a:r>
              <a:rPr lang="en-US" dirty="0"/>
              <a:t>Map interface is not child interface of Collection and hence we can't apply Collection interface methods here.</a:t>
            </a:r>
          </a:p>
          <a:p>
            <a:r>
              <a:rPr lang="en-US" dirty="0"/>
              <a:t>Map interface defines the following specific methods.</a:t>
            </a:r>
          </a:p>
        </p:txBody>
      </p:sp>
    </p:spTree>
    <p:extLst>
      <p:ext uri="{BB962C8B-B14F-4D97-AF65-F5344CB8AC3E}">
        <p14:creationId xmlns:p14="http://schemas.microsoft.com/office/powerpoint/2010/main" val="4193551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1B6733-19A4-DF91-649A-726E54E59423}"/>
              </a:ext>
            </a:extLst>
          </p:cNvPr>
          <p:cNvPicPr>
            <a:picLocks noChangeAspect="1"/>
          </p:cNvPicPr>
          <p:nvPr/>
        </p:nvPicPr>
        <p:blipFill>
          <a:blip r:embed="rId2"/>
          <a:stretch>
            <a:fillRect/>
          </a:stretch>
        </p:blipFill>
        <p:spPr>
          <a:xfrm>
            <a:off x="2075959" y="263950"/>
            <a:ext cx="7878746" cy="6419653"/>
          </a:xfrm>
          <a:prstGeom prst="rect">
            <a:avLst/>
          </a:prstGeom>
        </p:spPr>
      </p:pic>
    </p:spTree>
    <p:extLst>
      <p:ext uri="{BB962C8B-B14F-4D97-AF65-F5344CB8AC3E}">
        <p14:creationId xmlns:p14="http://schemas.microsoft.com/office/powerpoint/2010/main" val="213052024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Java - Map Interface Hierarchy">
            <a:extLst>
              <a:ext uri="{FF2B5EF4-FFF2-40B4-BE49-F238E27FC236}">
                <a16:creationId xmlns:a16="http://schemas.microsoft.com/office/drawing/2014/main" id="{D2A1CF13-A9E9-EFD5-4FBE-C6C76EAA3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670" y="748510"/>
            <a:ext cx="8624047" cy="53609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3212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E256D7-8897-FAB5-F1E3-A9008581AF22}"/>
              </a:ext>
            </a:extLst>
          </p:cNvPr>
          <p:cNvSpPr>
            <a:spLocks noGrp="1"/>
          </p:cNvSpPr>
          <p:nvPr>
            <p:ph type="ctrTitle"/>
          </p:nvPr>
        </p:nvSpPr>
        <p:spPr/>
        <p:txBody>
          <a:bodyPr/>
          <a:lstStyle/>
          <a:p>
            <a:r>
              <a:rPr lang="en-US" dirty="0"/>
              <a:t>HashMap:</a:t>
            </a:r>
          </a:p>
        </p:txBody>
      </p:sp>
      <p:sp>
        <p:nvSpPr>
          <p:cNvPr id="5" name="Subtitle 4">
            <a:extLst>
              <a:ext uri="{FF2B5EF4-FFF2-40B4-BE49-F238E27FC236}">
                <a16:creationId xmlns:a16="http://schemas.microsoft.com/office/drawing/2014/main" id="{08ADB4FA-CF6F-11BF-296B-33E14920762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9614295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8D6A8-DB46-C194-63FC-8F73794145F7}"/>
              </a:ext>
            </a:extLst>
          </p:cNvPr>
          <p:cNvSpPr>
            <a:spLocks noGrp="1"/>
          </p:cNvSpPr>
          <p:nvPr>
            <p:ph type="title"/>
          </p:nvPr>
        </p:nvSpPr>
        <p:spPr/>
        <p:txBody>
          <a:bodyPr/>
          <a:lstStyle/>
          <a:p>
            <a:r>
              <a:rPr lang="en-US" dirty="0"/>
              <a:t>HashMap:</a:t>
            </a:r>
          </a:p>
        </p:txBody>
      </p:sp>
      <p:sp>
        <p:nvSpPr>
          <p:cNvPr id="3" name="Content Placeholder 2">
            <a:extLst>
              <a:ext uri="{FF2B5EF4-FFF2-40B4-BE49-F238E27FC236}">
                <a16:creationId xmlns:a16="http://schemas.microsoft.com/office/drawing/2014/main" id="{4E423435-142D-3907-5CBD-FA97F37CBDE0}"/>
              </a:ext>
            </a:extLst>
          </p:cNvPr>
          <p:cNvSpPr>
            <a:spLocks noGrp="1"/>
          </p:cNvSpPr>
          <p:nvPr>
            <p:ph idx="1"/>
          </p:nvPr>
        </p:nvSpPr>
        <p:spPr>
          <a:xfrm>
            <a:off x="838200" y="1825625"/>
            <a:ext cx="10968318" cy="4351338"/>
          </a:xfrm>
        </p:spPr>
        <p:txBody>
          <a:bodyPr/>
          <a:lstStyle/>
          <a:p>
            <a:r>
              <a:rPr lang="en-US" dirty="0"/>
              <a:t>The underlying data structure is </a:t>
            </a:r>
            <a:r>
              <a:rPr lang="en-US" dirty="0" err="1"/>
              <a:t>Hashtable</a:t>
            </a:r>
            <a:r>
              <a:rPr lang="en-US" dirty="0"/>
              <a:t>.</a:t>
            </a:r>
          </a:p>
          <a:p>
            <a:r>
              <a:rPr lang="en-US" dirty="0"/>
              <a:t>Duplicate keys are </a:t>
            </a:r>
            <a:r>
              <a:rPr lang="en-US" b="1" dirty="0">
                <a:solidFill>
                  <a:srgbClr val="7030A0"/>
                </a:solidFill>
              </a:rPr>
              <a:t>not allowed </a:t>
            </a:r>
            <a:r>
              <a:rPr lang="en-US" dirty="0"/>
              <a:t>but values can be duplicated.</a:t>
            </a:r>
          </a:p>
          <a:p>
            <a:r>
              <a:rPr lang="en-US" dirty="0"/>
              <a:t>Insertion order is not preserved and it is based on hash code of the keys.</a:t>
            </a:r>
          </a:p>
          <a:p>
            <a:r>
              <a:rPr lang="en-US" dirty="0"/>
              <a:t>Heterogeneous objects are allowed for both key and value.</a:t>
            </a:r>
          </a:p>
          <a:p>
            <a:r>
              <a:rPr lang="en-US" dirty="0"/>
              <a:t>Null is allowed for keys(only once) and for values(any number of times).</a:t>
            </a:r>
          </a:p>
          <a:p>
            <a:r>
              <a:rPr lang="en-US" dirty="0"/>
              <a:t>It is best suitable for </a:t>
            </a:r>
            <a:r>
              <a:rPr lang="en-US" b="1" dirty="0">
                <a:solidFill>
                  <a:srgbClr val="7030A0"/>
                </a:solidFill>
              </a:rPr>
              <a:t>Search</a:t>
            </a:r>
            <a:r>
              <a:rPr lang="en-US" dirty="0"/>
              <a:t> operations.</a:t>
            </a:r>
          </a:p>
        </p:txBody>
      </p:sp>
    </p:spTree>
    <p:extLst>
      <p:ext uri="{BB962C8B-B14F-4D97-AF65-F5344CB8AC3E}">
        <p14:creationId xmlns:p14="http://schemas.microsoft.com/office/powerpoint/2010/main" val="425354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8C786-1E4E-D664-48CC-04A6FA0AEE86}"/>
              </a:ext>
            </a:extLst>
          </p:cNvPr>
          <p:cNvSpPr>
            <a:spLocks noGrp="1"/>
          </p:cNvSpPr>
          <p:nvPr>
            <p:ph type="title"/>
          </p:nvPr>
        </p:nvSpPr>
        <p:spPr>
          <a:xfrm>
            <a:off x="838200" y="125640"/>
            <a:ext cx="10515600" cy="973818"/>
          </a:xfrm>
        </p:spPr>
        <p:txBody>
          <a:bodyPr/>
          <a:lstStyle/>
          <a:p>
            <a:r>
              <a:rPr lang="en-US" dirty="0"/>
              <a:t>Collection - interface</a:t>
            </a:r>
          </a:p>
        </p:txBody>
      </p:sp>
      <p:sp>
        <p:nvSpPr>
          <p:cNvPr id="3" name="Content Placeholder 2">
            <a:extLst>
              <a:ext uri="{FF2B5EF4-FFF2-40B4-BE49-F238E27FC236}">
                <a16:creationId xmlns:a16="http://schemas.microsoft.com/office/drawing/2014/main" id="{97E6A4F4-1B14-DF54-144F-91BAD35051C2}"/>
              </a:ext>
            </a:extLst>
          </p:cNvPr>
          <p:cNvSpPr>
            <a:spLocks noGrp="1"/>
          </p:cNvSpPr>
          <p:nvPr>
            <p:ph idx="1"/>
          </p:nvPr>
        </p:nvSpPr>
        <p:spPr>
          <a:xfrm>
            <a:off x="740229" y="1328058"/>
            <a:ext cx="11059886" cy="4946877"/>
          </a:xfrm>
        </p:spPr>
        <p:txBody>
          <a:bodyPr>
            <a:normAutofit/>
          </a:bodyPr>
          <a:lstStyle/>
          <a:p>
            <a:r>
              <a:rPr lang="en-US" dirty="0"/>
              <a:t>If we want to represent a group of "individual objects" as a single entity then we should go for collection.</a:t>
            </a:r>
          </a:p>
          <a:p>
            <a:pPr marL="0" indent="0">
              <a:buNone/>
            </a:pPr>
            <a:endParaRPr lang="en-US" dirty="0"/>
          </a:p>
          <a:p>
            <a:r>
              <a:rPr lang="en-US" dirty="0"/>
              <a:t>In general we can consider collection as root interface of entire collection framework.</a:t>
            </a:r>
          </a:p>
          <a:p>
            <a:pPr marL="0" indent="0">
              <a:buNone/>
            </a:pPr>
            <a:endParaRPr lang="en-US" dirty="0"/>
          </a:p>
          <a:p>
            <a:r>
              <a:rPr lang="en-US" dirty="0"/>
              <a:t>Collection interface defines the most common methods which can be applicable for any collection object.</a:t>
            </a:r>
          </a:p>
          <a:p>
            <a:pPr marL="0" indent="0">
              <a:buNone/>
            </a:pPr>
            <a:endParaRPr lang="en-US" dirty="0"/>
          </a:p>
          <a:p>
            <a:r>
              <a:rPr lang="en-US" dirty="0"/>
              <a:t>There is no concrete class which implements Collection interface directly.</a:t>
            </a:r>
          </a:p>
          <a:p>
            <a:endParaRPr lang="en-US" dirty="0"/>
          </a:p>
        </p:txBody>
      </p:sp>
    </p:spTree>
    <p:extLst>
      <p:ext uri="{BB962C8B-B14F-4D97-AF65-F5344CB8AC3E}">
        <p14:creationId xmlns:p14="http://schemas.microsoft.com/office/powerpoint/2010/main" val="3296631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6349</Words>
  <Application>Microsoft Office PowerPoint</Application>
  <PresentationFormat>Widescreen</PresentationFormat>
  <Paragraphs>602</Paragraphs>
  <Slides>82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82</vt:i4>
      </vt:variant>
    </vt:vector>
  </HeadingPairs>
  <TitlesOfParts>
    <vt:vector size="90" baseType="lpstr">
      <vt:lpstr>Arial</vt:lpstr>
      <vt:lpstr>Calibri</vt:lpstr>
      <vt:lpstr>Calibri Light</vt:lpstr>
      <vt:lpstr>Consolas</vt:lpstr>
      <vt:lpstr>Courier New</vt:lpstr>
      <vt:lpstr>Times New Roman</vt:lpstr>
      <vt:lpstr>Wingdings</vt:lpstr>
      <vt:lpstr>Office Theme</vt:lpstr>
      <vt:lpstr>Collections</vt:lpstr>
      <vt:lpstr>Limitations of array:</vt:lpstr>
      <vt:lpstr>PowerPoint Presentation</vt:lpstr>
      <vt:lpstr> Collections: </vt:lpstr>
      <vt:lpstr>PowerPoint Presentation</vt:lpstr>
      <vt:lpstr>Introduction to Collections Framework</vt:lpstr>
      <vt:lpstr>PowerPoint Presentation</vt:lpstr>
      <vt:lpstr>PowerPoint Presentation</vt:lpstr>
      <vt:lpstr>Collection - interface</vt:lpstr>
      <vt:lpstr>Collection Interface Methods</vt:lpstr>
      <vt:lpstr>List -interface</vt:lpstr>
      <vt:lpstr>Methods in List interface</vt:lpstr>
      <vt:lpstr>ArrayList</vt:lpstr>
      <vt:lpstr>ArrayList</vt:lpstr>
      <vt:lpstr>Constructors:</vt:lpstr>
      <vt:lpstr>PowerPoint Presentation</vt:lpstr>
      <vt:lpstr>Vector</vt:lpstr>
      <vt:lpstr>Vector</vt:lpstr>
      <vt:lpstr> Vector specific methods: </vt:lpstr>
      <vt:lpstr>PowerPoint Presentation</vt:lpstr>
      <vt:lpstr>PowerPoint Presentation</vt:lpstr>
      <vt:lpstr>Constructors: </vt:lpstr>
      <vt:lpstr>PowerPoint Presentation</vt:lpstr>
      <vt:lpstr>Stack</vt:lpstr>
      <vt:lpstr>Stack</vt:lpstr>
      <vt:lpstr> Constructor:  </vt:lpstr>
      <vt:lpstr> Methods: </vt:lpstr>
      <vt:lpstr>PowerPoint Presentation</vt:lpstr>
      <vt:lpstr>PowerPoint Presentation</vt:lpstr>
      <vt:lpstr> LinkedList: </vt:lpstr>
      <vt:lpstr>Methods in LinkedList</vt:lpstr>
      <vt:lpstr>Constructors: </vt:lpstr>
      <vt:lpstr>Cursors</vt:lpstr>
      <vt:lpstr>The 3 cursors of java:</vt:lpstr>
      <vt:lpstr>Enumeration:</vt:lpstr>
      <vt:lpstr>Enumeration interface defines the following two methods</vt:lpstr>
      <vt:lpstr>PowerPoint Presentation</vt:lpstr>
      <vt:lpstr>Limitations of Enumeration:</vt:lpstr>
      <vt:lpstr>Iterator:</vt:lpstr>
      <vt:lpstr>Iterator interface defines the following 3 methods.</vt:lpstr>
      <vt:lpstr>PowerPoint Presentation</vt:lpstr>
      <vt:lpstr>Limitations of Iterator:</vt:lpstr>
      <vt:lpstr>PowerPoint Presentation</vt:lpstr>
      <vt:lpstr>ListIterator:</vt:lpstr>
      <vt:lpstr>PowerPoint Presentation</vt:lpstr>
      <vt:lpstr>ListIterator interface defines the following 9 methods.</vt:lpstr>
      <vt:lpstr>PowerPoint Presentation</vt:lpstr>
      <vt:lpstr>Comparison of Enumeration Iterator and ListIterator ?</vt:lpstr>
      <vt:lpstr>Generic classes</vt:lpstr>
      <vt:lpstr>Generic Class</vt:lpstr>
      <vt:lpstr>Generics</vt:lpstr>
      <vt:lpstr>PowerPoint Presentation</vt:lpstr>
      <vt:lpstr>PowerPoint Presentation</vt:lpstr>
      <vt:lpstr>PowerPoint Presentation</vt:lpstr>
      <vt:lpstr>User defined Generic class</vt:lpstr>
      <vt:lpstr>PowerPoint Presentation</vt:lpstr>
      <vt:lpstr>Random class</vt:lpstr>
      <vt:lpstr>Random class in Java?</vt:lpstr>
      <vt:lpstr>Constructors used in a Java Random class</vt:lpstr>
      <vt:lpstr>PowerPoint Presentation</vt:lpstr>
      <vt:lpstr>PowerPoint Presentation</vt:lpstr>
      <vt:lpstr>StringTokenizer</vt:lpstr>
      <vt:lpstr>StringTokenizer</vt:lpstr>
      <vt:lpstr>StringTokenizer methods</vt:lpstr>
      <vt:lpstr>PowerPoint Presentation</vt:lpstr>
      <vt:lpstr>PowerPoint Presentation</vt:lpstr>
      <vt:lpstr>Scanner class</vt:lpstr>
      <vt:lpstr>Scanner class</vt:lpstr>
      <vt:lpstr>Methods</vt:lpstr>
      <vt:lpstr>Calendar class</vt:lpstr>
      <vt:lpstr>Calendar class</vt:lpstr>
      <vt:lpstr>Methods</vt:lpstr>
      <vt:lpstr>PowerPoint Presentation</vt:lpstr>
      <vt:lpstr>PowerPoint Presentation</vt:lpstr>
      <vt:lpstr>PowerPoint Presentation</vt:lpstr>
      <vt:lpstr>PowerPoint Presentation</vt:lpstr>
      <vt:lpstr>PowerPoint Presentation</vt:lpstr>
      <vt:lpstr>MAP</vt:lpstr>
      <vt:lpstr>Map properties</vt:lpstr>
      <vt:lpstr>PowerPoint Presentation</vt:lpstr>
      <vt:lpstr>HashMap:</vt:lpstr>
      <vt:lpstr>HashMap: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Collections</dc:title>
  <dc:creator>purushotham palelli</dc:creator>
  <cp:lastModifiedBy>purushotham palelli</cp:lastModifiedBy>
  <cp:revision>32</cp:revision>
  <dcterms:created xsi:type="dcterms:W3CDTF">2022-06-10T06:37:22Z</dcterms:created>
  <dcterms:modified xsi:type="dcterms:W3CDTF">2024-12-02T01:13:58Z</dcterms:modified>
</cp:coreProperties>
</file>