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259" r:id="rId4"/>
    <p:sldId id="279" r:id="rId5"/>
    <p:sldId id="280" r:id="rId6"/>
    <p:sldId id="281" r:id="rId7"/>
    <p:sldId id="282" r:id="rId8"/>
    <p:sldId id="283" r:id="rId9"/>
    <p:sldId id="284" r:id="rId10"/>
    <p:sldId id="285" r:id="rId11"/>
    <p:sldId id="286" r:id="rId12"/>
    <p:sldId id="287" r:id="rId13"/>
    <p:sldId id="288" r:id="rId14"/>
    <p:sldId id="289" r:id="rId15"/>
    <p:sldId id="260" r:id="rId16"/>
    <p:sldId id="261" r:id="rId17"/>
    <p:sldId id="369" r:id="rId18"/>
    <p:sldId id="262" r:id="rId19"/>
    <p:sldId id="364" r:id="rId20"/>
    <p:sldId id="365" r:id="rId21"/>
    <p:sldId id="366" r:id="rId22"/>
    <p:sldId id="367" r:id="rId23"/>
    <p:sldId id="368" r:id="rId24"/>
    <p:sldId id="312" r:id="rId25"/>
    <p:sldId id="313" r:id="rId26"/>
    <p:sldId id="265" r:id="rId27"/>
    <p:sldId id="314" r:id="rId28"/>
    <p:sldId id="315" r:id="rId29"/>
    <p:sldId id="316" r:id="rId30"/>
    <p:sldId id="317" r:id="rId31"/>
    <p:sldId id="318" r:id="rId32"/>
    <p:sldId id="319" r:id="rId33"/>
    <p:sldId id="320" r:id="rId34"/>
    <p:sldId id="321" r:id="rId35"/>
    <p:sldId id="301" r:id="rId36"/>
    <p:sldId id="302" r:id="rId37"/>
    <p:sldId id="303" r:id="rId38"/>
    <p:sldId id="264" r:id="rId39"/>
    <p:sldId id="304" r:id="rId40"/>
    <p:sldId id="305" r:id="rId41"/>
    <p:sldId id="306" r:id="rId42"/>
    <p:sldId id="266" r:id="rId43"/>
    <p:sldId id="307" r:id="rId44"/>
    <p:sldId id="308" r:id="rId45"/>
    <p:sldId id="309" r:id="rId46"/>
    <p:sldId id="310" r:id="rId47"/>
    <p:sldId id="268" r:id="rId48"/>
    <p:sldId id="269" r:id="rId49"/>
    <p:sldId id="271" r:id="rId50"/>
    <p:sldId id="292" r:id="rId51"/>
    <p:sldId id="293" r:id="rId52"/>
    <p:sldId id="294" r:id="rId53"/>
    <p:sldId id="295" r:id="rId54"/>
    <p:sldId id="296" r:id="rId55"/>
    <p:sldId id="297" r:id="rId56"/>
    <p:sldId id="298" r:id="rId57"/>
    <p:sldId id="299" r:id="rId58"/>
    <p:sldId id="300" r:id="rId59"/>
    <p:sldId id="258" r:id="rId60"/>
    <p:sldId id="272" r:id="rId61"/>
    <p:sldId id="348" r:id="rId62"/>
    <p:sldId id="349" r:id="rId63"/>
    <p:sldId id="350" r:id="rId64"/>
    <p:sldId id="351" r:id="rId65"/>
    <p:sldId id="352" r:id="rId66"/>
    <p:sldId id="353" r:id="rId67"/>
    <p:sldId id="354" r:id="rId68"/>
    <p:sldId id="355" r:id="rId69"/>
    <p:sldId id="263" r:id="rId70"/>
    <p:sldId id="356" r:id="rId71"/>
    <p:sldId id="357" r:id="rId72"/>
    <p:sldId id="267" r:id="rId73"/>
    <p:sldId id="358" r:id="rId74"/>
    <p:sldId id="359" r:id="rId75"/>
    <p:sldId id="360" r:id="rId76"/>
    <p:sldId id="361" r:id="rId77"/>
    <p:sldId id="362" r:id="rId78"/>
    <p:sldId id="363" r:id="rId79"/>
    <p:sldId id="276" r:id="rId80"/>
    <p:sldId id="339" r:id="rId81"/>
    <p:sldId id="340" r:id="rId82"/>
    <p:sldId id="341" r:id="rId83"/>
    <p:sldId id="342" r:id="rId84"/>
    <p:sldId id="343" r:id="rId85"/>
    <p:sldId id="344" r:id="rId86"/>
    <p:sldId id="345" r:id="rId87"/>
    <p:sldId id="346" r:id="rId88"/>
    <p:sldId id="323" r:id="rId89"/>
    <p:sldId id="324" r:id="rId90"/>
    <p:sldId id="325" r:id="rId91"/>
    <p:sldId id="326" r:id="rId92"/>
    <p:sldId id="327" r:id="rId93"/>
    <p:sldId id="328" r:id="rId94"/>
    <p:sldId id="329" r:id="rId95"/>
    <p:sldId id="330" r:id="rId96"/>
    <p:sldId id="270" r:id="rId97"/>
    <p:sldId id="331" r:id="rId98"/>
    <p:sldId id="332" r:id="rId99"/>
    <p:sldId id="333" r:id="rId100"/>
    <p:sldId id="334" r:id="rId101"/>
    <p:sldId id="335" r:id="rId102"/>
    <p:sldId id="336" r:id="rId103"/>
    <p:sldId id="337" r:id="rId104"/>
    <p:sldId id="338"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7D1A4-9BDE-41F6-B6F6-94C15FF59268}"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CDA0A-90D8-4641-8D11-D6049EEEE630}" type="slidenum">
              <a:rPr lang="en-US" smtClean="0"/>
              <a:t>‹#›</a:t>
            </a:fld>
            <a:endParaRPr lang="en-US"/>
          </a:p>
        </p:txBody>
      </p:sp>
    </p:spTree>
    <p:extLst>
      <p:ext uri="{BB962C8B-B14F-4D97-AF65-F5344CB8AC3E}">
        <p14:creationId xmlns:p14="http://schemas.microsoft.com/office/powerpoint/2010/main" val="129030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3139A4-E5CF-496C-96A9-7E36B6712C5A}" type="slidenum">
              <a:rPr lang="en-IN" smtClean="0"/>
              <a:t>53</a:t>
            </a:fld>
            <a:endParaRPr lang="en-IN"/>
          </a:p>
        </p:txBody>
      </p:sp>
    </p:spTree>
    <p:extLst>
      <p:ext uri="{BB962C8B-B14F-4D97-AF65-F5344CB8AC3E}">
        <p14:creationId xmlns:p14="http://schemas.microsoft.com/office/powerpoint/2010/main" val="156149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0EFA-DAE4-05D0-252A-95DF630E1070}"/>
              </a:ext>
            </a:extLst>
          </p:cNvPr>
          <p:cNvSpPr>
            <a:spLocks noGrp="1"/>
          </p:cNvSpPr>
          <p:nvPr>
            <p:ph type="ctrTitle"/>
          </p:nvPr>
        </p:nvSpPr>
        <p:spPr>
          <a:xfrm>
            <a:off x="1524000" y="1122363"/>
            <a:ext cx="9144000" cy="2387600"/>
          </a:xfrm>
        </p:spPr>
        <p:txBody>
          <a:bodyPr anchor="b"/>
          <a:lstStyle>
            <a:lvl1pPr algn="ctr">
              <a:defRPr sz="6000"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C71129AB-ED47-67AD-5234-B7D43EEF3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A25B2F-E587-7B63-62A7-32C6FCE2ECCE}"/>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8B23DAD9-4AD4-6DA8-231F-C432C1540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E5DE-E600-2AEF-C369-0D73AEE831B2}"/>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423841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B126-A078-8F36-5FD2-DDD216887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8D57B3-72F9-0065-5DA6-DF226F162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59AAF-55FA-A2BF-43D8-4D442CEC2FD7}"/>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25A2C1A7-E6E9-60CC-3F19-C47EBFF28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3B896-1E75-4BBC-6A37-47CE3BE6AD22}"/>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39739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9BD94-5C84-EB24-2224-66E2D233DC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4BA8A-C6B4-7324-A1A2-24AFCE1A0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C10AA-6150-3E19-7617-2A8437311D6C}"/>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D8AC0DAC-D9FA-1D18-9022-66BD7F806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BA7A9-9749-8353-A0F6-CA78D8CA4249}"/>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2763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3262-7516-4829-9C9E-7229B7CEF3C8}"/>
              </a:ext>
            </a:extLst>
          </p:cNvPr>
          <p:cNvSpPr>
            <a:spLocks noGrp="1"/>
          </p:cNvSpPr>
          <p:nvPr>
            <p:ph type="title"/>
          </p:nvPr>
        </p:nvSpPr>
        <p:spPr/>
        <p:txBody>
          <a:bodyPr/>
          <a:lstStyle>
            <a:lvl1pPr>
              <a:defRPr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3379FCC-7ABB-2D83-87CD-DEAE09C10373}"/>
              </a:ext>
            </a:extLst>
          </p:cNvPr>
          <p:cNvSpPr>
            <a:spLocks noGrp="1"/>
          </p:cNvSpPr>
          <p:nvPr>
            <p:ph idx="1"/>
          </p:nvPr>
        </p:nvSpPr>
        <p:spPr/>
        <p:txBody>
          <a:bodyPr/>
          <a:lstStyle>
            <a:lvl1pPr>
              <a:defRPr b="0">
                <a:solidFill>
                  <a:schemeClr val="tx1"/>
                </a:solidFill>
                <a:latin typeface="Times New Roman" panose="02020603050405020304" pitchFamily="18" charset="0"/>
                <a:cs typeface="Times New Roman" panose="02020603050405020304" pitchFamily="18" charset="0"/>
              </a:defRPr>
            </a:lvl1pPr>
            <a:lvl2pPr>
              <a:defRPr b="0">
                <a:solidFill>
                  <a:schemeClr val="tx1"/>
                </a:solidFill>
                <a:latin typeface="Times New Roman" panose="02020603050405020304" pitchFamily="18" charset="0"/>
                <a:cs typeface="Times New Roman" panose="02020603050405020304" pitchFamily="18" charset="0"/>
              </a:defRPr>
            </a:lvl2pPr>
            <a:lvl3pPr>
              <a:defRPr b="0">
                <a:solidFill>
                  <a:schemeClr val="tx1"/>
                </a:solidFill>
                <a:latin typeface="Times New Roman" panose="02020603050405020304" pitchFamily="18" charset="0"/>
                <a:cs typeface="Times New Roman" panose="02020603050405020304" pitchFamily="18" charset="0"/>
              </a:defRPr>
            </a:lvl3pPr>
            <a:lvl4pPr>
              <a:defRPr b="0">
                <a:solidFill>
                  <a:schemeClr val="tx1"/>
                </a:solidFill>
                <a:latin typeface="Times New Roman" panose="02020603050405020304" pitchFamily="18" charset="0"/>
                <a:cs typeface="Times New Roman" panose="02020603050405020304" pitchFamily="18" charset="0"/>
              </a:defRPr>
            </a:lvl4pPr>
            <a:lvl5pPr>
              <a:defRPr b="0">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110829-3DE0-3D11-6169-BCA1170CB35F}"/>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F6A40CE3-2A17-8673-D5D5-AA84161D0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7E9D0-F7F6-B328-B388-68B9897BE968}"/>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272163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E24E-4E6A-C239-4017-0E44AD639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472200-5854-9C2D-785E-C20FC1B94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FDC5A2-127A-D403-1F2E-AA7869AAFAC7}"/>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333D230A-1703-89B3-73D2-D0F6D41AF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0886E-049E-0370-E721-6D740218582C}"/>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4214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DF23-4424-3A2E-4AE1-F0D1596F0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177AD-7624-6E1F-3EC6-229D3C9CE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3C86D-0087-0644-84A2-76E414EFF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737235-6C42-9E94-DDA3-A1FEA846D2EA}"/>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6" name="Footer Placeholder 5">
            <a:extLst>
              <a:ext uri="{FF2B5EF4-FFF2-40B4-BE49-F238E27FC236}">
                <a16:creationId xmlns:a16="http://schemas.microsoft.com/office/drawing/2014/main" id="{5469F1AE-B34C-4480-9674-D73538D67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DFEF9-B411-C5FF-607F-7BDD2F9DF567}"/>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28003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CB67-4F6C-ABF8-AF89-D94EB18BA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F2084-761F-F809-B4BE-7149ECFBF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70714-6F95-B2DA-F042-95B5A975AD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ED233B-71B4-62A1-A83A-F345766729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9FFB1C-59B8-253C-5393-A5FBEBC89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7D5CE-4A5A-0B6C-305B-E05926A93B9A}"/>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8" name="Footer Placeholder 7">
            <a:extLst>
              <a:ext uri="{FF2B5EF4-FFF2-40B4-BE49-F238E27FC236}">
                <a16:creationId xmlns:a16="http://schemas.microsoft.com/office/drawing/2014/main" id="{48DA5983-BFFD-92AF-E927-7D9188CE4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92AAA2-F244-91B2-55B4-BB3D9DE309CA}"/>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373784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BFFE-5974-907D-C24B-A710389CD6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12393-6B35-DDE8-3520-979ECCC6F190}"/>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4" name="Footer Placeholder 3">
            <a:extLst>
              <a:ext uri="{FF2B5EF4-FFF2-40B4-BE49-F238E27FC236}">
                <a16:creationId xmlns:a16="http://schemas.microsoft.com/office/drawing/2014/main" id="{9CD63EF1-88C6-2B1A-BB87-AC1C2F27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4D4A5-7DF9-3247-5683-614630895FD7}"/>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415028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E4D65-2DC4-0451-A369-F5534F4AA6C4}"/>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3" name="Footer Placeholder 2">
            <a:extLst>
              <a:ext uri="{FF2B5EF4-FFF2-40B4-BE49-F238E27FC236}">
                <a16:creationId xmlns:a16="http://schemas.microsoft.com/office/drawing/2014/main" id="{BA3E995A-D655-F8F6-44A8-47FB42908E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00B95-03D2-9042-CA4A-917BD67523D4}"/>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21936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738F-3B35-5F08-D9F9-81EFECCED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CA53DD-7FEE-0973-4F41-7C87D03B3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01F85-D5A5-1232-0A32-C75BC36C3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4A82C-04C1-4E2B-B3B2-5143E3D4B801}"/>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6" name="Footer Placeholder 5">
            <a:extLst>
              <a:ext uri="{FF2B5EF4-FFF2-40B4-BE49-F238E27FC236}">
                <a16:creationId xmlns:a16="http://schemas.microsoft.com/office/drawing/2014/main" id="{D7015FA0-E77F-7799-516D-C139C2DAE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83F5D-9B0A-64BC-A4AE-E2485F54E44C}"/>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373071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F60B-9717-89D2-D59A-EA54C7646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89C41E-8614-340C-5D96-1CC95254A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BDA72B-CA42-3223-0F29-4F14FCE27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3A192-2021-5CE4-C7FD-FC6AA50DA3DB}"/>
              </a:ext>
            </a:extLst>
          </p:cNvPr>
          <p:cNvSpPr>
            <a:spLocks noGrp="1"/>
          </p:cNvSpPr>
          <p:nvPr>
            <p:ph type="dt" sz="half" idx="10"/>
          </p:nvPr>
        </p:nvSpPr>
        <p:spPr/>
        <p:txBody>
          <a:bodyPr/>
          <a:lstStyle/>
          <a:p>
            <a:fld id="{ACF3F240-53A0-42BC-9D99-07CF243B462D}" type="datetimeFigureOut">
              <a:rPr lang="en-US" smtClean="0"/>
              <a:t>11/4/2023</a:t>
            </a:fld>
            <a:endParaRPr lang="en-US"/>
          </a:p>
        </p:txBody>
      </p:sp>
      <p:sp>
        <p:nvSpPr>
          <p:cNvPr id="6" name="Footer Placeholder 5">
            <a:extLst>
              <a:ext uri="{FF2B5EF4-FFF2-40B4-BE49-F238E27FC236}">
                <a16:creationId xmlns:a16="http://schemas.microsoft.com/office/drawing/2014/main" id="{FE965301-47BD-C9EA-8068-CA78FBA82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E8D80-7FEC-4056-9256-369D8C5E7025}"/>
              </a:ext>
            </a:extLst>
          </p:cNvPr>
          <p:cNvSpPr>
            <a:spLocks noGrp="1"/>
          </p:cNvSpPr>
          <p:nvPr>
            <p:ph type="sldNum" sz="quarter" idx="12"/>
          </p:nvPr>
        </p:nvSpPr>
        <p:spPr/>
        <p:txBody>
          <a:bodyPr/>
          <a:lstStyle/>
          <a:p>
            <a:fld id="{06BB5682-7F0B-4516-9B1C-E80F10E36E97}" type="slidenum">
              <a:rPr lang="en-US" smtClean="0"/>
              <a:t>‹#›</a:t>
            </a:fld>
            <a:endParaRPr lang="en-US"/>
          </a:p>
        </p:txBody>
      </p:sp>
    </p:spTree>
    <p:extLst>
      <p:ext uri="{BB962C8B-B14F-4D97-AF65-F5344CB8AC3E}">
        <p14:creationId xmlns:p14="http://schemas.microsoft.com/office/powerpoint/2010/main" val="166964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0FC0E-35BD-0590-36F9-B208E4C7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44D633-A20A-4109-D1D8-BD255105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71902-078B-5666-A304-900898B20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3F240-53A0-42BC-9D99-07CF243B462D}" type="datetimeFigureOut">
              <a:rPr lang="en-US" smtClean="0"/>
              <a:t>11/4/2023</a:t>
            </a:fld>
            <a:endParaRPr lang="en-US"/>
          </a:p>
        </p:txBody>
      </p:sp>
      <p:sp>
        <p:nvSpPr>
          <p:cNvPr id="5" name="Footer Placeholder 4">
            <a:extLst>
              <a:ext uri="{FF2B5EF4-FFF2-40B4-BE49-F238E27FC236}">
                <a16:creationId xmlns:a16="http://schemas.microsoft.com/office/drawing/2014/main" id="{3005D2AC-E550-10C1-A7A3-3C93E83C0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B79B7-1923-F2D6-0843-DC0C32E7E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5682-7F0B-4516-9B1C-E80F10E36E97}" type="slidenum">
              <a:rPr lang="en-US" smtClean="0"/>
              <a:t>‹#›</a:t>
            </a:fld>
            <a:endParaRPr lang="en-US"/>
          </a:p>
        </p:txBody>
      </p:sp>
    </p:spTree>
    <p:extLst>
      <p:ext uri="{BB962C8B-B14F-4D97-AF65-F5344CB8AC3E}">
        <p14:creationId xmlns:p14="http://schemas.microsoft.com/office/powerpoint/2010/main" val="26916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705F-9998-005E-EAF0-4B9A721C8362}"/>
              </a:ext>
            </a:extLst>
          </p:cNvPr>
          <p:cNvSpPr>
            <a:spLocks noGrp="1"/>
          </p:cNvSpPr>
          <p:nvPr>
            <p:ph type="ctrTitle"/>
          </p:nvPr>
        </p:nvSpPr>
        <p:spPr/>
        <p:txBody>
          <a:bodyPr/>
          <a:lstStyle/>
          <a:p>
            <a:r>
              <a:rPr lang="en-US" dirty="0"/>
              <a:t>Unit-II</a:t>
            </a:r>
          </a:p>
        </p:txBody>
      </p:sp>
      <p:sp>
        <p:nvSpPr>
          <p:cNvPr id="3" name="Subtitle 2">
            <a:extLst>
              <a:ext uri="{FF2B5EF4-FFF2-40B4-BE49-F238E27FC236}">
                <a16:creationId xmlns:a16="http://schemas.microsoft.com/office/drawing/2014/main" id="{CDD05BA5-412B-4F9F-5680-F2F945A5F9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5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DCE1-581F-4B51-B82B-B90A9A140FC7}"/>
              </a:ext>
            </a:extLst>
          </p:cNvPr>
          <p:cNvSpPr>
            <a:spLocks noGrp="1"/>
          </p:cNvSpPr>
          <p:nvPr>
            <p:ph type="title"/>
          </p:nvPr>
        </p:nvSpPr>
        <p:spPr/>
        <p:txBody>
          <a:bodyPr>
            <a:normAutofit/>
          </a:bodyPr>
          <a:lstStyle/>
          <a:p>
            <a:r>
              <a:rPr lang="en-US" sz="4000" i="0" dirty="0">
                <a:effectLst/>
              </a:rPr>
              <a:t>Hierarchical Inheritance</a:t>
            </a:r>
            <a:endParaRPr lang="en-IN" sz="4000" dirty="0"/>
          </a:p>
        </p:txBody>
      </p:sp>
      <p:sp>
        <p:nvSpPr>
          <p:cNvPr id="3" name="Content Placeholder 2">
            <a:extLst>
              <a:ext uri="{FF2B5EF4-FFF2-40B4-BE49-F238E27FC236}">
                <a16:creationId xmlns:a16="http://schemas.microsoft.com/office/drawing/2014/main" id="{D7C147FA-B086-4F77-9427-8BB9673F3659}"/>
              </a:ext>
            </a:extLst>
          </p:cNvPr>
          <p:cNvSpPr>
            <a:spLocks noGrp="1"/>
          </p:cNvSpPr>
          <p:nvPr>
            <p:ph idx="1"/>
          </p:nvPr>
        </p:nvSpPr>
        <p:spPr/>
        <p:txBody>
          <a:bodyPr/>
          <a:lstStyle/>
          <a:p>
            <a:pPr>
              <a:buFont typeface="Wingdings" panose="05000000000000000000" pitchFamily="2" charset="2"/>
              <a:buChar char="Ø"/>
            </a:pPr>
            <a:r>
              <a:rPr lang="en-US" b="0" i="0" dirty="0">
                <a:effectLst/>
              </a:rPr>
              <a:t>In Hierarchical Inheritance, one class serves as a superclass for more than one sub class.</a:t>
            </a:r>
          </a:p>
          <a:p>
            <a:pPr marL="0" indent="0">
              <a:buNone/>
            </a:pPr>
            <a:endParaRPr lang="en-IN" dirty="0"/>
          </a:p>
          <a:p>
            <a:pPr marL="0" indent="0">
              <a:buNone/>
            </a:pPr>
            <a:r>
              <a:rPr lang="en-IN" dirty="0"/>
              <a:t>	</a:t>
            </a:r>
            <a:r>
              <a:rPr lang="en-IN" b="1" dirty="0"/>
              <a:t>Ex:</a:t>
            </a:r>
          </a:p>
        </p:txBody>
      </p:sp>
      <p:pic>
        <p:nvPicPr>
          <p:cNvPr id="5" name="Picture 4">
            <a:extLst>
              <a:ext uri="{FF2B5EF4-FFF2-40B4-BE49-F238E27FC236}">
                <a16:creationId xmlns:a16="http://schemas.microsoft.com/office/drawing/2014/main" id="{8C98AE55-1B6C-43EE-99B0-136B536A9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421" y="3717733"/>
            <a:ext cx="4267570" cy="2057578"/>
          </a:xfrm>
          <a:prstGeom prst="rect">
            <a:avLst/>
          </a:prstGeom>
        </p:spPr>
      </p:pic>
    </p:spTree>
    <p:extLst>
      <p:ext uri="{BB962C8B-B14F-4D97-AF65-F5344CB8AC3E}">
        <p14:creationId xmlns:p14="http://schemas.microsoft.com/office/powerpoint/2010/main" val="9847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1CAA-DE87-48E8-9FCA-2F71F61099E0}"/>
              </a:ext>
            </a:extLst>
          </p:cNvPr>
          <p:cNvSpPr>
            <a:spLocks noGrp="1"/>
          </p:cNvSpPr>
          <p:nvPr>
            <p:ph idx="1"/>
          </p:nvPr>
        </p:nvSpPr>
        <p:spPr>
          <a:xfrm>
            <a:off x="644012" y="1317522"/>
            <a:ext cx="11302181" cy="437781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package must be the first statement of the source file and it is possible to declare </a:t>
            </a:r>
            <a:r>
              <a:rPr lang="en-US" b="1" dirty="0">
                <a:solidFill>
                  <a:srgbClr val="002060"/>
                </a:solidFill>
                <a:latin typeface="Times New Roman" panose="02020603050405020304" pitchFamily="18" charset="0"/>
                <a:cs typeface="Times New Roman" panose="02020603050405020304" pitchFamily="18" charset="0"/>
              </a:rPr>
              <a:t>at most one </a:t>
            </a:r>
            <a:r>
              <a:rPr lang="en-US" dirty="0">
                <a:latin typeface="Times New Roman" panose="02020603050405020304" pitchFamily="18" charset="0"/>
                <a:cs typeface="Times New Roman" panose="02020603050405020304" pitchFamily="18" charset="0"/>
              </a:rPr>
              <a:t>package within the source file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import statement must be in between the package and class statement. And it is possible to declare </a:t>
            </a:r>
            <a:r>
              <a:rPr lang="en-US" b="1" dirty="0">
                <a:solidFill>
                  <a:srgbClr val="002060"/>
                </a:solidFill>
                <a:latin typeface="Times New Roman" panose="02020603050405020304" pitchFamily="18" charset="0"/>
                <a:cs typeface="Times New Roman" panose="02020603050405020304" pitchFamily="18" charset="0"/>
              </a:rPr>
              <a:t>any number of import statements </a:t>
            </a:r>
            <a:r>
              <a:rPr lang="en-US" dirty="0">
                <a:latin typeface="Times New Roman" panose="02020603050405020304" pitchFamily="18" charset="0"/>
                <a:cs typeface="Times New Roman" panose="02020603050405020304" pitchFamily="18" charset="0"/>
              </a:rPr>
              <a:t>within the source file.</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class declaration  must be after package and import statement and it is possible to declare any number of class within the source file.</a:t>
            </a:r>
          </a:p>
          <a:p>
            <a:endParaRPr lang="en-US" dirty="0"/>
          </a:p>
          <a:p>
            <a:endParaRPr lang="en-IN" dirty="0"/>
          </a:p>
        </p:txBody>
      </p:sp>
    </p:spTree>
    <p:extLst>
      <p:ext uri="{BB962C8B-B14F-4D97-AF65-F5344CB8AC3E}">
        <p14:creationId xmlns:p14="http://schemas.microsoft.com/office/powerpoint/2010/main" val="276496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20BB0-D14B-471E-9CA3-6CD5D4FEA1E0}"/>
              </a:ext>
            </a:extLst>
          </p:cNvPr>
          <p:cNvSpPr>
            <a:spLocks noGrp="1"/>
          </p:cNvSpPr>
          <p:nvPr>
            <p:ph idx="1"/>
          </p:nvPr>
        </p:nvSpPr>
        <p:spPr>
          <a:xfrm>
            <a:off x="776748" y="1376516"/>
            <a:ext cx="10874477" cy="4444180"/>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possible to declare </a:t>
            </a:r>
            <a:r>
              <a:rPr lang="en-US" b="1" dirty="0">
                <a:solidFill>
                  <a:srgbClr val="002060"/>
                </a:solidFill>
                <a:latin typeface="Times New Roman" panose="02020603050405020304" pitchFamily="18" charset="0"/>
                <a:cs typeface="Times New Roman" panose="02020603050405020304" pitchFamily="18" charset="0"/>
              </a:rPr>
              <a:t>at most one public class.</a:t>
            </a:r>
          </a:p>
          <a:p>
            <a:pPr marL="0" indent="0">
              <a:buNone/>
            </a:pPr>
            <a:endParaRPr lang="en-US"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possible to declare any number of non-public classes.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package and import statements are applicable for all the classes present in the source file.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possible to declare comments at beginning and ending of any line of declaration it is possible to declare any number of comments within the source file.</a:t>
            </a:r>
          </a:p>
          <a:p>
            <a:endParaRPr lang="en-IN" dirty="0"/>
          </a:p>
        </p:txBody>
      </p:sp>
    </p:spTree>
    <p:extLst>
      <p:ext uri="{BB962C8B-B14F-4D97-AF65-F5344CB8AC3E}">
        <p14:creationId xmlns:p14="http://schemas.microsoft.com/office/powerpoint/2010/main" val="30733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58BD-8F55-4D82-9A41-CABB77CBE477}"/>
              </a:ext>
            </a:extLst>
          </p:cNvPr>
          <p:cNvSpPr>
            <a:spLocks noGrp="1"/>
          </p:cNvSpPr>
          <p:nvPr>
            <p:ph type="title"/>
          </p:nvPr>
        </p:nvSpPr>
        <p:spPr>
          <a:xfrm>
            <a:off x="838200" y="365126"/>
            <a:ext cx="10515600" cy="1031056"/>
          </a:xfrm>
        </p:spPr>
        <p:txBody>
          <a:bodyPr/>
          <a:lstStyle/>
          <a:p>
            <a:r>
              <a:rPr lang="en-US" b="1" dirty="0">
                <a:solidFill>
                  <a:srgbClr val="002060"/>
                </a:solidFill>
                <a:latin typeface="Times New Roman" panose="02020603050405020304" pitchFamily="18" charset="0"/>
                <a:cs typeface="Times New Roman" panose="02020603050405020304" pitchFamily="18" charset="0"/>
              </a:rPr>
              <a:t>Advantages of Packages: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3F054-D478-46AC-AEA4-4257E0E02A54}"/>
              </a:ext>
            </a:extLst>
          </p:cNvPr>
          <p:cNvSpPr>
            <a:spLocks noGrp="1"/>
          </p:cNvSpPr>
          <p:nvPr>
            <p:ph idx="1"/>
          </p:nvPr>
        </p:nvSpPr>
        <p:spPr/>
        <p:txBody>
          <a:bodyPr/>
          <a:lstStyle/>
          <a:p>
            <a:pPr>
              <a:buFont typeface="Wingdings" panose="05000000000000000000" pitchFamily="2" charset="2"/>
              <a:buChar char="Ø"/>
            </a:pPr>
            <a:r>
              <a:rPr lang="en-US" b="0" i="0" dirty="0">
                <a:solidFill>
                  <a:srgbClr val="282829"/>
                </a:solidFill>
                <a:effectLst/>
                <a:latin typeface="Times New Roman" panose="02020603050405020304" pitchFamily="18" charset="0"/>
                <a:cs typeface="Times New Roman" panose="02020603050405020304" pitchFamily="18" charset="0"/>
              </a:rPr>
              <a:t>Java package is used to categorize the classes and interfaces so that they can be easily maintained.</a:t>
            </a:r>
          </a:p>
          <a:p>
            <a:pPr marL="0" indent="0">
              <a:buNone/>
            </a:pPr>
            <a:endParaRPr lang="en-US" b="0" i="0" dirty="0">
              <a:solidFill>
                <a:srgbClr val="2828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82829"/>
                </a:solidFill>
                <a:effectLst/>
                <a:latin typeface="Times New Roman" panose="02020603050405020304" pitchFamily="18" charset="0"/>
                <a:cs typeface="Times New Roman" panose="02020603050405020304" pitchFamily="18" charset="0"/>
              </a:rPr>
              <a:t>Java package removes </a:t>
            </a:r>
            <a:r>
              <a:rPr lang="en-US" b="1" i="0" dirty="0">
                <a:solidFill>
                  <a:srgbClr val="7030A0"/>
                </a:solidFill>
                <a:effectLst/>
                <a:latin typeface="Times New Roman" panose="02020603050405020304" pitchFamily="18" charset="0"/>
                <a:cs typeface="Times New Roman" panose="02020603050405020304" pitchFamily="18" charset="0"/>
              </a:rPr>
              <a:t>naming collision </a:t>
            </a:r>
            <a:r>
              <a:rPr lang="en-US" b="0" i="0" dirty="0">
                <a:solidFill>
                  <a:srgbClr val="282829"/>
                </a:solidFill>
                <a:effectLst/>
                <a:latin typeface="Times New Roman" panose="02020603050405020304" pitchFamily="18" charset="0"/>
                <a:cs typeface="Times New Roman" panose="02020603050405020304" pitchFamily="18" charset="0"/>
              </a:rPr>
              <a:t>or </a:t>
            </a:r>
            <a:r>
              <a:rPr lang="en-US" b="1" i="0" dirty="0">
                <a:solidFill>
                  <a:srgbClr val="7030A0"/>
                </a:solidFill>
                <a:effectLst/>
                <a:latin typeface="Times New Roman" panose="02020603050405020304" pitchFamily="18" charset="0"/>
                <a:cs typeface="Times New Roman" panose="02020603050405020304" pitchFamily="18" charset="0"/>
              </a:rPr>
              <a:t>naming conflicts</a:t>
            </a:r>
            <a:r>
              <a:rPr lang="en-US" b="0" i="0" dirty="0">
                <a:solidFill>
                  <a:srgbClr val="282829"/>
                </a:solidFill>
                <a:effectLst/>
                <a:latin typeface="Times New Roman" panose="02020603050405020304" pitchFamily="18" charset="0"/>
                <a:cs typeface="Times New Roman" panose="02020603050405020304" pitchFamily="18" charset="0"/>
              </a:rPr>
              <a:t>.</a:t>
            </a:r>
          </a:p>
          <a:p>
            <a:pPr marL="0" indent="0">
              <a:buNone/>
            </a:pPr>
            <a:endParaRPr lang="en-US" dirty="0">
              <a:solidFill>
                <a:srgbClr val="2828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82829"/>
                </a:solidFill>
                <a:effectLst/>
                <a:latin typeface="Times New Roman" panose="02020603050405020304" pitchFamily="18" charset="0"/>
                <a:cs typeface="Times New Roman" panose="02020603050405020304" pitchFamily="18" charset="0"/>
              </a:rPr>
              <a:t> </a:t>
            </a:r>
            <a:r>
              <a:rPr lang="en-US" i="0" dirty="0">
                <a:solidFill>
                  <a:srgbClr val="282829"/>
                </a:solidFill>
                <a:effectLst/>
                <a:latin typeface="Times New Roman" panose="02020603050405020304" pitchFamily="18" charset="0"/>
                <a:cs typeface="Times New Roman" panose="02020603050405020304" pitchFamily="18" charset="0"/>
              </a:rPr>
              <a:t>Packages</a:t>
            </a:r>
            <a:r>
              <a:rPr lang="en-US" b="0" i="0" dirty="0">
                <a:solidFill>
                  <a:srgbClr val="282829"/>
                </a:solidFill>
                <a:effectLst/>
                <a:latin typeface="Times New Roman" panose="02020603050405020304" pitchFamily="18" charset="0"/>
                <a:cs typeface="Times New Roman" panose="02020603050405020304" pitchFamily="18" charset="0"/>
              </a:rPr>
              <a:t> provide </a:t>
            </a:r>
            <a:r>
              <a:rPr lang="en-US" b="1" i="0" dirty="0">
                <a:solidFill>
                  <a:srgbClr val="7030A0"/>
                </a:solidFill>
                <a:effectLst/>
                <a:latin typeface="Times New Roman" panose="02020603050405020304" pitchFamily="18" charset="0"/>
                <a:cs typeface="Times New Roman" panose="02020603050405020304" pitchFamily="18" charset="0"/>
              </a:rPr>
              <a:t>reusability</a:t>
            </a:r>
            <a:r>
              <a:rPr lang="en-US" b="0" i="0" dirty="0">
                <a:solidFill>
                  <a:srgbClr val="282829"/>
                </a:solidFill>
                <a:effectLst/>
                <a:latin typeface="Times New Roman" panose="02020603050405020304" pitchFamily="18" charset="0"/>
                <a:cs typeface="Times New Roman" panose="02020603050405020304" pitchFamily="18" charset="0"/>
              </a:rPr>
              <a:t> of code .</a:t>
            </a:r>
          </a:p>
          <a:p>
            <a:pPr marL="0" indent="0">
              <a:buNone/>
            </a:pPr>
            <a:endParaRPr lang="en-US" b="0" i="0" dirty="0">
              <a:solidFill>
                <a:srgbClr val="2828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dirty="0">
                <a:solidFill>
                  <a:srgbClr val="282829"/>
                </a:solidFill>
                <a:effectLst/>
                <a:latin typeface="Times New Roman" panose="02020603050405020304" pitchFamily="18" charset="0"/>
                <a:cs typeface="Times New Roman" panose="02020603050405020304" pitchFamily="18" charset="0"/>
              </a:rPr>
              <a:t>Java package provides </a:t>
            </a:r>
            <a:r>
              <a:rPr lang="en-IN" b="1" i="0" dirty="0">
                <a:solidFill>
                  <a:srgbClr val="7030A0"/>
                </a:solidFill>
                <a:effectLst/>
                <a:latin typeface="Times New Roman" panose="02020603050405020304" pitchFamily="18" charset="0"/>
                <a:cs typeface="Times New Roman" panose="02020603050405020304" pitchFamily="18" charset="0"/>
              </a:rPr>
              <a:t>access protection</a:t>
            </a:r>
            <a:r>
              <a:rPr lang="en-IN" b="0" i="0" dirty="0">
                <a:solidFill>
                  <a:srgbClr val="28282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4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5C40-3284-4F85-B6C4-8AFA79AA51B0}"/>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Path and Class Path:</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894160-C8C1-407D-8818-6C6DCED2844C}"/>
              </a:ext>
            </a:extLst>
          </p:cNvPr>
          <p:cNvSpPr>
            <a:spLocks noGrp="1"/>
          </p:cNvSpPr>
          <p:nvPr>
            <p:ph idx="1"/>
          </p:nvPr>
        </p:nvSpPr>
        <p:spPr>
          <a:xfrm>
            <a:off x="838199" y="1825625"/>
            <a:ext cx="10793361" cy="4351338"/>
          </a:xfrm>
        </p:spPr>
        <p:txBody>
          <a:bodyPr/>
          <a:lstStyle/>
          <a:p>
            <a:pPr>
              <a:buFont typeface="Wingdings" panose="05000000000000000000" pitchFamily="2" charset="2"/>
              <a:buChar char="Ø"/>
            </a:pPr>
            <a:r>
              <a:rPr lang="en-US" b="0" i="0" dirty="0">
                <a:solidFill>
                  <a:srgbClr val="242729"/>
                </a:solidFill>
                <a:effectLst/>
                <a:latin typeface="Times New Roman" panose="02020603050405020304" pitchFamily="18" charset="0"/>
                <a:cs typeface="Times New Roman" panose="02020603050405020304" pitchFamily="18" charset="0"/>
              </a:rPr>
              <a:t>Path and </a:t>
            </a:r>
            <a:r>
              <a:rPr lang="en-US" b="0" i="0" dirty="0" err="1">
                <a:solidFill>
                  <a:srgbClr val="242729"/>
                </a:solidFill>
                <a:effectLst/>
                <a:latin typeface="Times New Roman" panose="02020603050405020304" pitchFamily="18" charset="0"/>
                <a:cs typeface="Times New Roman" panose="02020603050405020304" pitchFamily="18" charset="0"/>
              </a:rPr>
              <a:t>Classpath</a:t>
            </a:r>
            <a:r>
              <a:rPr lang="en-US" b="0" i="0" dirty="0">
                <a:solidFill>
                  <a:srgbClr val="242729"/>
                </a:solidFill>
                <a:effectLst/>
                <a:latin typeface="Times New Roman" panose="02020603050405020304" pitchFamily="18" charset="0"/>
                <a:cs typeface="Times New Roman" panose="02020603050405020304" pitchFamily="18" charset="0"/>
              </a:rPr>
              <a:t> both are operating system level environment variables.</a:t>
            </a:r>
          </a:p>
          <a:p>
            <a:pPr marL="0" indent="0">
              <a:buNone/>
            </a:pPr>
            <a:endParaRPr lang="en-US" b="0" i="0" dirty="0">
              <a:solidFill>
                <a:srgbClr val="2427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42729"/>
                </a:solidFill>
                <a:effectLst/>
                <a:latin typeface="Times New Roman" panose="02020603050405020304" pitchFamily="18" charset="0"/>
                <a:cs typeface="Times New Roman" panose="02020603050405020304" pitchFamily="18" charset="0"/>
              </a:rPr>
              <a:t> Path is used define where the system can find the </a:t>
            </a:r>
            <a:r>
              <a:rPr lang="en-US" b="1" i="0" dirty="0">
                <a:solidFill>
                  <a:srgbClr val="002060"/>
                </a:solidFill>
                <a:effectLst/>
                <a:latin typeface="Times New Roman" panose="02020603050405020304" pitchFamily="18" charset="0"/>
                <a:cs typeface="Times New Roman" panose="02020603050405020304" pitchFamily="18" charset="0"/>
              </a:rPr>
              <a:t>executables (.exe) or bin </a:t>
            </a:r>
            <a:r>
              <a:rPr lang="en-US" b="0" i="0" dirty="0">
                <a:solidFill>
                  <a:srgbClr val="242729"/>
                </a:solidFill>
                <a:effectLst/>
                <a:latin typeface="Times New Roman" panose="02020603050405020304" pitchFamily="18" charset="0"/>
                <a:cs typeface="Times New Roman" panose="02020603050405020304" pitchFamily="18" charset="0"/>
              </a:rPr>
              <a:t>files.</a:t>
            </a:r>
          </a:p>
          <a:p>
            <a:pPr marL="0" indent="0">
              <a:buNone/>
            </a:pPr>
            <a:endParaRPr lang="en-US" b="0" i="0" dirty="0">
              <a:solidFill>
                <a:srgbClr val="242729"/>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242729"/>
                </a:solidFill>
                <a:effectLst/>
                <a:latin typeface="Times New Roman" panose="02020603050405020304" pitchFamily="18" charset="0"/>
                <a:cs typeface="Times New Roman" panose="02020603050405020304" pitchFamily="18" charset="0"/>
              </a:rPr>
              <a:t> </a:t>
            </a:r>
            <a:r>
              <a:rPr lang="en-US" dirty="0" err="1">
                <a:solidFill>
                  <a:srgbClr val="242729"/>
                </a:solidFill>
                <a:latin typeface="Times New Roman" panose="02020603050405020304" pitchFamily="18" charset="0"/>
                <a:cs typeface="Times New Roman" panose="02020603050405020304" pitchFamily="18" charset="0"/>
              </a:rPr>
              <a:t>C</a:t>
            </a:r>
            <a:r>
              <a:rPr lang="en-US" b="0" i="0" dirty="0" err="1">
                <a:solidFill>
                  <a:srgbClr val="242729"/>
                </a:solidFill>
                <a:effectLst/>
                <a:latin typeface="Times New Roman" panose="02020603050405020304" pitchFamily="18" charset="0"/>
                <a:cs typeface="Times New Roman" panose="02020603050405020304" pitchFamily="18" charset="0"/>
              </a:rPr>
              <a:t>lasspath</a:t>
            </a:r>
            <a:r>
              <a:rPr lang="en-US" b="0" i="0" dirty="0">
                <a:solidFill>
                  <a:srgbClr val="242729"/>
                </a:solidFill>
                <a:effectLst/>
                <a:latin typeface="Times New Roman" panose="02020603050405020304" pitchFamily="18" charset="0"/>
                <a:cs typeface="Times New Roman" panose="02020603050405020304" pitchFamily="18" charset="0"/>
              </a:rPr>
              <a:t> is used to specify the location </a:t>
            </a:r>
            <a:r>
              <a:rPr lang="en-US" b="1" i="0" dirty="0">
                <a:solidFill>
                  <a:srgbClr val="002060"/>
                </a:solidFill>
                <a:effectLst/>
                <a:latin typeface="Times New Roman" panose="02020603050405020304" pitchFamily="18" charset="0"/>
                <a:cs typeface="Times New Roman" panose="02020603050405020304" pitchFamily="18" charset="0"/>
              </a:rPr>
              <a:t>.class </a:t>
            </a:r>
            <a:r>
              <a:rPr lang="en-US" b="0" i="0" dirty="0">
                <a:solidFill>
                  <a:srgbClr val="242729"/>
                </a:solidFill>
                <a:effectLst/>
                <a:latin typeface="Times New Roman" panose="02020603050405020304" pitchFamily="18" charset="0"/>
                <a:cs typeface="Times New Roman" panose="02020603050405020304" pitchFamily="18" charset="0"/>
              </a:rPr>
              <a:t>files</a:t>
            </a:r>
            <a:r>
              <a:rPr lang="en-US" b="0" i="0" dirty="0">
                <a:solidFill>
                  <a:srgbClr val="242729"/>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9512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E3F2-4804-4ABE-A6E1-ECC86EB3ABBA}"/>
              </a:ext>
            </a:extLst>
          </p:cNvPr>
          <p:cNvSpPr>
            <a:spLocks noGrp="1"/>
          </p:cNvSpPr>
          <p:nvPr>
            <p:ph type="title"/>
          </p:nvPr>
        </p:nvSpPr>
        <p:spPr>
          <a:xfrm>
            <a:off x="838200" y="325797"/>
            <a:ext cx="10515600" cy="745920"/>
          </a:xfrm>
        </p:spPr>
        <p:txBody>
          <a:bodyPr/>
          <a:lstStyle/>
          <a:p>
            <a:r>
              <a:rPr lang="en-US" b="1" dirty="0">
                <a:solidFill>
                  <a:srgbClr val="002060"/>
                </a:solidFill>
                <a:latin typeface="Times New Roman" panose="02020603050405020304" pitchFamily="18" charset="0"/>
                <a:cs typeface="Times New Roman" panose="02020603050405020304" pitchFamily="18" charset="0"/>
              </a:rPr>
              <a:t>Static import</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44C2C6-ACD1-4809-8B48-7D11C7523CC1}"/>
              </a:ext>
            </a:extLst>
          </p:cNvPr>
          <p:cNvSpPr>
            <a:spLocks noGrp="1"/>
          </p:cNvSpPr>
          <p:nvPr>
            <p:ph idx="1"/>
          </p:nvPr>
        </p:nvSpPr>
        <p:spPr>
          <a:xfrm>
            <a:off x="629265" y="1258529"/>
            <a:ext cx="11139948" cy="4886634"/>
          </a:xfrm>
        </p:spPr>
        <p:txBody>
          <a:bodyPr>
            <a:normAutofit fontScale="92500" lnSpcReduction="10000"/>
          </a:bodyPr>
          <a:lstStyle/>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Static import allows you to access the static member of a class directly without using the fully qualified name.</a:t>
            </a:r>
          </a:p>
          <a:p>
            <a:pPr marL="0" indent="0">
              <a:buNone/>
            </a:pPr>
            <a:endParaRPr kumimoji="0" lang="en-US" altLang="en-US" sz="2800" b="1"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endParaRPr>
          </a:p>
          <a:p>
            <a:pPr marL="0" indent="0">
              <a:buNone/>
            </a:pPr>
            <a:r>
              <a:rPr kumimoji="0" lang="en-US" altLang="en-US" sz="2800" b="1"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rPr>
              <a:t>Example:</a:t>
            </a:r>
          </a:p>
          <a:p>
            <a:pPr marL="0" indent="0">
              <a:buNone/>
            </a:pPr>
            <a:endParaRPr kumimoji="0" lang="en-US" altLang="en-US" sz="2800" b="0"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endParaRPr>
          </a:p>
          <a:p>
            <a:pPr marL="0" indent="0">
              <a:buNone/>
            </a:pPr>
            <a:r>
              <a:rPr kumimoji="0" lang="en-US" altLang="en-US" sz="2400" b="0"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rPr>
              <a:t>import static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java.lang.Math</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rPr>
              <a:t>class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Test</a:t>
            </a: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33B3"/>
                </a:solidFill>
                <a:effectLst/>
                <a:latin typeface="Times New Roman" panose="02020603050405020304" pitchFamily="18" charset="0"/>
                <a:cs typeface="Times New Roman" panose="02020603050405020304" pitchFamily="18" charset="0"/>
              </a:rPr>
              <a:t>public static void </a:t>
            </a:r>
            <a:r>
              <a:rPr kumimoji="0" lang="en-US" altLang="en-US" sz="2400" b="0" i="0" u="none" strike="noStrike" cap="none" normalizeH="0" baseline="0" dirty="0">
                <a:ln>
                  <a:noFill/>
                </a:ln>
                <a:solidFill>
                  <a:srgbClr val="00627A"/>
                </a:solidFill>
                <a:effectLst/>
                <a:latin typeface="Times New Roman" panose="02020603050405020304" pitchFamily="18" charset="0"/>
                <a:cs typeface="Times New Roman" panose="02020603050405020304" pitchFamily="18" charset="0"/>
              </a:rPr>
              <a:t>main</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String</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80808"/>
                </a:solidFill>
                <a:effectLst/>
                <a:latin typeface="Times New Roman" panose="02020603050405020304" pitchFamily="18" charset="0"/>
                <a:cs typeface="Times New Roman" panose="02020603050405020304" pitchFamily="18" charset="0"/>
              </a:rPr>
              <a:t>args</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a:t>
            </a:r>
            <a:r>
              <a:rPr kumimoji="0" lang="en-US" altLang="en-US" sz="2400" b="0" i="0" u="none" strike="noStrike" cap="none" normalizeH="0" baseline="0" dirty="0" err="1">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err="1">
                <a:ln>
                  <a:noFill/>
                </a:ln>
                <a:solidFill>
                  <a:srgbClr val="871094"/>
                </a:solidFill>
                <a:effectLst/>
                <a:latin typeface="Times New Roman" panose="02020603050405020304" pitchFamily="18" charset="0"/>
                <a:cs typeface="Times New Roman" panose="02020603050405020304" pitchFamily="18" charset="0"/>
              </a:rPr>
              <a:t>out</a:t>
            </a:r>
            <a:r>
              <a:rPr kumimoji="0" lang="en-US" altLang="en-US" sz="2400" b="0" i="0" u="none" strike="noStrike" cap="none" normalizeH="0" baseline="0" dirty="0" err="1">
                <a:ln>
                  <a:noFill/>
                </a:ln>
                <a:solidFill>
                  <a:srgbClr val="080808"/>
                </a:solidFill>
                <a:effectLst/>
                <a:latin typeface="Times New Roman" panose="02020603050405020304" pitchFamily="18" charset="0"/>
                <a:cs typeface="Times New Roman" panose="02020603050405020304" pitchFamily="18" charset="0"/>
              </a:rPr>
              <a:t>.println</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sqrt</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1750EB"/>
                </a:solidFill>
                <a:effectLst/>
                <a:latin typeface="Times New Roman" panose="02020603050405020304" pitchFamily="18" charset="0"/>
                <a:cs typeface="Times New Roman" panose="02020603050405020304" pitchFamily="18" charset="0"/>
              </a:rPr>
              <a:t>16</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a:t>
            </a:r>
            <a:r>
              <a:rPr kumimoji="0" lang="en-US" altLang="en-US" sz="2400" b="0" i="0" u="none" strike="noStrike" cap="none" normalizeH="0" baseline="0" dirty="0" err="1">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err="1">
                <a:ln>
                  <a:noFill/>
                </a:ln>
                <a:solidFill>
                  <a:srgbClr val="871094"/>
                </a:solidFill>
                <a:effectLst/>
                <a:latin typeface="Times New Roman" panose="02020603050405020304" pitchFamily="18" charset="0"/>
                <a:cs typeface="Times New Roman" panose="02020603050405020304" pitchFamily="18" charset="0"/>
              </a:rPr>
              <a:t>out</a:t>
            </a:r>
            <a:r>
              <a:rPr kumimoji="0" lang="en-US" altLang="en-US" sz="2400" b="0" i="0" u="none" strike="noStrike" cap="none" normalizeH="0" baseline="0" dirty="0" err="1">
                <a:ln>
                  <a:noFill/>
                </a:ln>
                <a:solidFill>
                  <a:srgbClr val="080808"/>
                </a:solidFill>
                <a:effectLst/>
                <a:latin typeface="Times New Roman" panose="02020603050405020304" pitchFamily="18" charset="0"/>
                <a:cs typeface="Times New Roman" panose="02020603050405020304" pitchFamily="18" charset="0"/>
              </a:rPr>
              <a:t>.println</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1"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min</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1750EB"/>
                </a:solidFill>
                <a:effectLst/>
                <a:latin typeface="Times New Roman" panose="02020603050405020304" pitchFamily="18" charset="0"/>
                <a:cs typeface="Times New Roman" panose="02020603050405020304" pitchFamily="18" charset="0"/>
              </a:rPr>
              <a:t>20</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1750EB"/>
                </a:solidFill>
                <a:effectLst/>
                <a:latin typeface="Times New Roman" panose="02020603050405020304" pitchFamily="18" charset="0"/>
                <a:cs typeface="Times New Roman" panose="02020603050405020304" pitchFamily="18" charset="0"/>
              </a:rPr>
              <a:t>30</a:t>
            </a: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80808"/>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490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9155-DA3F-4670-95BD-BB4B14200A11}"/>
              </a:ext>
            </a:extLst>
          </p:cNvPr>
          <p:cNvSpPr>
            <a:spLocks noGrp="1"/>
          </p:cNvSpPr>
          <p:nvPr>
            <p:ph type="title"/>
          </p:nvPr>
        </p:nvSpPr>
        <p:spPr/>
        <p:txBody>
          <a:bodyPr/>
          <a:lstStyle/>
          <a:p>
            <a:r>
              <a:rPr lang="en-IN" sz="4000" b="1" i="0" dirty="0">
                <a:effectLst/>
              </a:rPr>
              <a:t>Hybrid Inheritance </a:t>
            </a:r>
            <a:br>
              <a:rPr lang="en-IN" i="0" dirty="0">
                <a:effectLst/>
              </a:rPr>
            </a:br>
            <a:endParaRPr lang="en-IN" dirty="0"/>
          </a:p>
        </p:txBody>
      </p:sp>
      <p:sp>
        <p:nvSpPr>
          <p:cNvPr id="3" name="Content Placeholder 2">
            <a:extLst>
              <a:ext uri="{FF2B5EF4-FFF2-40B4-BE49-F238E27FC236}">
                <a16:creationId xmlns:a16="http://schemas.microsoft.com/office/drawing/2014/main" id="{BBBC58C7-810C-4048-9C86-02B90B2BDAFB}"/>
              </a:ext>
            </a:extLst>
          </p:cNvPr>
          <p:cNvSpPr>
            <a:spLocks noGrp="1"/>
          </p:cNvSpPr>
          <p:nvPr>
            <p:ph idx="1"/>
          </p:nvPr>
        </p:nvSpPr>
        <p:spPr>
          <a:xfrm>
            <a:off x="838200" y="1465006"/>
            <a:ext cx="10515600" cy="4711957"/>
          </a:xfrm>
        </p:spPr>
        <p:txBody>
          <a:bodyPr/>
          <a:lstStyle/>
          <a:p>
            <a:pPr>
              <a:buFont typeface="Wingdings" panose="05000000000000000000" pitchFamily="2" charset="2"/>
              <a:buChar char="Ø"/>
            </a:pPr>
            <a:r>
              <a:rPr lang="en-US" b="1" i="0" dirty="0">
                <a:effectLst/>
                <a:latin typeface="Roboto"/>
              </a:rPr>
              <a:t> </a:t>
            </a:r>
            <a:r>
              <a:rPr lang="en-US" b="0" i="0" dirty="0">
                <a:effectLst/>
              </a:rPr>
              <a:t>It is a mix of two or more of the above types of inheritance.</a:t>
            </a:r>
          </a:p>
          <a:p>
            <a:pPr>
              <a:buFont typeface="Wingdings" panose="05000000000000000000" pitchFamily="2" charset="2"/>
              <a:buChar char="Ø"/>
            </a:pPr>
            <a:r>
              <a:rPr lang="en-US" b="0" i="0" dirty="0">
                <a:effectLst/>
              </a:rPr>
              <a:t> Since java doesn’t support multiple inheritance with classes, the hybrid inheritance is also not possible with classes</a:t>
            </a:r>
            <a:r>
              <a:rPr lang="en-US" b="0" i="0" dirty="0">
                <a:effectLst/>
                <a:latin typeface="Roboto"/>
              </a:rPr>
              <a:t>.</a:t>
            </a:r>
            <a:endParaRPr lang="en-IN" dirty="0"/>
          </a:p>
        </p:txBody>
      </p:sp>
      <p:pic>
        <p:nvPicPr>
          <p:cNvPr id="5" name="Picture 4">
            <a:extLst>
              <a:ext uri="{FF2B5EF4-FFF2-40B4-BE49-F238E27FC236}">
                <a16:creationId xmlns:a16="http://schemas.microsoft.com/office/drawing/2014/main" id="{DFBC9FC7-FC2D-4FCD-B932-818A95612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587" y="3235388"/>
            <a:ext cx="3497883" cy="2941575"/>
          </a:xfrm>
          <a:prstGeom prst="rect">
            <a:avLst/>
          </a:prstGeom>
        </p:spPr>
      </p:pic>
    </p:spTree>
    <p:extLst>
      <p:ext uri="{BB962C8B-B14F-4D97-AF65-F5344CB8AC3E}">
        <p14:creationId xmlns:p14="http://schemas.microsoft.com/office/powerpoint/2010/main" val="397371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E4EB-6E48-4FB4-A079-FDD68A85C637}"/>
              </a:ext>
            </a:extLst>
          </p:cNvPr>
          <p:cNvSpPr>
            <a:spLocks noGrp="1"/>
          </p:cNvSpPr>
          <p:nvPr>
            <p:ph type="title"/>
          </p:nvPr>
        </p:nvSpPr>
        <p:spPr>
          <a:xfrm>
            <a:off x="838200" y="528918"/>
            <a:ext cx="10515600" cy="887506"/>
          </a:xfrm>
        </p:spPr>
        <p:txBody>
          <a:bodyPr>
            <a:normAutofit fontScale="90000"/>
          </a:bodyPr>
          <a:lstStyle/>
          <a:p>
            <a:br>
              <a:rPr lang="en-IN" sz="4000" b="1" i="0" dirty="0">
                <a:solidFill>
                  <a:srgbClr val="002060"/>
                </a:solidFill>
                <a:effectLst/>
              </a:rPr>
            </a:br>
            <a:r>
              <a:rPr lang="en-IN" sz="4000" b="1" i="0" dirty="0">
                <a:effectLst/>
              </a:rPr>
              <a:t>Multiple Inheritance</a:t>
            </a:r>
            <a:br>
              <a:rPr lang="en-IN" i="0" dirty="0">
                <a:effectLst/>
              </a:rPr>
            </a:br>
            <a:endParaRPr lang="en-IN" dirty="0"/>
          </a:p>
        </p:txBody>
      </p:sp>
      <p:sp>
        <p:nvSpPr>
          <p:cNvPr id="3" name="Content Placeholder 2">
            <a:extLst>
              <a:ext uri="{FF2B5EF4-FFF2-40B4-BE49-F238E27FC236}">
                <a16:creationId xmlns:a16="http://schemas.microsoft.com/office/drawing/2014/main" id="{B8490CC2-3AB7-49E5-960A-2D242596800D}"/>
              </a:ext>
            </a:extLst>
          </p:cNvPr>
          <p:cNvSpPr>
            <a:spLocks noGrp="1"/>
          </p:cNvSpPr>
          <p:nvPr>
            <p:ph idx="1"/>
          </p:nvPr>
        </p:nvSpPr>
        <p:spPr>
          <a:xfrm>
            <a:off x="838200" y="1488141"/>
            <a:ext cx="10515600" cy="4688822"/>
          </a:xfrm>
        </p:spPr>
        <p:txBody>
          <a:bodyPr/>
          <a:lstStyle/>
          <a:p>
            <a:pPr>
              <a:buFont typeface="Wingdings" panose="05000000000000000000" pitchFamily="2" charset="2"/>
              <a:buChar char="Ø"/>
            </a:pPr>
            <a:r>
              <a:rPr lang="en-US" b="0" i="0" dirty="0">
                <a:effectLst/>
              </a:rPr>
              <a:t>In Multiple inheritance ,one class can have more than one </a:t>
            </a:r>
            <a:r>
              <a:rPr lang="en-US" dirty="0"/>
              <a:t>parent </a:t>
            </a:r>
            <a:r>
              <a:rPr lang="en-US" b="0" i="0" dirty="0">
                <a:effectLst/>
              </a:rPr>
              <a:t>class and inherit features from all parent classes. </a:t>
            </a:r>
          </a:p>
          <a:p>
            <a:pPr>
              <a:buFont typeface="Wingdings" panose="05000000000000000000" pitchFamily="2" charset="2"/>
              <a:buChar char="Ø"/>
            </a:pPr>
            <a:endParaRPr lang="en-US" dirty="0"/>
          </a:p>
          <a:p>
            <a:pPr marL="0" indent="0">
              <a:buNone/>
            </a:pPr>
            <a:endParaRPr lang="en-US" b="0" i="0" dirty="0">
              <a:effectLst/>
            </a:endParaRPr>
          </a:p>
          <a:p>
            <a:pPr marL="0" indent="0">
              <a:buNone/>
            </a:pPr>
            <a:endParaRPr lang="en-US" dirty="0"/>
          </a:p>
          <a:p>
            <a:pPr marL="0" indent="0">
              <a:buNone/>
            </a:pPr>
            <a:endParaRPr lang="en-US" b="0" i="0" dirty="0">
              <a:effectLst/>
            </a:endParaRPr>
          </a:p>
          <a:p>
            <a:pPr marL="0" indent="0">
              <a:buNone/>
            </a:pPr>
            <a:endParaRPr lang="en-US" dirty="0"/>
          </a:p>
          <a:p>
            <a:pPr marL="0" indent="0">
              <a:buNone/>
            </a:pPr>
            <a:endParaRPr lang="en-US" b="0" i="0" dirty="0">
              <a:effectLst/>
            </a:endParaRPr>
          </a:p>
          <a:p>
            <a:pPr>
              <a:buFont typeface="Wingdings" panose="05000000000000000000" pitchFamily="2" charset="2"/>
              <a:buChar char="Ø"/>
            </a:pPr>
            <a:r>
              <a:rPr lang="en-US" b="0" i="0" dirty="0">
                <a:effectLst/>
              </a:rPr>
              <a:t>Java does </a:t>
            </a:r>
            <a:r>
              <a:rPr lang="en-US" b="1" i="0" dirty="0">
                <a:effectLst/>
              </a:rPr>
              <a:t>not</a:t>
            </a:r>
            <a:r>
              <a:rPr lang="en-US" b="0" i="0" dirty="0">
                <a:effectLst/>
              </a:rPr>
              <a:t> support </a:t>
            </a:r>
            <a:r>
              <a:rPr lang="en-US" b="1" i="0" dirty="0">
                <a:solidFill>
                  <a:srgbClr val="002060"/>
                </a:solidFill>
                <a:effectLst/>
              </a:rPr>
              <a:t>multiple inheritance </a:t>
            </a:r>
            <a:r>
              <a:rPr lang="en-US" b="0" i="0" dirty="0">
                <a:effectLst/>
              </a:rPr>
              <a:t>with classes. </a:t>
            </a:r>
            <a:endParaRPr lang="en-IN" dirty="0"/>
          </a:p>
        </p:txBody>
      </p:sp>
      <p:pic>
        <p:nvPicPr>
          <p:cNvPr id="5" name="Picture 4">
            <a:extLst>
              <a:ext uri="{FF2B5EF4-FFF2-40B4-BE49-F238E27FC236}">
                <a16:creationId xmlns:a16="http://schemas.microsoft.com/office/drawing/2014/main" id="{572BA4BA-2377-4A8B-B8F3-0E0925559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010" y="2811383"/>
            <a:ext cx="2613887" cy="2042337"/>
          </a:xfrm>
          <a:prstGeom prst="rect">
            <a:avLst/>
          </a:prstGeom>
        </p:spPr>
      </p:pic>
    </p:spTree>
    <p:extLst>
      <p:ext uri="{BB962C8B-B14F-4D97-AF65-F5344CB8AC3E}">
        <p14:creationId xmlns:p14="http://schemas.microsoft.com/office/powerpoint/2010/main" val="331227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BF7E-FB34-45C0-8C04-484E04E18E83}"/>
              </a:ext>
            </a:extLst>
          </p:cNvPr>
          <p:cNvSpPr>
            <a:spLocks noGrp="1"/>
          </p:cNvSpPr>
          <p:nvPr>
            <p:ph type="title"/>
          </p:nvPr>
        </p:nvSpPr>
        <p:spPr/>
        <p:txBody>
          <a:bodyPr/>
          <a:lstStyle/>
          <a:p>
            <a:r>
              <a:rPr lang="en-US" b="1" dirty="0"/>
              <a:t>Object class</a:t>
            </a:r>
            <a:endParaRPr lang="en-IN" b="1" dirty="0"/>
          </a:p>
        </p:txBody>
      </p:sp>
      <p:sp>
        <p:nvSpPr>
          <p:cNvPr id="3" name="Content Placeholder 2">
            <a:extLst>
              <a:ext uri="{FF2B5EF4-FFF2-40B4-BE49-F238E27FC236}">
                <a16:creationId xmlns:a16="http://schemas.microsoft.com/office/drawing/2014/main" id="{41E1377C-37B0-4C5F-9C86-F20C70DBE8FD}"/>
              </a:ext>
            </a:extLst>
          </p:cNvPr>
          <p:cNvSpPr>
            <a:spLocks noGrp="1"/>
          </p:cNvSpPr>
          <p:nvPr>
            <p:ph idx="1"/>
          </p:nvPr>
        </p:nvSpPr>
        <p:spPr/>
        <p:txBody>
          <a:bodyPr/>
          <a:lstStyle/>
          <a:p>
            <a:pPr>
              <a:lnSpc>
                <a:spcPct val="150000"/>
              </a:lnSpc>
              <a:buFont typeface="Wingdings" panose="05000000000000000000" pitchFamily="2" charset="2"/>
              <a:buChar char="Ø"/>
            </a:pPr>
            <a:r>
              <a:rPr lang="en-US" dirty="0"/>
              <a:t>Every class in the java programming is a child class of </a:t>
            </a:r>
            <a:r>
              <a:rPr lang="en-US" b="1" dirty="0">
                <a:solidFill>
                  <a:srgbClr val="002060"/>
                </a:solidFill>
              </a:rPr>
              <a:t>Object</a:t>
            </a:r>
            <a:r>
              <a:rPr lang="en-US" dirty="0">
                <a:solidFill>
                  <a:srgbClr val="002060"/>
                </a:solidFill>
              </a:rPr>
              <a:t>.</a:t>
            </a:r>
          </a:p>
          <a:p>
            <a:pPr>
              <a:lnSpc>
                <a:spcPct val="150000"/>
              </a:lnSpc>
              <a:buFont typeface="Wingdings" panose="05000000000000000000" pitchFamily="2" charset="2"/>
              <a:buChar char="Ø"/>
            </a:pPr>
            <a:r>
              <a:rPr lang="en-US" dirty="0"/>
              <a:t>The base class for all java classes is </a:t>
            </a:r>
            <a:r>
              <a:rPr lang="en-US" b="1" dirty="0">
                <a:solidFill>
                  <a:srgbClr val="002060"/>
                </a:solidFill>
              </a:rPr>
              <a:t>Object</a:t>
            </a:r>
            <a:r>
              <a:rPr lang="en-US" dirty="0"/>
              <a:t> class.</a:t>
            </a:r>
          </a:p>
          <a:p>
            <a:pPr>
              <a:lnSpc>
                <a:spcPct val="150000"/>
              </a:lnSpc>
              <a:buFont typeface="Wingdings" panose="05000000000000000000" pitchFamily="2" charset="2"/>
              <a:buChar char="Ø"/>
            </a:pPr>
            <a:r>
              <a:rPr lang="en-US" dirty="0"/>
              <a:t>The default package in the java programming is </a:t>
            </a:r>
            <a:r>
              <a:rPr lang="en-US" b="1" dirty="0" err="1">
                <a:solidFill>
                  <a:srgbClr val="002060"/>
                </a:solidFill>
              </a:rPr>
              <a:t>java.lang</a:t>
            </a:r>
            <a:r>
              <a:rPr lang="en-US" b="1" dirty="0">
                <a:solidFill>
                  <a:srgbClr val="002060"/>
                </a:solidFill>
              </a:rPr>
              <a:t> </a:t>
            </a:r>
            <a:r>
              <a:rPr lang="en-US" dirty="0"/>
              <a:t>package.</a:t>
            </a:r>
          </a:p>
          <a:p>
            <a:pPr marL="0" indent="0">
              <a:buNone/>
            </a:pPr>
            <a:endParaRPr lang="en-IN" dirty="0"/>
          </a:p>
        </p:txBody>
      </p:sp>
    </p:spTree>
    <p:extLst>
      <p:ext uri="{BB962C8B-B14F-4D97-AF65-F5344CB8AC3E}">
        <p14:creationId xmlns:p14="http://schemas.microsoft.com/office/powerpoint/2010/main" val="36996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3AADC-2B94-4AEA-AF94-30E05DC8F465}"/>
              </a:ext>
            </a:extLst>
          </p:cNvPr>
          <p:cNvSpPr>
            <a:spLocks noGrp="1"/>
          </p:cNvSpPr>
          <p:nvPr>
            <p:ph idx="1"/>
          </p:nvPr>
        </p:nvSpPr>
        <p:spPr>
          <a:xfrm>
            <a:off x="838200" y="510988"/>
            <a:ext cx="10515600" cy="5665975"/>
          </a:xfrm>
        </p:spPr>
        <p:txBody>
          <a:bodyPr>
            <a:normAutofit/>
          </a:bodyPr>
          <a:lstStyle/>
          <a:p>
            <a:pPr marL="0" indent="0">
              <a:lnSpc>
                <a:spcPts val="1340"/>
              </a:lnSpc>
              <a:buNone/>
            </a:pPr>
            <a:endParaRPr lang="en-US" sz="3200" dirty="0">
              <a:effectLst/>
              <a:latin typeface="Calibri" panose="020F0502020204030204" pitchFamily="34" charset="0"/>
              <a:ea typeface="Calibri" panose="020F0502020204030204" pitchFamily="34" charset="0"/>
            </a:endParaRPr>
          </a:p>
          <a:p>
            <a:pPr marL="0" indent="0">
              <a:lnSpc>
                <a:spcPts val="1340"/>
              </a:lnSpc>
              <a:buNone/>
            </a:pPr>
            <a:r>
              <a:rPr lang="en-US" sz="3200" b="1" dirty="0">
                <a:effectLst/>
                <a:latin typeface="Calibri" panose="020F0502020204030204" pitchFamily="34" charset="0"/>
                <a:ea typeface="Calibri" panose="020F0502020204030204" pitchFamily="34" charset="0"/>
              </a:rPr>
              <a:t>Ex:</a:t>
            </a:r>
          </a:p>
          <a:p>
            <a:pPr marL="0" indent="0">
              <a:lnSpc>
                <a:spcPts val="1340"/>
              </a:lnSpc>
              <a:buNone/>
            </a:pPr>
            <a:endParaRPr lang="en-US" sz="3200" dirty="0">
              <a:latin typeface="Calibri" panose="020F0502020204030204" pitchFamily="34" charset="0"/>
              <a:ea typeface="Calibri" panose="020F0502020204030204" pitchFamily="34" charset="0"/>
            </a:endParaRPr>
          </a:p>
          <a:p>
            <a:pPr marL="0" indent="0">
              <a:lnSpc>
                <a:spcPts val="1340"/>
              </a:lnSpc>
              <a:buNone/>
            </a:pPr>
            <a:endParaRPr lang="en-US" sz="3200" dirty="0">
              <a:effectLst/>
              <a:latin typeface="Calibri" panose="020F0502020204030204" pitchFamily="34" charset="0"/>
              <a:ea typeface="Calibri" panose="020F0502020204030204" pitchFamily="34" charset="0"/>
            </a:endParaRPr>
          </a:p>
          <a:p>
            <a:pPr marL="0" indent="0">
              <a:lnSpc>
                <a:spcPts val="1340"/>
              </a:lnSpc>
              <a:buNone/>
            </a:pPr>
            <a:r>
              <a:rPr lang="en-US" sz="3200" dirty="0">
                <a:effectLst/>
                <a:latin typeface="Calibri" panose="020F0502020204030204" pitchFamily="34" charset="0"/>
                <a:ea typeface="Calibri" panose="020F0502020204030204" pitchFamily="34" charset="0"/>
              </a:rPr>
              <a:t>class Test</a:t>
            </a:r>
            <a:endParaRPr lang="en-IN" sz="3200" dirty="0">
              <a:effectLst/>
              <a:latin typeface="Calibri" panose="020F0502020204030204" pitchFamily="34" charset="0"/>
              <a:ea typeface="Calibri" panose="020F0502020204030204" pitchFamily="34" charset="0"/>
            </a:endParaRPr>
          </a:p>
          <a:p>
            <a:pPr marL="0" indent="0">
              <a:buNone/>
            </a:pPr>
            <a:r>
              <a:rPr lang="en-US" sz="3200" dirty="0">
                <a:effectLst/>
                <a:latin typeface="Calibri" panose="020F0502020204030204" pitchFamily="34" charset="0"/>
                <a:ea typeface="Calibri" panose="020F0502020204030204" pitchFamily="34" charset="0"/>
              </a:rPr>
              <a:t>{  			</a:t>
            </a:r>
            <a:endParaRPr lang="en-IN" sz="3200" dirty="0">
              <a:effectLst/>
              <a:latin typeface="Calibri" panose="020F0502020204030204" pitchFamily="34" charset="0"/>
              <a:ea typeface="Calibri" panose="020F0502020204030204" pitchFamily="34" charset="0"/>
            </a:endParaRPr>
          </a:p>
          <a:p>
            <a:pPr marL="0" indent="0">
              <a:buNone/>
            </a:pPr>
            <a:r>
              <a:rPr lang="en-US" sz="3200" dirty="0">
                <a:effectLst/>
                <a:latin typeface="Calibri" panose="020F0502020204030204" pitchFamily="34" charset="0"/>
                <a:ea typeface="Calibri" panose="020F0502020204030204" pitchFamily="34" charset="0"/>
              </a:rPr>
              <a:t>}</a:t>
            </a:r>
            <a:endParaRPr lang="en-US" sz="3200" dirty="0">
              <a:latin typeface="Calibri" panose="020F0502020204030204" pitchFamily="34" charset="0"/>
              <a:ea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rPr>
              <a:t>    ====&gt;The above class declaration is equal to below one</a:t>
            </a:r>
          </a:p>
          <a:p>
            <a:pPr marL="0" indent="0">
              <a:buNone/>
            </a:pPr>
            <a:r>
              <a:rPr lang="en-IN" sz="3200" dirty="0">
                <a:solidFill>
                  <a:srgbClr val="002060"/>
                </a:solidFill>
                <a:latin typeface="Calibri" panose="020F0502020204030204" pitchFamily="34" charset="0"/>
                <a:ea typeface="Calibri" panose="020F0502020204030204" pitchFamily="34" charset="0"/>
              </a:rPr>
              <a:t>class Test extends Object		</a:t>
            </a:r>
          </a:p>
          <a:p>
            <a:pPr marL="0" indent="0">
              <a:buNone/>
            </a:pPr>
            <a:r>
              <a:rPr lang="en-IN" sz="3200" dirty="0">
                <a:solidFill>
                  <a:srgbClr val="002060"/>
                </a:solidFill>
                <a:latin typeface="Calibri" panose="020F0502020204030204" pitchFamily="34" charset="0"/>
                <a:ea typeface="Calibri" panose="020F0502020204030204" pitchFamily="34" charset="0"/>
              </a:rPr>
              <a:t>{</a:t>
            </a:r>
          </a:p>
          <a:p>
            <a:pPr marL="0" indent="0">
              <a:buNone/>
            </a:pPr>
            <a:r>
              <a:rPr lang="en-IN" sz="3200" dirty="0">
                <a:solidFill>
                  <a:srgbClr val="002060"/>
                </a:solidFill>
                <a:latin typeface="Calibri" panose="020F0502020204030204" pitchFamily="34" charset="0"/>
                <a:ea typeface="Calibri" panose="020F0502020204030204" pitchFamily="34" charset="0"/>
              </a:rPr>
              <a:t>}</a:t>
            </a:r>
          </a:p>
          <a:p>
            <a:pPr marL="0" indent="0">
              <a:buNone/>
            </a:pPr>
            <a:endParaRPr lang="en-US" sz="3200" dirty="0">
              <a:latin typeface="Calibri" panose="020F0502020204030204" pitchFamily="34" charset="0"/>
              <a:ea typeface="Calibri" panose="020F0502020204030204" pitchFamily="34" charset="0"/>
            </a:endParaRPr>
          </a:p>
          <a:p>
            <a:pPr marL="0" indent="0">
              <a:buNone/>
            </a:pPr>
            <a:endParaRPr lang="en-IN" sz="32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960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8D7492-1C21-F5F1-A727-BA47CB58B919}"/>
              </a:ext>
            </a:extLst>
          </p:cNvPr>
          <p:cNvSpPr>
            <a:spLocks noGrp="1"/>
          </p:cNvSpPr>
          <p:nvPr>
            <p:ph type="ctrTitle"/>
          </p:nvPr>
        </p:nvSpPr>
        <p:spPr/>
        <p:txBody>
          <a:bodyPr/>
          <a:lstStyle/>
          <a:p>
            <a:r>
              <a:rPr lang="en-US" dirty="0"/>
              <a:t>Member access rules</a:t>
            </a:r>
          </a:p>
        </p:txBody>
      </p:sp>
      <p:sp>
        <p:nvSpPr>
          <p:cNvPr id="5" name="Subtitle 4">
            <a:extLst>
              <a:ext uri="{FF2B5EF4-FFF2-40B4-BE49-F238E27FC236}">
                <a16:creationId xmlns:a16="http://schemas.microsoft.com/office/drawing/2014/main" id="{D2B20DA9-C79D-4940-8362-D1584D67E6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0745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CBB7-4606-580D-E4F7-86110833841E}"/>
              </a:ext>
            </a:extLst>
          </p:cNvPr>
          <p:cNvSpPr>
            <a:spLocks noGrp="1"/>
          </p:cNvSpPr>
          <p:nvPr>
            <p:ph type="title"/>
          </p:nvPr>
        </p:nvSpPr>
        <p:spPr>
          <a:xfrm>
            <a:off x="597131" y="365761"/>
            <a:ext cx="10515600" cy="723842"/>
          </a:xfrm>
        </p:spPr>
        <p:txBody>
          <a:bodyPr/>
          <a:lstStyle/>
          <a:p>
            <a:r>
              <a:rPr lang="en-US" dirty="0"/>
              <a:t>Member access rules</a:t>
            </a:r>
          </a:p>
        </p:txBody>
      </p:sp>
      <p:sp>
        <p:nvSpPr>
          <p:cNvPr id="3" name="Content Placeholder 2">
            <a:extLst>
              <a:ext uri="{FF2B5EF4-FFF2-40B4-BE49-F238E27FC236}">
                <a16:creationId xmlns:a16="http://schemas.microsoft.com/office/drawing/2014/main" id="{69C0FE62-16BA-230F-4657-21046242CC76}"/>
              </a:ext>
            </a:extLst>
          </p:cNvPr>
          <p:cNvSpPr>
            <a:spLocks noGrp="1"/>
          </p:cNvSpPr>
          <p:nvPr>
            <p:ph idx="1"/>
          </p:nvPr>
        </p:nvSpPr>
        <p:spPr>
          <a:xfrm>
            <a:off x="432262" y="1446414"/>
            <a:ext cx="11593484" cy="5045825"/>
          </a:xfrm>
        </p:spPr>
        <p:txBody>
          <a:bodyPr>
            <a:normAutofit/>
          </a:bodyPr>
          <a:lstStyle/>
          <a:p>
            <a:pPr marL="0" indent="0">
              <a:buNone/>
            </a:pPr>
            <a:r>
              <a:rPr lang="en-US" b="1" dirty="0">
                <a:solidFill>
                  <a:srgbClr val="7030A0"/>
                </a:solidFill>
              </a:rPr>
              <a:t>public</a:t>
            </a:r>
            <a:r>
              <a:rPr lang="en-US" dirty="0">
                <a:solidFill>
                  <a:srgbClr val="7030A0"/>
                </a:solidFill>
              </a:rPr>
              <a:t>: </a:t>
            </a:r>
          </a:p>
          <a:p>
            <a:pPr lvl="1">
              <a:buFont typeface="Wingdings" panose="05000000000000000000" pitchFamily="2" charset="2"/>
              <a:buChar char="v"/>
            </a:pPr>
            <a:r>
              <a:rPr lang="en-US" dirty="0"/>
              <a:t>Members with the public access modifier are accessible from anywhere, both within the class hierarchy and from outside the class.</a:t>
            </a:r>
          </a:p>
          <a:p>
            <a:pPr lvl="1">
              <a:buFont typeface="Wingdings" panose="05000000000000000000" pitchFamily="2" charset="2"/>
              <a:buChar char="v"/>
            </a:pPr>
            <a:r>
              <a:rPr lang="en-US" dirty="0"/>
              <a:t> Public members of a superclass are inherited and can be accessed in the subclass.</a:t>
            </a:r>
          </a:p>
          <a:p>
            <a:pPr marL="0" indent="0">
              <a:buNone/>
            </a:pPr>
            <a:endParaRPr lang="en-US" dirty="0"/>
          </a:p>
          <a:p>
            <a:pPr marL="0" indent="0">
              <a:buNone/>
            </a:pPr>
            <a:r>
              <a:rPr lang="en-US" b="1" dirty="0">
                <a:solidFill>
                  <a:srgbClr val="7030A0"/>
                </a:solidFill>
              </a:rPr>
              <a:t>protected</a:t>
            </a:r>
            <a:r>
              <a:rPr lang="en-US" dirty="0">
                <a:solidFill>
                  <a:srgbClr val="7030A0"/>
                </a:solidFill>
              </a:rPr>
              <a:t>: </a:t>
            </a:r>
          </a:p>
          <a:p>
            <a:pPr lvl="1">
              <a:buFont typeface="Wingdings" panose="05000000000000000000" pitchFamily="2" charset="2"/>
              <a:buChar char="v"/>
            </a:pPr>
            <a:r>
              <a:rPr lang="en-US" dirty="0"/>
              <a:t>Members with the protected access modifier are accessible within the same package and by subclasses, even if they are in a different package. </a:t>
            </a:r>
          </a:p>
          <a:p>
            <a:pPr lvl="1">
              <a:buFont typeface="Wingdings" panose="05000000000000000000" pitchFamily="2" charset="2"/>
              <a:buChar char="v"/>
            </a:pPr>
            <a:r>
              <a:rPr lang="en-US" dirty="0"/>
              <a:t>Protected members of a superclass are inherited by the subclass.</a:t>
            </a:r>
          </a:p>
          <a:p>
            <a:pPr marL="0" indent="0">
              <a:buNone/>
            </a:pPr>
            <a:endParaRPr lang="en-US" dirty="0"/>
          </a:p>
        </p:txBody>
      </p:sp>
    </p:spTree>
    <p:extLst>
      <p:ext uri="{BB962C8B-B14F-4D97-AF65-F5344CB8AC3E}">
        <p14:creationId xmlns:p14="http://schemas.microsoft.com/office/powerpoint/2010/main" val="16205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E8145-D134-60D3-E7A5-827D726FF107}"/>
              </a:ext>
            </a:extLst>
          </p:cNvPr>
          <p:cNvSpPr>
            <a:spLocks noGrp="1"/>
          </p:cNvSpPr>
          <p:nvPr>
            <p:ph idx="1"/>
          </p:nvPr>
        </p:nvSpPr>
        <p:spPr>
          <a:xfrm>
            <a:off x="540327" y="847898"/>
            <a:ext cx="11188931" cy="5469775"/>
          </a:xfrm>
        </p:spPr>
        <p:txBody>
          <a:bodyPr/>
          <a:lstStyle/>
          <a:p>
            <a:pPr marL="0" indent="0">
              <a:buNone/>
            </a:pPr>
            <a:r>
              <a:rPr lang="en-US" b="1" dirty="0">
                <a:solidFill>
                  <a:srgbClr val="7030A0"/>
                </a:solidFill>
              </a:rPr>
              <a:t>default</a:t>
            </a:r>
            <a:r>
              <a:rPr lang="en-US" dirty="0">
                <a:solidFill>
                  <a:srgbClr val="7030A0"/>
                </a:solidFill>
              </a:rPr>
              <a:t>: </a:t>
            </a:r>
          </a:p>
          <a:p>
            <a:pPr lvl="1">
              <a:buFont typeface="Wingdings" panose="05000000000000000000" pitchFamily="2" charset="2"/>
              <a:buChar char="v"/>
            </a:pPr>
            <a:r>
              <a:rPr lang="en-US" dirty="0"/>
              <a:t>If no access modifier is specified (default access), members are accessible within the same package but not outside of it. </a:t>
            </a:r>
          </a:p>
          <a:p>
            <a:pPr lvl="1">
              <a:buFont typeface="Wingdings" panose="05000000000000000000" pitchFamily="2" charset="2"/>
              <a:buChar char="v"/>
            </a:pPr>
            <a:r>
              <a:rPr lang="en-US" dirty="0"/>
              <a:t>Default members of a superclass are inherited by the subclass if they are in the same package.</a:t>
            </a:r>
          </a:p>
          <a:p>
            <a:pPr>
              <a:buFont typeface="Wingdings" panose="05000000000000000000" pitchFamily="2" charset="2"/>
              <a:buChar char="Ø"/>
            </a:pPr>
            <a:endParaRPr lang="en-US" dirty="0"/>
          </a:p>
          <a:p>
            <a:pPr marL="0" indent="0">
              <a:buNone/>
            </a:pPr>
            <a:r>
              <a:rPr lang="en-US" b="1" dirty="0">
                <a:solidFill>
                  <a:srgbClr val="7030A0"/>
                </a:solidFill>
              </a:rPr>
              <a:t>private</a:t>
            </a:r>
            <a:r>
              <a:rPr lang="en-US" dirty="0">
                <a:solidFill>
                  <a:srgbClr val="7030A0"/>
                </a:solidFill>
              </a:rPr>
              <a:t>: </a:t>
            </a:r>
          </a:p>
          <a:p>
            <a:pPr lvl="1">
              <a:buFont typeface="Wingdings" panose="05000000000000000000" pitchFamily="2" charset="2"/>
              <a:buChar char="v"/>
            </a:pPr>
            <a:r>
              <a:rPr lang="en-US" dirty="0"/>
              <a:t>Members with the private access modifier are only accessible within the class where they are declared. </a:t>
            </a:r>
          </a:p>
          <a:p>
            <a:pPr lvl="1">
              <a:buFont typeface="Wingdings" panose="05000000000000000000" pitchFamily="2" charset="2"/>
              <a:buChar char="v"/>
            </a:pPr>
            <a:r>
              <a:rPr lang="en-US" dirty="0"/>
              <a:t>Private members of a superclass are not inherited by the subclass</a:t>
            </a:r>
          </a:p>
          <a:p>
            <a:endParaRPr lang="en-US" dirty="0"/>
          </a:p>
        </p:txBody>
      </p:sp>
    </p:spTree>
    <p:extLst>
      <p:ext uri="{BB962C8B-B14F-4D97-AF65-F5344CB8AC3E}">
        <p14:creationId xmlns:p14="http://schemas.microsoft.com/office/powerpoint/2010/main" val="261529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16F04-BD63-70AA-A442-0E6DB689F328}"/>
              </a:ext>
            </a:extLst>
          </p:cNvPr>
          <p:cNvSpPr>
            <a:spLocks noGrp="1"/>
          </p:cNvSpPr>
          <p:nvPr>
            <p:ph type="ctrTitle"/>
          </p:nvPr>
        </p:nvSpPr>
        <p:spPr/>
        <p:txBody>
          <a:bodyPr/>
          <a:lstStyle/>
          <a:p>
            <a:r>
              <a:rPr lang="en-US" dirty="0"/>
              <a:t>this and super key word</a:t>
            </a:r>
          </a:p>
        </p:txBody>
      </p:sp>
      <p:sp>
        <p:nvSpPr>
          <p:cNvPr id="5" name="Subtitle 4">
            <a:extLst>
              <a:ext uri="{FF2B5EF4-FFF2-40B4-BE49-F238E27FC236}">
                <a16:creationId xmlns:a16="http://schemas.microsoft.com/office/drawing/2014/main" id="{C653D9DB-542B-82D3-B0AF-8183412260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184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FB500-29F6-F9CA-8E55-60DCC52602E2}"/>
              </a:ext>
            </a:extLst>
          </p:cNvPr>
          <p:cNvSpPr>
            <a:spLocks noGrp="1"/>
          </p:cNvSpPr>
          <p:nvPr>
            <p:ph type="ctrTitle"/>
          </p:nvPr>
        </p:nvSpPr>
        <p:spPr/>
        <p:txBody>
          <a:bodyPr/>
          <a:lstStyle/>
          <a:p>
            <a:r>
              <a:rPr lang="en-US" dirty="0"/>
              <a:t>this Keyword</a:t>
            </a:r>
          </a:p>
        </p:txBody>
      </p:sp>
      <p:sp>
        <p:nvSpPr>
          <p:cNvPr id="5" name="Subtitle 4">
            <a:extLst>
              <a:ext uri="{FF2B5EF4-FFF2-40B4-BE49-F238E27FC236}">
                <a16:creationId xmlns:a16="http://schemas.microsoft.com/office/drawing/2014/main" id="{B9D3A54B-2D76-D6B4-0D39-2531F89044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928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F31-61A7-3F73-64E9-9B1D3EC762FC}"/>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6403D27A-86F6-7A69-C8DD-8C776F992215}"/>
              </a:ext>
            </a:extLst>
          </p:cNvPr>
          <p:cNvSpPr>
            <a:spLocks noGrp="1"/>
          </p:cNvSpPr>
          <p:nvPr>
            <p:ph idx="1"/>
          </p:nvPr>
        </p:nvSpPr>
        <p:spPr/>
        <p:txBody>
          <a:bodyPr/>
          <a:lstStyle/>
          <a:p>
            <a:r>
              <a:rPr lang="en-US" dirty="0"/>
              <a:t>INHERITANCE AND POLYMORPHISM: Basic concepts, Types of inheritance, Member access rules, Usage of this and Super key word, Method Overloading, Method overriding, Abstract classes, Dynamic method dispatch, Usage of final keyword. </a:t>
            </a:r>
          </a:p>
          <a:p>
            <a:r>
              <a:rPr lang="en-US" dirty="0"/>
              <a:t>PACKAGES AND INTERFACES: Defining package, Access protection, importing packages, Defining and Implementing interfaces, and Extending interfaces</a:t>
            </a:r>
          </a:p>
        </p:txBody>
      </p:sp>
    </p:spTree>
    <p:extLst>
      <p:ext uri="{BB962C8B-B14F-4D97-AF65-F5344CB8AC3E}">
        <p14:creationId xmlns:p14="http://schemas.microsoft.com/office/powerpoint/2010/main" val="315101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8BB9-68C0-88FD-39AB-59065AB55E07}"/>
              </a:ext>
            </a:extLst>
          </p:cNvPr>
          <p:cNvSpPr>
            <a:spLocks noGrp="1"/>
          </p:cNvSpPr>
          <p:nvPr>
            <p:ph type="title"/>
          </p:nvPr>
        </p:nvSpPr>
        <p:spPr>
          <a:xfrm>
            <a:off x="730134" y="165621"/>
            <a:ext cx="10515600" cy="981536"/>
          </a:xfrm>
        </p:spPr>
        <p:txBody>
          <a:bodyPr/>
          <a:lstStyle/>
          <a:p>
            <a:r>
              <a:rPr lang="en-US" dirty="0"/>
              <a:t>this</a:t>
            </a:r>
          </a:p>
        </p:txBody>
      </p:sp>
      <p:sp>
        <p:nvSpPr>
          <p:cNvPr id="3" name="Content Placeholder 2">
            <a:extLst>
              <a:ext uri="{FF2B5EF4-FFF2-40B4-BE49-F238E27FC236}">
                <a16:creationId xmlns:a16="http://schemas.microsoft.com/office/drawing/2014/main" id="{BF3B658D-F380-BB5F-FBAE-26DE9EE558C4}"/>
              </a:ext>
            </a:extLst>
          </p:cNvPr>
          <p:cNvSpPr>
            <a:spLocks noGrp="1"/>
          </p:cNvSpPr>
          <p:nvPr>
            <p:ph idx="1"/>
          </p:nvPr>
        </p:nvSpPr>
        <p:spPr>
          <a:xfrm>
            <a:off x="590205" y="1280160"/>
            <a:ext cx="11313620" cy="5328457"/>
          </a:xfrm>
        </p:spPr>
        <p:txBody>
          <a:bodyPr/>
          <a:lstStyle/>
          <a:p>
            <a:pPr>
              <a:buFont typeface="Wingdings" panose="05000000000000000000" pitchFamily="2" charset="2"/>
              <a:buChar char="Ø"/>
            </a:pPr>
            <a:r>
              <a:rPr lang="en-US" dirty="0"/>
              <a:t>In Java, the "this" keyword is a reference to the current object(instance) of the class in which it is used. </a:t>
            </a:r>
          </a:p>
          <a:p>
            <a:pPr>
              <a:buFont typeface="Wingdings" panose="05000000000000000000" pitchFamily="2" charset="2"/>
              <a:buChar char="Ø"/>
            </a:pPr>
            <a:r>
              <a:rPr lang="en-US" dirty="0"/>
              <a:t>It can be used to refer to instance variables and instance methods of the current object within that object's scope. </a:t>
            </a:r>
          </a:p>
          <a:p>
            <a:pPr>
              <a:buFont typeface="Wingdings" panose="05000000000000000000" pitchFamily="2" charset="2"/>
              <a:buChar char="Ø"/>
            </a:pPr>
            <a:r>
              <a:rPr lang="en-US" dirty="0"/>
              <a:t>Here are a few common use cases for the "this" keyword in Java:</a:t>
            </a:r>
          </a:p>
          <a:p>
            <a:pPr lvl="1">
              <a:buFont typeface="Wingdings" panose="05000000000000000000" pitchFamily="2" charset="2"/>
              <a:buChar char="v"/>
            </a:pPr>
            <a:r>
              <a:rPr lang="en-US" dirty="0"/>
              <a:t>Accessing instance variables</a:t>
            </a:r>
          </a:p>
          <a:p>
            <a:pPr lvl="1">
              <a:buFont typeface="Wingdings" panose="05000000000000000000" pitchFamily="2" charset="2"/>
              <a:buChar char="v"/>
            </a:pPr>
            <a:r>
              <a:rPr lang="en-US" dirty="0"/>
              <a:t>Calling another constructor in the same class</a:t>
            </a:r>
          </a:p>
          <a:p>
            <a:pPr lvl="1">
              <a:buFont typeface="Wingdings" panose="05000000000000000000" pitchFamily="2" charset="2"/>
              <a:buChar char="v"/>
            </a:pPr>
            <a:r>
              <a:rPr lang="en-US" dirty="0"/>
              <a:t>Passing this for current object as an argument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7448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9B3E-05A8-EBFB-2E2C-99835771D493}"/>
              </a:ext>
            </a:extLst>
          </p:cNvPr>
          <p:cNvSpPr>
            <a:spLocks noGrp="1"/>
          </p:cNvSpPr>
          <p:nvPr>
            <p:ph type="title"/>
          </p:nvPr>
        </p:nvSpPr>
        <p:spPr/>
        <p:txBody>
          <a:bodyPr/>
          <a:lstStyle/>
          <a:p>
            <a:r>
              <a:rPr lang="en-US" dirty="0"/>
              <a:t>Accessing instance variables using this</a:t>
            </a:r>
          </a:p>
        </p:txBody>
      </p:sp>
      <p:sp>
        <p:nvSpPr>
          <p:cNvPr id="3" name="Content Placeholder 2">
            <a:extLst>
              <a:ext uri="{FF2B5EF4-FFF2-40B4-BE49-F238E27FC236}">
                <a16:creationId xmlns:a16="http://schemas.microsoft.com/office/drawing/2014/main" id="{B0B003C9-53E7-BC21-678E-DC6670A38F4E}"/>
              </a:ext>
            </a:extLst>
          </p:cNvPr>
          <p:cNvSpPr>
            <a:spLocks noGrp="1"/>
          </p:cNvSpPr>
          <p:nvPr>
            <p:ph idx="1"/>
          </p:nvPr>
        </p:nvSpPr>
        <p:spPr/>
        <p:txBody>
          <a:bodyPr>
            <a:normAutofit/>
          </a:bodyPr>
          <a:lstStyle/>
          <a:p>
            <a:pPr>
              <a:buFont typeface="Wingdings" panose="05000000000000000000" pitchFamily="2" charset="2"/>
              <a:buChar char="Ø"/>
            </a:pPr>
            <a:r>
              <a:rPr lang="en-US" dirty="0"/>
              <a:t>We can use "this" to distinguish between instance variables and method parameters or local variables when they have the same name.</a:t>
            </a:r>
          </a:p>
          <a:p>
            <a:pPr marL="457200" lvl="1" indent="0">
              <a:buNone/>
            </a:pPr>
            <a:r>
              <a:rPr lang="en-US" b="1" dirty="0">
                <a:solidFill>
                  <a:srgbClr val="7030A0"/>
                </a:solidFill>
              </a:rPr>
              <a:t>Ex: </a:t>
            </a:r>
          </a:p>
          <a:p>
            <a:pPr marL="457200" lvl="1" indent="0">
              <a:buNone/>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Student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mobile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Student</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mobile)</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20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name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=name;</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this</a:t>
            </a:r>
            <a:r>
              <a:rPr kumimoji="0" lang="en-US" altLang="en-US" sz="20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mobile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=mobile;</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3181C6DC-60C8-E7D5-E4F1-9F59341754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96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834-C211-1795-1845-5AAEE8623FD4}"/>
              </a:ext>
            </a:extLst>
          </p:cNvPr>
          <p:cNvSpPr>
            <a:spLocks noGrp="1"/>
          </p:cNvSpPr>
          <p:nvPr>
            <p:ph type="title"/>
          </p:nvPr>
        </p:nvSpPr>
        <p:spPr>
          <a:xfrm>
            <a:off x="622068" y="115744"/>
            <a:ext cx="11107189" cy="1289108"/>
          </a:xfrm>
        </p:spPr>
        <p:txBody>
          <a:bodyPr>
            <a:normAutofit/>
          </a:bodyPr>
          <a:lstStyle/>
          <a:p>
            <a:r>
              <a:rPr lang="en-US" sz="3600" dirty="0"/>
              <a:t>Calling another constructor in the same class using this</a:t>
            </a:r>
          </a:p>
        </p:txBody>
      </p:sp>
      <p:sp>
        <p:nvSpPr>
          <p:cNvPr id="3" name="Content Placeholder 2">
            <a:extLst>
              <a:ext uri="{FF2B5EF4-FFF2-40B4-BE49-F238E27FC236}">
                <a16:creationId xmlns:a16="http://schemas.microsoft.com/office/drawing/2014/main" id="{4098CC52-AC02-AAB8-8E9D-BA7CCFC02A1A}"/>
              </a:ext>
            </a:extLst>
          </p:cNvPr>
          <p:cNvSpPr>
            <a:spLocks noGrp="1"/>
          </p:cNvSpPr>
          <p:nvPr>
            <p:ph idx="1"/>
          </p:nvPr>
        </p:nvSpPr>
        <p:spPr>
          <a:xfrm>
            <a:off x="622069" y="1404852"/>
            <a:ext cx="11414760" cy="5278581"/>
          </a:xfrm>
        </p:spPr>
        <p:txBody>
          <a:bodyPr>
            <a:normAutofit lnSpcReduction="10000"/>
          </a:bodyPr>
          <a:lstStyle/>
          <a:p>
            <a:pPr>
              <a:buFont typeface="Wingdings" panose="05000000000000000000" pitchFamily="2" charset="2"/>
              <a:buChar char="Ø"/>
            </a:pPr>
            <a:r>
              <a:rPr lang="en-US" dirty="0"/>
              <a:t>When a class has multiple constructors, you can use "this" to call another constructor from the same class. This is useful for constructor overloading and code reuse.</a:t>
            </a:r>
          </a:p>
          <a:p>
            <a:pPr marL="0" indent="0">
              <a:buNone/>
            </a:pP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Employee </a:t>
            </a:r>
          </a:p>
          <a:p>
            <a:pPr marL="0" indent="0">
              <a:buNone/>
            </a:pP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int </a:t>
            </a:r>
            <a:r>
              <a:rPr kumimoji="0" lang="en-US" altLang="en-US" sz="22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value</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22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Employee</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Calls the parameterized constructor with an initial value of 0</a:t>
            </a:r>
            <a:br>
              <a:rPr kumimoji="0" lang="en-US" altLang="en-US" sz="22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22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Employee</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value)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this</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value</a:t>
            </a:r>
            <a:r>
              <a:rPr kumimoji="0" lang="en-US" altLang="en-US" sz="22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value;</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Rectangle 1">
            <a:extLst>
              <a:ext uri="{FF2B5EF4-FFF2-40B4-BE49-F238E27FC236}">
                <a16:creationId xmlns:a16="http://schemas.microsoft.com/office/drawing/2014/main" id="{8296269C-1173-FFE1-0FB3-6D6E15B446C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003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0767-67BE-6E29-748D-8EA349D332DE}"/>
              </a:ext>
            </a:extLst>
          </p:cNvPr>
          <p:cNvSpPr>
            <a:spLocks noGrp="1"/>
          </p:cNvSpPr>
          <p:nvPr>
            <p:ph type="title"/>
          </p:nvPr>
        </p:nvSpPr>
        <p:spPr>
          <a:xfrm>
            <a:off x="730135" y="148994"/>
            <a:ext cx="10515600" cy="865159"/>
          </a:xfrm>
        </p:spPr>
        <p:txBody>
          <a:bodyPr>
            <a:normAutofit/>
          </a:bodyPr>
          <a:lstStyle/>
          <a:p>
            <a:r>
              <a:rPr lang="en-US" sz="3200" dirty="0"/>
              <a:t>Passing this for current object as an argument</a:t>
            </a:r>
          </a:p>
        </p:txBody>
      </p:sp>
      <p:sp>
        <p:nvSpPr>
          <p:cNvPr id="3" name="Content Placeholder 2">
            <a:extLst>
              <a:ext uri="{FF2B5EF4-FFF2-40B4-BE49-F238E27FC236}">
                <a16:creationId xmlns:a16="http://schemas.microsoft.com/office/drawing/2014/main" id="{E43EBA36-815D-13E3-3C57-5E3105BB7A0A}"/>
              </a:ext>
            </a:extLst>
          </p:cNvPr>
          <p:cNvSpPr>
            <a:spLocks noGrp="1"/>
          </p:cNvSpPr>
          <p:nvPr>
            <p:ph idx="1"/>
          </p:nvPr>
        </p:nvSpPr>
        <p:spPr>
          <a:xfrm>
            <a:off x="665018" y="1072342"/>
            <a:ext cx="11155680" cy="5636664"/>
          </a:xfrm>
        </p:spPr>
        <p:txBody>
          <a:bodyPr>
            <a:normAutofit fontScale="77500" lnSpcReduction="20000"/>
          </a:bodyPr>
          <a:lstStyle/>
          <a:p>
            <a:pPr>
              <a:buFont typeface="Wingdings" panose="05000000000000000000" pitchFamily="2" charset="2"/>
              <a:buChar char="Ø"/>
            </a:pPr>
            <a:r>
              <a:rPr lang="en-US" dirty="0"/>
              <a:t>"this" can be used to pass the current object as an argument to a method or another constructor.</a:t>
            </a:r>
          </a:p>
          <a:p>
            <a:pPr marL="0" indent="0">
              <a:buNone/>
            </a:pPr>
            <a:r>
              <a:rPr kumimoji="0" lang="en-US" altLang="en-US" sz="28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Ex:</a:t>
            </a:r>
          </a:p>
          <a:p>
            <a:pPr marL="0" indent="0">
              <a:buNone/>
            </a:pP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a:t>
            </a:r>
            <a:b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t</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Test();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.m1();</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"m1- method is calling.."</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m2(</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m2</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"Local var    </a:t>
            </a:r>
            <a:r>
              <a:rPr kumimoji="0" lang="en-US" altLang="en-US" sz="2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"Instance var </a:t>
            </a:r>
            <a:r>
              <a:rPr kumimoji="0" lang="en-US" altLang="en-US" sz="2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t.</a:t>
            </a:r>
            <a:r>
              <a:rPr kumimoji="0" lang="en-US" altLang="en-US" sz="26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i</a:t>
            </a: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lang="en-US" sz="2600" dirty="0"/>
          </a:p>
          <a:p>
            <a:pPr>
              <a:buFont typeface="Wingdings" panose="05000000000000000000" pitchFamily="2" charset="2"/>
              <a:buChar char="Ø"/>
            </a:pPr>
            <a:endParaRPr lang="en-US" dirty="0"/>
          </a:p>
        </p:txBody>
      </p:sp>
      <p:sp>
        <p:nvSpPr>
          <p:cNvPr id="4" name="Rectangle 1">
            <a:extLst>
              <a:ext uri="{FF2B5EF4-FFF2-40B4-BE49-F238E27FC236}">
                <a16:creationId xmlns:a16="http://schemas.microsoft.com/office/drawing/2014/main" id="{CBA9D700-4917-1578-B951-50F120FC3E8A}"/>
              </a:ext>
            </a:extLst>
          </p:cNvPr>
          <p:cNvSpPr>
            <a:spLocks noChangeArrowheads="1"/>
          </p:cNvSpPr>
          <p:nvPr/>
        </p:nvSpPr>
        <p:spPr bwMode="auto">
          <a:xfrm>
            <a:off x="0" y="-279231"/>
            <a:ext cx="18473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1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1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49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09B2-A4BA-4F4D-AC80-52EE24294213}"/>
              </a:ext>
            </a:extLst>
          </p:cNvPr>
          <p:cNvSpPr>
            <a:spLocks noGrp="1"/>
          </p:cNvSpPr>
          <p:nvPr>
            <p:ph type="ctrTitle"/>
          </p:nvPr>
        </p:nvSpPr>
        <p:spPr>
          <a:effectLst/>
        </p:spPr>
        <p:txBody>
          <a:bodyPr/>
          <a:lstStyle/>
          <a:p>
            <a:r>
              <a:rPr lang="en-US" b="1" dirty="0">
                <a:solidFill>
                  <a:srgbClr val="002060"/>
                </a:solidFill>
              </a:rPr>
              <a:t>super</a:t>
            </a:r>
            <a:r>
              <a:rPr lang="en-US" dirty="0"/>
              <a:t> </a:t>
            </a:r>
            <a:r>
              <a:rPr lang="en-US" dirty="0">
                <a:solidFill>
                  <a:srgbClr val="002060"/>
                </a:solidFill>
              </a:rPr>
              <a:t>Keyword</a:t>
            </a:r>
            <a:endParaRPr lang="en-IN" dirty="0">
              <a:solidFill>
                <a:srgbClr val="002060"/>
              </a:solidFill>
            </a:endParaRPr>
          </a:p>
        </p:txBody>
      </p:sp>
      <p:sp>
        <p:nvSpPr>
          <p:cNvPr id="3" name="Subtitle 2">
            <a:extLst>
              <a:ext uri="{FF2B5EF4-FFF2-40B4-BE49-F238E27FC236}">
                <a16:creationId xmlns:a16="http://schemas.microsoft.com/office/drawing/2014/main" id="{94177265-1CED-4D3A-9AF9-DE510B7D62C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249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E2A74-D72D-4643-B7AC-1AE129A89B2D}"/>
              </a:ext>
            </a:extLst>
          </p:cNvPr>
          <p:cNvSpPr>
            <a:spLocks noGrp="1"/>
          </p:cNvSpPr>
          <p:nvPr>
            <p:ph idx="1"/>
          </p:nvPr>
        </p:nvSpPr>
        <p:spPr>
          <a:xfrm>
            <a:off x="622300" y="901700"/>
            <a:ext cx="11341100" cy="5473700"/>
          </a:xfrm>
        </p:spPr>
        <p:txBody>
          <a:bodyPr>
            <a:normAutofit/>
          </a:bodyPr>
          <a:lstStyle/>
          <a:p>
            <a:pPr marL="0" indent="0">
              <a:buNone/>
            </a:pPr>
            <a:endParaRPr lang="en-US" sz="3200" b="1" dirty="0"/>
          </a:p>
          <a:p>
            <a:pPr marL="0" indent="0">
              <a:buNone/>
            </a:pPr>
            <a:r>
              <a:rPr lang="en-US" sz="3200" b="1" dirty="0"/>
              <a:t>super</a:t>
            </a:r>
            <a:r>
              <a:rPr lang="en-US" sz="3200" dirty="0"/>
              <a:t> is a keyword in Java which is used to</a:t>
            </a:r>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Call the Super class </a:t>
            </a:r>
            <a:r>
              <a:rPr lang="en-US" sz="3200" b="1" dirty="0">
                <a:solidFill>
                  <a:srgbClr val="002060"/>
                </a:solidFill>
              </a:rPr>
              <a:t>variable</a:t>
            </a:r>
            <a:endParaRPr lang="en-US" sz="3200" dirty="0"/>
          </a:p>
          <a:p>
            <a:pPr>
              <a:buFont typeface="Wingdings" panose="05000000000000000000" pitchFamily="2" charset="2"/>
              <a:buChar char="Ø"/>
            </a:pPr>
            <a:r>
              <a:rPr lang="en-US" sz="3200" dirty="0"/>
              <a:t>Call the super class </a:t>
            </a:r>
            <a:r>
              <a:rPr lang="en-US" sz="3200" b="1" dirty="0">
                <a:solidFill>
                  <a:srgbClr val="002060"/>
                </a:solidFill>
              </a:rPr>
              <a:t>methods</a:t>
            </a:r>
            <a:endParaRPr lang="en-US" sz="3200" dirty="0"/>
          </a:p>
          <a:p>
            <a:pPr>
              <a:buFont typeface="Wingdings" panose="05000000000000000000" pitchFamily="2" charset="2"/>
              <a:buChar char="Ø"/>
            </a:pPr>
            <a:r>
              <a:rPr lang="en-US" sz="3200" dirty="0"/>
              <a:t>Call the super class </a:t>
            </a:r>
            <a:r>
              <a:rPr lang="en-US" sz="3200" b="1" dirty="0">
                <a:solidFill>
                  <a:srgbClr val="002060"/>
                </a:solidFill>
              </a:rPr>
              <a:t>constructor</a:t>
            </a:r>
          </a:p>
          <a:p>
            <a:pPr>
              <a:buFont typeface="Wingdings" panose="05000000000000000000" pitchFamily="2" charset="2"/>
              <a:buChar char="Ø"/>
            </a:pPr>
            <a:r>
              <a:rPr lang="en-US" sz="3200" dirty="0"/>
              <a:t>The most common use of the super keyword is to eliminate the confusion and ambiguity between super classes and subclasses that have methods , Variables with the same name. </a:t>
            </a:r>
          </a:p>
          <a:p>
            <a:pPr marL="0" indent="0">
              <a:buNone/>
            </a:pPr>
            <a:endParaRPr lang="en-IN" dirty="0"/>
          </a:p>
        </p:txBody>
      </p:sp>
      <p:sp>
        <p:nvSpPr>
          <p:cNvPr id="2" name="Rectangle 1">
            <a:extLst>
              <a:ext uri="{FF2B5EF4-FFF2-40B4-BE49-F238E27FC236}">
                <a16:creationId xmlns:a16="http://schemas.microsoft.com/office/drawing/2014/main" id="{75FA38FF-CE62-4E98-89BE-244C31274340}"/>
              </a:ext>
            </a:extLst>
          </p:cNvPr>
          <p:cNvSpPr>
            <a:spLocks noChangeArrowheads="1"/>
          </p:cNvSpPr>
          <p:nvPr/>
        </p:nvSpPr>
        <p:spPr bwMode="auto">
          <a:xfrm>
            <a:off x="0" y="185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0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CB0-CAA5-42AB-A6E8-CD1B9AAD7421}"/>
              </a:ext>
            </a:extLst>
          </p:cNvPr>
          <p:cNvSpPr>
            <a:spLocks noGrp="1"/>
          </p:cNvSpPr>
          <p:nvPr>
            <p:ph type="title"/>
          </p:nvPr>
        </p:nvSpPr>
        <p:spPr>
          <a:xfrm>
            <a:off x="838200" y="546100"/>
            <a:ext cx="10515600" cy="1144588"/>
          </a:xfrm>
        </p:spPr>
        <p:txBody>
          <a:bodyPr>
            <a:normAutofit fontScale="90000"/>
          </a:bodyPr>
          <a:lstStyle/>
          <a:p>
            <a:br>
              <a:rPr lang="en-US" sz="4400" dirty="0"/>
            </a:br>
            <a:r>
              <a:rPr lang="en-US" sz="4400" dirty="0"/>
              <a:t>Calling Super class </a:t>
            </a:r>
            <a:r>
              <a:rPr lang="en-US" sz="4400" b="1" dirty="0">
                <a:solidFill>
                  <a:srgbClr val="002060"/>
                </a:solidFill>
              </a:rPr>
              <a:t>variable:</a:t>
            </a:r>
            <a:br>
              <a:rPr lang="en-US" sz="4400" dirty="0"/>
            </a:br>
            <a:endParaRPr lang="en-IN" dirty="0"/>
          </a:p>
        </p:txBody>
      </p:sp>
      <p:sp>
        <p:nvSpPr>
          <p:cNvPr id="3" name="Content Placeholder 2">
            <a:extLst>
              <a:ext uri="{FF2B5EF4-FFF2-40B4-BE49-F238E27FC236}">
                <a16:creationId xmlns:a16="http://schemas.microsoft.com/office/drawing/2014/main" id="{147DA1F1-92D3-440F-922C-92EFB8FF258A}"/>
              </a:ext>
            </a:extLst>
          </p:cNvPr>
          <p:cNvSpPr>
            <a:spLocks noGrp="1"/>
          </p:cNvSpPr>
          <p:nvPr>
            <p:ph idx="1"/>
          </p:nvPr>
        </p:nvSpPr>
        <p:spPr>
          <a:xfrm>
            <a:off x="838200" y="2451099"/>
            <a:ext cx="10515600" cy="3725863"/>
          </a:xfrm>
        </p:spPr>
        <p:txBody>
          <a:bodyPr/>
          <a:lstStyle/>
          <a:p>
            <a:pPr>
              <a:buFont typeface="Wingdings" panose="05000000000000000000" pitchFamily="2" charset="2"/>
              <a:buChar char="Ø"/>
            </a:pPr>
            <a:r>
              <a:rPr lang="en-US" b="0" i="0" dirty="0">
                <a:effectLst/>
              </a:rPr>
              <a:t>If the </a:t>
            </a:r>
            <a:r>
              <a:rPr lang="en-US" dirty="0"/>
              <a:t>child </a:t>
            </a:r>
            <a:r>
              <a:rPr lang="en-US" b="0" i="0" dirty="0">
                <a:effectLst/>
              </a:rPr>
              <a:t>class and parent class has same data members (Variables). In that case there is a possibility of ambiguity for the JVM.</a:t>
            </a:r>
          </a:p>
          <a:p>
            <a:pPr marL="0" indent="0">
              <a:buNone/>
            </a:pPr>
            <a:endParaRPr lang="en-US" b="0" i="0" dirty="0">
              <a:effectLst/>
            </a:endParaRPr>
          </a:p>
          <a:p>
            <a:pPr>
              <a:buFont typeface="Wingdings" panose="05000000000000000000" pitchFamily="2" charset="2"/>
              <a:buChar char="Ø"/>
            </a:pPr>
            <a:r>
              <a:rPr lang="en-US" dirty="0"/>
              <a:t>To avoid above ambiguity we should use super keyword inside child class</a:t>
            </a:r>
            <a:endParaRPr lang="en-IN" dirty="0"/>
          </a:p>
        </p:txBody>
      </p:sp>
    </p:spTree>
    <p:extLst>
      <p:ext uri="{BB962C8B-B14F-4D97-AF65-F5344CB8AC3E}">
        <p14:creationId xmlns:p14="http://schemas.microsoft.com/office/powerpoint/2010/main" val="21264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4758-80A0-4CE9-BF99-D251EF3EDC2A}"/>
              </a:ext>
            </a:extLst>
          </p:cNvPr>
          <p:cNvSpPr>
            <a:spLocks noGrp="1"/>
          </p:cNvSpPr>
          <p:nvPr>
            <p:ph type="title"/>
          </p:nvPr>
        </p:nvSpPr>
        <p:spPr>
          <a:xfrm>
            <a:off x="452283" y="365125"/>
            <a:ext cx="10515600" cy="844243"/>
          </a:xfrm>
        </p:spPr>
        <p:txBody>
          <a:bodyPr>
            <a:normAutofit fontScale="90000"/>
          </a:bodyPr>
          <a:lstStyle/>
          <a:p>
            <a:br>
              <a:rPr lang="en-US" sz="4400" dirty="0"/>
            </a:br>
            <a:r>
              <a:rPr lang="en-US" sz="4400" b="1" dirty="0">
                <a:solidFill>
                  <a:srgbClr val="002060"/>
                </a:solidFill>
              </a:rPr>
              <a:t>Example:</a:t>
            </a:r>
            <a:br>
              <a:rPr lang="en-US" sz="4400" dirty="0"/>
            </a:br>
            <a:endParaRPr lang="en-IN" dirty="0"/>
          </a:p>
        </p:txBody>
      </p:sp>
      <p:sp>
        <p:nvSpPr>
          <p:cNvPr id="4" name="Rectangle 1">
            <a:extLst>
              <a:ext uri="{FF2B5EF4-FFF2-40B4-BE49-F238E27FC236}">
                <a16:creationId xmlns:a16="http://schemas.microsoft.com/office/drawing/2014/main" id="{E84E94C3-7CC6-4F76-BE14-22067C279D8C}"/>
              </a:ext>
            </a:extLst>
          </p:cNvPr>
          <p:cNvSpPr>
            <a:spLocks noGrp="1" noChangeArrowheads="1"/>
          </p:cNvSpPr>
          <p:nvPr>
            <p:ph idx="1"/>
          </p:nvPr>
        </p:nvSpPr>
        <p:spPr bwMode="auto">
          <a:xfrm>
            <a:off x="452283" y="1209368"/>
            <a:ext cx="11533239"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200</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300</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400</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6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"Parent class value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super</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X</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super</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Y</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"Child class value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SuperDemo</a:t>
            </a:r>
            <a:b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6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0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53BD-8E87-4D1B-A0AB-BB9167DB1D80}"/>
              </a:ext>
            </a:extLst>
          </p:cNvPr>
          <p:cNvSpPr>
            <a:spLocks noGrp="1"/>
          </p:cNvSpPr>
          <p:nvPr>
            <p:ph type="title"/>
          </p:nvPr>
        </p:nvSpPr>
        <p:spPr>
          <a:xfrm>
            <a:off x="838200" y="365125"/>
            <a:ext cx="10515600" cy="1019175"/>
          </a:xfrm>
        </p:spPr>
        <p:txBody>
          <a:bodyPr>
            <a:normAutofit fontScale="90000"/>
          </a:bodyPr>
          <a:lstStyle/>
          <a:p>
            <a:br>
              <a:rPr lang="en-US" sz="4400" dirty="0"/>
            </a:br>
            <a:r>
              <a:rPr lang="en-US" sz="4400" dirty="0"/>
              <a:t>Calling super class </a:t>
            </a:r>
            <a:r>
              <a:rPr lang="en-US" sz="4400" b="1" dirty="0">
                <a:solidFill>
                  <a:srgbClr val="002060"/>
                </a:solidFill>
              </a:rPr>
              <a:t>methods</a:t>
            </a:r>
            <a:br>
              <a:rPr lang="en-US" sz="4400" dirty="0"/>
            </a:br>
            <a:endParaRPr lang="en-IN" dirty="0"/>
          </a:p>
        </p:txBody>
      </p:sp>
      <p:sp>
        <p:nvSpPr>
          <p:cNvPr id="3" name="Content Placeholder 2">
            <a:extLst>
              <a:ext uri="{FF2B5EF4-FFF2-40B4-BE49-F238E27FC236}">
                <a16:creationId xmlns:a16="http://schemas.microsoft.com/office/drawing/2014/main" id="{6B6A061B-2CB9-4917-B943-02006720617A}"/>
              </a:ext>
            </a:extLst>
          </p:cNvPr>
          <p:cNvSpPr>
            <a:spLocks noGrp="1"/>
          </p:cNvSpPr>
          <p:nvPr>
            <p:ph idx="1"/>
          </p:nvPr>
        </p:nvSpPr>
        <p:spPr>
          <a:xfrm>
            <a:off x="838200" y="2387599"/>
            <a:ext cx="10515600" cy="3670301"/>
          </a:xfrm>
        </p:spPr>
        <p:txBody>
          <a:bodyPr/>
          <a:lstStyle/>
          <a:p>
            <a:pPr>
              <a:buFont typeface="Wingdings" panose="05000000000000000000" pitchFamily="2" charset="2"/>
              <a:buChar char="Ø"/>
            </a:pPr>
            <a:r>
              <a:rPr lang="en-US" b="0" i="0" dirty="0">
                <a:effectLst/>
              </a:rPr>
              <a:t>If the </a:t>
            </a:r>
            <a:r>
              <a:rPr lang="en-US" dirty="0"/>
              <a:t>child </a:t>
            </a:r>
            <a:r>
              <a:rPr lang="en-US" b="0" i="0" dirty="0">
                <a:effectLst/>
              </a:rPr>
              <a:t>class and parent class has same data method names. In that case there is a possibility of ambiguity for the JVM.</a:t>
            </a:r>
          </a:p>
          <a:p>
            <a:pPr marL="0" indent="0">
              <a:buNone/>
            </a:pPr>
            <a:endParaRPr lang="en-US" b="0" i="0" dirty="0">
              <a:effectLst/>
            </a:endParaRPr>
          </a:p>
          <a:p>
            <a:pPr>
              <a:buFont typeface="Wingdings" panose="05000000000000000000" pitchFamily="2" charset="2"/>
              <a:buChar char="Ø"/>
            </a:pPr>
            <a:r>
              <a:rPr lang="en-US" dirty="0"/>
              <a:t>To avoid above ambiguity we should use super keyword inside child class</a:t>
            </a:r>
            <a:endParaRPr lang="en-IN" dirty="0"/>
          </a:p>
          <a:p>
            <a:endParaRPr lang="en-IN" dirty="0"/>
          </a:p>
        </p:txBody>
      </p:sp>
    </p:spTree>
    <p:extLst>
      <p:ext uri="{BB962C8B-B14F-4D97-AF65-F5344CB8AC3E}">
        <p14:creationId xmlns:p14="http://schemas.microsoft.com/office/powerpoint/2010/main" val="25514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2A4D-9E46-4608-8466-504F16EF9197}"/>
              </a:ext>
            </a:extLst>
          </p:cNvPr>
          <p:cNvSpPr>
            <a:spLocks noGrp="1"/>
          </p:cNvSpPr>
          <p:nvPr>
            <p:ph type="title"/>
          </p:nvPr>
        </p:nvSpPr>
        <p:spPr>
          <a:xfrm>
            <a:off x="838200" y="209754"/>
            <a:ext cx="10515600" cy="942565"/>
          </a:xfrm>
        </p:spPr>
        <p:txBody>
          <a:bodyPr>
            <a:normAutofit fontScale="90000"/>
          </a:bodyPr>
          <a:lstStyle/>
          <a:p>
            <a:br>
              <a:rPr lang="en-US" sz="4400" dirty="0"/>
            </a:br>
            <a:r>
              <a:rPr lang="en-US" sz="4400" dirty="0"/>
              <a:t>Calling  super class </a:t>
            </a:r>
            <a:r>
              <a:rPr lang="en-US" sz="4400" b="1" dirty="0">
                <a:solidFill>
                  <a:srgbClr val="002060"/>
                </a:solidFill>
              </a:rPr>
              <a:t>methods:</a:t>
            </a:r>
            <a:br>
              <a:rPr lang="en-US" sz="4400" b="1" dirty="0">
                <a:solidFill>
                  <a:srgbClr val="002060"/>
                </a:solidFill>
              </a:rPr>
            </a:br>
            <a:endParaRPr lang="en-IN" dirty="0"/>
          </a:p>
        </p:txBody>
      </p:sp>
      <p:sp>
        <p:nvSpPr>
          <p:cNvPr id="4" name="Rectangle 1">
            <a:extLst>
              <a:ext uri="{FF2B5EF4-FFF2-40B4-BE49-F238E27FC236}">
                <a16:creationId xmlns:a16="http://schemas.microsoft.com/office/drawing/2014/main" id="{51153275-6418-4500-9E30-D2AC354D975F}"/>
              </a:ext>
            </a:extLst>
          </p:cNvPr>
          <p:cNvSpPr>
            <a:spLocks noGrp="1" noChangeArrowheads="1"/>
          </p:cNvSpPr>
          <p:nvPr>
            <p:ph idx="1"/>
          </p:nvPr>
        </p:nvSpPr>
        <p:spPr bwMode="auto">
          <a:xfrm>
            <a:off x="560439" y="1015935"/>
            <a:ext cx="10793361"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200</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int  </a:t>
            </a:r>
            <a:r>
              <a:rPr kumimoji="0" lang="en-US" altLang="en-US" sz="12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add</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300</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400</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int  </a:t>
            </a:r>
            <a:r>
              <a:rPr kumimoji="0" lang="en-US" altLang="en-US" sz="12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add</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X</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Y</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200" b="1"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printResult</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"Parent class </a:t>
            </a:r>
            <a:r>
              <a:rPr kumimoji="0" lang="en-US" altLang="en-US" sz="1200" b="1"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vlaue</a:t>
            </a:r>
            <a:r>
              <a:rPr kumimoji="0" lang="en-US" altLang="en-US" sz="12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super</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//Super method to call a method</a:t>
            </a:r>
            <a:br>
              <a:rPr kumimoji="0" lang="en-US" altLang="en-US" sz="1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1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"Child class </a:t>
            </a:r>
            <a:r>
              <a:rPr kumimoji="0" lang="en-US" altLang="en-US" sz="1200" b="1"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vlaue</a:t>
            </a:r>
            <a:r>
              <a:rPr kumimoji="0" lang="en-US" altLang="en-US" sz="12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+add());</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a:t>
            </a:r>
            <a:b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2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sz="12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.printResult</a:t>
            </a: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969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8385F5-6C12-BDAA-359C-C974A125AD0A}"/>
              </a:ext>
            </a:extLst>
          </p:cNvPr>
          <p:cNvSpPr>
            <a:spLocks noGrp="1"/>
          </p:cNvSpPr>
          <p:nvPr>
            <p:ph type="ctrTitle"/>
          </p:nvPr>
        </p:nvSpPr>
        <p:spPr/>
        <p:txBody>
          <a:bodyPr/>
          <a:lstStyle/>
          <a:p>
            <a:r>
              <a:rPr lang="en-US" dirty="0"/>
              <a:t>Types of inheritance</a:t>
            </a:r>
          </a:p>
        </p:txBody>
      </p:sp>
      <p:sp>
        <p:nvSpPr>
          <p:cNvPr id="5" name="Subtitle 4">
            <a:extLst>
              <a:ext uri="{FF2B5EF4-FFF2-40B4-BE49-F238E27FC236}">
                <a16:creationId xmlns:a16="http://schemas.microsoft.com/office/drawing/2014/main" id="{7B4162FC-80A5-0721-5766-ABA275774F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75030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FDB7-3992-420D-A98A-84122A9C4BD7}"/>
              </a:ext>
            </a:extLst>
          </p:cNvPr>
          <p:cNvSpPr>
            <a:spLocks noGrp="1"/>
          </p:cNvSpPr>
          <p:nvPr>
            <p:ph type="title"/>
          </p:nvPr>
        </p:nvSpPr>
        <p:spPr>
          <a:xfrm>
            <a:off x="838200" y="512608"/>
            <a:ext cx="10515600" cy="775417"/>
          </a:xfrm>
        </p:spPr>
        <p:txBody>
          <a:bodyPr>
            <a:normAutofit fontScale="90000"/>
          </a:bodyPr>
          <a:lstStyle/>
          <a:p>
            <a:br>
              <a:rPr lang="en-US" sz="4400" dirty="0"/>
            </a:br>
            <a:r>
              <a:rPr lang="en-US" sz="4400" dirty="0"/>
              <a:t>Calling the super class </a:t>
            </a:r>
            <a:r>
              <a:rPr lang="en-US" sz="4400" b="1" dirty="0">
                <a:solidFill>
                  <a:srgbClr val="002060"/>
                </a:solidFill>
              </a:rPr>
              <a:t>constructor</a:t>
            </a:r>
            <a:br>
              <a:rPr lang="en-IN" dirty="0"/>
            </a:br>
            <a:endParaRPr lang="en-IN" dirty="0"/>
          </a:p>
        </p:txBody>
      </p:sp>
      <p:sp>
        <p:nvSpPr>
          <p:cNvPr id="3" name="Content Placeholder 2">
            <a:extLst>
              <a:ext uri="{FF2B5EF4-FFF2-40B4-BE49-F238E27FC236}">
                <a16:creationId xmlns:a16="http://schemas.microsoft.com/office/drawing/2014/main" id="{0BAE7A87-0872-421D-BA3C-D80E25A6B16D}"/>
              </a:ext>
            </a:extLst>
          </p:cNvPr>
          <p:cNvSpPr>
            <a:spLocks noGrp="1"/>
          </p:cNvSpPr>
          <p:nvPr>
            <p:ph idx="1"/>
          </p:nvPr>
        </p:nvSpPr>
        <p:spPr>
          <a:xfrm>
            <a:off x="838200" y="1877961"/>
            <a:ext cx="10515600" cy="4299002"/>
          </a:xfrm>
        </p:spPr>
        <p:txBody>
          <a:bodyPr>
            <a:normAutofit fontScale="92500" lnSpcReduction="10000"/>
          </a:bodyPr>
          <a:lstStyle/>
          <a:p>
            <a:pPr>
              <a:lnSpc>
                <a:spcPct val="100000"/>
              </a:lnSpc>
              <a:buFont typeface="Wingdings" panose="05000000000000000000" pitchFamily="2" charset="2"/>
              <a:buChar char="Ø"/>
            </a:pPr>
            <a:r>
              <a:rPr lang="en-US" b="1" dirty="0">
                <a:solidFill>
                  <a:srgbClr val="002060"/>
                </a:solidFill>
              </a:rPr>
              <a:t>super() </a:t>
            </a:r>
            <a:r>
              <a:rPr lang="en-US" dirty="0"/>
              <a:t>method is used to call Super class(Parent class) constructor.</a:t>
            </a:r>
          </a:p>
          <a:p>
            <a:pPr marL="0" indent="0">
              <a:lnSpc>
                <a:spcPct val="100000"/>
              </a:lnSpc>
              <a:buNone/>
            </a:pPr>
            <a:endParaRPr lang="en-US" dirty="0"/>
          </a:p>
          <a:p>
            <a:pPr>
              <a:lnSpc>
                <a:spcPct val="100000"/>
              </a:lnSpc>
              <a:buFont typeface="Wingdings" panose="05000000000000000000" pitchFamily="2" charset="2"/>
              <a:buChar char="Ø"/>
            </a:pPr>
            <a:r>
              <a:rPr lang="en-US" b="1" dirty="0">
                <a:solidFill>
                  <a:srgbClr val="002060"/>
                </a:solidFill>
              </a:rPr>
              <a:t>super() </a:t>
            </a:r>
            <a:r>
              <a:rPr lang="en-US" dirty="0"/>
              <a:t>method call must be inside constructor only. No other method is allowed to call.</a:t>
            </a:r>
          </a:p>
          <a:p>
            <a:pPr marL="0" indent="0">
              <a:lnSpc>
                <a:spcPct val="100000"/>
              </a:lnSpc>
              <a:buNone/>
            </a:pPr>
            <a:endParaRPr lang="en-US" dirty="0"/>
          </a:p>
          <a:p>
            <a:pPr>
              <a:lnSpc>
                <a:spcPct val="100000"/>
              </a:lnSpc>
              <a:buFont typeface="Wingdings" panose="05000000000000000000" pitchFamily="2" charset="2"/>
              <a:buChar char="Ø"/>
            </a:pPr>
            <a:r>
              <a:rPr lang="en-US" b="1" dirty="0">
                <a:solidFill>
                  <a:srgbClr val="002060"/>
                </a:solidFill>
              </a:rPr>
              <a:t>super() </a:t>
            </a:r>
            <a:r>
              <a:rPr lang="en-US" dirty="0"/>
              <a:t>must be </a:t>
            </a:r>
            <a:r>
              <a:rPr lang="en-US" b="1" dirty="0">
                <a:solidFill>
                  <a:srgbClr val="002060"/>
                </a:solidFill>
              </a:rPr>
              <a:t>first statement </a:t>
            </a:r>
            <a:r>
              <a:rPr lang="en-US" dirty="0"/>
              <a:t>of the constructor.</a:t>
            </a:r>
          </a:p>
          <a:p>
            <a:pPr marL="0" indent="0">
              <a:lnSpc>
                <a:spcPct val="100000"/>
              </a:lnSpc>
              <a:buNone/>
            </a:pPr>
            <a:endParaRPr lang="en-US" dirty="0"/>
          </a:p>
          <a:p>
            <a:pPr>
              <a:lnSpc>
                <a:spcPct val="100000"/>
              </a:lnSpc>
              <a:buFont typeface="Wingdings" panose="05000000000000000000" pitchFamily="2" charset="2"/>
              <a:buChar char="Ø"/>
            </a:pPr>
            <a:r>
              <a:rPr lang="en-US" dirty="0"/>
              <a:t>Both this(), super() methods must be call inside the Constructor. But at a time only one is allowed to call either this() or super().</a:t>
            </a:r>
            <a:endParaRPr lang="en-IN" dirty="0"/>
          </a:p>
        </p:txBody>
      </p:sp>
    </p:spTree>
    <p:extLst>
      <p:ext uri="{BB962C8B-B14F-4D97-AF65-F5344CB8AC3E}">
        <p14:creationId xmlns:p14="http://schemas.microsoft.com/office/powerpoint/2010/main" val="29609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CC1A-8FDA-4F70-BE50-81C0C4E112F9}"/>
              </a:ext>
            </a:extLst>
          </p:cNvPr>
          <p:cNvSpPr>
            <a:spLocks noGrp="1"/>
          </p:cNvSpPr>
          <p:nvPr>
            <p:ph type="title"/>
          </p:nvPr>
        </p:nvSpPr>
        <p:spPr>
          <a:xfrm>
            <a:off x="838200" y="365125"/>
            <a:ext cx="10922000" cy="968375"/>
          </a:xfrm>
        </p:spPr>
        <p:txBody>
          <a:bodyPr>
            <a:normAutofit fontScale="90000"/>
          </a:bodyPr>
          <a:lstStyle/>
          <a:p>
            <a:br>
              <a:rPr lang="en-US" sz="3600" b="1" dirty="0">
                <a:solidFill>
                  <a:srgbClr val="002060"/>
                </a:solidFill>
              </a:rPr>
            </a:br>
            <a:r>
              <a:rPr lang="en-US" sz="3600" b="1" dirty="0">
                <a:solidFill>
                  <a:srgbClr val="002060"/>
                </a:solidFill>
              </a:rPr>
              <a:t>super() </a:t>
            </a:r>
            <a:r>
              <a:rPr lang="en-US" sz="3600" dirty="0"/>
              <a:t>method is used to call Super class(Parent class) constructor.</a:t>
            </a:r>
            <a:br>
              <a:rPr lang="en-US" dirty="0"/>
            </a:br>
            <a:endParaRPr lang="en-IN" dirty="0"/>
          </a:p>
        </p:txBody>
      </p:sp>
      <p:sp>
        <p:nvSpPr>
          <p:cNvPr id="4" name="Rectangle 1">
            <a:extLst>
              <a:ext uri="{FF2B5EF4-FFF2-40B4-BE49-F238E27FC236}">
                <a16:creationId xmlns:a16="http://schemas.microsoft.com/office/drawing/2014/main" id="{58470C66-4490-47ED-8604-3D54587B4F65}"/>
              </a:ext>
            </a:extLst>
          </p:cNvPr>
          <p:cNvSpPr>
            <a:spLocks noGrp="1" noChangeArrowheads="1"/>
          </p:cNvSpPr>
          <p:nvPr>
            <p:ph idx="1"/>
          </p:nvPr>
        </p:nvSpPr>
        <p:spPr bwMode="auto">
          <a:xfrm>
            <a:off x="838200" y="1600637"/>
            <a:ext cx="10515600" cy="4892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180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Parent</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"Parent class constructor:"</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180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Child</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super</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();//calling parent class constructor</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80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75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19B-1FD5-4B60-A5F4-FED5A6F5CF9B}"/>
              </a:ext>
            </a:extLst>
          </p:cNvPr>
          <p:cNvSpPr>
            <a:spLocks noGrp="1"/>
          </p:cNvSpPr>
          <p:nvPr>
            <p:ph type="title"/>
          </p:nvPr>
        </p:nvSpPr>
        <p:spPr>
          <a:xfrm>
            <a:off x="749300" y="588598"/>
            <a:ext cx="10693400" cy="752643"/>
          </a:xfrm>
        </p:spPr>
        <p:txBody>
          <a:bodyPr>
            <a:normAutofit fontScale="90000"/>
          </a:bodyPr>
          <a:lstStyle/>
          <a:p>
            <a:br>
              <a:rPr lang="en-US" sz="3600" b="1" dirty="0">
                <a:solidFill>
                  <a:srgbClr val="002060"/>
                </a:solidFill>
              </a:rPr>
            </a:br>
            <a:br>
              <a:rPr lang="en-US" sz="3600" b="1" dirty="0">
                <a:solidFill>
                  <a:srgbClr val="002060"/>
                </a:solidFill>
              </a:rPr>
            </a:br>
            <a:r>
              <a:rPr lang="en-US" sz="3600" b="1" dirty="0">
                <a:solidFill>
                  <a:srgbClr val="002060"/>
                </a:solidFill>
              </a:rPr>
              <a:t>super() </a:t>
            </a:r>
            <a:r>
              <a:rPr lang="en-US" sz="3600" dirty="0"/>
              <a:t>must be </a:t>
            </a:r>
            <a:r>
              <a:rPr lang="en-US" sz="3600" b="1" dirty="0">
                <a:solidFill>
                  <a:srgbClr val="002060"/>
                </a:solidFill>
              </a:rPr>
              <a:t>first statement </a:t>
            </a:r>
            <a:r>
              <a:rPr lang="en-US" sz="3600" dirty="0"/>
              <a:t>of the constructor.</a:t>
            </a:r>
            <a:br>
              <a:rPr lang="en-US" sz="2000" dirty="0"/>
            </a:br>
            <a:br>
              <a:rPr lang="en-US" dirty="0"/>
            </a:br>
            <a:endParaRPr lang="en-IN" dirty="0"/>
          </a:p>
        </p:txBody>
      </p:sp>
      <p:sp>
        <p:nvSpPr>
          <p:cNvPr id="4" name="Rectangle 1">
            <a:extLst>
              <a:ext uri="{FF2B5EF4-FFF2-40B4-BE49-F238E27FC236}">
                <a16:creationId xmlns:a16="http://schemas.microsoft.com/office/drawing/2014/main" id="{0FB14933-5CC2-4C89-BBA1-E4FB163C9CDE}"/>
              </a:ext>
            </a:extLst>
          </p:cNvPr>
          <p:cNvSpPr>
            <a:spLocks noGrp="1" noChangeArrowheads="1"/>
          </p:cNvSpPr>
          <p:nvPr>
            <p:ph idx="1"/>
          </p:nvPr>
        </p:nvSpPr>
        <p:spPr bwMode="auto">
          <a:xfrm>
            <a:off x="838200" y="2262357"/>
            <a:ext cx="11019503"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Child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"Hello.."</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super</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Multiplication Sign 4">
            <a:extLst>
              <a:ext uri="{FF2B5EF4-FFF2-40B4-BE49-F238E27FC236}">
                <a16:creationId xmlns:a16="http://schemas.microsoft.com/office/drawing/2014/main" id="{C1DAB63F-692E-455A-967A-F0BDD7AD68AB}"/>
              </a:ext>
            </a:extLst>
          </p:cNvPr>
          <p:cNvSpPr/>
          <p:nvPr/>
        </p:nvSpPr>
        <p:spPr>
          <a:xfrm>
            <a:off x="6651523" y="3351946"/>
            <a:ext cx="757083" cy="77760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987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DFD-3909-4E50-9A3F-1FEAE119F79C}"/>
              </a:ext>
            </a:extLst>
          </p:cNvPr>
          <p:cNvSpPr>
            <a:spLocks noGrp="1"/>
          </p:cNvSpPr>
          <p:nvPr>
            <p:ph type="title"/>
          </p:nvPr>
        </p:nvSpPr>
        <p:spPr>
          <a:xfrm>
            <a:off x="838200" y="365126"/>
            <a:ext cx="10515600" cy="1134226"/>
          </a:xfrm>
        </p:spPr>
        <p:txBody>
          <a:bodyPr>
            <a:normAutofit fontScale="90000"/>
          </a:bodyPr>
          <a:lstStyle/>
          <a:p>
            <a:br>
              <a:rPr lang="en-US" sz="3600" b="1" dirty="0">
                <a:solidFill>
                  <a:srgbClr val="002060"/>
                </a:solidFill>
              </a:rPr>
            </a:br>
            <a:r>
              <a:rPr lang="en-US" sz="3600" b="1" dirty="0">
                <a:solidFill>
                  <a:srgbClr val="002060"/>
                </a:solidFill>
              </a:rPr>
              <a:t>super() </a:t>
            </a:r>
            <a:r>
              <a:rPr lang="en-US" sz="3600" dirty="0"/>
              <a:t>method call must be inside constructor only. No other method is allowed to call.</a:t>
            </a:r>
            <a:br>
              <a:rPr lang="en-US" dirty="0"/>
            </a:br>
            <a:endParaRPr lang="en-IN" dirty="0"/>
          </a:p>
        </p:txBody>
      </p:sp>
      <p:sp>
        <p:nvSpPr>
          <p:cNvPr id="6" name="Rectangle 1">
            <a:extLst>
              <a:ext uri="{FF2B5EF4-FFF2-40B4-BE49-F238E27FC236}">
                <a16:creationId xmlns:a16="http://schemas.microsoft.com/office/drawing/2014/main" id="{E674E00F-808B-4527-9831-E19A72995388}"/>
              </a:ext>
            </a:extLst>
          </p:cNvPr>
          <p:cNvSpPr>
            <a:spLocks noGrp="1" noChangeArrowheads="1"/>
          </p:cNvSpPr>
          <p:nvPr>
            <p:ph idx="1"/>
          </p:nvPr>
        </p:nvSpPr>
        <p:spPr bwMode="auto">
          <a:xfrm>
            <a:off x="838200" y="1499351"/>
            <a:ext cx="1051560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Child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public void m1()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super</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Multiplication Sign 6">
            <a:extLst>
              <a:ext uri="{FF2B5EF4-FFF2-40B4-BE49-F238E27FC236}">
                <a16:creationId xmlns:a16="http://schemas.microsoft.com/office/drawing/2014/main" id="{4A44B466-BC83-4C9A-98F0-F49DE04E949F}"/>
              </a:ext>
            </a:extLst>
          </p:cNvPr>
          <p:cNvSpPr/>
          <p:nvPr/>
        </p:nvSpPr>
        <p:spPr>
          <a:xfrm>
            <a:off x="4394200" y="3886200"/>
            <a:ext cx="584200" cy="6731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160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35AA-AE2C-4504-A7D1-11B3EA53EEAF}"/>
              </a:ext>
            </a:extLst>
          </p:cNvPr>
          <p:cNvSpPr>
            <a:spLocks noGrp="1"/>
          </p:cNvSpPr>
          <p:nvPr>
            <p:ph type="title"/>
          </p:nvPr>
        </p:nvSpPr>
        <p:spPr>
          <a:xfrm>
            <a:off x="838200" y="557380"/>
            <a:ext cx="10896600" cy="1120775"/>
          </a:xfrm>
        </p:spPr>
        <p:txBody>
          <a:bodyPr>
            <a:normAutofit fontScale="90000"/>
          </a:bodyPr>
          <a:lstStyle/>
          <a:p>
            <a:br>
              <a:rPr lang="en-US" sz="3600" dirty="0"/>
            </a:br>
            <a:r>
              <a:rPr lang="en-US" sz="3600" dirty="0"/>
              <a:t>Both this(), super() methods must be call inside the Constructor. But at a time only one is allowed to call either this() or super().</a:t>
            </a:r>
            <a:br>
              <a:rPr lang="en-IN" dirty="0"/>
            </a:br>
            <a:endParaRPr lang="en-IN" dirty="0"/>
          </a:p>
        </p:txBody>
      </p:sp>
      <p:sp>
        <p:nvSpPr>
          <p:cNvPr id="4" name="Rectangle 1">
            <a:extLst>
              <a:ext uri="{FF2B5EF4-FFF2-40B4-BE49-F238E27FC236}">
                <a16:creationId xmlns:a16="http://schemas.microsoft.com/office/drawing/2014/main" id="{DCCA4101-A6A1-4E66-8A7F-A245397B9F5A}"/>
              </a:ext>
            </a:extLst>
          </p:cNvPr>
          <p:cNvSpPr>
            <a:spLocks noGrp="1" noChangeArrowheads="1"/>
          </p:cNvSpPr>
          <p:nvPr>
            <p:ph idx="1"/>
          </p:nvPr>
        </p:nvSpPr>
        <p:spPr bwMode="auto">
          <a:xfrm>
            <a:off x="838200" y="2262357"/>
            <a:ext cx="1051560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Child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super</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Multiplication Sign 6">
            <a:extLst>
              <a:ext uri="{FF2B5EF4-FFF2-40B4-BE49-F238E27FC236}">
                <a16:creationId xmlns:a16="http://schemas.microsoft.com/office/drawing/2014/main" id="{87A65A7B-9C87-46E7-BD26-F519B05D783F}"/>
              </a:ext>
            </a:extLst>
          </p:cNvPr>
          <p:cNvSpPr/>
          <p:nvPr/>
        </p:nvSpPr>
        <p:spPr>
          <a:xfrm>
            <a:off x="3733800" y="3530600"/>
            <a:ext cx="546100" cy="6477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40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BB6-860F-4CF9-B693-BD6535DF8FE1}"/>
              </a:ext>
            </a:extLst>
          </p:cNvPr>
          <p:cNvSpPr>
            <a:spLocks noGrp="1"/>
          </p:cNvSpPr>
          <p:nvPr>
            <p:ph type="ctrTitle"/>
          </p:nvPr>
        </p:nvSpPr>
        <p:spPr/>
        <p:txBody>
          <a:bodyPr/>
          <a:lstStyle/>
          <a:p>
            <a:r>
              <a:rPr lang="en-US" b="1" dirty="0">
                <a:solidFill>
                  <a:srgbClr val="002060"/>
                </a:solidFill>
              </a:rPr>
              <a:t>Polymorphism</a:t>
            </a:r>
            <a:endParaRPr lang="en-IN" b="1" dirty="0">
              <a:solidFill>
                <a:srgbClr val="002060"/>
              </a:solidFill>
            </a:endParaRPr>
          </a:p>
        </p:txBody>
      </p:sp>
      <p:sp>
        <p:nvSpPr>
          <p:cNvPr id="3" name="Subtitle 2">
            <a:extLst>
              <a:ext uri="{FF2B5EF4-FFF2-40B4-BE49-F238E27FC236}">
                <a16:creationId xmlns:a16="http://schemas.microsoft.com/office/drawing/2014/main" id="{D0D28209-A9E1-4E8A-94C0-2BFB687B59E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97227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9DAC-3C6E-4C21-B07C-00C91FF07E7F}"/>
              </a:ext>
            </a:extLst>
          </p:cNvPr>
          <p:cNvSpPr>
            <a:spLocks noGrp="1"/>
          </p:cNvSpPr>
          <p:nvPr>
            <p:ph type="title"/>
          </p:nvPr>
        </p:nvSpPr>
        <p:spPr>
          <a:xfrm>
            <a:off x="838200" y="365125"/>
            <a:ext cx="10515600" cy="1099881"/>
          </a:xfrm>
        </p:spPr>
        <p:txBody>
          <a:bodyPr>
            <a:normAutofit/>
          </a:bodyPr>
          <a:lstStyle/>
          <a:p>
            <a:r>
              <a:rPr lang="en-US" b="1" i="0" dirty="0">
                <a:solidFill>
                  <a:srgbClr val="222222"/>
                </a:solidFill>
                <a:effectLst/>
                <a:latin typeface="arial" panose="020B0604020202020204" pitchFamily="34" charset="0"/>
              </a:rPr>
              <a:t>Polymorphism</a:t>
            </a:r>
            <a:r>
              <a:rPr lang="en-US" dirty="0">
                <a:solidFill>
                  <a:srgbClr val="222222"/>
                </a:solidFill>
                <a:latin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A434EF5-2354-4702-BDDE-64AB5A457A33}"/>
              </a:ext>
            </a:extLst>
          </p:cNvPr>
          <p:cNvSpPr>
            <a:spLocks noGrp="1"/>
          </p:cNvSpPr>
          <p:nvPr>
            <p:ph idx="1"/>
          </p:nvPr>
        </p:nvSpPr>
        <p:spPr>
          <a:xfrm>
            <a:off x="838200" y="2032102"/>
            <a:ext cx="10515600" cy="3493627"/>
          </a:xfrm>
        </p:spPr>
        <p:txBody>
          <a:bodyPr/>
          <a:lstStyle/>
          <a:p>
            <a:pPr>
              <a:buFont typeface="Wingdings" panose="05000000000000000000" pitchFamily="2" charset="2"/>
              <a:buChar char="Ø"/>
            </a:pPr>
            <a:r>
              <a:rPr lang="en-US" i="0" dirty="0">
                <a:solidFill>
                  <a:srgbClr val="222222"/>
                </a:solidFill>
                <a:effectLst/>
              </a:rPr>
              <a:t>Poly=Many</a:t>
            </a:r>
          </a:p>
          <a:p>
            <a:pPr>
              <a:buFont typeface="Wingdings" panose="05000000000000000000" pitchFamily="2" charset="2"/>
              <a:buChar char="Ø"/>
            </a:pPr>
            <a:r>
              <a:rPr lang="en-US" dirty="0">
                <a:solidFill>
                  <a:srgbClr val="222222"/>
                </a:solidFill>
              </a:rPr>
              <a:t>Morph=forms</a:t>
            </a:r>
            <a:endParaRPr lang="en-US" i="0" dirty="0">
              <a:solidFill>
                <a:srgbClr val="222222"/>
              </a:solidFill>
              <a:effectLst/>
            </a:endParaRPr>
          </a:p>
          <a:p>
            <a:pPr>
              <a:buFont typeface="Wingdings" panose="05000000000000000000" pitchFamily="2" charset="2"/>
              <a:buChar char="Ø"/>
            </a:pPr>
            <a:r>
              <a:rPr lang="en-US" b="1" i="0" dirty="0">
                <a:solidFill>
                  <a:srgbClr val="222222"/>
                </a:solidFill>
                <a:effectLst/>
              </a:rPr>
              <a:t>Polymorphism</a:t>
            </a:r>
            <a:r>
              <a:rPr lang="en-US" b="0" i="0" dirty="0">
                <a:solidFill>
                  <a:srgbClr val="222222"/>
                </a:solidFill>
                <a:effectLst/>
              </a:rPr>
              <a:t> means "many forms", Performing single task in many ways.</a:t>
            </a:r>
            <a:endParaRPr lang="en-IN" dirty="0"/>
          </a:p>
        </p:txBody>
      </p:sp>
    </p:spTree>
    <p:extLst>
      <p:ext uri="{BB962C8B-B14F-4D97-AF65-F5344CB8AC3E}">
        <p14:creationId xmlns:p14="http://schemas.microsoft.com/office/powerpoint/2010/main" val="25983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3FA012B-230F-451E-B6EF-4E599DA42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84" y="993058"/>
            <a:ext cx="11925232" cy="5566772"/>
          </a:xfrm>
        </p:spPr>
      </p:pic>
    </p:spTree>
    <p:extLst>
      <p:ext uri="{BB962C8B-B14F-4D97-AF65-F5344CB8AC3E}">
        <p14:creationId xmlns:p14="http://schemas.microsoft.com/office/powerpoint/2010/main" val="3307377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74EF4-0763-C93C-DA27-3F4A5A0CAD1D}"/>
              </a:ext>
            </a:extLst>
          </p:cNvPr>
          <p:cNvSpPr>
            <a:spLocks noGrp="1"/>
          </p:cNvSpPr>
          <p:nvPr>
            <p:ph type="ctrTitle"/>
          </p:nvPr>
        </p:nvSpPr>
        <p:spPr/>
        <p:txBody>
          <a:bodyPr/>
          <a:lstStyle/>
          <a:p>
            <a:r>
              <a:rPr lang="en-US" dirty="0"/>
              <a:t>Method Overloading</a:t>
            </a:r>
          </a:p>
        </p:txBody>
      </p:sp>
      <p:sp>
        <p:nvSpPr>
          <p:cNvPr id="5" name="Subtitle 4">
            <a:extLst>
              <a:ext uri="{FF2B5EF4-FFF2-40B4-BE49-F238E27FC236}">
                <a16:creationId xmlns:a16="http://schemas.microsoft.com/office/drawing/2014/main" id="{7FE31843-AAA1-F298-974D-C14C30942F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0460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2C80-12B0-45D7-B9EE-337C46B33727}"/>
              </a:ext>
            </a:extLst>
          </p:cNvPr>
          <p:cNvSpPr>
            <a:spLocks noGrp="1"/>
          </p:cNvSpPr>
          <p:nvPr>
            <p:ph type="title"/>
          </p:nvPr>
        </p:nvSpPr>
        <p:spPr>
          <a:xfrm>
            <a:off x="838200" y="167417"/>
            <a:ext cx="10515600" cy="907621"/>
          </a:xfrm>
        </p:spPr>
        <p:txBody>
          <a:bodyPr/>
          <a:lstStyle/>
          <a:p>
            <a:r>
              <a:rPr lang="en-US" b="1" dirty="0"/>
              <a:t>Method overloading:</a:t>
            </a:r>
            <a:endParaRPr lang="en-IN" b="1" dirty="0"/>
          </a:p>
        </p:txBody>
      </p:sp>
      <p:sp>
        <p:nvSpPr>
          <p:cNvPr id="3" name="Content Placeholder 2">
            <a:extLst>
              <a:ext uri="{FF2B5EF4-FFF2-40B4-BE49-F238E27FC236}">
                <a16:creationId xmlns:a16="http://schemas.microsoft.com/office/drawing/2014/main" id="{4DEBC5B3-F1CA-44F2-8794-B89FF8BEE158}"/>
              </a:ext>
            </a:extLst>
          </p:cNvPr>
          <p:cNvSpPr>
            <a:spLocks noGrp="1"/>
          </p:cNvSpPr>
          <p:nvPr>
            <p:ph idx="1"/>
          </p:nvPr>
        </p:nvSpPr>
        <p:spPr>
          <a:xfrm>
            <a:off x="838200" y="1173892"/>
            <a:ext cx="10515600" cy="4868134"/>
          </a:xfrm>
        </p:spPr>
        <p:txBody>
          <a:bodyPr>
            <a:normAutofit/>
          </a:bodyPr>
          <a:lstStyle/>
          <a:p>
            <a:pPr>
              <a:buFont typeface="Wingdings" panose="05000000000000000000" pitchFamily="2" charset="2"/>
              <a:buChar char="Ø"/>
            </a:pPr>
            <a:r>
              <a:rPr lang="en-US" dirty="0"/>
              <a:t>It is a process of rewriting a method with different signatures within the same class is called Method overloading.</a:t>
            </a:r>
          </a:p>
          <a:p>
            <a:pPr marL="0" indent="0">
              <a:buNone/>
            </a:pPr>
            <a:endParaRPr lang="en-US" dirty="0"/>
          </a:p>
          <a:p>
            <a:pPr>
              <a:buFont typeface="Wingdings" panose="05000000000000000000" pitchFamily="2" charset="2"/>
              <a:buChar char="Ø"/>
            </a:pPr>
            <a:r>
              <a:rPr lang="en-US" dirty="0"/>
              <a:t>Two methods are said to be overloaded methods if and only if two methods are having same name but different argument list.</a:t>
            </a:r>
          </a:p>
          <a:p>
            <a:pPr marL="0" indent="0">
              <a:buNone/>
            </a:pPr>
            <a:endParaRPr lang="en-US" dirty="0"/>
          </a:p>
          <a:p>
            <a:pPr>
              <a:buFont typeface="Wingdings" panose="05000000000000000000" pitchFamily="2" charset="2"/>
              <a:buChar char="Ø"/>
            </a:pPr>
            <a:r>
              <a:rPr lang="en-US" dirty="0"/>
              <a:t>Method overloading can be done in one class.</a:t>
            </a:r>
          </a:p>
          <a:p>
            <a:pPr marL="0" indent="0">
              <a:buNone/>
            </a:pPr>
            <a:endParaRPr lang="en-US" dirty="0"/>
          </a:p>
          <a:p>
            <a:pPr>
              <a:buFont typeface="Wingdings" panose="05000000000000000000" pitchFamily="2" charset="2"/>
              <a:buChar char="Ø"/>
            </a:pPr>
            <a:r>
              <a:rPr lang="en-US" dirty="0"/>
              <a:t>We can overload any number of methods</a:t>
            </a:r>
          </a:p>
          <a:p>
            <a:pPr marL="0" indent="0">
              <a:buNone/>
            </a:pPr>
            <a:endParaRPr lang="en-IN" dirty="0"/>
          </a:p>
        </p:txBody>
      </p:sp>
    </p:spTree>
    <p:extLst>
      <p:ext uri="{BB962C8B-B14F-4D97-AF65-F5344CB8AC3E}">
        <p14:creationId xmlns:p14="http://schemas.microsoft.com/office/powerpoint/2010/main" val="11067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729C-9EB3-47DB-B230-7B962996D34D}"/>
              </a:ext>
            </a:extLst>
          </p:cNvPr>
          <p:cNvSpPr>
            <a:spLocks noGrp="1"/>
          </p:cNvSpPr>
          <p:nvPr>
            <p:ph type="title"/>
          </p:nvPr>
        </p:nvSpPr>
        <p:spPr/>
        <p:txBody>
          <a:bodyPr/>
          <a:lstStyle/>
          <a:p>
            <a:r>
              <a:rPr lang="en-US" b="1" dirty="0"/>
              <a:t>What is Inheritance ?:</a:t>
            </a:r>
            <a:endParaRPr lang="en-IN" b="1" dirty="0"/>
          </a:p>
        </p:txBody>
      </p:sp>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p:txBody>
          <a:bodyPr>
            <a:normAutofit/>
          </a:bodyPr>
          <a:lstStyle/>
          <a:p>
            <a:pPr>
              <a:buFont typeface="Wingdings" panose="05000000000000000000" pitchFamily="2" charset="2"/>
              <a:buChar char="Ø"/>
            </a:pPr>
            <a:r>
              <a:rPr lang="en-US" sz="3200" dirty="0"/>
              <a:t>The process of acquiring properties and behaviors from one class to another </a:t>
            </a:r>
            <a:r>
              <a:rPr lang="en-US" sz="3600" dirty="0"/>
              <a:t>class</a:t>
            </a:r>
            <a:r>
              <a:rPr lang="en-US" sz="3200" dirty="0"/>
              <a:t> is called</a:t>
            </a:r>
            <a:r>
              <a:rPr lang="en-US" sz="3600" dirty="0">
                <a:solidFill>
                  <a:srgbClr val="002060"/>
                </a:solidFill>
              </a:rPr>
              <a:t> </a:t>
            </a:r>
            <a:r>
              <a:rPr lang="en-US" sz="3200" dirty="0">
                <a:solidFill>
                  <a:srgbClr val="002060"/>
                </a:solidFill>
              </a:rPr>
              <a:t>Inheritance</a:t>
            </a:r>
            <a:r>
              <a:rPr lang="en-US" sz="3200" dirty="0"/>
              <a:t>.</a:t>
            </a:r>
          </a:p>
          <a:p>
            <a:pPr marL="0" indent="0">
              <a:buNone/>
            </a:pPr>
            <a:endParaRPr lang="en-US" sz="3200" dirty="0"/>
          </a:p>
          <a:p>
            <a:pPr marL="457200" lvl="1" indent="0">
              <a:lnSpc>
                <a:spcPct val="100000"/>
              </a:lnSpc>
              <a:buNone/>
            </a:pPr>
            <a:r>
              <a:rPr lang="en-IN" sz="2800" dirty="0"/>
              <a:t>Properties	:	variables</a:t>
            </a:r>
          </a:p>
          <a:p>
            <a:pPr marL="457200" lvl="1" indent="0">
              <a:lnSpc>
                <a:spcPct val="100000"/>
              </a:lnSpc>
              <a:buNone/>
            </a:pPr>
            <a:r>
              <a:rPr lang="en-IN" sz="2800" dirty="0"/>
              <a:t>Behaviours	:	methods</a:t>
            </a:r>
          </a:p>
          <a:p>
            <a:endParaRPr lang="en-IN" sz="3200" dirty="0"/>
          </a:p>
        </p:txBody>
      </p:sp>
    </p:spTree>
    <p:extLst>
      <p:ext uri="{BB962C8B-B14F-4D97-AF65-F5344CB8AC3E}">
        <p14:creationId xmlns:p14="http://schemas.microsoft.com/office/powerpoint/2010/main" val="301061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08A74-13CF-426D-851D-807CEE8185E7}"/>
              </a:ext>
            </a:extLst>
          </p:cNvPr>
          <p:cNvSpPr>
            <a:spLocks noGrp="1"/>
          </p:cNvSpPr>
          <p:nvPr>
            <p:ph idx="1"/>
          </p:nvPr>
        </p:nvSpPr>
        <p:spPr>
          <a:xfrm>
            <a:off x="321277" y="988541"/>
            <a:ext cx="11640064" cy="5474043"/>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The compiler does not consider return type when differentiating methods, so you cannot declare two methods with the same signature even if they have a different return type. </a:t>
            </a:r>
          </a:p>
          <a:p>
            <a:pPr marL="0" indent="0">
              <a:buNone/>
            </a:pPr>
            <a:endParaRPr lang="en-US" dirty="0"/>
          </a:p>
          <a:p>
            <a:pPr>
              <a:buFont typeface="Wingdings" panose="05000000000000000000" pitchFamily="2" charset="2"/>
              <a:buChar char="Ø"/>
            </a:pPr>
            <a:r>
              <a:rPr lang="en-US" dirty="0"/>
              <a:t>Method resolution takes care by the Compiler. </a:t>
            </a:r>
          </a:p>
          <a:p>
            <a:pPr marL="0" indent="0">
              <a:buNone/>
            </a:pPr>
            <a:endParaRPr lang="en-US" dirty="0"/>
          </a:p>
          <a:p>
            <a:pPr>
              <a:buFont typeface="Wingdings" panose="05000000000000000000" pitchFamily="2" charset="2"/>
              <a:buChar char="Ø"/>
            </a:pPr>
            <a:r>
              <a:rPr lang="en-US" dirty="0"/>
              <a:t>This process also called Compile time polymorphism (or) Static binding (or) Early binding.</a:t>
            </a:r>
          </a:p>
          <a:p>
            <a:endParaRPr lang="en-IN" dirty="0"/>
          </a:p>
        </p:txBody>
      </p:sp>
    </p:spTree>
    <p:extLst>
      <p:ext uri="{BB962C8B-B14F-4D97-AF65-F5344CB8AC3E}">
        <p14:creationId xmlns:p14="http://schemas.microsoft.com/office/powerpoint/2010/main" val="290813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CA13B74-0969-42F5-8E8A-15BC3A423D77}"/>
              </a:ext>
            </a:extLst>
          </p:cNvPr>
          <p:cNvSpPr>
            <a:spLocks noGrp="1" noChangeArrowheads="1"/>
          </p:cNvSpPr>
          <p:nvPr>
            <p:ph idx="1"/>
          </p:nvPr>
        </p:nvSpPr>
        <p:spPr bwMode="auto">
          <a:xfrm>
            <a:off x="936523" y="905232"/>
            <a:ext cx="10515600"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MethodOverloading</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public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getSum</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a,int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b)</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return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a+b</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public </a:t>
            </a:r>
            <a:r>
              <a:rPr lang="en-US" altLang="en-US" sz="2000" dirty="0">
                <a:solidFill>
                  <a:srgbClr val="0033B3"/>
                </a:solidFill>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getSum</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(float </a:t>
            </a:r>
            <a:r>
              <a:rPr kumimoji="0" lang="en-US" altLang="en-US" sz="20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a,</a:t>
            </a:r>
            <a:r>
              <a:rPr lang="en-US" altLang="en-US" sz="2000" dirty="0" err="1">
                <a:solidFill>
                  <a:srgbClr val="0033B3"/>
                </a:solidFill>
                <a:latin typeface="Courier New" panose="02070309020205020404" pitchFamily="49" charset="0"/>
                <a:cs typeface="Courier New" panose="02070309020205020404" pitchFamily="49" charset="0"/>
              </a:rPr>
              <a:t>float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b)</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80808"/>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return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a+b</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3467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4C3EF-4021-55E3-5760-374411E4DC9F}"/>
              </a:ext>
            </a:extLst>
          </p:cNvPr>
          <p:cNvSpPr>
            <a:spLocks noGrp="1"/>
          </p:cNvSpPr>
          <p:nvPr>
            <p:ph type="ctrTitle"/>
          </p:nvPr>
        </p:nvSpPr>
        <p:spPr/>
        <p:txBody>
          <a:bodyPr/>
          <a:lstStyle/>
          <a:p>
            <a:r>
              <a:rPr lang="en-US" dirty="0"/>
              <a:t>Method overriding</a:t>
            </a:r>
          </a:p>
        </p:txBody>
      </p:sp>
      <p:sp>
        <p:nvSpPr>
          <p:cNvPr id="5" name="Subtitle 4">
            <a:extLst>
              <a:ext uri="{FF2B5EF4-FFF2-40B4-BE49-F238E27FC236}">
                <a16:creationId xmlns:a16="http://schemas.microsoft.com/office/drawing/2014/main" id="{601AA7A7-F4B7-DF9D-971D-4987C616CF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94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0E5C-0A3B-49E6-8CC1-38BC4BBA2DEC}"/>
              </a:ext>
            </a:extLst>
          </p:cNvPr>
          <p:cNvSpPr>
            <a:spLocks noGrp="1"/>
          </p:cNvSpPr>
          <p:nvPr>
            <p:ph type="title"/>
          </p:nvPr>
        </p:nvSpPr>
        <p:spPr>
          <a:xfrm>
            <a:off x="730046" y="452283"/>
            <a:ext cx="10515600" cy="658762"/>
          </a:xfrm>
        </p:spPr>
        <p:txBody>
          <a:bodyPr>
            <a:normAutofit fontScale="90000"/>
          </a:bodyPr>
          <a:lstStyle/>
          <a:p>
            <a:r>
              <a:rPr lang="en-US" b="1" dirty="0">
                <a:solidFill>
                  <a:srgbClr val="0070C0"/>
                </a:solidFill>
              </a:rPr>
              <a:t>Method overriding:</a:t>
            </a:r>
            <a:endParaRPr lang="en-IN" dirty="0">
              <a:solidFill>
                <a:srgbClr val="0070C0"/>
              </a:solidFill>
            </a:endParaRPr>
          </a:p>
        </p:txBody>
      </p:sp>
      <p:sp>
        <p:nvSpPr>
          <p:cNvPr id="3" name="Content Placeholder 2">
            <a:extLst>
              <a:ext uri="{FF2B5EF4-FFF2-40B4-BE49-F238E27FC236}">
                <a16:creationId xmlns:a16="http://schemas.microsoft.com/office/drawing/2014/main" id="{5B986F10-2227-489E-835D-41763EB113A9}"/>
              </a:ext>
            </a:extLst>
          </p:cNvPr>
          <p:cNvSpPr>
            <a:spLocks noGrp="1"/>
          </p:cNvSpPr>
          <p:nvPr>
            <p:ph idx="1"/>
          </p:nvPr>
        </p:nvSpPr>
        <p:spPr>
          <a:xfrm>
            <a:off x="730046" y="1337186"/>
            <a:ext cx="10515600" cy="5397911"/>
          </a:xfrm>
        </p:spPr>
        <p:txBody>
          <a:bodyPr/>
          <a:lstStyle/>
          <a:p>
            <a:pPr>
              <a:buFont typeface="Wingdings" panose="05000000000000000000" pitchFamily="2" charset="2"/>
              <a:buChar char="Ø"/>
            </a:pPr>
            <a:r>
              <a:rPr lang="en-US" dirty="0"/>
              <a:t>Rewriting a parent class method in child class is called Method overriding.</a:t>
            </a:r>
          </a:p>
          <a:p>
            <a:pPr marL="0" indent="0">
              <a:buNone/>
            </a:pPr>
            <a:endParaRPr lang="en-US" dirty="0"/>
          </a:p>
          <a:p>
            <a:pPr>
              <a:buFont typeface="Wingdings" panose="05000000000000000000" pitchFamily="2" charset="2"/>
              <a:buChar char="Ø"/>
            </a:pPr>
            <a:r>
              <a:rPr lang="en-IN" dirty="0"/>
              <a:t>Overriding concept is possible </a:t>
            </a:r>
            <a:r>
              <a:rPr lang="en-US" dirty="0"/>
              <a:t>if and only if </a:t>
            </a:r>
            <a:r>
              <a:rPr lang="en-IN" dirty="0"/>
              <a:t>two classes should be in Parent – Child relationship.</a:t>
            </a:r>
          </a:p>
          <a:p>
            <a:pPr marL="0" indent="0">
              <a:buNone/>
            </a:pPr>
            <a:endParaRPr lang="en-IN" dirty="0"/>
          </a:p>
          <a:p>
            <a:pPr>
              <a:buFont typeface="Wingdings" panose="05000000000000000000" pitchFamily="2" charset="2"/>
              <a:buChar char="Ø"/>
            </a:pPr>
            <a:r>
              <a:rPr lang="en-IN" dirty="0"/>
              <a:t>In Method overriding </a:t>
            </a:r>
            <a:r>
              <a:rPr lang="en-IN" b="1" dirty="0">
                <a:solidFill>
                  <a:srgbClr val="0070C0"/>
                </a:solidFill>
              </a:rPr>
              <a:t>JVM</a:t>
            </a:r>
            <a:r>
              <a:rPr lang="en-IN" dirty="0"/>
              <a:t> is the responsible for Method resolution based on object type.</a:t>
            </a:r>
          </a:p>
          <a:p>
            <a:pPr>
              <a:buFont typeface="Wingdings" panose="05000000000000000000" pitchFamily="2" charset="2"/>
              <a:buChar char="Ø"/>
            </a:pPr>
            <a:endParaRPr lang="en-IN" dirty="0"/>
          </a:p>
          <a:p>
            <a:pPr>
              <a:buFont typeface="Wingdings" panose="05000000000000000000" pitchFamily="2" charset="2"/>
              <a:buChar char="Ø"/>
            </a:pPr>
            <a:r>
              <a:rPr lang="en-IN" dirty="0"/>
              <a:t>This process also called as Dynamic binding (or) Late binding (or) Dynamic polymorphism.</a:t>
            </a:r>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6240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6972-22EC-4308-93CC-7663B47F1C2D}"/>
              </a:ext>
            </a:extLst>
          </p:cNvPr>
          <p:cNvSpPr>
            <a:spLocks noGrp="1"/>
          </p:cNvSpPr>
          <p:nvPr>
            <p:ph type="title"/>
          </p:nvPr>
        </p:nvSpPr>
        <p:spPr>
          <a:xfrm>
            <a:off x="739346" y="117990"/>
            <a:ext cx="10515600" cy="845837"/>
          </a:xfrm>
        </p:spPr>
        <p:txBody>
          <a:bodyPr>
            <a:normAutofit/>
          </a:bodyPr>
          <a:lstStyle/>
          <a:p>
            <a:r>
              <a:rPr lang="en-US" sz="4000" b="1" dirty="0">
                <a:solidFill>
                  <a:srgbClr val="0070C0"/>
                </a:solidFill>
              </a:rPr>
              <a:t>Rules for overriding</a:t>
            </a:r>
            <a:endParaRPr lang="en-IN" sz="4000" b="1" dirty="0">
              <a:solidFill>
                <a:srgbClr val="0070C0"/>
              </a:solidFill>
            </a:endParaRPr>
          </a:p>
        </p:txBody>
      </p:sp>
      <p:sp>
        <p:nvSpPr>
          <p:cNvPr id="3" name="Content Placeholder 2">
            <a:extLst>
              <a:ext uri="{FF2B5EF4-FFF2-40B4-BE49-F238E27FC236}">
                <a16:creationId xmlns:a16="http://schemas.microsoft.com/office/drawing/2014/main" id="{4AFE4CDF-5176-4359-B769-5E28145E7039}"/>
              </a:ext>
            </a:extLst>
          </p:cNvPr>
          <p:cNvSpPr>
            <a:spLocks noGrp="1"/>
          </p:cNvSpPr>
          <p:nvPr>
            <p:ph idx="1"/>
          </p:nvPr>
        </p:nvSpPr>
        <p:spPr>
          <a:xfrm>
            <a:off x="511277" y="963827"/>
            <a:ext cx="11415251" cy="5613954"/>
          </a:xfrm>
        </p:spPr>
        <p:txBody>
          <a:bodyPr>
            <a:normAutofit lnSpcReduction="10000"/>
          </a:bodyPr>
          <a:lstStyle/>
          <a:p>
            <a:pPr>
              <a:buFont typeface="Wingdings" panose="05000000000000000000" pitchFamily="2" charset="2"/>
              <a:buChar char="Ø"/>
            </a:pPr>
            <a:r>
              <a:rPr lang="en-US" dirty="0"/>
              <a:t>In method overriding method name and method signature should be same.</a:t>
            </a:r>
          </a:p>
          <a:p>
            <a:pPr>
              <a:buFont typeface="Wingdings" panose="05000000000000000000" pitchFamily="2" charset="2"/>
              <a:buChar char="Ø"/>
            </a:pPr>
            <a:endParaRPr lang="en-US" dirty="0"/>
          </a:p>
          <a:p>
            <a:pPr>
              <a:buFont typeface="Wingdings" panose="05000000000000000000" pitchFamily="2" charset="2"/>
              <a:buChar char="Ø"/>
            </a:pPr>
            <a:r>
              <a:rPr lang="en-US" b="1" dirty="0">
                <a:solidFill>
                  <a:srgbClr val="0070C0"/>
                </a:solidFill>
              </a:rPr>
              <a:t>Return type: </a:t>
            </a:r>
            <a:r>
              <a:rPr lang="en-US" dirty="0"/>
              <a:t>Must be same (optionally covariant type )</a:t>
            </a:r>
          </a:p>
          <a:p>
            <a:pPr marL="0" indent="0">
              <a:buNone/>
            </a:pPr>
            <a:endParaRPr lang="en-US" dirty="0"/>
          </a:p>
          <a:p>
            <a:pPr>
              <a:buFont typeface="Wingdings" panose="05000000000000000000" pitchFamily="2" charset="2"/>
              <a:buChar char="Ø"/>
            </a:pPr>
            <a:r>
              <a:rPr lang="en-US" b="1" dirty="0">
                <a:solidFill>
                  <a:srgbClr val="0070C0"/>
                </a:solidFill>
              </a:rPr>
              <a:t>Modifier : </a:t>
            </a:r>
            <a:r>
              <a:rPr lang="en-US" dirty="0"/>
              <a:t>Method scope should not decrease</a:t>
            </a:r>
          </a:p>
          <a:p>
            <a:pPr>
              <a:buFont typeface="Wingdings" panose="05000000000000000000" pitchFamily="2" charset="2"/>
              <a:buChar char="Ø"/>
            </a:pPr>
            <a:endParaRPr lang="en-US" dirty="0"/>
          </a:p>
          <a:p>
            <a:pPr>
              <a:buFont typeface="Wingdings" panose="05000000000000000000" pitchFamily="2" charset="2"/>
              <a:buChar char="Ø"/>
            </a:pPr>
            <a:r>
              <a:rPr lang="en-US" dirty="0"/>
              <a:t>Scope order as follows : </a:t>
            </a:r>
            <a:r>
              <a:rPr lang="en-US" b="1" dirty="0">
                <a:solidFill>
                  <a:srgbClr val="0070C0"/>
                </a:solidFill>
              </a:rPr>
              <a:t>public&gt;protected&gt;default&gt;private</a:t>
            </a:r>
          </a:p>
          <a:p>
            <a:pPr>
              <a:buFont typeface="Wingdings" panose="05000000000000000000" pitchFamily="2" charset="2"/>
              <a:buChar char="Ø"/>
            </a:pPr>
            <a:endParaRPr lang="en-US" b="1" dirty="0">
              <a:solidFill>
                <a:srgbClr val="002060"/>
              </a:solidFill>
            </a:endParaRPr>
          </a:p>
          <a:p>
            <a:pPr>
              <a:buFont typeface="Wingdings" panose="05000000000000000000" pitchFamily="2" charset="2"/>
              <a:buChar char="Ø"/>
            </a:pPr>
            <a:r>
              <a:rPr lang="en-US" dirty="0"/>
              <a:t>Possible cases:</a:t>
            </a:r>
          </a:p>
          <a:p>
            <a:pPr lvl="1">
              <a:buFont typeface="Wingdings" panose="05000000000000000000" pitchFamily="2" charset="2"/>
              <a:buChar char="Ø"/>
            </a:pPr>
            <a:r>
              <a:rPr lang="en-US" dirty="0"/>
              <a:t>public        </a:t>
            </a:r>
            <a:r>
              <a:rPr lang="en-US" dirty="0">
                <a:sym typeface="Wingdings" panose="05000000000000000000" pitchFamily="2" charset="2"/>
              </a:rPr>
              <a:t>  public</a:t>
            </a:r>
          </a:p>
          <a:p>
            <a:pPr lvl="1">
              <a:buFont typeface="Wingdings" panose="05000000000000000000" pitchFamily="2" charset="2"/>
              <a:buChar char="Ø"/>
            </a:pPr>
            <a:r>
              <a:rPr lang="en-US" dirty="0">
                <a:sym typeface="Wingdings" panose="05000000000000000000" pitchFamily="2" charset="2"/>
              </a:rPr>
              <a:t>protected   protected, public</a:t>
            </a:r>
          </a:p>
          <a:p>
            <a:pPr lvl="1">
              <a:buFont typeface="Wingdings" panose="05000000000000000000" pitchFamily="2" charset="2"/>
              <a:buChar char="Ø"/>
            </a:pPr>
            <a:r>
              <a:rPr lang="en-US" dirty="0">
                <a:sym typeface="Wingdings" panose="05000000000000000000" pitchFamily="2" charset="2"/>
              </a:rPr>
              <a:t>default        default, protected, public</a:t>
            </a:r>
          </a:p>
          <a:p>
            <a:pPr lvl="1">
              <a:buFont typeface="Wingdings" panose="05000000000000000000" pitchFamily="2" charset="2"/>
              <a:buChar char="Ø"/>
            </a:pPr>
            <a:r>
              <a:rPr lang="en-US" dirty="0">
                <a:sym typeface="Wingdings" panose="05000000000000000000" pitchFamily="2" charset="2"/>
              </a:rPr>
              <a:t>private               </a:t>
            </a:r>
            <a:r>
              <a:rPr lang="en-US" b="1" dirty="0">
                <a:solidFill>
                  <a:srgbClr val="002060"/>
                </a:solidFill>
                <a:sym typeface="Wingdings" panose="05000000000000000000" pitchFamily="2" charset="2"/>
              </a:rPr>
              <a:t>(Private methods are can not be override)</a:t>
            </a:r>
            <a:endParaRPr lang="en-US" b="1" dirty="0">
              <a:solidFill>
                <a:srgbClr val="002060"/>
              </a:solidFill>
            </a:endParaRPr>
          </a:p>
          <a:p>
            <a:endParaRPr lang="en-US" dirty="0"/>
          </a:p>
          <a:p>
            <a:endParaRPr lang="en-IN" dirty="0"/>
          </a:p>
        </p:txBody>
      </p:sp>
      <p:sp>
        <p:nvSpPr>
          <p:cNvPr id="4" name="Multiplication Sign 3">
            <a:extLst>
              <a:ext uri="{FF2B5EF4-FFF2-40B4-BE49-F238E27FC236}">
                <a16:creationId xmlns:a16="http://schemas.microsoft.com/office/drawing/2014/main" id="{A325E9B2-AC13-4896-8A1D-C7EEF7825C03}"/>
              </a:ext>
            </a:extLst>
          </p:cNvPr>
          <p:cNvSpPr/>
          <p:nvPr/>
        </p:nvSpPr>
        <p:spPr>
          <a:xfrm>
            <a:off x="3028335" y="6061584"/>
            <a:ext cx="403123" cy="6784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02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25DB8-850D-4CDC-B197-3787DDEC2D3F}"/>
              </a:ext>
            </a:extLst>
          </p:cNvPr>
          <p:cNvSpPr>
            <a:spLocks noGrp="1"/>
          </p:cNvSpPr>
          <p:nvPr>
            <p:ph idx="1"/>
          </p:nvPr>
        </p:nvSpPr>
        <p:spPr>
          <a:xfrm>
            <a:off x="454741" y="302342"/>
            <a:ext cx="11235813" cy="6253316"/>
          </a:xfrm>
        </p:spPr>
        <p:txBody>
          <a:bodyPr>
            <a:normAutofit/>
          </a:bodyPr>
          <a:lstStyle/>
          <a:p>
            <a:pPr>
              <a:buFont typeface="Wingdings" panose="05000000000000000000" pitchFamily="2" charset="2"/>
              <a:buChar char="Ø"/>
            </a:pPr>
            <a:r>
              <a:rPr lang="en-US" b="1" dirty="0">
                <a:solidFill>
                  <a:srgbClr val="0070C0"/>
                </a:solidFill>
              </a:rPr>
              <a:t>Static methods</a:t>
            </a:r>
            <a:r>
              <a:rPr lang="en-US" dirty="0"/>
              <a:t>: For static Methods overriding concept is not applicable. But Method hiding is possible.</a:t>
            </a:r>
          </a:p>
          <a:p>
            <a:pPr>
              <a:buFont typeface="Wingdings" panose="05000000000000000000" pitchFamily="2" charset="2"/>
              <a:buChar char="Ø"/>
            </a:pPr>
            <a:r>
              <a:rPr lang="en-US" dirty="0"/>
              <a:t>In Method hiding compiler is the responsible for method resolution.</a:t>
            </a:r>
            <a:endParaRPr lang="en-IN" dirty="0"/>
          </a:p>
          <a:p>
            <a:pPr marL="457200" lvl="1" indent="0">
              <a:buNone/>
            </a:pPr>
            <a:endParaRPr lang="en-IN" dirty="0"/>
          </a:p>
          <a:p>
            <a:pPr marL="457200" lvl="1" indent="0">
              <a:buNone/>
            </a:pPr>
            <a:r>
              <a:rPr lang="en-IN" dirty="0"/>
              <a:t>Ex: Method hiding</a:t>
            </a:r>
          </a:p>
          <a:p>
            <a:pPr marL="914400" lvl="2" indent="0">
              <a:buNone/>
            </a:pPr>
            <a:r>
              <a:rPr lang="en-US" altLang="en-US" sz="1800" dirty="0">
                <a:solidFill>
                  <a:srgbClr val="0033B3"/>
                </a:solidFill>
                <a:latin typeface="Courier New" panose="02070309020205020404" pitchFamily="49" charset="0"/>
                <a:cs typeface="Courier New" panose="02070309020205020404" pitchFamily="49" charset="0"/>
              </a:rPr>
              <a:t>class </a:t>
            </a:r>
            <a:r>
              <a:rPr lang="en-US" altLang="en-US" sz="1800" dirty="0">
                <a:solidFill>
                  <a:srgbClr val="000000"/>
                </a:solidFill>
                <a:latin typeface="Courier New" panose="02070309020205020404" pitchFamily="49" charset="0"/>
                <a:cs typeface="Courier New" panose="02070309020205020404" pitchFamily="49" charset="0"/>
              </a:rPr>
              <a:t>Parent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r>
              <a:rPr lang="en-US" altLang="en-US" sz="1800" dirty="0">
                <a:solidFill>
                  <a:srgbClr val="0033B3"/>
                </a:solidFill>
                <a:latin typeface="Courier New" panose="02070309020205020404" pitchFamily="49" charset="0"/>
                <a:cs typeface="Courier New" panose="02070309020205020404" pitchFamily="49" charset="0"/>
              </a:rPr>
              <a:t>public </a:t>
            </a:r>
            <a:r>
              <a:rPr lang="en-US" altLang="en-US" sz="1800" b="1" dirty="0">
                <a:solidFill>
                  <a:srgbClr val="0033B3"/>
                </a:solidFill>
                <a:latin typeface="Courier New" panose="02070309020205020404" pitchFamily="49" charset="0"/>
                <a:cs typeface="Courier New" panose="02070309020205020404" pitchFamily="49" charset="0"/>
              </a:rPr>
              <a:t>static</a:t>
            </a:r>
            <a:r>
              <a:rPr lang="en-US" altLang="en-US" sz="1800" dirty="0">
                <a:solidFill>
                  <a:srgbClr val="0033B3"/>
                </a:solidFill>
                <a:latin typeface="Courier New" panose="02070309020205020404" pitchFamily="49" charset="0"/>
                <a:cs typeface="Courier New" panose="02070309020205020404" pitchFamily="49" charset="0"/>
              </a:rPr>
              <a:t> void </a:t>
            </a:r>
            <a:r>
              <a:rPr lang="en-US" altLang="en-US" sz="1800" dirty="0">
                <a:solidFill>
                  <a:srgbClr val="00627A"/>
                </a:solidFill>
                <a:latin typeface="Courier New" panose="02070309020205020404" pitchFamily="49" charset="0"/>
                <a:cs typeface="Courier New" panose="02070309020205020404" pitchFamily="49" charset="0"/>
              </a:rPr>
              <a:t>m1</a:t>
            </a: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dirty="0" err="1">
                <a:solidFill>
                  <a:srgbClr val="080808"/>
                </a:solidFill>
                <a:latin typeface="Courier New" panose="02070309020205020404" pitchFamily="49" charset="0"/>
                <a:cs typeface="Courier New" panose="02070309020205020404" pitchFamily="49" charset="0"/>
              </a:rPr>
              <a:t>.</a:t>
            </a:r>
            <a:r>
              <a:rPr lang="en-US" altLang="en-US" sz="1800" i="1" dirty="0" err="1">
                <a:solidFill>
                  <a:srgbClr val="871094"/>
                </a:solidFill>
                <a:latin typeface="Courier New" panose="02070309020205020404" pitchFamily="49" charset="0"/>
                <a:cs typeface="Courier New" panose="02070309020205020404" pitchFamily="49" charset="0"/>
              </a:rPr>
              <a:t>out</a:t>
            </a:r>
            <a:r>
              <a:rPr lang="en-US" altLang="en-US" sz="1800" dirty="0" err="1">
                <a:solidFill>
                  <a:srgbClr val="080808"/>
                </a:solidFill>
                <a:latin typeface="Courier New" panose="02070309020205020404" pitchFamily="49" charset="0"/>
                <a:cs typeface="Courier New" panose="02070309020205020404" pitchFamily="49" charset="0"/>
              </a:rPr>
              <a:t>.println</a:t>
            </a:r>
            <a:r>
              <a:rPr lang="en-US" altLang="en-US" sz="1800" dirty="0">
                <a:solidFill>
                  <a:srgbClr val="080808"/>
                </a:solidFill>
                <a:latin typeface="Courier New" panose="02070309020205020404" pitchFamily="49" charset="0"/>
                <a:cs typeface="Courier New" panose="02070309020205020404" pitchFamily="49" charset="0"/>
              </a:rPr>
              <a:t>(</a:t>
            </a:r>
            <a:r>
              <a:rPr lang="en-US" altLang="en-US" sz="1800" dirty="0">
                <a:solidFill>
                  <a:srgbClr val="067D17"/>
                </a:solidFill>
                <a:latin typeface="Courier New" panose="02070309020205020404" pitchFamily="49" charset="0"/>
                <a:cs typeface="Courier New" panose="02070309020205020404" pitchFamily="49" charset="0"/>
              </a:rPr>
              <a:t>"Parent class method"</a:t>
            </a: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br>
              <a:rPr lang="en-US" altLang="en-US" sz="1800" dirty="0">
                <a:solidFill>
                  <a:srgbClr val="080808"/>
                </a:solidFill>
                <a:latin typeface="Courier New" panose="02070309020205020404" pitchFamily="49" charset="0"/>
                <a:cs typeface="Courier New" panose="02070309020205020404" pitchFamily="49" charset="0"/>
              </a:rPr>
            </a:b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033B3"/>
                </a:solidFill>
                <a:latin typeface="Courier New" panose="02070309020205020404" pitchFamily="49" charset="0"/>
                <a:cs typeface="Courier New" panose="02070309020205020404" pitchFamily="49" charset="0"/>
              </a:rPr>
              <a:t>class </a:t>
            </a:r>
            <a:r>
              <a:rPr lang="en-US" altLang="en-US" sz="1800" dirty="0">
                <a:solidFill>
                  <a:srgbClr val="000000"/>
                </a:solidFill>
                <a:latin typeface="Courier New" panose="02070309020205020404" pitchFamily="49" charset="0"/>
                <a:cs typeface="Courier New" panose="02070309020205020404" pitchFamily="49" charset="0"/>
              </a:rPr>
              <a:t>Child </a:t>
            </a:r>
            <a:r>
              <a:rPr lang="en-US" altLang="en-US" sz="1800" dirty="0">
                <a:solidFill>
                  <a:srgbClr val="0033B3"/>
                </a:solidFill>
                <a:latin typeface="Courier New" panose="02070309020205020404" pitchFamily="49" charset="0"/>
                <a:cs typeface="Courier New" panose="02070309020205020404" pitchFamily="49" charset="0"/>
              </a:rPr>
              <a:t>extends </a:t>
            </a:r>
            <a:r>
              <a:rPr lang="en-US" altLang="en-US" sz="1800" dirty="0">
                <a:solidFill>
                  <a:srgbClr val="000000"/>
                </a:solidFill>
                <a:latin typeface="Courier New" panose="02070309020205020404" pitchFamily="49" charset="0"/>
                <a:cs typeface="Courier New" panose="02070309020205020404" pitchFamily="49" charset="0"/>
              </a:rPr>
              <a:t>Parent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r>
              <a:rPr lang="en-US" altLang="en-US" sz="1800" dirty="0">
                <a:solidFill>
                  <a:srgbClr val="0033B3"/>
                </a:solidFill>
                <a:latin typeface="Courier New" panose="02070309020205020404" pitchFamily="49" charset="0"/>
                <a:cs typeface="Courier New" panose="02070309020205020404" pitchFamily="49" charset="0"/>
              </a:rPr>
              <a:t>public  </a:t>
            </a:r>
            <a:r>
              <a:rPr lang="en-US" altLang="en-US" sz="1800" b="1" dirty="0">
                <a:solidFill>
                  <a:srgbClr val="0070C0"/>
                </a:solidFill>
                <a:latin typeface="Courier New" panose="02070309020205020404" pitchFamily="49" charset="0"/>
                <a:cs typeface="Courier New" panose="02070309020205020404" pitchFamily="49" charset="0"/>
              </a:rPr>
              <a:t> static </a:t>
            </a:r>
            <a:r>
              <a:rPr lang="en-US" altLang="en-US" sz="1800" dirty="0">
                <a:solidFill>
                  <a:srgbClr val="0033B3"/>
                </a:solidFill>
                <a:latin typeface="Courier New" panose="02070309020205020404" pitchFamily="49" charset="0"/>
                <a:cs typeface="Courier New" panose="02070309020205020404" pitchFamily="49" charset="0"/>
              </a:rPr>
              <a:t>void </a:t>
            </a:r>
            <a:r>
              <a:rPr lang="en-US" altLang="en-US" sz="1800" dirty="0">
                <a:solidFill>
                  <a:srgbClr val="00627A"/>
                </a:solidFill>
                <a:latin typeface="Courier New" panose="02070309020205020404" pitchFamily="49" charset="0"/>
                <a:cs typeface="Courier New" panose="02070309020205020404" pitchFamily="49" charset="0"/>
              </a:rPr>
              <a:t>m1</a:t>
            </a: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dirty="0" err="1">
                <a:solidFill>
                  <a:srgbClr val="080808"/>
                </a:solidFill>
                <a:latin typeface="Courier New" panose="02070309020205020404" pitchFamily="49" charset="0"/>
                <a:cs typeface="Courier New" panose="02070309020205020404" pitchFamily="49" charset="0"/>
              </a:rPr>
              <a:t>.</a:t>
            </a:r>
            <a:r>
              <a:rPr lang="en-US" altLang="en-US" sz="1800" i="1" dirty="0" err="1">
                <a:solidFill>
                  <a:srgbClr val="871094"/>
                </a:solidFill>
                <a:latin typeface="Courier New" panose="02070309020205020404" pitchFamily="49" charset="0"/>
                <a:cs typeface="Courier New" panose="02070309020205020404" pitchFamily="49" charset="0"/>
              </a:rPr>
              <a:t>out</a:t>
            </a:r>
            <a:r>
              <a:rPr lang="en-US" altLang="en-US" sz="1800" dirty="0" err="1">
                <a:solidFill>
                  <a:srgbClr val="080808"/>
                </a:solidFill>
                <a:latin typeface="Courier New" panose="02070309020205020404" pitchFamily="49" charset="0"/>
                <a:cs typeface="Courier New" panose="02070309020205020404" pitchFamily="49" charset="0"/>
              </a:rPr>
              <a:t>.println</a:t>
            </a:r>
            <a:r>
              <a:rPr lang="en-US" altLang="en-US" sz="1800" dirty="0">
                <a:solidFill>
                  <a:srgbClr val="080808"/>
                </a:solidFill>
                <a:latin typeface="Courier New" panose="02070309020205020404" pitchFamily="49" charset="0"/>
                <a:cs typeface="Courier New" panose="02070309020205020404" pitchFamily="49" charset="0"/>
              </a:rPr>
              <a:t>(</a:t>
            </a:r>
            <a:r>
              <a:rPr lang="en-US" altLang="en-US" sz="1800" dirty="0">
                <a:solidFill>
                  <a:srgbClr val="067D17"/>
                </a:solidFill>
                <a:latin typeface="Courier New" panose="02070309020205020404" pitchFamily="49" charset="0"/>
                <a:cs typeface="Courier New" panose="02070309020205020404" pitchFamily="49" charset="0"/>
              </a:rPr>
              <a:t>"Child class method"</a:t>
            </a:r>
            <a:r>
              <a:rPr lang="en-US" altLang="en-US" sz="1800" dirty="0">
                <a:solidFill>
                  <a:srgbClr val="080808"/>
                </a:solidFill>
                <a:latin typeface="Courier New" panose="02070309020205020404" pitchFamily="49" charset="0"/>
                <a:cs typeface="Courier New" panose="02070309020205020404" pitchFamily="49" charset="0"/>
              </a:rPr>
              <a:t>);</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    }</a:t>
            </a:r>
            <a:br>
              <a:rPr lang="en-US" altLang="en-US" sz="1800" dirty="0">
                <a:solidFill>
                  <a:srgbClr val="080808"/>
                </a:solidFill>
                <a:latin typeface="Courier New" panose="02070309020205020404" pitchFamily="49" charset="0"/>
                <a:cs typeface="Courier New" panose="02070309020205020404" pitchFamily="49" charset="0"/>
              </a:rPr>
            </a:br>
            <a:r>
              <a:rPr lang="en-US" altLang="en-US" sz="1800" dirty="0">
                <a:solidFill>
                  <a:srgbClr val="080808"/>
                </a:solidFill>
                <a:latin typeface="Courier New" panose="02070309020205020404" pitchFamily="49" charset="0"/>
                <a:cs typeface="Courier New" panose="02070309020205020404" pitchFamily="49" charset="0"/>
              </a:rPr>
              <a:t>}</a:t>
            </a:r>
            <a:endParaRPr lang="en-US" altLang="en-US" sz="1800" dirty="0">
              <a:latin typeface="Arial" panose="020B0604020202020204" pitchFamily="34" charset="0"/>
            </a:endParaRPr>
          </a:p>
          <a:p>
            <a:pPr marL="457200" lvl="1" indent="0">
              <a:buNone/>
            </a:pPr>
            <a:endParaRPr lang="en-IN" dirty="0"/>
          </a:p>
          <a:p>
            <a:pPr marL="457200" lvl="1" indent="0">
              <a:buNone/>
            </a:pPr>
            <a:endParaRPr lang="en-US" dirty="0"/>
          </a:p>
        </p:txBody>
      </p:sp>
    </p:spTree>
    <p:extLst>
      <p:ext uri="{BB962C8B-B14F-4D97-AF65-F5344CB8AC3E}">
        <p14:creationId xmlns:p14="http://schemas.microsoft.com/office/powerpoint/2010/main" val="17083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4BF80-37BF-4976-9219-89C4069B1FA2}"/>
              </a:ext>
            </a:extLst>
          </p:cNvPr>
          <p:cNvSpPr>
            <a:spLocks noGrp="1"/>
          </p:cNvSpPr>
          <p:nvPr>
            <p:ph idx="1"/>
          </p:nvPr>
        </p:nvSpPr>
        <p:spPr>
          <a:xfrm>
            <a:off x="838200" y="1759973"/>
            <a:ext cx="10515600" cy="3588775"/>
          </a:xfrm>
        </p:spPr>
        <p:txBody>
          <a:bodyPr/>
          <a:lstStyle/>
          <a:p>
            <a:pPr>
              <a:buFont typeface="Wingdings" panose="05000000000000000000" pitchFamily="2" charset="2"/>
              <a:buChar char="Ø"/>
            </a:pPr>
            <a:r>
              <a:rPr lang="en-US" b="1" dirty="0">
                <a:solidFill>
                  <a:srgbClr val="0070C0"/>
                </a:solidFill>
              </a:rPr>
              <a:t>final</a:t>
            </a:r>
            <a:r>
              <a:rPr lang="en-US" dirty="0">
                <a:solidFill>
                  <a:srgbClr val="0070C0"/>
                </a:solidFill>
              </a:rPr>
              <a:t> Methods</a:t>
            </a:r>
            <a:r>
              <a:rPr lang="en-US" dirty="0"/>
              <a:t>: final Methods </a:t>
            </a:r>
            <a:r>
              <a:rPr lang="en-IN" b="0" i="0" dirty="0">
                <a:solidFill>
                  <a:srgbClr val="292929"/>
                </a:solidFill>
                <a:effectLst/>
                <a:latin typeface="medium-content-serif-font"/>
              </a:rPr>
              <a:t> cannot be overridden.</a:t>
            </a:r>
            <a:r>
              <a:rPr lang="en-US" dirty="0"/>
              <a:t>.</a:t>
            </a:r>
          </a:p>
          <a:p>
            <a:pPr marL="0" indent="0">
              <a:buNone/>
            </a:pPr>
            <a:endParaRPr lang="en-US" dirty="0"/>
          </a:p>
          <a:p>
            <a:pPr>
              <a:buFont typeface="Wingdings" panose="05000000000000000000" pitchFamily="2" charset="2"/>
              <a:buChar char="Ø"/>
            </a:pPr>
            <a:r>
              <a:rPr lang="en-US" dirty="0"/>
              <a:t>final		 </a:t>
            </a:r>
            <a:r>
              <a:rPr lang="en-US" dirty="0">
                <a:sym typeface="Wingdings" panose="05000000000000000000" pitchFamily="2" charset="2"/>
              </a:rPr>
              <a:t>	 final ,Non final (Overriding is not possible)</a:t>
            </a:r>
          </a:p>
          <a:p>
            <a:pPr>
              <a:buFont typeface="Wingdings" panose="05000000000000000000" pitchFamily="2" charset="2"/>
              <a:buChar char="Ø"/>
            </a:pPr>
            <a:r>
              <a:rPr lang="en-US" dirty="0">
                <a:sym typeface="Wingdings" panose="05000000000000000000" pitchFamily="2" charset="2"/>
              </a:rPr>
              <a:t>Non final  	 	 final (Overriding is possible)</a:t>
            </a:r>
            <a:endParaRPr lang="en-US" dirty="0"/>
          </a:p>
          <a:p>
            <a:endParaRPr lang="en-IN" dirty="0"/>
          </a:p>
        </p:txBody>
      </p:sp>
    </p:spTree>
    <p:extLst>
      <p:ext uri="{BB962C8B-B14F-4D97-AF65-F5344CB8AC3E}">
        <p14:creationId xmlns:p14="http://schemas.microsoft.com/office/powerpoint/2010/main" val="2384767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4FE1B7-F59F-1CD4-BE9A-83EC27BB95D7}"/>
              </a:ext>
            </a:extLst>
          </p:cNvPr>
          <p:cNvSpPr>
            <a:spLocks noGrp="1"/>
          </p:cNvSpPr>
          <p:nvPr>
            <p:ph type="ctrTitle"/>
          </p:nvPr>
        </p:nvSpPr>
        <p:spPr/>
        <p:txBody>
          <a:bodyPr/>
          <a:lstStyle/>
          <a:p>
            <a:r>
              <a:rPr lang="en-US" dirty="0"/>
              <a:t>Dynamic method dispatch</a:t>
            </a:r>
          </a:p>
        </p:txBody>
      </p:sp>
      <p:sp>
        <p:nvSpPr>
          <p:cNvPr id="5" name="Subtitle 4">
            <a:extLst>
              <a:ext uri="{FF2B5EF4-FFF2-40B4-BE49-F238E27FC236}">
                <a16:creationId xmlns:a16="http://schemas.microsoft.com/office/drawing/2014/main" id="{4A29448E-8D9C-BBE6-D7BC-40C8C3104C9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5316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8576-660B-79D5-2A8A-8787767FF4A6}"/>
              </a:ext>
            </a:extLst>
          </p:cNvPr>
          <p:cNvSpPr>
            <a:spLocks noGrp="1"/>
          </p:cNvSpPr>
          <p:nvPr>
            <p:ph type="title"/>
          </p:nvPr>
        </p:nvSpPr>
        <p:spPr/>
        <p:txBody>
          <a:bodyPr/>
          <a:lstStyle/>
          <a:p>
            <a:r>
              <a:rPr lang="en-US" dirty="0"/>
              <a:t>Dynamic method dispatch</a:t>
            </a:r>
          </a:p>
        </p:txBody>
      </p:sp>
      <p:sp>
        <p:nvSpPr>
          <p:cNvPr id="3" name="Content Placeholder 2">
            <a:extLst>
              <a:ext uri="{FF2B5EF4-FFF2-40B4-BE49-F238E27FC236}">
                <a16:creationId xmlns:a16="http://schemas.microsoft.com/office/drawing/2014/main" id="{E0FEFFAA-2D0E-0569-75A2-8ABCF63D1B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263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7D6F4F-DB3D-9A6D-5AAC-333BCAD1D85C}"/>
              </a:ext>
            </a:extLst>
          </p:cNvPr>
          <p:cNvSpPr>
            <a:spLocks noGrp="1"/>
          </p:cNvSpPr>
          <p:nvPr>
            <p:ph type="ctrTitle"/>
          </p:nvPr>
        </p:nvSpPr>
        <p:spPr/>
        <p:txBody>
          <a:bodyPr/>
          <a:lstStyle/>
          <a:p>
            <a:r>
              <a:rPr lang="en-US" dirty="0"/>
              <a:t>Usage of final keyword</a:t>
            </a:r>
          </a:p>
        </p:txBody>
      </p:sp>
      <p:sp>
        <p:nvSpPr>
          <p:cNvPr id="5" name="Subtitle 4">
            <a:extLst>
              <a:ext uri="{FF2B5EF4-FFF2-40B4-BE49-F238E27FC236}">
                <a16:creationId xmlns:a16="http://schemas.microsoft.com/office/drawing/2014/main" id="{409E618F-9BDA-8965-1356-D35F9B0316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07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E6853-1718-4D88-85F8-CCF935947642}"/>
              </a:ext>
            </a:extLst>
          </p:cNvPr>
          <p:cNvSpPr>
            <a:spLocks noGrp="1"/>
          </p:cNvSpPr>
          <p:nvPr>
            <p:ph idx="1"/>
          </p:nvPr>
        </p:nvSpPr>
        <p:spPr>
          <a:xfrm>
            <a:off x="440576" y="1061884"/>
            <a:ext cx="11388436" cy="5115079"/>
          </a:xfrm>
        </p:spPr>
        <p:txBody>
          <a:bodyPr>
            <a:normAutofit/>
          </a:bodyPr>
          <a:lstStyle/>
          <a:p>
            <a:pPr marR="1114425" lvl="0">
              <a:buSzPts val="1100"/>
              <a:buFont typeface="Wingdings" panose="05000000000000000000" pitchFamily="2" charset="2"/>
              <a:buChar char="Ø"/>
              <a:tabLst>
                <a:tab pos="597535" algn="l"/>
              </a:tabLst>
            </a:pPr>
            <a:r>
              <a:rPr lang="en-US" dirty="0">
                <a:effectLst/>
                <a:ea typeface="Calibri" panose="020F0502020204030204" pitchFamily="34" charset="0"/>
              </a:rPr>
              <a:t>The main purpose of the inheritance is code extensibility whenever we are extending automatically the code is</a:t>
            </a:r>
            <a:r>
              <a:rPr lang="en-US" spc="-10" dirty="0">
                <a:effectLst/>
                <a:ea typeface="Calibri" panose="020F0502020204030204" pitchFamily="34" charset="0"/>
              </a:rPr>
              <a:t> </a:t>
            </a:r>
            <a:r>
              <a:rPr lang="en-US" b="1" dirty="0">
                <a:effectLst/>
                <a:ea typeface="Calibri" panose="020F0502020204030204" pitchFamily="34" charset="0"/>
              </a:rPr>
              <a:t>reused</a:t>
            </a:r>
            <a:r>
              <a:rPr lang="en-US" dirty="0">
                <a:effectLst/>
                <a:ea typeface="Calibri" panose="020F0502020204030204" pitchFamily="34" charset="0"/>
              </a:rPr>
              <a:t>.</a:t>
            </a:r>
          </a:p>
          <a:p>
            <a:pPr marR="1114425" lvl="0">
              <a:buSzPts val="1100"/>
              <a:buFont typeface="Wingdings" panose="05000000000000000000" pitchFamily="2" charset="2"/>
              <a:buChar char="Ø"/>
              <a:tabLst>
                <a:tab pos="597535" algn="l"/>
              </a:tabLst>
            </a:pPr>
            <a:endParaRPr lang="en-IN" dirty="0">
              <a:effectLst/>
              <a:ea typeface="Calibri" panose="020F0502020204030204" pitchFamily="34" charset="0"/>
            </a:endParaRPr>
          </a:p>
          <a:p>
            <a:pPr marR="1114425">
              <a:buSzPts val="1100"/>
              <a:buFont typeface="Wingdings" panose="05000000000000000000" pitchFamily="2" charset="2"/>
              <a:buChar char="Ø"/>
              <a:tabLst>
                <a:tab pos="597535" algn="l"/>
              </a:tabLst>
            </a:pPr>
            <a:r>
              <a:rPr lang="en-US" dirty="0"/>
              <a:t>By using </a:t>
            </a:r>
            <a:r>
              <a:rPr lang="en-US" b="1" dirty="0"/>
              <a:t>extends </a:t>
            </a:r>
            <a:r>
              <a:rPr lang="en-US" dirty="0"/>
              <a:t>keyword we are achieving inheritance concept.</a:t>
            </a:r>
            <a:endParaRPr lang="en-IN" dirty="0"/>
          </a:p>
          <a:p>
            <a:pPr marR="876935" lvl="0">
              <a:spcBef>
                <a:spcPts val="5"/>
              </a:spcBef>
              <a:spcAft>
                <a:spcPts val="0"/>
              </a:spcAft>
              <a:buSzPts val="1100"/>
              <a:buFont typeface="Wingdings" panose="05000000000000000000" pitchFamily="2" charset="2"/>
              <a:buChar char="Ø"/>
              <a:tabLst>
                <a:tab pos="597535" algn="l"/>
              </a:tabLst>
            </a:pPr>
            <a:endParaRPr lang="en-IN" dirty="0">
              <a:effectLst/>
              <a:ea typeface="Calibri" panose="020F0502020204030204" pitchFamily="34" charset="0"/>
            </a:endParaRPr>
          </a:p>
          <a:p>
            <a:pPr marR="923290" lvl="0">
              <a:buSzPts val="1100"/>
              <a:buFont typeface="Wingdings" panose="05000000000000000000" pitchFamily="2" charset="2"/>
              <a:buChar char="Ø"/>
              <a:tabLst>
                <a:tab pos="597535" algn="l"/>
              </a:tabLst>
            </a:pPr>
            <a:r>
              <a:rPr lang="en-US" dirty="0">
                <a:effectLst/>
                <a:ea typeface="Calibri" panose="020F0502020204030204" pitchFamily="34" charset="0"/>
              </a:rPr>
              <a:t>Inheritance is also known as </a:t>
            </a:r>
            <a:r>
              <a:rPr lang="en-US" b="1" dirty="0">
                <a:solidFill>
                  <a:srgbClr val="002060"/>
                </a:solidFill>
                <a:effectLst/>
                <a:ea typeface="Calibri" panose="020F0502020204030204" pitchFamily="34" charset="0"/>
              </a:rPr>
              <a:t>is-a </a:t>
            </a:r>
            <a:r>
              <a:rPr lang="en-US" dirty="0">
                <a:effectLst/>
                <a:ea typeface="Calibri" panose="020F0502020204030204" pitchFamily="34" charset="0"/>
              </a:rPr>
              <a:t>relationship means two classes are belongs to the same hierarchy.</a:t>
            </a:r>
            <a:endParaRPr lang="en-IN"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0644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8B1AB-1C0A-42B7-AB26-08282C9D1387}"/>
              </a:ext>
            </a:extLst>
          </p:cNvPr>
          <p:cNvSpPr>
            <a:spLocks noGrp="1"/>
          </p:cNvSpPr>
          <p:nvPr>
            <p:ph idx="1"/>
          </p:nvPr>
        </p:nvSpPr>
        <p:spPr>
          <a:xfrm>
            <a:off x="894734" y="1691148"/>
            <a:ext cx="10459065" cy="4485815"/>
          </a:xfrm>
        </p:spPr>
        <p:txBody>
          <a:bodyPr>
            <a:normAutofit/>
          </a:bodyPr>
          <a:lstStyle/>
          <a:p>
            <a:pPr>
              <a:buFont typeface="Wingdings" panose="05000000000000000000" pitchFamily="2" charset="2"/>
              <a:buChar char="Ø"/>
            </a:pPr>
            <a:r>
              <a:rPr lang="en-US" sz="3200" b="1" dirty="0"/>
              <a:t>final is a</a:t>
            </a:r>
            <a:r>
              <a:rPr lang="en-US" sz="3200" dirty="0"/>
              <a:t> keyword or </a:t>
            </a:r>
            <a:r>
              <a:rPr lang="en-US" sz="3200" b="1" dirty="0"/>
              <a:t>modifier</a:t>
            </a:r>
            <a:r>
              <a:rPr lang="en-US" sz="3200" dirty="0"/>
              <a:t> applicable  to </a:t>
            </a:r>
          </a:p>
          <a:p>
            <a:pPr>
              <a:buFont typeface="Wingdings" panose="05000000000000000000" pitchFamily="2" charset="2"/>
              <a:buChar char="v"/>
            </a:pPr>
            <a:r>
              <a:rPr lang="en-US" sz="3200" dirty="0"/>
              <a:t> variables (for all instance, Static and local variables).</a:t>
            </a:r>
          </a:p>
          <a:p>
            <a:pPr>
              <a:buFont typeface="Wingdings" panose="05000000000000000000" pitchFamily="2" charset="2"/>
              <a:buChar char="v"/>
            </a:pPr>
            <a:r>
              <a:rPr lang="en-US" sz="3200" dirty="0"/>
              <a:t> methods </a:t>
            </a:r>
          </a:p>
          <a:p>
            <a:pPr>
              <a:buFont typeface="Wingdings" panose="05000000000000000000" pitchFamily="2" charset="2"/>
              <a:buChar char="v"/>
            </a:pPr>
            <a:r>
              <a:rPr lang="en-US" sz="3200" dirty="0"/>
              <a:t>classes</a:t>
            </a:r>
            <a:endParaRPr lang="en-IN" sz="3200" dirty="0"/>
          </a:p>
        </p:txBody>
      </p:sp>
    </p:spTree>
    <p:extLst>
      <p:ext uri="{BB962C8B-B14F-4D97-AF65-F5344CB8AC3E}">
        <p14:creationId xmlns:p14="http://schemas.microsoft.com/office/powerpoint/2010/main" val="100337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DD13-6A4E-4566-BC13-37F97DEF9F8E}"/>
              </a:ext>
            </a:extLst>
          </p:cNvPr>
          <p:cNvSpPr>
            <a:spLocks noGrp="1"/>
          </p:cNvSpPr>
          <p:nvPr>
            <p:ph type="title"/>
          </p:nvPr>
        </p:nvSpPr>
        <p:spPr/>
        <p:txBody>
          <a:bodyPr/>
          <a:lstStyle/>
          <a:p>
            <a:r>
              <a:rPr lang="en-US" b="1" dirty="0">
                <a:solidFill>
                  <a:srgbClr val="002060"/>
                </a:solidFill>
              </a:rPr>
              <a:t>final</a:t>
            </a:r>
            <a:r>
              <a:rPr lang="en-US" dirty="0">
                <a:solidFill>
                  <a:srgbClr val="002060"/>
                </a:solidFill>
              </a:rPr>
              <a:t> Variables:</a:t>
            </a:r>
            <a:endParaRPr lang="en-IN" dirty="0">
              <a:solidFill>
                <a:srgbClr val="002060"/>
              </a:solidFill>
            </a:endParaRPr>
          </a:p>
        </p:txBody>
      </p:sp>
      <p:sp>
        <p:nvSpPr>
          <p:cNvPr id="3" name="Content Placeholder 2">
            <a:extLst>
              <a:ext uri="{FF2B5EF4-FFF2-40B4-BE49-F238E27FC236}">
                <a16:creationId xmlns:a16="http://schemas.microsoft.com/office/drawing/2014/main" id="{2AEA8581-B76F-4D18-BBBA-3A736BCA2ECD}"/>
              </a:ext>
            </a:extLst>
          </p:cNvPr>
          <p:cNvSpPr>
            <a:spLocks noGrp="1"/>
          </p:cNvSpPr>
          <p:nvPr>
            <p:ph idx="1"/>
          </p:nvPr>
        </p:nvSpPr>
        <p:spPr>
          <a:xfrm>
            <a:off x="838200" y="1690688"/>
            <a:ext cx="10515600" cy="4486275"/>
          </a:xfrm>
        </p:spPr>
        <p:txBody>
          <a:bodyPr/>
          <a:lstStyle/>
          <a:p>
            <a:pPr>
              <a:lnSpc>
                <a:spcPct val="100000"/>
              </a:lnSpc>
              <a:buFont typeface="Wingdings" panose="05000000000000000000" pitchFamily="2" charset="2"/>
              <a:buChar char="Ø"/>
            </a:pPr>
            <a:r>
              <a:rPr lang="en-US" dirty="0">
                <a:latin typeface="Roboto"/>
              </a:rPr>
              <a:t>If</a:t>
            </a:r>
            <a:r>
              <a:rPr lang="en-US" b="0" i="0" dirty="0">
                <a:effectLst/>
                <a:latin typeface="Roboto"/>
              </a:rPr>
              <a:t> a variable is declared with </a:t>
            </a:r>
            <a:r>
              <a:rPr lang="en-US" b="1" i="1" dirty="0">
                <a:solidFill>
                  <a:srgbClr val="0070C0"/>
                </a:solidFill>
                <a:effectLst/>
                <a:latin typeface="Roboto"/>
              </a:rPr>
              <a:t>final</a:t>
            </a:r>
            <a:r>
              <a:rPr lang="en-US" b="1" i="0" dirty="0">
                <a:solidFill>
                  <a:srgbClr val="0070C0"/>
                </a:solidFill>
                <a:effectLst/>
                <a:latin typeface="Roboto"/>
              </a:rPr>
              <a:t> </a:t>
            </a:r>
            <a:r>
              <a:rPr lang="en-US" b="0" i="0" dirty="0">
                <a:effectLst/>
                <a:latin typeface="Roboto"/>
              </a:rPr>
              <a:t>keyword, its value can’t be modified, and we can make a variable as a constant. </a:t>
            </a:r>
          </a:p>
          <a:p>
            <a:pPr>
              <a:lnSpc>
                <a:spcPct val="100000"/>
              </a:lnSpc>
              <a:buFont typeface="Wingdings" panose="05000000000000000000" pitchFamily="2" charset="2"/>
              <a:buChar char="Ø"/>
            </a:pPr>
            <a:r>
              <a:rPr lang="en-US" b="0" i="0" dirty="0">
                <a:effectLst/>
                <a:latin typeface="Roboto"/>
              </a:rPr>
              <a:t>We must initialize a final variable, otherwise compiler will generates compile-time error. </a:t>
            </a:r>
          </a:p>
          <a:p>
            <a:pPr>
              <a:lnSpc>
                <a:spcPct val="100000"/>
              </a:lnSpc>
              <a:buFont typeface="Wingdings" panose="05000000000000000000" pitchFamily="2" charset="2"/>
              <a:buChar char="Ø"/>
            </a:pPr>
            <a:r>
              <a:rPr lang="en-US" b="0" i="0" dirty="0">
                <a:effectLst/>
                <a:latin typeface="Roboto"/>
              </a:rPr>
              <a:t>As per Java documentation final variables naming convention should be in all uppercase, use underscore to separate words.</a:t>
            </a:r>
          </a:p>
          <a:p>
            <a:pPr marL="457200" lvl="1" indent="0">
              <a:lnSpc>
                <a:spcPct val="100000"/>
              </a:lnSpc>
              <a:buNone/>
            </a:pPr>
            <a:endParaRPr lang="en-US" dirty="0">
              <a:latin typeface="Roboto"/>
            </a:endParaRPr>
          </a:p>
          <a:p>
            <a:pPr marL="457200" lvl="1" indent="0">
              <a:lnSpc>
                <a:spcPct val="100000"/>
              </a:lnSpc>
              <a:buNone/>
            </a:pPr>
            <a:r>
              <a:rPr lang="en-US" b="1" dirty="0">
                <a:latin typeface="Roboto"/>
              </a:rPr>
              <a:t>Ex: </a:t>
            </a:r>
            <a:r>
              <a:rPr lang="en-US" dirty="0">
                <a:latin typeface="Roboto"/>
              </a:rPr>
              <a:t>public static </a:t>
            </a:r>
            <a:r>
              <a:rPr lang="en-US" dirty="0">
                <a:solidFill>
                  <a:srgbClr val="0070C0"/>
                </a:solidFill>
                <a:latin typeface="Roboto"/>
              </a:rPr>
              <a:t>final</a:t>
            </a:r>
            <a:r>
              <a:rPr lang="en-US" dirty="0">
                <a:latin typeface="Roboto"/>
              </a:rPr>
              <a:t> double PI=3.141592653589793</a:t>
            </a:r>
            <a:endParaRPr lang="en-IN" dirty="0"/>
          </a:p>
        </p:txBody>
      </p:sp>
    </p:spTree>
    <p:extLst>
      <p:ext uri="{BB962C8B-B14F-4D97-AF65-F5344CB8AC3E}">
        <p14:creationId xmlns:p14="http://schemas.microsoft.com/office/powerpoint/2010/main" val="391215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553-3AA9-4ADB-8FF3-58533A13CBEF}"/>
              </a:ext>
            </a:extLst>
          </p:cNvPr>
          <p:cNvSpPr>
            <a:spLocks noGrp="1"/>
          </p:cNvSpPr>
          <p:nvPr>
            <p:ph type="title"/>
          </p:nvPr>
        </p:nvSpPr>
        <p:spPr>
          <a:xfrm>
            <a:off x="838200" y="365125"/>
            <a:ext cx="10515600" cy="775417"/>
          </a:xfrm>
        </p:spPr>
        <p:txBody>
          <a:bodyPr>
            <a:normAutofit fontScale="90000"/>
          </a:bodyPr>
          <a:lstStyle/>
          <a:p>
            <a:br>
              <a:rPr lang="en-US" b="1" dirty="0">
                <a:solidFill>
                  <a:srgbClr val="002060"/>
                </a:solidFill>
              </a:rPr>
            </a:br>
            <a:r>
              <a:rPr lang="en-US" b="1" dirty="0">
                <a:solidFill>
                  <a:srgbClr val="002060"/>
                </a:solidFill>
              </a:rPr>
              <a:t>Initializing a final variable :</a:t>
            </a:r>
            <a:br>
              <a:rPr lang="en-US" dirty="0"/>
            </a:br>
            <a:endParaRPr lang="en-IN" dirty="0"/>
          </a:p>
        </p:txBody>
      </p:sp>
      <p:sp>
        <p:nvSpPr>
          <p:cNvPr id="3" name="Content Placeholder 2">
            <a:extLst>
              <a:ext uri="{FF2B5EF4-FFF2-40B4-BE49-F238E27FC236}">
                <a16:creationId xmlns:a16="http://schemas.microsoft.com/office/drawing/2014/main" id="{4CC019F1-A564-446E-BB8C-F5A63D3A75E4}"/>
              </a:ext>
            </a:extLst>
          </p:cNvPr>
          <p:cNvSpPr>
            <a:spLocks noGrp="1"/>
          </p:cNvSpPr>
          <p:nvPr>
            <p:ph idx="1"/>
          </p:nvPr>
        </p:nvSpPr>
        <p:spPr>
          <a:xfrm>
            <a:off x="838200" y="1524000"/>
            <a:ext cx="10515600" cy="4652963"/>
          </a:xfrm>
        </p:spPr>
        <p:txBody>
          <a:bodyPr>
            <a:normAutofit/>
          </a:bodyPr>
          <a:lstStyle/>
          <a:p>
            <a:pPr marL="0" indent="0">
              <a:buNone/>
            </a:pPr>
            <a:r>
              <a:rPr lang="en-US" dirty="0"/>
              <a:t>There are three ways to initialize a final variable :</a:t>
            </a:r>
          </a:p>
          <a:p>
            <a:pPr>
              <a:buFont typeface="Wingdings" panose="05000000000000000000" pitchFamily="2" charset="2"/>
              <a:buChar char="Ø"/>
            </a:pPr>
            <a:r>
              <a:rPr lang="en-US" dirty="0"/>
              <a:t>You can initialize a final variable when it is declared. This approach is the most common</a:t>
            </a:r>
          </a:p>
          <a:p>
            <a:pPr>
              <a:buFont typeface="Wingdings" panose="05000000000000000000" pitchFamily="2" charset="2"/>
              <a:buChar char="Ø"/>
            </a:pPr>
            <a:r>
              <a:rPr lang="en-US" dirty="0"/>
              <a:t>A blank final variable can be initialized inside instance block or inside constructor. If you have more than one constructor in your class then it must be initialized in all of them, otherwise compile time error will be thrown.</a:t>
            </a:r>
          </a:p>
          <a:p>
            <a:pPr>
              <a:buFont typeface="Wingdings" panose="05000000000000000000" pitchFamily="2" charset="2"/>
              <a:buChar char="Ø"/>
            </a:pPr>
            <a:r>
              <a:rPr lang="en-US" dirty="0"/>
              <a:t>A blank final static variable can be initialized inside static block.</a:t>
            </a:r>
            <a:endParaRPr lang="en-IN" dirty="0"/>
          </a:p>
        </p:txBody>
      </p:sp>
    </p:spTree>
    <p:extLst>
      <p:ext uri="{BB962C8B-B14F-4D97-AF65-F5344CB8AC3E}">
        <p14:creationId xmlns:p14="http://schemas.microsoft.com/office/powerpoint/2010/main" val="3915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B1B91-A1F6-4E0A-A27E-3BE73721D6FE}"/>
              </a:ext>
            </a:extLst>
          </p:cNvPr>
          <p:cNvSpPr>
            <a:spLocks noGrp="1"/>
          </p:cNvSpPr>
          <p:nvPr>
            <p:ph idx="1"/>
          </p:nvPr>
        </p:nvSpPr>
        <p:spPr>
          <a:xfrm>
            <a:off x="184731" y="324464"/>
            <a:ext cx="11613979" cy="6420465"/>
          </a:xfrm>
        </p:spPr>
        <p:txBody>
          <a:bodyPr>
            <a:normAutofit fontScale="92500" lnSpcReduction="10000"/>
          </a:bodyPr>
          <a:lstStyle/>
          <a:p>
            <a:pPr marL="0" indent="0">
              <a:buNone/>
            </a:pPr>
            <a:r>
              <a:rPr lang="en-US" dirty="0"/>
              <a:t>Ex:</a:t>
            </a:r>
          </a:p>
          <a:p>
            <a:pPr marL="0" indent="0">
              <a:buNone/>
            </a:pPr>
            <a:endParaRPr lang="en-US" sz="3500" dirty="0"/>
          </a:p>
          <a:p>
            <a:pPr marL="0" indent="0">
              <a:buNone/>
            </a:pP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2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FinalVariable</a:t>
            </a:r>
            <a:br>
              <a:rPr kumimoji="0" lang="en-US" altLang="en-US" sz="22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final double </a:t>
            </a:r>
            <a:r>
              <a:rPr kumimoji="0" lang="en-US" altLang="en-US" sz="2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PI</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3.141592653589793</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//Final Variable 									initialization at declaration</a:t>
            </a:r>
            <a:b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final int </a:t>
            </a:r>
            <a:r>
              <a:rPr kumimoji="0" lang="en-US" altLang="en-US" sz="2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final int </a:t>
            </a:r>
            <a:r>
              <a:rPr kumimoji="0" lang="en-US" altLang="en-US" sz="2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J</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final int </a:t>
            </a:r>
            <a:r>
              <a:rPr kumimoji="0" lang="en-US" altLang="en-US" sz="2200" b="1"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DATABASE_VERSION</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FinalVariable</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Final Variable initialization inside constructor block</a:t>
            </a:r>
            <a:b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J</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20</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Final Variable initialization inside instance block</a:t>
            </a:r>
            <a:b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static  </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1"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DATABASE_VERSION</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Final Variable initialization </a:t>
            </a:r>
          </a:p>
          <a:p>
            <a:pPr marL="0" indent="0">
              <a:buNone/>
            </a:pPr>
            <a:r>
              <a:rPr lang="en-US" altLang="en-US" sz="2200" b="1" i="1" dirty="0">
                <a:solidFill>
                  <a:srgbClr val="8C8C8C"/>
                </a:solidFill>
                <a:latin typeface="Courier New" panose="02070309020205020404" pitchFamily="49" charset="0"/>
                <a:cs typeface="Courier New" panose="02070309020205020404" pitchFamily="49" charset="0"/>
              </a:rPr>
              <a:t>					</a:t>
            </a: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inside static block</a:t>
            </a:r>
            <a:b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b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200" b="1"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endParaRPr kumimoji="0" lang="en-US" altLang="en-US" sz="3500" b="1"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lang="en-IN" sz="2600" b="1" dirty="0"/>
          </a:p>
        </p:txBody>
      </p:sp>
      <p:sp>
        <p:nvSpPr>
          <p:cNvPr id="4" name="Rectangle 1">
            <a:extLst>
              <a:ext uri="{FF2B5EF4-FFF2-40B4-BE49-F238E27FC236}">
                <a16:creationId xmlns:a16="http://schemas.microsoft.com/office/drawing/2014/main" id="{2494A945-2E5B-4993-866E-30ED7E15687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472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968E-CB0C-45B5-A291-B4F1C5D36201}"/>
              </a:ext>
            </a:extLst>
          </p:cNvPr>
          <p:cNvSpPr>
            <a:spLocks noGrp="1"/>
          </p:cNvSpPr>
          <p:nvPr>
            <p:ph type="title"/>
          </p:nvPr>
        </p:nvSpPr>
        <p:spPr>
          <a:xfrm>
            <a:off x="749710" y="571602"/>
            <a:ext cx="10515600" cy="863907"/>
          </a:xfrm>
        </p:spPr>
        <p:txBody>
          <a:bodyPr/>
          <a:lstStyle/>
          <a:p>
            <a:r>
              <a:rPr lang="en-US" b="1" dirty="0">
                <a:solidFill>
                  <a:srgbClr val="002060"/>
                </a:solidFill>
              </a:rPr>
              <a:t>final</a:t>
            </a:r>
            <a:r>
              <a:rPr lang="en-US" b="1" dirty="0"/>
              <a:t> </a:t>
            </a:r>
            <a:r>
              <a:rPr lang="en-US" dirty="0"/>
              <a:t>Class</a:t>
            </a:r>
            <a:endParaRPr lang="en-IN" dirty="0"/>
          </a:p>
        </p:txBody>
      </p:sp>
      <p:sp>
        <p:nvSpPr>
          <p:cNvPr id="3" name="Content Placeholder 2">
            <a:extLst>
              <a:ext uri="{FF2B5EF4-FFF2-40B4-BE49-F238E27FC236}">
                <a16:creationId xmlns:a16="http://schemas.microsoft.com/office/drawing/2014/main" id="{3CA3E86D-650F-48CD-B2FA-7386EEC0A205}"/>
              </a:ext>
            </a:extLst>
          </p:cNvPr>
          <p:cNvSpPr>
            <a:spLocks noGrp="1"/>
          </p:cNvSpPr>
          <p:nvPr>
            <p:ph idx="1"/>
          </p:nvPr>
        </p:nvSpPr>
        <p:spPr>
          <a:xfrm>
            <a:off x="471946" y="2035277"/>
            <a:ext cx="11484080" cy="4562168"/>
          </a:xfrm>
        </p:spPr>
        <p:txBody>
          <a:bodyPr/>
          <a:lstStyle/>
          <a:p>
            <a:pPr>
              <a:buFont typeface="Wingdings" panose="05000000000000000000" pitchFamily="2" charset="2"/>
              <a:buChar char="Ø"/>
            </a:pPr>
            <a:r>
              <a:rPr lang="en-US" b="0" i="0" dirty="0">
                <a:effectLst/>
                <a:latin typeface="Roboto"/>
              </a:rPr>
              <a:t>When a class is declared with</a:t>
            </a:r>
            <a:r>
              <a:rPr lang="en-US" b="1" i="0" dirty="0">
                <a:solidFill>
                  <a:srgbClr val="002060"/>
                </a:solidFill>
                <a:effectLst/>
                <a:latin typeface="Roboto"/>
              </a:rPr>
              <a:t> </a:t>
            </a:r>
            <a:r>
              <a:rPr lang="en-US" b="1" i="1" dirty="0">
                <a:solidFill>
                  <a:srgbClr val="002060"/>
                </a:solidFill>
                <a:effectLst/>
                <a:latin typeface="Roboto"/>
              </a:rPr>
              <a:t>final</a:t>
            </a:r>
            <a:r>
              <a:rPr lang="en-US" b="1" i="0" dirty="0">
                <a:solidFill>
                  <a:srgbClr val="002060"/>
                </a:solidFill>
                <a:effectLst/>
                <a:latin typeface="Roboto"/>
              </a:rPr>
              <a:t> </a:t>
            </a:r>
            <a:r>
              <a:rPr lang="en-US" b="0" i="0" dirty="0">
                <a:effectLst/>
                <a:latin typeface="Roboto"/>
              </a:rPr>
              <a:t>keyword, it is called a final class.</a:t>
            </a:r>
          </a:p>
          <a:p>
            <a:pPr marL="0" indent="0">
              <a:buNone/>
            </a:pPr>
            <a:endParaRPr lang="en-US" dirty="0"/>
          </a:p>
          <a:p>
            <a:pPr>
              <a:buFont typeface="Wingdings" panose="05000000000000000000" pitchFamily="2" charset="2"/>
              <a:buChar char="Ø"/>
            </a:pPr>
            <a:r>
              <a:rPr lang="en-US" dirty="0"/>
              <a:t>If a class is declared as final, then we cannot inherit that class i.e., we cannot create any child class for that final class.</a:t>
            </a:r>
          </a:p>
          <a:p>
            <a:pPr marL="0" indent="0">
              <a:buNone/>
            </a:pPr>
            <a:r>
              <a:rPr lang="en-US" dirty="0"/>
              <a:t>	</a:t>
            </a:r>
            <a:r>
              <a:rPr lang="en-US" b="1" dirty="0"/>
              <a:t>Ex: </a:t>
            </a:r>
            <a:r>
              <a:rPr lang="en-US" dirty="0"/>
              <a:t>You can not  create child class to the </a:t>
            </a:r>
            <a:r>
              <a:rPr lang="en-US" b="1" dirty="0"/>
              <a:t>String</a:t>
            </a:r>
            <a:r>
              <a:rPr lang="en-US" dirty="0"/>
              <a:t> class . Because String is   	the </a:t>
            </a:r>
            <a:r>
              <a:rPr lang="en-US" b="1" dirty="0">
                <a:solidFill>
                  <a:srgbClr val="002060"/>
                </a:solidFill>
              </a:rPr>
              <a:t>final class.</a:t>
            </a:r>
          </a:p>
          <a:p>
            <a:pPr marL="0" indent="0">
              <a:buNone/>
            </a:pPr>
            <a:endParaRPr lang="en-US" b="1" dirty="0">
              <a:solidFill>
                <a:srgbClr val="002060"/>
              </a:solidFill>
            </a:endParaRPr>
          </a:p>
          <a:p>
            <a:pPr marL="0" indent="0">
              <a:buNone/>
            </a:pPr>
            <a:endParaRPr lang="en-US" dirty="0"/>
          </a:p>
          <a:p>
            <a:endParaRPr lang="en-IN" dirty="0"/>
          </a:p>
        </p:txBody>
      </p:sp>
    </p:spTree>
    <p:extLst>
      <p:ext uri="{BB962C8B-B14F-4D97-AF65-F5344CB8AC3E}">
        <p14:creationId xmlns:p14="http://schemas.microsoft.com/office/powerpoint/2010/main" val="234362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676A7E7-0C09-451C-BF07-3191F55DA3A4}"/>
              </a:ext>
            </a:extLst>
          </p:cNvPr>
          <p:cNvSpPr>
            <a:spLocks noGrp="1" noChangeArrowheads="1"/>
          </p:cNvSpPr>
          <p:nvPr>
            <p:ph idx="1"/>
          </p:nvPr>
        </p:nvSpPr>
        <p:spPr bwMode="auto">
          <a:xfrm>
            <a:off x="1091381" y="1486299"/>
            <a:ext cx="1026241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b="1" dirty="0">
                <a:solidFill>
                  <a:srgbClr val="0070C0"/>
                </a:solidFill>
              </a:rPr>
              <a:t>Ex:</a:t>
            </a: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final</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class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//Child class is not possible</a:t>
            </a:r>
            <a:br>
              <a:rPr kumimoji="0" lang="en-US"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//Compile time error</a:t>
            </a:r>
            <a:br>
              <a:rPr kumimoji="0" lang="en-US"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054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C56E-F3F4-46E8-96AA-14EE65A38C2F}"/>
              </a:ext>
            </a:extLst>
          </p:cNvPr>
          <p:cNvSpPr>
            <a:spLocks noGrp="1"/>
          </p:cNvSpPr>
          <p:nvPr>
            <p:ph type="title"/>
          </p:nvPr>
        </p:nvSpPr>
        <p:spPr>
          <a:xfrm>
            <a:off x="285135" y="393290"/>
            <a:ext cx="11680723" cy="1317523"/>
          </a:xfrm>
        </p:spPr>
        <p:txBody>
          <a:bodyPr>
            <a:normAutofit fontScale="90000"/>
          </a:bodyPr>
          <a:lstStyle/>
          <a:p>
            <a:pPr marL="571500" indent="-571500">
              <a:buFont typeface="Wingdings" panose="05000000000000000000" pitchFamily="2" charset="2"/>
              <a:buChar char="Ø"/>
            </a:pPr>
            <a:r>
              <a:rPr lang="en-US" sz="3600" dirty="0"/>
              <a:t>Every </a:t>
            </a:r>
            <a:r>
              <a:rPr lang="en-US" sz="3600" b="1" dirty="0">
                <a:solidFill>
                  <a:srgbClr val="002060"/>
                </a:solidFill>
              </a:rPr>
              <a:t>method</a:t>
            </a:r>
            <a:r>
              <a:rPr lang="en-US" sz="3600" dirty="0"/>
              <a:t> present inside a final class is </a:t>
            </a:r>
            <a:r>
              <a:rPr lang="en-US" sz="3600" b="1" dirty="0">
                <a:solidFill>
                  <a:srgbClr val="002060"/>
                </a:solidFill>
              </a:rPr>
              <a:t>always final </a:t>
            </a:r>
            <a:r>
              <a:rPr lang="en-US" sz="3600" dirty="0"/>
              <a:t>by default but every </a:t>
            </a:r>
            <a:r>
              <a:rPr lang="en-US" sz="3600" b="1" dirty="0">
                <a:solidFill>
                  <a:srgbClr val="002060"/>
                </a:solidFill>
              </a:rPr>
              <a:t>variable </a:t>
            </a:r>
            <a:r>
              <a:rPr lang="en-US" sz="3600" dirty="0"/>
              <a:t>present inside the final class </a:t>
            </a:r>
            <a:r>
              <a:rPr lang="en-US" sz="3600" b="1" dirty="0">
                <a:solidFill>
                  <a:srgbClr val="002060"/>
                </a:solidFill>
              </a:rPr>
              <a:t>need not be final</a:t>
            </a:r>
            <a:r>
              <a:rPr lang="en-US" sz="3600" dirty="0"/>
              <a:t>.</a:t>
            </a:r>
            <a:br>
              <a:rPr lang="en-US" dirty="0"/>
            </a:br>
            <a:r>
              <a:rPr lang="en-US" dirty="0"/>
              <a:t>	</a:t>
            </a:r>
            <a:endParaRPr lang="en-IN" dirty="0"/>
          </a:p>
        </p:txBody>
      </p:sp>
      <p:sp>
        <p:nvSpPr>
          <p:cNvPr id="4" name="Rectangle 1">
            <a:extLst>
              <a:ext uri="{FF2B5EF4-FFF2-40B4-BE49-F238E27FC236}">
                <a16:creationId xmlns:a16="http://schemas.microsoft.com/office/drawing/2014/main" id="{5251EA6E-5AA0-4AED-B840-90692DBDAD80}"/>
              </a:ext>
            </a:extLst>
          </p:cNvPr>
          <p:cNvSpPr>
            <a:spLocks noGrp="1" noChangeArrowheads="1"/>
          </p:cNvSpPr>
          <p:nvPr>
            <p:ph idx="1"/>
          </p:nvPr>
        </p:nvSpPr>
        <p:spPr bwMode="auto">
          <a:xfrm>
            <a:off x="540774" y="1374245"/>
            <a:ext cx="1116944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final 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"m1 method is final"</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a</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 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Demo();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.m1();</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37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4A05-9354-47FA-B945-16E821A048E9}"/>
              </a:ext>
            </a:extLst>
          </p:cNvPr>
          <p:cNvSpPr>
            <a:spLocks noGrp="1"/>
          </p:cNvSpPr>
          <p:nvPr>
            <p:ph type="title"/>
          </p:nvPr>
        </p:nvSpPr>
        <p:spPr/>
        <p:txBody>
          <a:bodyPr/>
          <a:lstStyle/>
          <a:p>
            <a:r>
              <a:rPr lang="en-US" b="1" dirty="0">
                <a:solidFill>
                  <a:srgbClr val="002060"/>
                </a:solidFill>
              </a:rPr>
              <a:t>final methods</a:t>
            </a:r>
            <a:endParaRPr lang="en-IN" b="1" dirty="0">
              <a:solidFill>
                <a:srgbClr val="002060"/>
              </a:solidFill>
            </a:endParaRPr>
          </a:p>
        </p:txBody>
      </p:sp>
      <p:sp>
        <p:nvSpPr>
          <p:cNvPr id="3" name="Content Placeholder 2">
            <a:extLst>
              <a:ext uri="{FF2B5EF4-FFF2-40B4-BE49-F238E27FC236}">
                <a16:creationId xmlns:a16="http://schemas.microsoft.com/office/drawing/2014/main" id="{F1B6BCEB-E021-4DB2-9331-0D7BA30F0B75}"/>
              </a:ext>
            </a:extLst>
          </p:cNvPr>
          <p:cNvSpPr>
            <a:spLocks noGrp="1"/>
          </p:cNvSpPr>
          <p:nvPr>
            <p:ph idx="1"/>
          </p:nvPr>
        </p:nvSpPr>
        <p:spPr>
          <a:xfrm>
            <a:off x="651387" y="1690688"/>
            <a:ext cx="10813026" cy="4802187"/>
          </a:xfrm>
        </p:spPr>
        <p:txBody>
          <a:bodyPr>
            <a:normAutofit/>
          </a:bodyPr>
          <a:lstStyle/>
          <a:p>
            <a:pPr>
              <a:buFont typeface="Wingdings" panose="05000000000000000000" pitchFamily="2" charset="2"/>
              <a:buChar char="Ø"/>
            </a:pPr>
            <a:r>
              <a:rPr lang="en-US" dirty="0">
                <a:latin typeface="Roboto"/>
              </a:rPr>
              <a:t>If</a:t>
            </a:r>
            <a:r>
              <a:rPr lang="en-US" b="0" i="0" dirty="0">
                <a:effectLst/>
                <a:latin typeface="Roboto"/>
              </a:rPr>
              <a:t> a method is declared with </a:t>
            </a:r>
            <a:r>
              <a:rPr lang="en-US" b="0" i="1" dirty="0">
                <a:effectLst/>
                <a:latin typeface="Roboto"/>
              </a:rPr>
              <a:t>final</a:t>
            </a:r>
            <a:r>
              <a:rPr lang="en-US" b="0" i="0" dirty="0">
                <a:effectLst/>
                <a:latin typeface="Roboto"/>
              </a:rPr>
              <a:t> keyword, it is called a final method. A final method </a:t>
            </a:r>
            <a:r>
              <a:rPr lang="en-US" b="1" i="0" dirty="0">
                <a:solidFill>
                  <a:srgbClr val="002060"/>
                </a:solidFill>
                <a:effectLst/>
                <a:latin typeface="Roboto"/>
              </a:rPr>
              <a:t>cannot be overridden</a:t>
            </a:r>
            <a:r>
              <a:rPr lang="en-US" b="0" i="0" dirty="0">
                <a:effectLst/>
                <a:latin typeface="Roboto"/>
              </a:rPr>
              <a:t>.</a:t>
            </a:r>
          </a:p>
          <a:p>
            <a:pPr marL="0" indent="0">
              <a:buNone/>
            </a:pPr>
            <a:endParaRPr lang="en-US" b="0" i="0" dirty="0">
              <a:effectLst/>
              <a:latin typeface="Roboto"/>
            </a:endParaRPr>
          </a:p>
          <a:p>
            <a:pPr>
              <a:buFont typeface="Wingdings" panose="05000000000000000000" pitchFamily="2" charset="2"/>
              <a:buChar char="Ø"/>
            </a:pPr>
            <a:r>
              <a:rPr lang="en-US" dirty="0">
                <a:latin typeface="Roboto"/>
              </a:rPr>
              <a:t>If you want to restrict implementation of a method then you can declare it as final.</a:t>
            </a:r>
          </a:p>
          <a:p>
            <a:pPr marL="0" indent="0">
              <a:buNone/>
            </a:pPr>
            <a:endParaRPr lang="en-US" b="0" i="0" dirty="0">
              <a:effectLst/>
              <a:latin typeface="Roboto"/>
            </a:endParaRPr>
          </a:p>
          <a:p>
            <a:pPr>
              <a:buFont typeface="Wingdings" panose="05000000000000000000" pitchFamily="2" charset="2"/>
              <a:buChar char="Ø"/>
            </a:pPr>
            <a:r>
              <a:rPr lang="en-US" b="0" i="0" dirty="0">
                <a:effectLst/>
                <a:latin typeface="Roboto"/>
              </a:rPr>
              <a:t>For example in Object class we can override some methods like </a:t>
            </a:r>
            <a:r>
              <a:rPr lang="en-US" b="1" i="0" dirty="0">
                <a:effectLst/>
                <a:latin typeface="Roboto"/>
              </a:rPr>
              <a:t>equals(), </a:t>
            </a:r>
            <a:r>
              <a:rPr lang="en-US" b="1" i="0" dirty="0" err="1">
                <a:effectLst/>
                <a:latin typeface="Roboto"/>
              </a:rPr>
              <a:t>toString</a:t>
            </a:r>
            <a:r>
              <a:rPr lang="en-US" b="1" i="0" dirty="0">
                <a:effectLst/>
                <a:latin typeface="Roboto"/>
              </a:rPr>
              <a:t>() </a:t>
            </a:r>
            <a:r>
              <a:rPr lang="en-US" i="0" dirty="0">
                <a:effectLst/>
                <a:latin typeface="Roboto"/>
              </a:rPr>
              <a:t>but you cant override method like </a:t>
            </a:r>
            <a:r>
              <a:rPr lang="en-US" b="1" i="0" dirty="0">
                <a:solidFill>
                  <a:srgbClr val="002060"/>
                </a:solidFill>
                <a:effectLst/>
                <a:latin typeface="Roboto"/>
              </a:rPr>
              <a:t>wait(), notify(), </a:t>
            </a:r>
            <a:r>
              <a:rPr lang="en-US" b="1" i="0" dirty="0" err="1">
                <a:solidFill>
                  <a:srgbClr val="002060"/>
                </a:solidFill>
                <a:effectLst/>
                <a:latin typeface="Roboto"/>
              </a:rPr>
              <a:t>notifyAll</a:t>
            </a:r>
            <a:r>
              <a:rPr lang="en-US" b="1" i="0" dirty="0">
                <a:solidFill>
                  <a:srgbClr val="002060"/>
                </a:solidFill>
                <a:effectLst/>
                <a:latin typeface="Roboto"/>
              </a:rPr>
              <a:t>() </a:t>
            </a:r>
            <a:r>
              <a:rPr lang="en-US" i="0" dirty="0">
                <a:effectLst/>
                <a:latin typeface="Roboto"/>
              </a:rPr>
              <a:t>because these methods are declared as final.</a:t>
            </a:r>
          </a:p>
          <a:p>
            <a:pPr marL="0" indent="0">
              <a:buNone/>
            </a:pPr>
            <a:r>
              <a:rPr lang="en-US" b="0" i="0" dirty="0">
                <a:effectLst/>
                <a:latin typeface="Roboto"/>
              </a:rPr>
              <a:t> </a:t>
            </a:r>
          </a:p>
          <a:p>
            <a:endParaRPr lang="en-IN" dirty="0"/>
          </a:p>
        </p:txBody>
      </p:sp>
    </p:spTree>
    <p:extLst>
      <p:ext uri="{BB962C8B-B14F-4D97-AF65-F5344CB8AC3E}">
        <p14:creationId xmlns:p14="http://schemas.microsoft.com/office/powerpoint/2010/main" val="56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95C9-EAF9-48AB-8FCF-E5BA7786C84B}"/>
              </a:ext>
            </a:extLst>
          </p:cNvPr>
          <p:cNvSpPr>
            <a:spLocks noGrp="1"/>
          </p:cNvSpPr>
          <p:nvPr>
            <p:ph type="title"/>
          </p:nvPr>
        </p:nvSpPr>
        <p:spPr>
          <a:xfrm>
            <a:off x="680884" y="137652"/>
            <a:ext cx="10515600" cy="786120"/>
          </a:xfrm>
        </p:spPr>
        <p:txBody>
          <a:bodyPr>
            <a:normAutofit/>
          </a:bodyPr>
          <a:lstStyle/>
          <a:p>
            <a:endParaRPr lang="en-IN" sz="4000" b="1" dirty="0">
              <a:solidFill>
                <a:srgbClr val="002060"/>
              </a:solidFill>
            </a:endParaRPr>
          </a:p>
        </p:txBody>
      </p:sp>
      <p:sp>
        <p:nvSpPr>
          <p:cNvPr id="3" name="Content Placeholder 2">
            <a:extLst>
              <a:ext uri="{FF2B5EF4-FFF2-40B4-BE49-F238E27FC236}">
                <a16:creationId xmlns:a16="http://schemas.microsoft.com/office/drawing/2014/main" id="{A058DD68-3172-46D9-BE8E-B643004DB6A5}"/>
              </a:ext>
            </a:extLst>
          </p:cNvPr>
          <p:cNvSpPr>
            <a:spLocks noGrp="1"/>
          </p:cNvSpPr>
          <p:nvPr>
            <p:ph idx="1"/>
          </p:nvPr>
        </p:nvSpPr>
        <p:spPr>
          <a:xfrm>
            <a:off x="393290" y="137652"/>
            <a:ext cx="10960510" cy="6381135"/>
          </a:xfrm>
        </p:spPr>
        <p:txBody>
          <a:bodyPr>
            <a:normAutofit fontScale="62500" lnSpcReduction="20000"/>
          </a:bodyPr>
          <a:lstStyle/>
          <a:p>
            <a:pPr marL="0" indent="0">
              <a:buNone/>
            </a:pPr>
            <a:r>
              <a:rPr kumimoji="0" lang="en-US" altLang="en-US" sz="3800" b="1"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Eample</a:t>
            </a:r>
            <a:r>
              <a:rPr kumimoji="0" lang="en-US" altLang="en-US" sz="3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t>
            </a:r>
          </a:p>
          <a:p>
            <a:pPr marL="0" indent="0">
              <a:buNone/>
            </a:pPr>
            <a:endPar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indent="0">
              <a:buNone/>
            </a:pP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8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"Parent class method ... m1()"</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indent="0">
              <a:buNone/>
            </a:pP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a:t>
            </a:r>
            <a:r>
              <a:rPr kumimoji="0" lang="en-US" altLang="en-US" sz="2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final</a:t>
            </a:r>
            <a:r>
              <a:rPr kumimoji="0" lang="en-US" altLang="en-US" sz="2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void </a:t>
            </a:r>
            <a:r>
              <a:rPr kumimoji="0" lang="en-US" altLang="en-US" sz="28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m2</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"It is method -2"</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indent="0">
              <a:buNone/>
            </a:pP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8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"Hello this is child class method..m1()"</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indent="0">
              <a:buNone/>
            </a:pP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8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m2</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//Compile </a:t>
            </a:r>
            <a:r>
              <a:rPr kumimoji="0" lang="en-US" altLang="en-US" sz="2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thime</a:t>
            </a: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error</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4000"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04485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23CAD-7B7A-4EC9-A87F-F1F2B4BC68EF}"/>
              </a:ext>
            </a:extLst>
          </p:cNvPr>
          <p:cNvSpPr>
            <a:spLocks noGrp="1"/>
          </p:cNvSpPr>
          <p:nvPr>
            <p:ph idx="1"/>
          </p:nvPr>
        </p:nvSpPr>
        <p:spPr>
          <a:xfrm>
            <a:off x="838200" y="1170039"/>
            <a:ext cx="10515600" cy="5006924"/>
          </a:xfrm>
        </p:spPr>
        <p:txBody>
          <a:bodyPr/>
          <a:lstStyle/>
          <a:p>
            <a:pPr marL="0" indent="0">
              <a:buNone/>
            </a:pPr>
            <a:r>
              <a:rPr lang="en-US" b="1" dirty="0">
                <a:solidFill>
                  <a:srgbClr val="002060"/>
                </a:solidFill>
              </a:rPr>
              <a:t>Note:</a:t>
            </a:r>
          </a:p>
          <a:p>
            <a:pPr>
              <a:buFont typeface="Wingdings" panose="05000000000000000000" pitchFamily="2" charset="2"/>
              <a:buChar char="Ø"/>
            </a:pPr>
            <a:r>
              <a:rPr lang="en-US" dirty="0"/>
              <a:t>The main </a:t>
            </a:r>
            <a:r>
              <a:rPr lang="en-US" b="1" dirty="0">
                <a:solidFill>
                  <a:srgbClr val="002060"/>
                </a:solidFill>
              </a:rPr>
              <a:t>advantage</a:t>
            </a:r>
            <a:r>
              <a:rPr lang="en-US" dirty="0"/>
              <a:t> of</a:t>
            </a:r>
            <a:r>
              <a:rPr lang="en-US" dirty="0">
                <a:solidFill>
                  <a:srgbClr val="002060"/>
                </a:solidFill>
              </a:rPr>
              <a:t> </a:t>
            </a:r>
            <a:r>
              <a:rPr lang="en-US" b="1" dirty="0">
                <a:solidFill>
                  <a:srgbClr val="002060"/>
                </a:solidFill>
              </a:rPr>
              <a:t>final </a:t>
            </a:r>
            <a:r>
              <a:rPr lang="en-US" dirty="0"/>
              <a:t>modifier is ,We can achieve </a:t>
            </a:r>
            <a:r>
              <a:rPr lang="en-US" b="1" dirty="0">
                <a:solidFill>
                  <a:srgbClr val="002060"/>
                </a:solidFill>
              </a:rPr>
              <a:t>security</a:t>
            </a:r>
            <a:r>
              <a:rPr lang="en-US" dirty="0"/>
              <a:t> as no one can be allowed to change our implementation.</a:t>
            </a:r>
          </a:p>
          <a:p>
            <a:pPr marL="0" indent="0">
              <a:buNone/>
            </a:pPr>
            <a:endParaRPr lang="en-US" dirty="0"/>
          </a:p>
          <a:p>
            <a:pPr>
              <a:buFont typeface="Wingdings" panose="05000000000000000000" pitchFamily="2" charset="2"/>
              <a:buChar char="Ø"/>
            </a:pPr>
            <a:r>
              <a:rPr lang="en-US" dirty="0"/>
              <a:t>But the main</a:t>
            </a:r>
            <a:r>
              <a:rPr lang="en-US" b="1" dirty="0">
                <a:solidFill>
                  <a:srgbClr val="002060"/>
                </a:solidFill>
              </a:rPr>
              <a:t> disadvantage </a:t>
            </a:r>
            <a:r>
              <a:rPr lang="en-US" dirty="0"/>
              <a:t>of final keyword is we are missing key benefits of Oops like inheritance and polymorphism. </a:t>
            </a:r>
          </a:p>
          <a:p>
            <a:pPr marL="0" indent="0">
              <a:buNone/>
            </a:pPr>
            <a:endParaRPr lang="en-US" dirty="0"/>
          </a:p>
          <a:p>
            <a:pPr>
              <a:buFont typeface="Wingdings" panose="05000000000000000000" pitchFamily="2" charset="2"/>
              <a:buChar char="Ø"/>
            </a:pPr>
            <a:r>
              <a:rPr lang="en-US" dirty="0"/>
              <a:t>Hence if you have specific requirement you can use but it  never recommended to use final modifier.</a:t>
            </a:r>
            <a:endParaRPr lang="en-IN" dirty="0"/>
          </a:p>
          <a:p>
            <a:pP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26582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C83D2-CC31-4DC8-BC31-6FE61C7B5B88}"/>
              </a:ext>
            </a:extLst>
          </p:cNvPr>
          <p:cNvSpPr>
            <a:spLocks noGrp="1"/>
          </p:cNvSpPr>
          <p:nvPr>
            <p:ph idx="1"/>
          </p:nvPr>
        </p:nvSpPr>
        <p:spPr>
          <a:xfrm>
            <a:off x="838200" y="835742"/>
            <a:ext cx="10970342" cy="5341221"/>
          </a:xfrm>
        </p:spPr>
        <p:txBody>
          <a:bodyPr/>
          <a:lstStyle/>
          <a:p>
            <a:pPr marR="876935" lvl="0">
              <a:spcBef>
                <a:spcPts val="5"/>
              </a:spcBef>
              <a:spcAft>
                <a:spcPts val="0"/>
              </a:spcAft>
              <a:buSzPts val="1100"/>
              <a:buFont typeface="Wingdings" panose="05000000000000000000" pitchFamily="2" charset="2"/>
              <a:buChar char="Ø"/>
              <a:tabLst>
                <a:tab pos="597535" algn="l"/>
              </a:tabLst>
            </a:pPr>
            <a:r>
              <a:rPr lang="en-US" sz="3200" dirty="0">
                <a:effectLst/>
                <a:ea typeface="Calibri" panose="020F0502020204030204" pitchFamily="34" charset="0"/>
              </a:rPr>
              <a:t>In inheritance one class giving the properties and behavior and another class is taking the properties and</a:t>
            </a:r>
            <a:r>
              <a:rPr lang="en-US" sz="3200" spc="-10" dirty="0">
                <a:effectLst/>
                <a:ea typeface="Calibri" panose="020F0502020204030204" pitchFamily="34" charset="0"/>
              </a:rPr>
              <a:t> </a:t>
            </a:r>
            <a:r>
              <a:rPr lang="en-US" sz="3200" dirty="0">
                <a:effectLst/>
                <a:ea typeface="Calibri" panose="020F0502020204030204" pitchFamily="34" charset="0"/>
              </a:rPr>
              <a:t>behavior.</a:t>
            </a:r>
          </a:p>
          <a:p>
            <a:pPr>
              <a:buFont typeface="Wingdings" panose="05000000000000000000" pitchFamily="2" charset="2"/>
              <a:buChar char="Ø"/>
            </a:pPr>
            <a:r>
              <a:rPr lang="en-US" sz="3200" dirty="0"/>
              <a:t>In the inheritance the person who is giving the properties is called </a:t>
            </a:r>
            <a:r>
              <a:rPr lang="en-US" sz="3200" b="1" dirty="0"/>
              <a:t>parent ,</a:t>
            </a:r>
            <a:r>
              <a:rPr lang="en-US" sz="3200" dirty="0"/>
              <a:t>The person who is taking the properties is called </a:t>
            </a:r>
            <a:r>
              <a:rPr lang="en-US" sz="3200" b="1" dirty="0"/>
              <a:t>child</a:t>
            </a:r>
            <a:r>
              <a:rPr lang="en-US" sz="3200" dirty="0"/>
              <a:t>.</a:t>
            </a:r>
          </a:p>
          <a:p>
            <a:pPr marL="0" indent="0">
              <a:buNone/>
            </a:pPr>
            <a:endParaRPr lang="en-US" dirty="0"/>
          </a:p>
          <a:p>
            <a:pPr marL="0" indent="0">
              <a:buNone/>
            </a:pPr>
            <a:r>
              <a:rPr lang="en-US" dirty="0"/>
              <a:t>		</a:t>
            </a:r>
            <a:endParaRPr lang="en-IN" b="1" dirty="0"/>
          </a:p>
        </p:txBody>
      </p:sp>
      <p:pic>
        <p:nvPicPr>
          <p:cNvPr id="5" name="Picture 4">
            <a:extLst>
              <a:ext uri="{FF2B5EF4-FFF2-40B4-BE49-F238E27FC236}">
                <a16:creationId xmlns:a16="http://schemas.microsoft.com/office/drawing/2014/main" id="{8A4E2A22-661F-415B-9108-A541B04DE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862" y="4168877"/>
            <a:ext cx="2035712" cy="2008086"/>
          </a:xfrm>
          <a:prstGeom prst="rect">
            <a:avLst/>
          </a:prstGeom>
        </p:spPr>
      </p:pic>
    </p:spTree>
    <p:extLst>
      <p:ext uri="{BB962C8B-B14F-4D97-AF65-F5344CB8AC3E}">
        <p14:creationId xmlns:p14="http://schemas.microsoft.com/office/powerpoint/2010/main" val="17121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E0DBD2-3568-FA24-3733-445F77169426}"/>
              </a:ext>
            </a:extLst>
          </p:cNvPr>
          <p:cNvSpPr>
            <a:spLocks noGrp="1"/>
          </p:cNvSpPr>
          <p:nvPr>
            <p:ph type="ctrTitle"/>
          </p:nvPr>
        </p:nvSpPr>
        <p:spPr/>
        <p:txBody>
          <a:bodyPr/>
          <a:lstStyle/>
          <a:p>
            <a:r>
              <a:rPr lang="en-US" dirty="0"/>
              <a:t>Abstract classes</a:t>
            </a:r>
          </a:p>
        </p:txBody>
      </p:sp>
      <p:sp>
        <p:nvSpPr>
          <p:cNvPr id="5" name="Subtitle 4">
            <a:extLst>
              <a:ext uri="{FF2B5EF4-FFF2-40B4-BE49-F238E27FC236}">
                <a16:creationId xmlns:a16="http://schemas.microsoft.com/office/drawing/2014/main" id="{59D4B7B0-2642-CC08-F2D2-BFF5FA4E38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728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242B-83D1-4B3C-BB14-56F2BDBA8B38}"/>
              </a:ext>
            </a:extLst>
          </p:cNvPr>
          <p:cNvSpPr>
            <a:spLocks noGrp="1"/>
          </p:cNvSpPr>
          <p:nvPr>
            <p:ph type="ctrTitle"/>
          </p:nvPr>
        </p:nvSpPr>
        <p:spPr/>
        <p:txBody>
          <a:bodyPr>
            <a:normAutofit/>
          </a:bodyPr>
          <a:lstStyle/>
          <a:p>
            <a:r>
              <a:rPr lang="en-US" sz="4400" b="1" dirty="0">
                <a:solidFill>
                  <a:srgbClr val="002060"/>
                </a:solidFill>
              </a:rPr>
              <a:t>Abstraction</a:t>
            </a:r>
            <a:endParaRPr lang="en-IN" sz="4400" b="1" dirty="0">
              <a:solidFill>
                <a:srgbClr val="002060"/>
              </a:solidFill>
            </a:endParaRPr>
          </a:p>
        </p:txBody>
      </p:sp>
      <p:sp>
        <p:nvSpPr>
          <p:cNvPr id="3" name="Subtitle 2">
            <a:extLst>
              <a:ext uri="{FF2B5EF4-FFF2-40B4-BE49-F238E27FC236}">
                <a16:creationId xmlns:a16="http://schemas.microsoft.com/office/drawing/2014/main" id="{0C6E8609-CE21-4927-94C6-820BB75C890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07337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B8A-F522-471A-BCB3-2841724DF661}"/>
              </a:ext>
            </a:extLst>
          </p:cNvPr>
          <p:cNvSpPr>
            <a:spLocks noGrp="1"/>
          </p:cNvSpPr>
          <p:nvPr>
            <p:ph type="title"/>
          </p:nvPr>
        </p:nvSpPr>
        <p:spPr/>
        <p:txBody>
          <a:bodyPr/>
          <a:lstStyle/>
          <a:p>
            <a:r>
              <a:rPr lang="en-US" dirty="0"/>
              <a:t>What is </a:t>
            </a:r>
            <a:r>
              <a:rPr lang="en-US" b="1" dirty="0">
                <a:solidFill>
                  <a:srgbClr val="002060"/>
                </a:solidFill>
              </a:rPr>
              <a:t>Abstraction</a:t>
            </a:r>
            <a:r>
              <a:rPr lang="en-US" dirty="0"/>
              <a:t>?</a:t>
            </a:r>
            <a:endParaRPr lang="en-IN" dirty="0"/>
          </a:p>
        </p:txBody>
      </p:sp>
      <p:sp>
        <p:nvSpPr>
          <p:cNvPr id="3" name="Content Placeholder 2">
            <a:extLst>
              <a:ext uri="{FF2B5EF4-FFF2-40B4-BE49-F238E27FC236}">
                <a16:creationId xmlns:a16="http://schemas.microsoft.com/office/drawing/2014/main" id="{CC817D5E-06CB-4323-96CC-2138B55A6902}"/>
              </a:ext>
            </a:extLst>
          </p:cNvPr>
          <p:cNvSpPr>
            <a:spLocks noGrp="1"/>
          </p:cNvSpPr>
          <p:nvPr>
            <p:ph idx="1"/>
          </p:nvPr>
        </p:nvSpPr>
        <p:spPr>
          <a:xfrm>
            <a:off x="749708" y="1825625"/>
            <a:ext cx="11019503" cy="4351338"/>
          </a:xfrm>
        </p:spPr>
        <p:txBody>
          <a:bodyPr/>
          <a:lstStyle/>
          <a:p>
            <a:pPr>
              <a:lnSpc>
                <a:spcPct val="150000"/>
              </a:lnSpc>
              <a:buFont typeface="Wingdings" panose="05000000000000000000" pitchFamily="2" charset="2"/>
              <a:buChar char="Ø"/>
            </a:pPr>
            <a:r>
              <a:rPr lang="en-US" dirty="0">
                <a:solidFill>
                  <a:srgbClr val="000000"/>
                </a:solidFill>
                <a:latin typeface="Arial" panose="020B0604020202020204" pitchFamily="34" charset="0"/>
              </a:rPr>
              <a:t>I</a:t>
            </a:r>
            <a:r>
              <a:rPr lang="en-US" b="0" i="0" dirty="0">
                <a:solidFill>
                  <a:srgbClr val="000000"/>
                </a:solidFill>
                <a:effectLst/>
                <a:latin typeface="Arial" panose="020B0604020202020204" pitchFamily="34" charset="0"/>
              </a:rPr>
              <a:t>n Object-oriented programming, abstraction is a process of hiding the internal implementation details from the user, only the essential functionality will be provided to the user.</a:t>
            </a:r>
          </a:p>
          <a:p>
            <a:pPr>
              <a:lnSpc>
                <a:spcPct val="150000"/>
              </a:lnSpc>
              <a:buFont typeface="Wingdings" panose="05000000000000000000" pitchFamily="2" charset="2"/>
              <a:buChar char="Ø"/>
            </a:pPr>
            <a:endParaRPr lang="en-US" b="0" i="0" dirty="0">
              <a:solidFill>
                <a:srgbClr val="000000"/>
              </a:solidFill>
              <a:effectLst/>
              <a:latin typeface="Arial" panose="020B0604020202020204" pitchFamily="34" charset="0"/>
            </a:endParaRPr>
          </a:p>
          <a:p>
            <a:pPr>
              <a:buFont typeface="Wingdings" panose="05000000000000000000" pitchFamily="2" charset="2"/>
              <a:buChar char="Ø"/>
            </a:pPr>
            <a:r>
              <a:rPr lang="en-US" dirty="0"/>
              <a:t>Abstraction can be achieved with either </a:t>
            </a:r>
            <a:r>
              <a:rPr lang="en-US" b="1" dirty="0">
                <a:solidFill>
                  <a:srgbClr val="002060"/>
                </a:solidFill>
              </a:rPr>
              <a:t>abstract classes </a:t>
            </a:r>
            <a:r>
              <a:rPr lang="en-US" dirty="0"/>
              <a:t>or </a:t>
            </a:r>
            <a:r>
              <a:rPr lang="en-US" b="1" dirty="0">
                <a:solidFill>
                  <a:srgbClr val="002060"/>
                </a:solidFill>
              </a:rPr>
              <a:t>interfaces</a:t>
            </a:r>
          </a:p>
          <a:p>
            <a:endParaRPr lang="en-IN" b="1" dirty="0">
              <a:solidFill>
                <a:srgbClr val="002060"/>
              </a:solidFill>
            </a:endParaRPr>
          </a:p>
        </p:txBody>
      </p:sp>
    </p:spTree>
    <p:extLst>
      <p:ext uri="{BB962C8B-B14F-4D97-AF65-F5344CB8AC3E}">
        <p14:creationId xmlns:p14="http://schemas.microsoft.com/office/powerpoint/2010/main" val="2059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1378-11CB-49A2-A88E-DDC1902AE882}"/>
              </a:ext>
            </a:extLst>
          </p:cNvPr>
          <p:cNvSpPr>
            <a:spLocks noGrp="1"/>
          </p:cNvSpPr>
          <p:nvPr>
            <p:ph type="title"/>
          </p:nvPr>
        </p:nvSpPr>
        <p:spPr>
          <a:xfrm>
            <a:off x="838200" y="460478"/>
            <a:ext cx="10515600" cy="640736"/>
          </a:xfrm>
        </p:spPr>
        <p:txBody>
          <a:bodyPr>
            <a:normAutofit/>
          </a:bodyPr>
          <a:lstStyle/>
          <a:p>
            <a:r>
              <a:rPr lang="en-US" sz="4000" b="1" dirty="0">
                <a:solidFill>
                  <a:srgbClr val="002060"/>
                </a:solidFill>
              </a:rPr>
              <a:t>Normal methods vs Abstract</a:t>
            </a:r>
            <a:r>
              <a:rPr lang="en-US" sz="4000" dirty="0"/>
              <a:t> </a:t>
            </a:r>
            <a:r>
              <a:rPr lang="en-US" sz="4000" b="1" dirty="0">
                <a:solidFill>
                  <a:srgbClr val="002060"/>
                </a:solidFill>
              </a:rPr>
              <a:t>Methods</a:t>
            </a:r>
            <a:endParaRPr lang="en-IN" sz="4000" b="1" dirty="0">
              <a:solidFill>
                <a:srgbClr val="002060"/>
              </a:solidFill>
            </a:endParaRPr>
          </a:p>
        </p:txBody>
      </p:sp>
      <p:sp>
        <p:nvSpPr>
          <p:cNvPr id="3" name="Content Placeholder 2">
            <a:extLst>
              <a:ext uri="{FF2B5EF4-FFF2-40B4-BE49-F238E27FC236}">
                <a16:creationId xmlns:a16="http://schemas.microsoft.com/office/drawing/2014/main" id="{04249F24-404B-4D73-9772-0570D99D5004}"/>
              </a:ext>
            </a:extLst>
          </p:cNvPr>
          <p:cNvSpPr>
            <a:spLocks noGrp="1"/>
          </p:cNvSpPr>
          <p:nvPr>
            <p:ph idx="1"/>
          </p:nvPr>
        </p:nvSpPr>
        <p:spPr>
          <a:xfrm>
            <a:off x="707923" y="1396181"/>
            <a:ext cx="10645877" cy="5207820"/>
          </a:xfrm>
        </p:spPr>
        <p:txBody>
          <a:bodyPr/>
          <a:lstStyle/>
          <a:p>
            <a:pPr marL="0" indent="0">
              <a:spcBef>
                <a:spcPts val="45"/>
              </a:spcBef>
              <a:buNone/>
            </a:pPr>
            <a:r>
              <a:rPr lang="en-US" b="1" dirty="0">
                <a:solidFill>
                  <a:srgbClr val="002060"/>
                </a:solidFill>
                <a:effectLst/>
                <a:latin typeface="Calibri" panose="020F0502020204030204" pitchFamily="34" charset="0"/>
                <a:ea typeface="Calibri" panose="020F0502020204030204" pitchFamily="34" charset="0"/>
              </a:rPr>
              <a:t>Normal methods:</a:t>
            </a:r>
            <a:endParaRPr lang="en-IN" dirty="0">
              <a:solidFill>
                <a:srgbClr val="002060"/>
              </a:solidFill>
              <a:effectLst/>
              <a:latin typeface="Calibri" panose="020F0502020204030204" pitchFamily="34" charset="0"/>
              <a:ea typeface="Calibri" panose="020F0502020204030204" pitchFamily="34" charset="0"/>
            </a:endParaRPr>
          </a:p>
          <a:p>
            <a:pPr marL="654050" marR="1236345" indent="-285750">
              <a:lnSpc>
                <a:spcPct val="115000"/>
              </a:lnSpc>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rPr>
              <a:t>Normal method contains declaration as well as method definition</a:t>
            </a:r>
          </a:p>
          <a:p>
            <a:pPr marL="368300" marR="1236345" indent="0">
              <a:lnSpc>
                <a:spcPct val="115000"/>
              </a:lnSpc>
              <a:spcAft>
                <a:spcPts val="0"/>
              </a:spcAft>
              <a:buNone/>
            </a:pPr>
            <a:r>
              <a:rPr lang="en-US" dirty="0">
                <a:effectLst/>
                <a:latin typeface="Calibri" panose="020F0502020204030204" pitchFamily="34" charset="0"/>
                <a:ea typeface="Calibri" panose="020F0502020204030204" pitchFamily="34" charset="0"/>
              </a:rPr>
              <a:t>  Ex: 	</a:t>
            </a:r>
            <a:r>
              <a:rPr lang="en-US" dirty="0">
                <a:latin typeface="Calibri" panose="020F0502020204030204" pitchFamily="34" charset="0"/>
                <a:ea typeface="Calibri" panose="020F0502020204030204" pitchFamily="34" charset="0"/>
              </a:rPr>
              <a:t>public v</a:t>
            </a:r>
            <a:r>
              <a:rPr lang="en-US" dirty="0">
                <a:effectLst/>
                <a:latin typeface="Calibri" panose="020F0502020204030204" pitchFamily="34" charset="0"/>
                <a:ea typeface="Calibri" panose="020F0502020204030204" pitchFamily="34" charset="0"/>
              </a:rPr>
              <a:t>oid method()</a:t>
            </a:r>
            <a:endParaRPr lang="en-IN" dirty="0">
              <a:effectLst/>
              <a:latin typeface="Calibri" panose="020F0502020204030204" pitchFamily="34" charset="0"/>
              <a:ea typeface="Calibri" panose="020F0502020204030204" pitchFamily="34" charset="0"/>
            </a:endParaRPr>
          </a:p>
          <a:p>
            <a:pPr marL="825500" indent="0">
              <a:spcBef>
                <a:spcPts val="205"/>
              </a:spcBef>
              <a:spcAft>
                <a:spcPts val="0"/>
              </a:spcAft>
              <a:buNone/>
            </a:pPr>
            <a:r>
              <a:rPr lang="en-US" dirty="0">
                <a:effectLst/>
                <a:latin typeface="Calibri" panose="020F0502020204030204" pitchFamily="34" charset="0"/>
                <a:ea typeface="Calibri" panose="020F0502020204030204" pitchFamily="34" charset="0"/>
              </a:rPr>
              <a:t>		{</a:t>
            </a:r>
            <a:endParaRPr lang="en-IN" dirty="0">
              <a:effectLst/>
              <a:latin typeface="Calibri" panose="020F0502020204030204" pitchFamily="34" charset="0"/>
              <a:ea typeface="Calibri" panose="020F0502020204030204" pitchFamily="34" charset="0"/>
            </a:endParaRPr>
          </a:p>
          <a:p>
            <a:pPr marL="825500" indent="0">
              <a:spcBef>
                <a:spcPts val="205"/>
              </a:spcBef>
              <a:spcAft>
                <a:spcPts val="0"/>
              </a:spcAft>
              <a:buNone/>
            </a:pPr>
            <a:r>
              <a:rPr lang="en-US" dirty="0">
                <a:effectLst/>
                <a:latin typeface="Calibri" panose="020F0502020204030204" pitchFamily="34" charset="0"/>
                <a:ea typeface="Calibri" panose="020F0502020204030204" pitchFamily="34" charset="0"/>
              </a:rPr>
              <a:t>		    ---------</a:t>
            </a:r>
            <a:endParaRPr lang="en-IN" dirty="0">
              <a:effectLst/>
              <a:latin typeface="Calibri" panose="020F0502020204030204" pitchFamily="34" charset="0"/>
              <a:ea typeface="Calibri" panose="020F0502020204030204" pitchFamily="34" charset="0"/>
            </a:endParaRPr>
          </a:p>
          <a:p>
            <a:pPr marL="825500" indent="0">
              <a:spcBef>
                <a:spcPts val="190"/>
              </a:spcBef>
              <a:spcAft>
                <a:spcPts val="0"/>
              </a:spcAft>
              <a:buNone/>
            </a:pPr>
            <a:r>
              <a:rPr lang="en-US" dirty="0">
                <a:effectLst/>
                <a:latin typeface="Calibri" panose="020F0502020204030204" pitchFamily="34" charset="0"/>
                <a:ea typeface="Calibri" panose="020F0502020204030204" pitchFamily="34" charset="0"/>
              </a:rPr>
              <a:t>		    --------body;</a:t>
            </a:r>
            <a:endParaRPr lang="en-IN" dirty="0">
              <a:effectLst/>
              <a:latin typeface="Calibri" panose="020F0502020204030204" pitchFamily="34" charset="0"/>
              <a:ea typeface="Calibri" panose="020F0502020204030204" pitchFamily="34" charset="0"/>
            </a:endParaRPr>
          </a:p>
          <a:p>
            <a:pPr marL="825500" indent="0">
              <a:spcBef>
                <a:spcPts val="205"/>
              </a:spcBef>
              <a:spcAft>
                <a:spcPts val="0"/>
              </a:spcAft>
              <a:buNone/>
            </a:pPr>
            <a:r>
              <a:rPr lang="en-US" dirty="0">
                <a:effectLst/>
                <a:latin typeface="Calibri" panose="020F0502020204030204" pitchFamily="34" charset="0"/>
                <a:ea typeface="Calibri" panose="020F0502020204030204" pitchFamily="34" charset="0"/>
              </a:rPr>
              <a:t>		    ---------</a:t>
            </a:r>
            <a:endParaRPr lang="en-IN" dirty="0">
              <a:effectLst/>
              <a:latin typeface="Calibri" panose="020F0502020204030204" pitchFamily="34" charset="0"/>
              <a:ea typeface="Calibri" panose="020F0502020204030204" pitchFamily="34" charset="0"/>
            </a:endParaRPr>
          </a:p>
          <a:p>
            <a:pPr marL="825500" indent="0">
              <a:spcBef>
                <a:spcPts val="220"/>
              </a:spcBef>
              <a:spcAft>
                <a:spcPts val="0"/>
              </a:spcAft>
              <a:buNone/>
            </a:pPr>
            <a:r>
              <a:rPr lang="en-US" dirty="0">
                <a:effectLst/>
                <a:latin typeface="Calibri" panose="020F0502020204030204" pitchFamily="34" charset="0"/>
                <a:ea typeface="Calibri" panose="020F0502020204030204" pitchFamily="34" charset="0"/>
              </a:rPr>
              <a:t>		}</a:t>
            </a:r>
          </a:p>
          <a:p>
            <a:pPr marL="825500" indent="0">
              <a:spcBef>
                <a:spcPts val="220"/>
              </a:spcBef>
              <a:spcAft>
                <a:spcPts val="0"/>
              </a:spcAft>
              <a:buNone/>
            </a:pPr>
            <a:endParaRPr lang="en-US" sz="1800" dirty="0">
              <a:effectLst/>
              <a:latin typeface="Calibri" panose="020F0502020204030204" pitchFamily="34" charset="0"/>
              <a:ea typeface="Calibri" panose="020F0502020204030204" pitchFamily="34" charset="0"/>
            </a:endParaRPr>
          </a:p>
          <a:p>
            <a:pPr marL="825500" indent="0">
              <a:spcBef>
                <a:spcPts val="220"/>
              </a:spcBef>
              <a:spcAft>
                <a:spcPts val="0"/>
              </a:spcAft>
              <a:buNone/>
            </a:pPr>
            <a:endParaRPr lang="en-US" sz="1800" dirty="0">
              <a:effectLst/>
              <a:latin typeface="Calibri" panose="020F0502020204030204" pitchFamily="34" charset="0"/>
              <a:ea typeface="Calibri" panose="020F0502020204030204" pitchFamily="34" charset="0"/>
            </a:endParaRPr>
          </a:p>
          <a:p>
            <a:pPr marL="825500" indent="0">
              <a:spcBef>
                <a:spcPts val="220"/>
              </a:spcBef>
              <a:spcAft>
                <a:spcPts val="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9788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DBA4E-04AD-4780-B2D6-23A6A39787BD}"/>
              </a:ext>
            </a:extLst>
          </p:cNvPr>
          <p:cNvSpPr>
            <a:spLocks noGrp="1"/>
          </p:cNvSpPr>
          <p:nvPr>
            <p:ph idx="1"/>
          </p:nvPr>
        </p:nvSpPr>
        <p:spPr>
          <a:xfrm>
            <a:off x="501444" y="557981"/>
            <a:ext cx="11012129" cy="5742038"/>
          </a:xfrm>
        </p:spPr>
        <p:txBody>
          <a:bodyPr>
            <a:normAutofit/>
          </a:bodyPr>
          <a:lstStyle/>
          <a:p>
            <a:pPr marL="0" indent="0">
              <a:spcBef>
                <a:spcPts val="220"/>
              </a:spcBef>
              <a:spcAft>
                <a:spcPts val="0"/>
              </a:spcAft>
              <a:buNone/>
            </a:pPr>
            <a:r>
              <a:rPr lang="en-US" sz="2800" b="1" dirty="0">
                <a:solidFill>
                  <a:srgbClr val="002060"/>
                </a:solidFill>
                <a:latin typeface="Calibri" panose="020F0502020204030204" pitchFamily="34" charset="0"/>
                <a:ea typeface="Calibri" panose="020F0502020204030204" pitchFamily="34" charset="0"/>
              </a:rPr>
              <a:t>Abstract methods:</a:t>
            </a:r>
          </a:p>
          <a:p>
            <a:pPr marL="0" indent="0">
              <a:spcBef>
                <a:spcPts val="220"/>
              </a:spcBef>
              <a:spcAft>
                <a:spcPts val="0"/>
              </a:spcAft>
              <a:buNone/>
            </a:pPr>
            <a:endParaRPr lang="en-US" sz="2800" b="1" dirty="0">
              <a:solidFill>
                <a:srgbClr val="002060"/>
              </a:solidFill>
              <a:effectLst/>
              <a:latin typeface="Calibri" panose="020F0502020204030204" pitchFamily="34" charset="0"/>
              <a:ea typeface="Calibri" panose="020F0502020204030204" pitchFamily="34" charset="0"/>
            </a:endParaRPr>
          </a:p>
          <a:p>
            <a:pPr marL="639763" indent="-285750">
              <a:spcBef>
                <a:spcPts val="220"/>
              </a:spcBef>
              <a:spcAft>
                <a:spcPts val="0"/>
              </a:spcAft>
              <a:buFont typeface="Wingdings" panose="05000000000000000000" pitchFamily="2" charset="2"/>
              <a:buChar char="Ø"/>
              <a:tabLst>
                <a:tab pos="354013" algn="l"/>
              </a:tabLst>
            </a:pPr>
            <a:r>
              <a:rPr lang="en-US" sz="2800" dirty="0">
                <a:effectLst/>
                <a:ea typeface="Calibri" panose="020F0502020204030204" pitchFamily="34" charset="0"/>
              </a:rPr>
              <a:t>The method which is having declaration but not definition such type of methods are called abstract methods. </a:t>
            </a:r>
          </a:p>
          <a:p>
            <a:pPr marL="354013" indent="0">
              <a:spcBef>
                <a:spcPts val="220"/>
              </a:spcBef>
              <a:spcAft>
                <a:spcPts val="0"/>
              </a:spcAft>
              <a:buNone/>
              <a:tabLst>
                <a:tab pos="354013" algn="l"/>
              </a:tabLst>
            </a:pPr>
            <a:endParaRPr lang="en-US" sz="2800" dirty="0">
              <a:effectLst/>
              <a:ea typeface="Calibri" panose="020F0502020204030204" pitchFamily="34" charset="0"/>
            </a:endParaRPr>
          </a:p>
          <a:p>
            <a:pPr marL="639763" indent="-285750">
              <a:spcBef>
                <a:spcPts val="220"/>
              </a:spcBef>
              <a:spcAft>
                <a:spcPts val="0"/>
              </a:spcAft>
              <a:buFont typeface="Wingdings" panose="05000000000000000000" pitchFamily="2" charset="2"/>
              <a:buChar char="Ø"/>
              <a:tabLst>
                <a:tab pos="354013" algn="l"/>
              </a:tabLst>
            </a:pPr>
            <a:r>
              <a:rPr lang="en-US" dirty="0">
                <a:ea typeface="Calibri" panose="020F0502020204030204" pitchFamily="34" charset="0"/>
              </a:rPr>
              <a:t>E</a:t>
            </a:r>
            <a:r>
              <a:rPr lang="en-US" sz="2800" dirty="0">
                <a:effectLst/>
                <a:ea typeface="Calibri" panose="020F0502020204030204" pitchFamily="34" charset="0"/>
              </a:rPr>
              <a:t>very abstract method should end with “</a:t>
            </a:r>
            <a:r>
              <a:rPr lang="en-US" sz="2800" b="1" dirty="0">
                <a:effectLst/>
                <a:ea typeface="Calibri" panose="020F0502020204030204" pitchFamily="34" charset="0"/>
              </a:rPr>
              <a:t>;</a:t>
            </a:r>
            <a:r>
              <a:rPr lang="en-US" sz="2800" dirty="0">
                <a:effectLst/>
                <a:ea typeface="Calibri" panose="020F0502020204030204" pitchFamily="34" charset="0"/>
              </a:rPr>
              <a:t>”.</a:t>
            </a:r>
          </a:p>
          <a:p>
            <a:pPr marL="1111250" indent="-285750">
              <a:spcBef>
                <a:spcPts val="220"/>
              </a:spcBef>
              <a:spcAft>
                <a:spcPts val="0"/>
              </a:spcAft>
              <a:buFont typeface="Wingdings" panose="05000000000000000000" pitchFamily="2" charset="2"/>
              <a:buChar char="Ø"/>
            </a:pPr>
            <a:endParaRPr lang="en-US" sz="2800" dirty="0">
              <a:effectLst/>
              <a:ea typeface="Calibri" panose="020F0502020204030204" pitchFamily="34" charset="0"/>
            </a:endParaRPr>
          </a:p>
          <a:p>
            <a:pPr marL="639763" indent="-285750">
              <a:spcBef>
                <a:spcPts val="220"/>
              </a:spcBef>
              <a:spcAft>
                <a:spcPts val="0"/>
              </a:spcAft>
              <a:buFont typeface="Wingdings" panose="05000000000000000000" pitchFamily="2" charset="2"/>
              <a:buChar char="Ø"/>
            </a:pPr>
            <a:r>
              <a:rPr lang="en-US" sz="2800" dirty="0">
                <a:effectLst/>
                <a:ea typeface="Calibri" panose="020F0502020204030204" pitchFamily="34" charset="0"/>
              </a:rPr>
              <a:t>The child classes are responsible to provide implementation for parent class abstract methods.</a:t>
            </a:r>
          </a:p>
          <a:p>
            <a:pPr marL="825500" indent="0">
              <a:spcBef>
                <a:spcPts val="220"/>
              </a:spcBef>
              <a:spcAft>
                <a:spcPts val="0"/>
              </a:spcAft>
              <a:buNone/>
            </a:pPr>
            <a:endParaRPr lang="en-US" sz="2800" dirty="0">
              <a:effectLst/>
              <a:ea typeface="Calibri" panose="020F0502020204030204" pitchFamily="34" charset="0"/>
            </a:endParaRPr>
          </a:p>
          <a:p>
            <a:pPr marL="825500" indent="0">
              <a:spcBef>
                <a:spcPts val="220"/>
              </a:spcBef>
              <a:spcAft>
                <a:spcPts val="0"/>
              </a:spcAft>
              <a:buNone/>
            </a:pPr>
            <a:r>
              <a:rPr lang="en-US" sz="2800" dirty="0">
                <a:effectLst/>
                <a:ea typeface="Calibri" panose="020F0502020204030204" pitchFamily="34" charset="0"/>
              </a:rPr>
              <a:t>Ex:  	abstract void method();	//abstract method</a:t>
            </a:r>
          </a:p>
          <a:p>
            <a:pPr marL="825500" indent="0">
              <a:spcBef>
                <a:spcPts val="220"/>
              </a:spcBef>
              <a:spcAft>
                <a:spcPts val="0"/>
              </a:spcAft>
              <a:buNone/>
            </a:pPr>
            <a:endParaRPr lang="en-US" dirty="0">
              <a:ea typeface="Calibri" panose="020F0502020204030204" pitchFamily="34" charset="0"/>
            </a:endParaRPr>
          </a:p>
          <a:p>
            <a:pPr marL="825500" indent="0">
              <a:spcBef>
                <a:spcPts val="220"/>
              </a:spcBef>
              <a:spcAft>
                <a:spcPts val="0"/>
              </a:spcAft>
              <a:buNone/>
            </a:pPr>
            <a:r>
              <a:rPr lang="en-US" b="1" dirty="0">
                <a:solidFill>
                  <a:srgbClr val="002060"/>
                </a:solidFill>
              </a:rPr>
              <a:t>Note: </a:t>
            </a:r>
            <a:r>
              <a:rPr lang="en-US" dirty="0"/>
              <a:t>The methods marked abstract end in a semicolon rather than curly braces.</a:t>
            </a:r>
            <a:endParaRPr lang="en-US" sz="2800" dirty="0">
              <a:effectLs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65542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9FA2-0544-443E-9A22-00A63BE79D98}"/>
              </a:ext>
            </a:extLst>
          </p:cNvPr>
          <p:cNvSpPr>
            <a:spLocks noGrp="1"/>
          </p:cNvSpPr>
          <p:nvPr>
            <p:ph type="title"/>
          </p:nvPr>
        </p:nvSpPr>
        <p:spPr>
          <a:xfrm>
            <a:off x="838200" y="119319"/>
            <a:ext cx="10515600" cy="824578"/>
          </a:xfrm>
        </p:spPr>
        <p:txBody>
          <a:bodyPr>
            <a:normAutofit/>
          </a:bodyPr>
          <a:lstStyle/>
          <a:p>
            <a:r>
              <a:rPr lang="en-US" sz="4000" b="1" dirty="0">
                <a:solidFill>
                  <a:srgbClr val="002060"/>
                </a:solidFill>
              </a:rPr>
              <a:t>Normal classes vs Abstract classes</a:t>
            </a:r>
            <a:endParaRPr lang="en-IN" sz="4000" b="1" dirty="0">
              <a:solidFill>
                <a:srgbClr val="002060"/>
              </a:solidFill>
            </a:endParaRPr>
          </a:p>
        </p:txBody>
      </p:sp>
      <p:sp>
        <p:nvSpPr>
          <p:cNvPr id="3" name="Content Placeholder 2">
            <a:extLst>
              <a:ext uri="{FF2B5EF4-FFF2-40B4-BE49-F238E27FC236}">
                <a16:creationId xmlns:a16="http://schemas.microsoft.com/office/drawing/2014/main" id="{4EA82D08-DE65-4162-B443-FD4AD1C0FF7F}"/>
              </a:ext>
            </a:extLst>
          </p:cNvPr>
          <p:cNvSpPr>
            <a:spLocks noGrp="1"/>
          </p:cNvSpPr>
          <p:nvPr>
            <p:ph idx="1"/>
          </p:nvPr>
        </p:nvSpPr>
        <p:spPr>
          <a:xfrm>
            <a:off x="540774" y="943897"/>
            <a:ext cx="11385755" cy="5407742"/>
          </a:xfrm>
        </p:spPr>
        <p:txBody>
          <a:bodyPr>
            <a:normAutofit fontScale="92500" lnSpcReduction="10000"/>
          </a:bodyPr>
          <a:lstStyle/>
          <a:p>
            <a:pPr marL="0" indent="0">
              <a:spcBef>
                <a:spcPts val="5"/>
              </a:spcBef>
              <a:spcAft>
                <a:spcPts val="0"/>
              </a:spcAft>
              <a:buNone/>
            </a:pPr>
            <a:r>
              <a:rPr lang="en-US" b="1" dirty="0">
                <a:solidFill>
                  <a:srgbClr val="002060"/>
                </a:solidFill>
                <a:effectLst/>
                <a:latin typeface="Arial" panose="020B0604020202020204" pitchFamily="34" charset="0"/>
                <a:ea typeface="Calibri" panose="020F0502020204030204" pitchFamily="34" charset="0"/>
                <a:cs typeface="Calibri" panose="020F0502020204030204" pitchFamily="34" charset="0"/>
              </a:rPr>
              <a:t>Normal classes:</a:t>
            </a:r>
          </a:p>
          <a:p>
            <a:pPr marL="0" indent="0">
              <a:spcBef>
                <a:spcPts val="5"/>
              </a:spcBef>
              <a:spcAft>
                <a:spcPts val="0"/>
              </a:spcAft>
              <a:buNone/>
            </a:pPr>
            <a:endParaRPr lang="en-IN" dirty="0">
              <a:effectLst/>
              <a:latin typeface="Calibri" panose="020F0502020204030204" pitchFamily="34" charset="0"/>
              <a:ea typeface="Calibri" panose="020F0502020204030204" pitchFamily="34" charset="0"/>
            </a:endParaRPr>
          </a:p>
          <a:p>
            <a:pPr>
              <a:spcBef>
                <a:spcPts val="10"/>
              </a:spcBef>
              <a:buFont typeface="Wingdings" panose="05000000000000000000" pitchFamily="2" charset="2"/>
              <a:buChar char="Ø"/>
            </a:pPr>
            <a:r>
              <a:rPr lang="en-US" dirty="0">
                <a:effectLst/>
                <a:latin typeface="Arial" panose="020B0604020202020204" pitchFamily="34" charset="0"/>
                <a:ea typeface="Calibri" panose="020F0502020204030204" pitchFamily="34" charset="0"/>
                <a:cs typeface="Calibri" panose="020F0502020204030204" pitchFamily="34" charset="0"/>
              </a:rPr>
              <a:t>Normal class is a java class contains only normal methods.</a:t>
            </a:r>
            <a:endParaRPr lang="en-IN" dirty="0">
              <a:effectLst/>
              <a:latin typeface="Calibri" panose="020F0502020204030204" pitchFamily="34" charset="0"/>
              <a:ea typeface="Calibri" panose="020F0502020204030204" pitchFamily="34" charset="0"/>
            </a:endParaRPr>
          </a:p>
          <a:p>
            <a:pPr marL="0" indent="0">
              <a:spcBef>
                <a:spcPts val="45"/>
              </a:spcBef>
              <a:buNone/>
            </a:pPr>
            <a:r>
              <a:rPr lang="en-US" dirty="0">
                <a:effectLst/>
                <a:latin typeface="Arial" panose="020B060402020202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endParaRPr>
          </a:p>
          <a:p>
            <a:pPr marL="0" lvl="0" indent="0" eaLnBrk="0" fontAlgn="base" hangingPunct="0">
              <a:lnSpc>
                <a:spcPct val="100000"/>
              </a:lnSpc>
              <a:spcBef>
                <a:spcPct val="0"/>
              </a:spcBef>
              <a:spcAft>
                <a:spcPct val="0"/>
              </a:spcAft>
              <a:buNone/>
            </a:pPr>
            <a:r>
              <a:rPr lang="en-IN" dirty="0"/>
              <a:t>   Ex:	</a:t>
            </a:r>
            <a:r>
              <a:rPr lang="en-US" altLang="en-US" dirty="0">
                <a:solidFill>
                  <a:srgbClr val="0033B3"/>
                </a:solidFill>
                <a:latin typeface="Courier New" panose="02070309020205020404" pitchFamily="49" charset="0"/>
                <a:cs typeface="Courier New" panose="02070309020205020404" pitchFamily="49" charset="0"/>
              </a:rPr>
              <a:t>class </a:t>
            </a:r>
            <a:r>
              <a:rPr lang="en-US" altLang="en-US" dirty="0">
                <a:solidFill>
                  <a:srgbClr val="000000"/>
                </a:solidFill>
                <a:latin typeface="Courier New" panose="02070309020205020404" pitchFamily="49" charset="0"/>
                <a:cs typeface="Courier New" panose="02070309020205020404" pitchFamily="49" charset="0"/>
              </a:rPr>
              <a:t>Test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80808"/>
                </a:solidFill>
                <a:latin typeface="Courier New" panose="02070309020205020404" pitchFamily="49" charset="0"/>
                <a:cs typeface="Courier New" panose="02070309020205020404" pitchFamily="49" charset="0"/>
              </a:rPr>
              <a:t>{</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r>
              <a:rPr lang="en-US" altLang="en-US" dirty="0">
                <a:solidFill>
                  <a:srgbClr val="0033B3"/>
                </a:solidFill>
                <a:latin typeface="Courier New" panose="02070309020205020404" pitchFamily="49" charset="0"/>
                <a:cs typeface="Courier New" panose="02070309020205020404" pitchFamily="49" charset="0"/>
              </a:rPr>
              <a:t>void </a:t>
            </a:r>
            <a:r>
              <a:rPr lang="en-US" altLang="en-US" dirty="0">
                <a:solidFill>
                  <a:srgbClr val="00627A"/>
                </a:solidFill>
                <a:latin typeface="Courier New" panose="02070309020205020404" pitchFamily="49" charset="0"/>
                <a:cs typeface="Courier New" panose="02070309020205020404" pitchFamily="49" charset="0"/>
              </a:rPr>
              <a:t>m1</a:t>
            </a:r>
            <a:r>
              <a:rPr lang="en-US" altLang="en-US" dirty="0">
                <a:solidFill>
                  <a:srgbClr val="080808"/>
                </a:solidFill>
                <a:latin typeface="Courier New" panose="02070309020205020404" pitchFamily="49" charset="0"/>
                <a:cs typeface="Courier New" panose="02070309020205020404" pitchFamily="49" charset="0"/>
              </a:rPr>
              <a:t>()</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r>
              <a:rPr lang="en-US" altLang="en-US" dirty="0">
                <a:solidFill>
                  <a:srgbClr val="0033B3"/>
                </a:solidFill>
                <a:latin typeface="Courier New" panose="02070309020205020404" pitchFamily="49" charset="0"/>
                <a:cs typeface="Courier New" panose="02070309020205020404" pitchFamily="49" charset="0"/>
              </a:rPr>
              <a:t>void </a:t>
            </a:r>
            <a:r>
              <a:rPr lang="en-US" altLang="en-US" dirty="0">
                <a:solidFill>
                  <a:srgbClr val="00627A"/>
                </a:solidFill>
                <a:latin typeface="Courier New" panose="02070309020205020404" pitchFamily="49" charset="0"/>
                <a:cs typeface="Courier New" panose="02070309020205020404" pitchFamily="49" charset="0"/>
              </a:rPr>
              <a:t>m2</a:t>
            </a:r>
            <a:r>
              <a:rPr lang="en-US" altLang="en-US" dirty="0">
                <a:solidFill>
                  <a:srgbClr val="080808"/>
                </a:solidFill>
                <a:latin typeface="Courier New" panose="02070309020205020404" pitchFamily="49" charset="0"/>
                <a:cs typeface="Courier New" panose="02070309020205020404" pitchFamily="49" charset="0"/>
              </a:rPr>
              <a:t>()</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br>
              <a:rPr lang="en-US" altLang="en-US" dirty="0">
                <a:solidFill>
                  <a:srgbClr val="080808"/>
                </a:solidFill>
                <a:latin typeface="Courier New" panose="02070309020205020404" pitchFamily="49" charset="0"/>
                <a:cs typeface="Courier New" panose="02070309020205020404" pitchFamily="49" charset="0"/>
              </a:rPr>
            </a:br>
            <a:r>
              <a:rPr lang="en-US" altLang="en-US" dirty="0">
                <a:solidFill>
                  <a:srgbClr val="080808"/>
                </a:solidFill>
                <a:latin typeface="Courier New" panose="02070309020205020404" pitchFamily="49" charset="0"/>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550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EBBAB-9C3F-4797-811A-D745524B91F9}"/>
              </a:ext>
            </a:extLst>
          </p:cNvPr>
          <p:cNvSpPr>
            <a:spLocks noGrp="1"/>
          </p:cNvSpPr>
          <p:nvPr>
            <p:ph idx="1"/>
          </p:nvPr>
        </p:nvSpPr>
        <p:spPr>
          <a:xfrm>
            <a:off x="612058" y="757084"/>
            <a:ext cx="11216148" cy="5584723"/>
          </a:xfrm>
        </p:spPr>
        <p:txBody>
          <a:bodyPr>
            <a:normAutofit lnSpcReduction="10000"/>
          </a:bodyPr>
          <a:lstStyle/>
          <a:p>
            <a:pPr marL="0" indent="0">
              <a:buNone/>
            </a:pPr>
            <a:r>
              <a:rPr lang="en-US" b="1" dirty="0">
                <a:solidFill>
                  <a:srgbClr val="002060"/>
                </a:solidFill>
              </a:rPr>
              <a:t>Abstract class:</a:t>
            </a:r>
          </a:p>
          <a:p>
            <a:pPr marL="0" indent="0">
              <a:buNone/>
            </a:pPr>
            <a:endParaRPr lang="en-US" b="1" dirty="0">
              <a:solidFill>
                <a:srgbClr val="002060"/>
              </a:solidFill>
            </a:endParaRPr>
          </a:p>
          <a:p>
            <a:pPr>
              <a:buFont typeface="Wingdings" panose="05000000000000000000" pitchFamily="2" charset="2"/>
              <a:buChar char="Ø"/>
            </a:pPr>
            <a:r>
              <a:rPr lang="en-US" dirty="0"/>
              <a:t>If a class contains at least one abstract method then it is a abstract class.</a:t>
            </a:r>
          </a:p>
          <a:p>
            <a:pPr marL="0" indent="0">
              <a:buNone/>
            </a:pPr>
            <a:endParaRPr lang="en-US" dirty="0"/>
          </a:p>
          <a:p>
            <a:pPr>
              <a:buFont typeface="Wingdings" panose="05000000000000000000" pitchFamily="2" charset="2"/>
              <a:buChar char="Ø"/>
            </a:pPr>
            <a:r>
              <a:rPr lang="en-US" dirty="0"/>
              <a:t>To specify the particular class is abstract and particular method is abstract method to the compiler use </a:t>
            </a:r>
            <a:r>
              <a:rPr lang="en-US" b="1" dirty="0">
                <a:solidFill>
                  <a:srgbClr val="002060"/>
                </a:solidFill>
              </a:rPr>
              <a:t>abstract</a:t>
            </a:r>
            <a:r>
              <a:rPr lang="en-US" dirty="0"/>
              <a:t> modifier.</a:t>
            </a:r>
          </a:p>
          <a:p>
            <a:pPr marL="0" indent="0">
              <a:buNone/>
            </a:pPr>
            <a:endParaRPr lang="en-US" dirty="0"/>
          </a:p>
          <a:p>
            <a:pPr>
              <a:buFont typeface="Wingdings" panose="05000000000000000000" pitchFamily="2" charset="2"/>
              <a:buChar char="Ø"/>
            </a:pPr>
            <a:r>
              <a:rPr lang="en-US" dirty="0"/>
              <a:t>It is not possible to create an object to the Abstract class. Because it contains the unimplemented methods.</a:t>
            </a:r>
          </a:p>
          <a:p>
            <a:pPr marL="0" indent="0">
              <a:buNone/>
            </a:pPr>
            <a:endParaRPr lang="en-US" dirty="0"/>
          </a:p>
          <a:p>
            <a:pPr>
              <a:buFont typeface="Wingdings" panose="05000000000000000000" pitchFamily="2" charset="2"/>
              <a:buChar char="Ø"/>
            </a:pPr>
            <a:r>
              <a:rPr lang="en-US" dirty="0"/>
              <a:t>For any class if we don’t want instantiation then we have to declare that class as abstract i.e., for abstract classes instantiation (creation of object) is not possible.</a:t>
            </a:r>
          </a:p>
          <a:p>
            <a:pPr marL="0" indent="0">
              <a:buNone/>
            </a:pPr>
            <a:endParaRPr lang="en-IN" dirty="0"/>
          </a:p>
        </p:txBody>
      </p:sp>
    </p:spTree>
    <p:extLst>
      <p:ext uri="{BB962C8B-B14F-4D97-AF65-F5344CB8AC3E}">
        <p14:creationId xmlns:p14="http://schemas.microsoft.com/office/powerpoint/2010/main" val="24879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69C7D-E154-4EAB-A2F7-F6D9682D7B84}"/>
              </a:ext>
            </a:extLst>
          </p:cNvPr>
          <p:cNvSpPr>
            <a:spLocks noGrp="1"/>
          </p:cNvSpPr>
          <p:nvPr>
            <p:ph idx="1"/>
          </p:nvPr>
        </p:nvSpPr>
        <p:spPr>
          <a:xfrm>
            <a:off x="1359310" y="1052053"/>
            <a:ext cx="9298858" cy="5034116"/>
          </a:xfrm>
        </p:spPr>
        <p:txBody>
          <a:bodyPr>
            <a:normAutofit fontScale="92500" lnSpcReduction="20000"/>
          </a:bodyPr>
          <a:lstStyle/>
          <a:p>
            <a:pPr marL="0" indent="0">
              <a:buNone/>
            </a:pPr>
            <a:r>
              <a:rPr lang="en-US" dirty="0">
                <a:solidFill>
                  <a:srgbClr val="002060"/>
                </a:solidFill>
              </a:rPr>
              <a:t>Ex:</a:t>
            </a:r>
          </a:p>
          <a:p>
            <a:pPr marL="0" indent="0">
              <a:lnSpc>
                <a:spcPct val="160000"/>
              </a:lnSpc>
              <a:buNone/>
            </a:pP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abstract class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abstract public void </a:t>
            </a:r>
            <a:r>
              <a:rPr kumimoji="0" lang="en-US" altLang="en-US"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m2</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271603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F5614-43BB-49A5-84D7-C1A6840BD07A}"/>
              </a:ext>
            </a:extLst>
          </p:cNvPr>
          <p:cNvSpPr>
            <a:spLocks noGrp="1"/>
          </p:cNvSpPr>
          <p:nvPr>
            <p:ph idx="1"/>
          </p:nvPr>
        </p:nvSpPr>
        <p:spPr>
          <a:xfrm>
            <a:off x="415413" y="629265"/>
            <a:ext cx="11609438" cy="5710083"/>
          </a:xfrm>
        </p:spPr>
        <p:txBody>
          <a:bodyPr>
            <a:normAutofit fontScale="92500" lnSpcReduction="20000"/>
          </a:bodyPr>
          <a:lstStyle/>
          <a:p>
            <a:pPr marL="0" indent="0">
              <a:buNone/>
            </a:pPr>
            <a:endParaRPr lang="en-US" dirty="0"/>
          </a:p>
          <a:p>
            <a:pPr>
              <a:buFont typeface="Wingdings" panose="05000000000000000000" pitchFamily="2" charset="2"/>
              <a:buChar char="Ø"/>
            </a:pPr>
            <a:r>
              <a:rPr lang="en-US" dirty="0"/>
              <a:t>Abstract method (all) implementation should be done in Child class.</a:t>
            </a:r>
          </a:p>
          <a:p>
            <a:pPr marL="0" indent="0">
              <a:buNone/>
            </a:pPr>
            <a:endParaRPr lang="en-US" dirty="0"/>
          </a:p>
          <a:p>
            <a:pPr marL="0" indent="0">
              <a:buNone/>
            </a:pPr>
            <a:r>
              <a:rPr lang="en-US" dirty="0"/>
              <a:t>Ex: </a:t>
            </a:r>
          </a:p>
          <a:p>
            <a:pPr marL="0" indent="0">
              <a:buNone/>
            </a:pPr>
            <a:r>
              <a:rPr kumimoji="0" lang="en-US" altLang="en-US" sz="25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abstract class </a:t>
            </a:r>
            <a:r>
              <a:rPr kumimoji="0" lang="en-US" altLang="en-US" sz="2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5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abstract public void </a:t>
            </a:r>
            <a:r>
              <a:rPr kumimoji="0" lang="en-US" altLang="en-US" sz="25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indent="0">
              <a:buNone/>
            </a:pP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 </a:t>
            </a:r>
            <a:r>
              <a:rPr kumimoji="0" lang="en-US" altLang="en-US" sz="25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Parent</a:t>
            </a:r>
            <a:br>
              <a:rPr kumimoji="0" lang="en-US" altLang="en-US" sz="2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25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5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5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5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5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5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"Method m1() implementation"</a:t>
            </a: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5332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6F3B7-3F7A-49B5-87A9-82DC889F50F6}"/>
              </a:ext>
            </a:extLst>
          </p:cNvPr>
          <p:cNvSpPr>
            <a:spLocks noGrp="1"/>
          </p:cNvSpPr>
          <p:nvPr>
            <p:ph idx="1"/>
          </p:nvPr>
        </p:nvSpPr>
        <p:spPr>
          <a:xfrm>
            <a:off x="1074174" y="1693606"/>
            <a:ext cx="10515600" cy="3470787"/>
          </a:xfrm>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effectLst/>
                <a:latin typeface="Calibri" panose="020F0502020204030204" pitchFamily="34" charset="0"/>
                <a:ea typeface="Calibri" panose="020F0502020204030204" pitchFamily="34" charset="0"/>
              </a:rPr>
              <a:t>Even though class does not contain any abstract method still we can declare the class as abstract.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dirty="0">
              <a:latin typeface="Calibri" panose="020F0502020204030204" pitchFamily="34" charset="0"/>
              <a:ea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latin typeface="Calibri" panose="020F0502020204030204" pitchFamily="34" charset="0"/>
                <a:ea typeface="Calibri" panose="020F0502020204030204" pitchFamily="34" charset="0"/>
              </a:rPr>
              <a:t>A</a:t>
            </a:r>
            <a:r>
              <a:rPr lang="en-US" dirty="0">
                <a:effectLst/>
                <a:latin typeface="Calibri" panose="020F0502020204030204" pitchFamily="34" charset="0"/>
                <a:ea typeface="Calibri" panose="020F0502020204030204" pitchFamily="34" charset="0"/>
              </a:rPr>
              <a:t>bstract class contain zero or more number of abstract methods.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dirty="0">
              <a:effectLst/>
              <a:latin typeface="Calibri" panose="020F0502020204030204" pitchFamily="34" charset="0"/>
              <a:ea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latin typeface="Calibri" panose="020F0502020204030204" pitchFamily="34" charset="0"/>
                <a:ea typeface="Calibri" panose="020F0502020204030204" pitchFamily="34" charset="0"/>
              </a:rPr>
              <a:t>For</a:t>
            </a:r>
            <a:r>
              <a:rPr lang="en-US" dirty="0">
                <a:effectLst/>
                <a:latin typeface="Calibri" panose="020F0502020204030204" pitchFamily="34" charset="0"/>
                <a:ea typeface="Calibri" panose="020F0502020204030204" pitchFamily="34" charset="0"/>
              </a:rPr>
              <a:t> abstract classes it is not possible to create an object</a:t>
            </a:r>
            <a:endParaRPr kumimoji="0" lang="en-US" altLang="en-US"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endParaRPr lang="en-IN" dirty="0"/>
          </a:p>
        </p:txBody>
      </p:sp>
    </p:spTree>
    <p:extLst>
      <p:ext uri="{BB962C8B-B14F-4D97-AF65-F5344CB8AC3E}">
        <p14:creationId xmlns:p14="http://schemas.microsoft.com/office/powerpoint/2010/main" val="169921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F839-029D-497A-87E9-C56540771FD8}"/>
              </a:ext>
            </a:extLst>
          </p:cNvPr>
          <p:cNvSpPr>
            <a:spLocks noGrp="1"/>
          </p:cNvSpPr>
          <p:nvPr>
            <p:ph type="title"/>
          </p:nvPr>
        </p:nvSpPr>
        <p:spPr/>
        <p:txBody>
          <a:bodyPr/>
          <a:lstStyle/>
          <a:p>
            <a:r>
              <a:rPr lang="en-US" b="1" dirty="0">
                <a:solidFill>
                  <a:srgbClr val="002060"/>
                </a:solidFill>
              </a:rPr>
              <a:t>Types of Inheritance:</a:t>
            </a:r>
            <a:endParaRPr lang="en-IN" b="1" dirty="0">
              <a:solidFill>
                <a:srgbClr val="002060"/>
              </a:solidFill>
            </a:endParaRPr>
          </a:p>
        </p:txBody>
      </p:sp>
      <p:sp>
        <p:nvSpPr>
          <p:cNvPr id="3" name="Content Placeholder 2">
            <a:extLst>
              <a:ext uri="{FF2B5EF4-FFF2-40B4-BE49-F238E27FC236}">
                <a16:creationId xmlns:a16="http://schemas.microsoft.com/office/drawing/2014/main" id="{7E703995-D013-4C2A-AD8D-74F606A3CA29}"/>
              </a:ext>
            </a:extLst>
          </p:cNvPr>
          <p:cNvSpPr>
            <a:spLocks noGrp="1"/>
          </p:cNvSpPr>
          <p:nvPr>
            <p:ph idx="1"/>
          </p:nvPr>
        </p:nvSpPr>
        <p:spPr/>
        <p:txBody>
          <a:bodyPr/>
          <a:lstStyle/>
          <a:p>
            <a:pPr>
              <a:lnSpc>
                <a:spcPct val="150000"/>
              </a:lnSpc>
              <a:buFont typeface="Wingdings" panose="05000000000000000000" pitchFamily="2" charset="2"/>
              <a:buChar char="v"/>
            </a:pPr>
            <a:r>
              <a:rPr lang="en-IN" i="0" dirty="0">
                <a:effectLst/>
              </a:rPr>
              <a:t>Single Inheritance</a:t>
            </a:r>
          </a:p>
          <a:p>
            <a:pPr>
              <a:lnSpc>
                <a:spcPct val="150000"/>
              </a:lnSpc>
              <a:buFont typeface="Wingdings" panose="05000000000000000000" pitchFamily="2" charset="2"/>
              <a:buChar char="v"/>
            </a:pPr>
            <a:r>
              <a:rPr lang="en-IN" i="0" dirty="0">
                <a:effectLst/>
              </a:rPr>
              <a:t>Multilevel Inheritance </a:t>
            </a:r>
          </a:p>
          <a:p>
            <a:pPr>
              <a:lnSpc>
                <a:spcPct val="150000"/>
              </a:lnSpc>
              <a:buFont typeface="Wingdings" panose="05000000000000000000" pitchFamily="2" charset="2"/>
              <a:buChar char="v"/>
            </a:pPr>
            <a:r>
              <a:rPr lang="en-IN" i="0" dirty="0">
                <a:effectLst/>
              </a:rPr>
              <a:t>Hierarchical Inheritance </a:t>
            </a:r>
            <a:endParaRPr lang="en-IN" dirty="0"/>
          </a:p>
          <a:p>
            <a:pPr>
              <a:lnSpc>
                <a:spcPct val="150000"/>
              </a:lnSpc>
              <a:buFont typeface="Wingdings" panose="05000000000000000000" pitchFamily="2" charset="2"/>
              <a:buChar char="v"/>
            </a:pPr>
            <a:r>
              <a:rPr lang="en-IN" i="0" dirty="0">
                <a:effectLst/>
              </a:rPr>
              <a:t>Hybrid Inheritance </a:t>
            </a:r>
          </a:p>
          <a:p>
            <a:pPr>
              <a:lnSpc>
                <a:spcPct val="150000"/>
              </a:lnSpc>
              <a:buFont typeface="Wingdings" panose="05000000000000000000" pitchFamily="2" charset="2"/>
              <a:buChar char="v"/>
            </a:pPr>
            <a:r>
              <a:rPr lang="en-IN" i="0" dirty="0">
                <a:effectLst/>
              </a:rPr>
              <a:t>Multiple Inheritance</a:t>
            </a:r>
          </a:p>
          <a:p>
            <a:endParaRPr lang="en-IN" i="0" dirty="0">
              <a:effectLst/>
            </a:endParaRPr>
          </a:p>
          <a:p>
            <a:endParaRPr lang="en-IN" dirty="0"/>
          </a:p>
        </p:txBody>
      </p:sp>
    </p:spTree>
    <p:extLst>
      <p:ext uri="{BB962C8B-B14F-4D97-AF65-F5344CB8AC3E}">
        <p14:creationId xmlns:p14="http://schemas.microsoft.com/office/powerpoint/2010/main" val="25003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ED6DD3-9A1F-4576-8A9C-720552807A01}"/>
              </a:ext>
            </a:extLst>
          </p:cNvPr>
          <p:cNvSpPr/>
          <p:nvPr/>
        </p:nvSpPr>
        <p:spPr>
          <a:xfrm>
            <a:off x="2064774" y="5093110"/>
            <a:ext cx="4463845"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B7DFB3-EF24-4689-B48B-DCAE339901AF}"/>
              </a:ext>
            </a:extLst>
          </p:cNvPr>
          <p:cNvSpPr/>
          <p:nvPr/>
        </p:nvSpPr>
        <p:spPr>
          <a:xfrm>
            <a:off x="1936955" y="5093110"/>
            <a:ext cx="8190271"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D986827-1007-4A74-916E-94658E7BFD6F}"/>
              </a:ext>
            </a:extLst>
          </p:cNvPr>
          <p:cNvSpPr/>
          <p:nvPr/>
        </p:nvSpPr>
        <p:spPr>
          <a:xfrm>
            <a:off x="2064774" y="5093110"/>
            <a:ext cx="7708491"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9E2D785-D529-4DEF-AA3F-CA7118424A27}"/>
              </a:ext>
            </a:extLst>
          </p:cNvPr>
          <p:cNvSpPr/>
          <p:nvPr/>
        </p:nvSpPr>
        <p:spPr>
          <a:xfrm>
            <a:off x="1936955" y="5093110"/>
            <a:ext cx="4365522" cy="45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E0985986-CCBB-4B03-BBD4-8E51C250290F}"/>
              </a:ext>
            </a:extLst>
          </p:cNvPr>
          <p:cNvSpPr>
            <a:spLocks noGrp="1" noChangeArrowheads="1"/>
          </p:cNvSpPr>
          <p:nvPr>
            <p:ph idx="1"/>
          </p:nvPr>
        </p:nvSpPr>
        <p:spPr bwMode="auto">
          <a:xfrm>
            <a:off x="1258529" y="825578"/>
            <a:ext cx="10609006"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abstract 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"m1-method"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m2</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"m2-method"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 time Error</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.m1();</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E0F9B686-D09C-440B-8C66-665953458FF9}"/>
              </a:ext>
            </a:extLst>
          </p:cNvPr>
          <p:cNvSpPr/>
          <p:nvPr/>
        </p:nvSpPr>
        <p:spPr>
          <a:xfrm>
            <a:off x="2217173" y="4709652"/>
            <a:ext cx="4159045" cy="452284"/>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1800" b="1" i="0" u="none" strike="noStrike" cap="none" normalizeH="0" baseline="0" dirty="0">
                <a:ln>
                  <a:noFill/>
                </a:ln>
                <a:solidFill>
                  <a:srgbClr val="FFFF00"/>
                </a:solidFill>
                <a:effectLst/>
                <a:latin typeface="Courier New" panose="02070309020205020404" pitchFamily="49" charset="0"/>
                <a:cs typeface="Courier New" panose="02070309020205020404" pitchFamily="49" charset="0"/>
              </a:rPr>
              <a:t>Test t=new Test()</a:t>
            </a:r>
            <a:endParaRPr lang="en-IN" b="1" dirty="0">
              <a:solidFill>
                <a:srgbClr val="FFFF00"/>
              </a:solidFill>
            </a:endParaRPr>
          </a:p>
        </p:txBody>
      </p:sp>
    </p:spTree>
    <p:extLst>
      <p:ext uri="{BB962C8B-B14F-4D97-AF65-F5344CB8AC3E}">
        <p14:creationId xmlns:p14="http://schemas.microsoft.com/office/powerpoint/2010/main" val="34801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D097-AE04-4B9A-A92B-C67D073AE4F0}"/>
              </a:ext>
            </a:extLst>
          </p:cNvPr>
          <p:cNvSpPr>
            <a:spLocks noGrp="1"/>
          </p:cNvSpPr>
          <p:nvPr>
            <p:ph type="title"/>
          </p:nvPr>
        </p:nvSpPr>
        <p:spPr>
          <a:xfrm>
            <a:off x="995516" y="2636376"/>
            <a:ext cx="10515600" cy="1325563"/>
          </a:xfrm>
        </p:spPr>
        <p:txBody>
          <a:bodyPr/>
          <a:lstStyle/>
          <a:p>
            <a:pPr algn="ctr"/>
            <a:r>
              <a:rPr lang="en-US" b="1" dirty="0">
                <a:solidFill>
                  <a:srgbClr val="002060"/>
                </a:solidFill>
              </a:rPr>
              <a:t>Interfaces</a:t>
            </a:r>
            <a:endParaRPr lang="en-IN" b="1" dirty="0">
              <a:solidFill>
                <a:srgbClr val="002060"/>
              </a:solidFill>
            </a:endParaRPr>
          </a:p>
        </p:txBody>
      </p:sp>
    </p:spTree>
    <p:extLst>
      <p:ext uri="{BB962C8B-B14F-4D97-AF65-F5344CB8AC3E}">
        <p14:creationId xmlns:p14="http://schemas.microsoft.com/office/powerpoint/2010/main" val="299453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96ACA-B2C9-4755-8A40-59B054FA4736}"/>
              </a:ext>
            </a:extLst>
          </p:cNvPr>
          <p:cNvSpPr>
            <a:spLocks noGrp="1"/>
          </p:cNvSpPr>
          <p:nvPr>
            <p:ph idx="1"/>
          </p:nvPr>
        </p:nvSpPr>
        <p:spPr>
          <a:xfrm>
            <a:off x="471949" y="816077"/>
            <a:ext cx="11533238" cy="5476568"/>
          </a:xfrm>
        </p:spPr>
        <p:txBody>
          <a:bodyPr>
            <a:normAutofit fontScale="92500" lnSpcReduction="10000"/>
          </a:bodyPr>
          <a:lstStyle/>
          <a:p>
            <a:pPr>
              <a:buFont typeface="Wingdings" panose="05000000000000000000" pitchFamily="2" charset="2"/>
              <a:buChar char="Ø"/>
            </a:pPr>
            <a:r>
              <a:rPr lang="en-US" sz="3000" dirty="0"/>
              <a:t>Interface is also one type of class and It contains only abstract methods.</a:t>
            </a:r>
          </a:p>
          <a:p>
            <a:pPr>
              <a:buFont typeface="Wingdings" panose="05000000000000000000" pitchFamily="2" charset="2"/>
              <a:buChar char="Ø"/>
            </a:pPr>
            <a:endParaRPr lang="en-US" sz="3000" dirty="0"/>
          </a:p>
          <a:p>
            <a:pPr>
              <a:buFont typeface="Wingdings" panose="05000000000000000000" pitchFamily="2" charset="2"/>
              <a:buChar char="Ø"/>
            </a:pPr>
            <a:r>
              <a:rPr lang="en-US" sz="3000" dirty="0"/>
              <a:t> All interface methods are implicitly public and abstract. In other words, you do not need to actually type the public or abstract modifiers in the method declaration, but the method is still always public and abstract.</a:t>
            </a:r>
          </a:p>
          <a:p>
            <a:pPr marL="0" indent="0">
              <a:buNone/>
            </a:pPr>
            <a:endParaRPr lang="en-US" sz="3000" dirty="0"/>
          </a:p>
          <a:p>
            <a:pPr>
              <a:buFont typeface="Wingdings" panose="05000000000000000000" pitchFamily="2" charset="2"/>
              <a:buChar char="Ø"/>
            </a:pPr>
            <a:r>
              <a:rPr lang="en-US" sz="3000" dirty="0"/>
              <a:t>For the every interface compiler will generates .class files </a:t>
            </a:r>
          </a:p>
          <a:p>
            <a:pPr>
              <a:buFont typeface="Wingdings" panose="05000000000000000000" pitchFamily="2" charset="2"/>
              <a:buChar char="Ø"/>
            </a:pPr>
            <a:endParaRPr lang="en-US" sz="3000" dirty="0"/>
          </a:p>
          <a:p>
            <a:pPr>
              <a:buFont typeface="Wingdings" panose="05000000000000000000" pitchFamily="2" charset="2"/>
              <a:buChar char="Ø"/>
            </a:pPr>
            <a:r>
              <a:rPr lang="en-US" sz="3000" dirty="0"/>
              <a:t>Each and every interface by default abstract hence it is </a:t>
            </a:r>
            <a:r>
              <a:rPr lang="en-US" sz="3000" b="1" dirty="0">
                <a:solidFill>
                  <a:srgbClr val="002060"/>
                </a:solidFill>
              </a:rPr>
              <a:t>not possible to create an object.</a:t>
            </a:r>
          </a:p>
          <a:p>
            <a:pPr marL="0" indent="0">
              <a:buNone/>
            </a:pPr>
            <a:endParaRPr lang="en-US" sz="3000" dirty="0"/>
          </a:p>
          <a:p>
            <a:pPr>
              <a:buFont typeface="Wingdings" panose="05000000000000000000" pitchFamily="2" charset="2"/>
              <a:buChar char="Ø"/>
            </a:pPr>
            <a:r>
              <a:rPr lang="en-US" sz="3000" dirty="0"/>
              <a:t>Interfaces not alternative for abstract class it is extension for abstract classes.</a:t>
            </a:r>
          </a:p>
          <a:p>
            <a:pPr marL="0" indent="0">
              <a:buNone/>
            </a:pPr>
            <a:endParaRPr lang="en-US" dirty="0"/>
          </a:p>
          <a:p>
            <a:endParaRPr lang="en-IN" dirty="0"/>
          </a:p>
        </p:txBody>
      </p:sp>
    </p:spTree>
    <p:extLst>
      <p:ext uri="{BB962C8B-B14F-4D97-AF65-F5344CB8AC3E}">
        <p14:creationId xmlns:p14="http://schemas.microsoft.com/office/powerpoint/2010/main" val="380706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DE7DC-DC08-48BE-A4CB-D5B217B20BA0}"/>
              </a:ext>
            </a:extLst>
          </p:cNvPr>
          <p:cNvSpPr>
            <a:spLocks noGrp="1"/>
          </p:cNvSpPr>
          <p:nvPr>
            <p:ph idx="1"/>
          </p:nvPr>
        </p:nvSpPr>
        <p:spPr>
          <a:xfrm>
            <a:off x="838200" y="747252"/>
            <a:ext cx="10665542" cy="5604387"/>
          </a:xfrm>
        </p:spPr>
        <p:txBody>
          <a:bodyPr>
            <a:normAutofit lnSpcReduction="10000"/>
          </a:bodyPr>
          <a:lstStyle/>
          <a:p>
            <a:pPr>
              <a:buFont typeface="Wingdings" panose="05000000000000000000" pitchFamily="2" charset="2"/>
              <a:buChar char="Ø"/>
            </a:pPr>
            <a:r>
              <a:rPr lang="en-US" dirty="0"/>
              <a:t>Interface contains only abstract methods means unimplemented methods.</a:t>
            </a:r>
          </a:p>
          <a:p>
            <a:pPr marL="0" indent="0">
              <a:buNone/>
            </a:pPr>
            <a:endParaRPr lang="en-US" dirty="0"/>
          </a:p>
          <a:p>
            <a:pPr>
              <a:buFont typeface="Wingdings" panose="05000000000000000000" pitchFamily="2" charset="2"/>
              <a:buChar char="Ø"/>
            </a:pPr>
            <a:r>
              <a:rPr lang="en-US" dirty="0"/>
              <a:t>Interface also called 100% Abstract class.</a:t>
            </a:r>
          </a:p>
          <a:p>
            <a:pPr marL="0" indent="0">
              <a:buNone/>
            </a:pPr>
            <a:endParaRPr lang="en-US" dirty="0"/>
          </a:p>
          <a:p>
            <a:pPr>
              <a:buFont typeface="Wingdings" panose="05000000000000000000" pitchFamily="2" charset="2"/>
              <a:buChar char="Ø"/>
            </a:pPr>
            <a:r>
              <a:rPr lang="en-US" dirty="0"/>
              <a:t>Interfaces giving the information about the functionalities or Services And it will hide the information about internal implementation.</a:t>
            </a:r>
          </a:p>
          <a:p>
            <a:pPr marL="0" indent="0">
              <a:buNone/>
            </a:pPr>
            <a:endParaRPr lang="en-US" dirty="0"/>
          </a:p>
          <a:p>
            <a:pPr>
              <a:buFont typeface="Wingdings" panose="05000000000000000000" pitchFamily="2" charset="2"/>
              <a:buChar char="Ø"/>
            </a:pPr>
            <a:r>
              <a:rPr lang="en-US" dirty="0"/>
              <a:t>To provide implementation for abstract methods we have to use </a:t>
            </a:r>
            <a:r>
              <a:rPr lang="en-US" b="1" dirty="0">
                <a:solidFill>
                  <a:srgbClr val="002060"/>
                </a:solidFill>
              </a:rPr>
              <a:t>implements</a:t>
            </a:r>
            <a:r>
              <a:rPr lang="en-US" dirty="0"/>
              <a:t> Keyword</a:t>
            </a:r>
          </a:p>
          <a:p>
            <a:pPr marL="0" indent="0">
              <a:buNone/>
            </a:pPr>
            <a:endParaRPr lang="en-US" dirty="0"/>
          </a:p>
          <a:p>
            <a:pPr>
              <a:buFont typeface="Wingdings" panose="05000000000000000000" pitchFamily="2" charset="2"/>
              <a:buChar char="Ø"/>
            </a:pPr>
            <a:r>
              <a:rPr lang="en-US" dirty="0"/>
              <a:t>For the interfaces also  inheritance concept is applicable.</a:t>
            </a:r>
          </a:p>
          <a:p>
            <a:endParaRPr lang="en-IN" dirty="0"/>
          </a:p>
        </p:txBody>
      </p:sp>
    </p:spTree>
    <p:extLst>
      <p:ext uri="{BB962C8B-B14F-4D97-AF65-F5344CB8AC3E}">
        <p14:creationId xmlns:p14="http://schemas.microsoft.com/office/powerpoint/2010/main" val="29373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4F78A-94B4-428F-99EC-0F864CAEE565}"/>
              </a:ext>
            </a:extLst>
          </p:cNvPr>
          <p:cNvSpPr>
            <a:spLocks noGrp="1"/>
          </p:cNvSpPr>
          <p:nvPr>
            <p:ph idx="1"/>
          </p:nvPr>
        </p:nvSpPr>
        <p:spPr>
          <a:xfrm>
            <a:off x="838200" y="1179871"/>
            <a:ext cx="10515600" cy="4997092"/>
          </a:xfrm>
        </p:spPr>
        <p:txBody>
          <a:bodyPr>
            <a:normAutofit fontScale="92500" lnSpcReduction="10000"/>
          </a:bodyPr>
          <a:lstStyle/>
          <a:p>
            <a:pPr>
              <a:buFont typeface="Wingdings" panose="05000000000000000000" pitchFamily="2" charset="2"/>
              <a:buChar char="Ø"/>
            </a:pPr>
            <a:r>
              <a:rPr lang="en-US" dirty="0"/>
              <a:t>By using </a:t>
            </a:r>
            <a:r>
              <a:rPr lang="en-US" b="1" dirty="0">
                <a:solidFill>
                  <a:srgbClr val="002060"/>
                </a:solidFill>
              </a:rPr>
              <a:t>interface</a:t>
            </a:r>
            <a:r>
              <a:rPr lang="en-US" dirty="0"/>
              <a:t> keyword we can declare interfaces in Java</a:t>
            </a:r>
          </a:p>
          <a:p>
            <a:pPr marL="0" indent="0">
              <a:buNone/>
            </a:pPr>
            <a:endParaRPr lang="en-US" b="1" dirty="0">
              <a:solidFill>
                <a:srgbClr val="002060"/>
              </a:solidFill>
            </a:endParaRPr>
          </a:p>
          <a:p>
            <a:pPr marL="0" indent="0">
              <a:buNone/>
            </a:pPr>
            <a:r>
              <a:rPr lang="en-US" b="1" dirty="0">
                <a:solidFill>
                  <a:srgbClr val="002060"/>
                </a:solidFill>
              </a:rPr>
              <a:t>	Syntax:</a:t>
            </a:r>
          </a:p>
          <a:p>
            <a:pPr marL="0" indent="0">
              <a:buNone/>
            </a:pPr>
            <a:r>
              <a:rPr lang="en-US" dirty="0"/>
              <a:t>		interface </a:t>
            </a:r>
            <a:r>
              <a:rPr lang="en-US" dirty="0" err="1"/>
              <a:t>Interface_Name</a:t>
            </a: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r>
              <a:rPr lang="en-US" b="1" dirty="0"/>
              <a:t>Ex: </a:t>
            </a:r>
            <a:r>
              <a:rPr lang="en-US" dirty="0"/>
              <a:t>	interface </a:t>
            </a:r>
            <a:r>
              <a:rPr lang="en-US" b="1" dirty="0">
                <a:solidFill>
                  <a:srgbClr val="002060"/>
                </a:solidFill>
              </a:rPr>
              <a:t>Demo</a:t>
            </a:r>
          </a:p>
          <a:p>
            <a:pPr marL="0" indent="0">
              <a:buNone/>
            </a:pPr>
            <a:r>
              <a:rPr lang="en-US" b="1" dirty="0">
                <a:solidFill>
                  <a:srgbClr val="002060"/>
                </a:solidFill>
              </a:rPr>
              <a:t>     </a:t>
            </a:r>
            <a:r>
              <a:rPr lang="en-US" b="1" dirty="0"/>
              <a:t> 		</a:t>
            </a:r>
            <a:r>
              <a:rPr lang="en-US" dirty="0"/>
              <a:t>{</a:t>
            </a:r>
          </a:p>
          <a:p>
            <a:pPr marL="0" indent="0">
              <a:buNone/>
            </a:pPr>
            <a:r>
              <a:rPr lang="en-US" dirty="0"/>
              <a:t>			void m1();</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80693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8B342B8-DA1A-43CD-96E0-9C2AB10F4C83}"/>
              </a:ext>
            </a:extLst>
          </p:cNvPr>
          <p:cNvSpPr>
            <a:spLocks noGrp="1"/>
          </p:cNvSpPr>
          <p:nvPr>
            <p:ph idx="1"/>
          </p:nvPr>
        </p:nvSpPr>
        <p:spPr/>
        <p:txBody>
          <a:bodyPr/>
          <a:lstStyle/>
          <a:p>
            <a:pPr marL="0" indent="0">
              <a:buNone/>
            </a:pPr>
            <a:r>
              <a:rPr lang="en-US" b="1" dirty="0">
                <a:solidFill>
                  <a:srgbClr val="002060"/>
                </a:solidFill>
              </a:rPr>
              <a:t>Ex:</a:t>
            </a:r>
          </a:p>
          <a:p>
            <a:pPr marL="0" indent="0">
              <a:buNone/>
            </a:pPr>
            <a:r>
              <a:rPr lang="en-US" dirty="0"/>
              <a:t>interface </a:t>
            </a:r>
            <a:r>
              <a:rPr lang="en-US" dirty="0" err="1"/>
              <a:t>InterfaceDemo</a:t>
            </a:r>
            <a:endParaRPr lang="en-US" dirty="0"/>
          </a:p>
          <a:p>
            <a:pPr marL="0" indent="0">
              <a:buNone/>
            </a:pPr>
            <a:r>
              <a:rPr lang="en-US" dirty="0"/>
              <a:t>{</a:t>
            </a:r>
          </a:p>
          <a:p>
            <a:pPr marL="0" indent="0">
              <a:buNone/>
            </a:pPr>
            <a:r>
              <a:rPr lang="en-US" dirty="0"/>
              <a:t>void m1();</a:t>
            </a:r>
          </a:p>
          <a:p>
            <a:pPr marL="0" indent="0">
              <a:buNone/>
            </a:pPr>
            <a:r>
              <a:rPr lang="en-US" dirty="0"/>
              <a:t>void m2();</a:t>
            </a:r>
          </a:p>
          <a:p>
            <a:pPr marL="0" indent="0">
              <a:buNone/>
            </a:pPr>
            <a:r>
              <a:rPr lang="en-US" dirty="0"/>
              <a:t>void m3();</a:t>
            </a:r>
          </a:p>
          <a:p>
            <a:pPr marL="0" indent="0">
              <a:buNone/>
            </a:pPr>
            <a:r>
              <a:rPr lang="en-US" dirty="0"/>
              <a:t>}</a:t>
            </a:r>
          </a:p>
          <a:p>
            <a:endParaRPr lang="en-IN" dirty="0"/>
          </a:p>
        </p:txBody>
      </p:sp>
      <p:sp>
        <p:nvSpPr>
          <p:cNvPr id="12" name="Thought Bubble: Cloud 11">
            <a:extLst>
              <a:ext uri="{FF2B5EF4-FFF2-40B4-BE49-F238E27FC236}">
                <a16:creationId xmlns:a16="http://schemas.microsoft.com/office/drawing/2014/main" id="{3A8EE562-ED16-45E7-8C35-0FB845FCCBBD}"/>
              </a:ext>
            </a:extLst>
          </p:cNvPr>
          <p:cNvSpPr/>
          <p:nvPr/>
        </p:nvSpPr>
        <p:spPr>
          <a:xfrm>
            <a:off x="4689987" y="398207"/>
            <a:ext cx="5818238" cy="328889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2920" algn="l" rtl="0" eaLnBrk="1" fontAlgn="t" latinLnBrk="0" hangingPunct="1">
              <a:lnSpc>
                <a:spcPts val="1125"/>
              </a:lnSpc>
              <a:spcBef>
                <a:spcPts val="0"/>
              </a:spcBef>
              <a:spcAft>
                <a:spcPts val="0"/>
              </a:spcAft>
            </a:pPr>
            <a:endParaRPr lang="en-US" sz="1800" i="0" u="none" strike="noStrike" kern="1200" dirty="0">
              <a:solidFill>
                <a:srgbClr val="FFFF00"/>
              </a:solidFill>
              <a:effectLst/>
              <a:latin typeface="Calibri" panose="020F0502020204030204" pitchFamily="34" charset="0"/>
            </a:endParaRPr>
          </a:p>
          <a:p>
            <a:pPr marL="502920" algn="l" rtl="0" eaLnBrk="1" fontAlgn="t" latinLnBrk="0" hangingPunct="1">
              <a:lnSpc>
                <a:spcPts val="1125"/>
              </a:lnSpc>
              <a:spcBef>
                <a:spcPts val="0"/>
              </a:spcBef>
              <a:spcAft>
                <a:spcPts val="0"/>
              </a:spcAft>
            </a:pPr>
            <a:r>
              <a:rPr lang="en-US" sz="1800" i="0" u="none" strike="noStrike" kern="1200" dirty="0">
                <a:solidFill>
                  <a:srgbClr val="FFFF00"/>
                </a:solidFill>
                <a:effectLst/>
                <a:latin typeface="Calibri" panose="020F0502020204030204" pitchFamily="34" charset="0"/>
              </a:rPr>
              <a:t>abstract interface </a:t>
            </a:r>
            <a:r>
              <a:rPr lang="en-US" dirty="0" err="1">
                <a:solidFill>
                  <a:srgbClr val="FFFF00"/>
                </a:solidFill>
              </a:rPr>
              <a:t>InterfaceDemo</a:t>
            </a:r>
            <a:endParaRPr lang="en-IN" sz="1800" i="0" u="none" strike="noStrike" dirty="0">
              <a:solidFill>
                <a:srgbClr val="FFFF00"/>
              </a:solidFill>
              <a:effectLst/>
              <a:latin typeface="Arial" panose="020B0604020202020204" pitchFamily="34" charset="0"/>
            </a:endParaRPr>
          </a:p>
          <a:p>
            <a:pPr marL="502920" algn="l" rtl="0" eaLnBrk="1" fontAlgn="t" latinLnBrk="0" hangingPunct="1">
              <a:lnSpc>
                <a:spcPts val="1245"/>
              </a:lnSpc>
              <a:spcBef>
                <a:spcPts val="0"/>
              </a:spcBef>
              <a:spcAft>
                <a:spcPts val="0"/>
              </a:spcAft>
            </a:pPr>
            <a:endParaRPr lang="en-US" sz="1800" i="0" u="none" strike="noStrike" kern="1200" dirty="0">
              <a:solidFill>
                <a:srgbClr val="FFFF00"/>
              </a:solidFill>
              <a:effectLst/>
              <a:latin typeface="Calibri" panose="020F0502020204030204" pitchFamily="34" charset="0"/>
            </a:endParaRPr>
          </a:p>
          <a:p>
            <a:pPr marL="502920" algn="l" rtl="0" eaLnBrk="1" fontAlgn="t" latinLnBrk="0" hangingPunct="1">
              <a:lnSpc>
                <a:spcPts val="1245"/>
              </a:lnSpc>
              <a:spcBef>
                <a:spcPts val="0"/>
              </a:spcBef>
              <a:spcAft>
                <a:spcPts val="0"/>
              </a:spcAft>
            </a:pPr>
            <a:r>
              <a:rPr lang="en-US" sz="1800" i="0" u="none" strike="noStrike" kern="1200" dirty="0">
                <a:solidFill>
                  <a:srgbClr val="FFFF00"/>
                </a:solidFill>
                <a:effectLst/>
                <a:latin typeface="Calibri" panose="020F0502020204030204" pitchFamily="34" charset="0"/>
              </a:rPr>
              <a:t>{</a:t>
            </a:r>
            <a:endParaRPr lang="en-IN" sz="1800" i="0" u="none" strike="noStrike" dirty="0">
              <a:solidFill>
                <a:srgbClr val="FFFF00"/>
              </a:solidFill>
              <a:effectLst/>
              <a:latin typeface="Arial" panose="020B0604020202020204" pitchFamily="34" charset="0"/>
            </a:endParaRPr>
          </a:p>
          <a:p>
            <a:pPr marL="502920" algn="l" rtl="0" eaLnBrk="1" fontAlgn="t" latinLnBrk="0" hangingPunct="1">
              <a:spcBef>
                <a:spcPts val="0"/>
              </a:spcBef>
              <a:spcAft>
                <a:spcPts val="0"/>
              </a:spcAft>
            </a:pPr>
            <a:r>
              <a:rPr lang="en-US" sz="1800" i="0" u="none" strike="noStrike" kern="1200" dirty="0">
                <a:solidFill>
                  <a:srgbClr val="FFFF00"/>
                </a:solidFill>
                <a:effectLst/>
                <a:latin typeface="Calibri" panose="020F0502020204030204" pitchFamily="34" charset="0"/>
              </a:rPr>
              <a:t>public abstract void m1();</a:t>
            </a:r>
            <a:endParaRPr lang="en-IN" sz="1800" i="0" u="none" strike="noStrike" dirty="0">
              <a:solidFill>
                <a:srgbClr val="FFFF00"/>
              </a:solidFill>
              <a:effectLst/>
              <a:latin typeface="Arial" panose="020B0604020202020204" pitchFamily="34" charset="0"/>
            </a:endParaRPr>
          </a:p>
          <a:p>
            <a:pPr marL="502920" algn="l" rtl="0" eaLnBrk="1" fontAlgn="t" latinLnBrk="0" hangingPunct="1">
              <a:spcBef>
                <a:spcPts val="0"/>
              </a:spcBef>
              <a:spcAft>
                <a:spcPts val="0"/>
              </a:spcAft>
            </a:pPr>
            <a:r>
              <a:rPr lang="en-US" sz="1800" i="0" u="none" strike="noStrike" kern="1200" dirty="0">
                <a:solidFill>
                  <a:srgbClr val="FFFF00"/>
                </a:solidFill>
                <a:effectLst/>
                <a:latin typeface="Calibri" panose="020F0502020204030204" pitchFamily="34" charset="0"/>
              </a:rPr>
              <a:t>public abstract void m2();</a:t>
            </a:r>
            <a:endParaRPr lang="en-IN" sz="1800" i="0" u="none" strike="noStrike" dirty="0">
              <a:solidFill>
                <a:srgbClr val="FFFF00"/>
              </a:solidFill>
              <a:effectLst/>
              <a:latin typeface="Arial" panose="020B0604020202020204" pitchFamily="34" charset="0"/>
            </a:endParaRPr>
          </a:p>
          <a:p>
            <a:pPr marL="502920" algn="l" rtl="0" eaLnBrk="1" fontAlgn="t" latinLnBrk="0" hangingPunct="1">
              <a:spcBef>
                <a:spcPts val="0"/>
              </a:spcBef>
              <a:spcAft>
                <a:spcPts val="0"/>
              </a:spcAft>
            </a:pPr>
            <a:r>
              <a:rPr lang="en-US" sz="1800" i="0" u="none" strike="noStrike" kern="1200" dirty="0">
                <a:solidFill>
                  <a:srgbClr val="FFFF00"/>
                </a:solidFill>
                <a:effectLst/>
                <a:latin typeface="Calibri" panose="020F0502020204030204" pitchFamily="34" charset="0"/>
              </a:rPr>
              <a:t>public abstract void m3();</a:t>
            </a:r>
          </a:p>
          <a:p>
            <a:pPr marL="502920" algn="l" rtl="0" eaLnBrk="1" fontAlgn="t" latinLnBrk="0" hangingPunct="1">
              <a:lnSpc>
                <a:spcPts val="1245"/>
              </a:lnSpc>
              <a:spcBef>
                <a:spcPts val="0"/>
              </a:spcBef>
              <a:spcAft>
                <a:spcPts val="0"/>
              </a:spcAft>
            </a:pPr>
            <a:endParaRPr lang="en-US" sz="1800" i="0" u="none" strike="noStrike" kern="1200" dirty="0">
              <a:solidFill>
                <a:srgbClr val="FFFF00"/>
              </a:solidFill>
              <a:effectLst/>
              <a:latin typeface="Calibri" panose="020F0502020204030204" pitchFamily="34" charset="0"/>
            </a:endParaRPr>
          </a:p>
          <a:p>
            <a:pPr marL="502920" algn="l" rtl="0" eaLnBrk="1" fontAlgn="t" latinLnBrk="0" hangingPunct="1">
              <a:lnSpc>
                <a:spcPts val="1245"/>
              </a:lnSpc>
              <a:spcBef>
                <a:spcPts val="0"/>
              </a:spcBef>
              <a:spcAft>
                <a:spcPts val="0"/>
              </a:spcAft>
            </a:pPr>
            <a:r>
              <a:rPr lang="en-US" dirty="0">
                <a:solidFill>
                  <a:srgbClr val="FFFF00"/>
                </a:solidFill>
                <a:latin typeface="Calibri" panose="020F0502020204030204" pitchFamily="34" charset="0"/>
              </a:rPr>
              <a:t>}</a:t>
            </a:r>
            <a:endParaRPr lang="en-IN" sz="1800" i="0" u="none" strike="noStrike" dirty="0">
              <a:solidFill>
                <a:srgbClr val="FFFF00"/>
              </a:solidFill>
              <a:effectLst/>
              <a:latin typeface="Arial" panose="020B0604020202020204" pitchFamily="34" charset="0"/>
            </a:endParaRPr>
          </a:p>
          <a:p>
            <a:pPr algn="ctr"/>
            <a:endParaRPr lang="en-IN" dirty="0"/>
          </a:p>
        </p:txBody>
      </p:sp>
    </p:spTree>
    <p:extLst>
      <p:ext uri="{BB962C8B-B14F-4D97-AF65-F5344CB8AC3E}">
        <p14:creationId xmlns:p14="http://schemas.microsoft.com/office/powerpoint/2010/main" val="383452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fade">
                                      <p:cBhvr>
                                        <p:cTn id="24" dur="500"/>
                                        <p:tgtEl>
                                          <p:spTgt spid="1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5D4AD-1B27-4BCC-A630-54DC6734A736}"/>
              </a:ext>
            </a:extLst>
          </p:cNvPr>
          <p:cNvSpPr>
            <a:spLocks noGrp="1"/>
          </p:cNvSpPr>
          <p:nvPr>
            <p:ph idx="1"/>
          </p:nvPr>
        </p:nvSpPr>
        <p:spPr>
          <a:xfrm>
            <a:off x="838200" y="1081548"/>
            <a:ext cx="10515600" cy="5095415"/>
          </a:xfrm>
        </p:spPr>
        <p:txBody>
          <a:bodyPr/>
          <a:lstStyle/>
          <a:p>
            <a:pPr>
              <a:buFont typeface="Wingdings" panose="05000000000000000000" pitchFamily="2" charset="2"/>
              <a:buChar char="Ø"/>
            </a:pPr>
            <a:r>
              <a:rPr lang="en-US" dirty="0"/>
              <a:t>Every variable in Interface by default public static final</a:t>
            </a:r>
          </a:p>
          <a:p>
            <a:pPr marL="0" indent="0">
              <a:buNone/>
            </a:pPr>
            <a:endParaRPr lang="en-US" dirty="0"/>
          </a:p>
          <a:p>
            <a:pPr marL="0" indent="0">
              <a:buNone/>
            </a:pPr>
            <a:endParaRPr lang="en-US" dirty="0"/>
          </a:p>
          <a:p>
            <a:pPr marL="0" indent="0">
              <a:buNone/>
            </a:pPr>
            <a:r>
              <a:rPr lang="en-US" dirty="0"/>
              <a:t>interface </a:t>
            </a:r>
            <a:r>
              <a:rPr lang="en-US" dirty="0" err="1"/>
              <a:t>InterfaceDemo</a:t>
            </a:r>
            <a:endParaRPr lang="en-US" dirty="0"/>
          </a:p>
          <a:p>
            <a:pPr marL="0" indent="0">
              <a:buNone/>
            </a:pPr>
            <a:r>
              <a:rPr lang="en-US" dirty="0"/>
              <a:t>{</a:t>
            </a:r>
          </a:p>
          <a:p>
            <a:pPr marL="0" indent="0">
              <a:buNone/>
            </a:pPr>
            <a:r>
              <a:rPr lang="en-US" dirty="0"/>
              <a:t>  int </a:t>
            </a:r>
            <a:r>
              <a:rPr lang="en-US" dirty="0" err="1"/>
              <a:t>i</a:t>
            </a:r>
            <a:r>
              <a:rPr lang="en-US" dirty="0"/>
              <a:t>=10;</a:t>
            </a:r>
          </a:p>
          <a:p>
            <a:pPr marL="0" indent="0">
              <a:buNone/>
            </a:pPr>
            <a:r>
              <a:rPr lang="en-US" dirty="0"/>
              <a:t>} </a:t>
            </a:r>
            <a:endParaRPr lang="en-IN" dirty="0"/>
          </a:p>
        </p:txBody>
      </p:sp>
      <p:sp>
        <p:nvSpPr>
          <p:cNvPr id="4" name="Thought Bubble: Cloud 3">
            <a:extLst>
              <a:ext uri="{FF2B5EF4-FFF2-40B4-BE49-F238E27FC236}">
                <a16:creationId xmlns:a16="http://schemas.microsoft.com/office/drawing/2014/main" id="{AF08B9C7-C381-45ED-88DB-128485FCFB09}"/>
              </a:ext>
            </a:extLst>
          </p:cNvPr>
          <p:cNvSpPr/>
          <p:nvPr/>
        </p:nvSpPr>
        <p:spPr>
          <a:xfrm>
            <a:off x="4483508" y="1785707"/>
            <a:ext cx="5309422" cy="18435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public static final int </a:t>
            </a:r>
            <a:r>
              <a:rPr lang="en-US" sz="2400" b="1" dirty="0" err="1">
                <a:solidFill>
                  <a:srgbClr val="FFFF00"/>
                </a:solidFill>
              </a:rPr>
              <a:t>i</a:t>
            </a:r>
            <a:r>
              <a:rPr lang="en-US" sz="2400" b="1" dirty="0">
                <a:solidFill>
                  <a:srgbClr val="FFFF00"/>
                </a:solidFill>
              </a:rPr>
              <a:t>=10;</a:t>
            </a:r>
          </a:p>
          <a:p>
            <a:pPr algn="ctr"/>
            <a:endParaRPr lang="en-IN" dirty="0"/>
          </a:p>
        </p:txBody>
      </p:sp>
    </p:spTree>
    <p:extLst>
      <p:ext uri="{BB962C8B-B14F-4D97-AF65-F5344CB8AC3E}">
        <p14:creationId xmlns:p14="http://schemas.microsoft.com/office/powerpoint/2010/main" val="10950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D1601-4198-4FDA-B8C9-B256E36E4EEB}"/>
              </a:ext>
            </a:extLst>
          </p:cNvPr>
          <p:cNvSpPr>
            <a:spLocks noGrp="1"/>
          </p:cNvSpPr>
          <p:nvPr>
            <p:ph idx="1"/>
          </p:nvPr>
        </p:nvSpPr>
        <p:spPr>
          <a:xfrm>
            <a:off x="419100" y="115529"/>
            <a:ext cx="11353800" cy="6331974"/>
          </a:xfrm>
        </p:spPr>
        <p:txBody>
          <a:bodyPr>
            <a:normAutofit fontScale="25000" lnSpcReduction="20000"/>
          </a:bodyPr>
          <a:lstStyle/>
          <a:p>
            <a:endParaRPr kumimoji="0" lang="en-US" altLang="en-US" sz="2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indent="0">
              <a:lnSpc>
                <a:spcPct val="120000"/>
              </a:lnSpc>
              <a:buNone/>
            </a:pP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interface </a:t>
            </a:r>
            <a: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InterfaceDemo1</a:t>
            </a:r>
            <a:b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method1</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method2</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interface </a:t>
            </a:r>
            <a: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InterfaceDemo2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InterfaceDemo1</a:t>
            </a:r>
            <a:b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method3</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method4</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implements </a:t>
            </a:r>
            <a: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InterfaceDemo2</a:t>
            </a:r>
            <a:br>
              <a:rPr kumimoji="0" lang="en-US" altLang="en-US" sz="5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method1</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"InterfaceDemo1-  method1() implementation"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method2</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"InterfaceDemo2-  method2() implementation"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method3</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"InterfaceDemo3-  method3() implementation"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5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method4</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5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5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5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"InterfaceDemo4-  method4() implementation"</a:t>
            </a: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5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6" name="Thought Bubble: Cloud 5">
            <a:extLst>
              <a:ext uri="{FF2B5EF4-FFF2-40B4-BE49-F238E27FC236}">
                <a16:creationId xmlns:a16="http://schemas.microsoft.com/office/drawing/2014/main" id="{A4F43F67-4912-4FB6-B67D-C7A0BE330520}"/>
              </a:ext>
            </a:extLst>
          </p:cNvPr>
          <p:cNvSpPr/>
          <p:nvPr/>
        </p:nvSpPr>
        <p:spPr>
          <a:xfrm>
            <a:off x="5476568" y="417871"/>
            <a:ext cx="5004620" cy="17722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0" cap="none" spc="0" dirty="0">
              <a:ln w="0"/>
              <a:solidFill>
                <a:srgbClr val="FFFF00"/>
              </a:solidFill>
              <a:effectLst>
                <a:outerShdw blurRad="38100" dist="25400" dir="5400000" algn="ctr" rotWithShape="0">
                  <a:srgbClr val="6E747A">
                    <a:alpha val="43000"/>
                  </a:srgbClr>
                </a:outerShdw>
              </a:effectLst>
            </a:endParaRPr>
          </a:p>
          <a:p>
            <a:pPr algn="ctr"/>
            <a:r>
              <a:rPr lang="en-US" sz="3200" b="1" cap="none" spc="0" dirty="0">
                <a:ln w="0"/>
                <a:solidFill>
                  <a:srgbClr val="FFFF00"/>
                </a:solidFill>
                <a:effectLst>
                  <a:outerShdw blurRad="38100" dist="25400" dir="5400000" algn="ctr" rotWithShape="0">
                    <a:srgbClr val="6E747A">
                      <a:alpha val="43000"/>
                    </a:srgbClr>
                  </a:outerShdw>
                </a:effectLst>
              </a:rPr>
              <a:t>Interfaces with inheritance</a:t>
            </a:r>
          </a:p>
          <a:p>
            <a:pPr algn="ctr"/>
            <a:endParaRPr lang="en-IN" dirty="0"/>
          </a:p>
        </p:txBody>
      </p:sp>
    </p:spTree>
    <p:extLst>
      <p:ext uri="{BB962C8B-B14F-4D97-AF65-F5344CB8AC3E}">
        <p14:creationId xmlns:p14="http://schemas.microsoft.com/office/powerpoint/2010/main" val="19211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8826495-C06A-4EB1-8F68-5F6A4BEF423A}"/>
              </a:ext>
            </a:extLst>
          </p:cNvPr>
          <p:cNvSpPr>
            <a:spLocks noGrp="1" noChangeArrowheads="1"/>
          </p:cNvSpPr>
          <p:nvPr>
            <p:ph idx="1"/>
          </p:nvPr>
        </p:nvSpPr>
        <p:spPr bwMode="auto">
          <a:xfrm>
            <a:off x="592392" y="58846"/>
            <a:ext cx="10695039"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interface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InterfaceDemo1</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method1</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interface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InterfaceDemo2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method2</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method3</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implements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InterfaceDemo1</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InterfaceDemo2</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method1</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"InterfaceDemo1-  method1() implementation"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method2</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"InterfaceDemo2-  method2() implementation"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method3</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"InterfaceDemo3-  method3() implementation"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hought Bubble: Cloud 5">
            <a:extLst>
              <a:ext uri="{FF2B5EF4-FFF2-40B4-BE49-F238E27FC236}">
                <a16:creationId xmlns:a16="http://schemas.microsoft.com/office/drawing/2014/main" id="{9A11C763-BB08-42D2-A50D-84C7861F91E1}"/>
              </a:ext>
            </a:extLst>
          </p:cNvPr>
          <p:cNvSpPr/>
          <p:nvPr/>
        </p:nvSpPr>
        <p:spPr>
          <a:xfrm>
            <a:off x="4785507" y="341469"/>
            <a:ext cx="5610003" cy="17794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Multiple inheritance </a:t>
            </a:r>
          </a:p>
          <a:p>
            <a:pPr algn="ctr"/>
            <a:r>
              <a:rPr lang="en-US" sz="2800" b="1" dirty="0">
                <a:solidFill>
                  <a:srgbClr val="FFFF00"/>
                </a:solidFill>
              </a:rPr>
              <a:t>with respect to Interfaces</a:t>
            </a:r>
            <a:endParaRPr lang="en-IN" sz="2800" b="1" dirty="0">
              <a:solidFill>
                <a:srgbClr val="FFFF00"/>
              </a:solidFill>
            </a:endParaRPr>
          </a:p>
        </p:txBody>
      </p:sp>
    </p:spTree>
    <p:extLst>
      <p:ext uri="{BB962C8B-B14F-4D97-AF65-F5344CB8AC3E}">
        <p14:creationId xmlns:p14="http://schemas.microsoft.com/office/powerpoint/2010/main" val="325778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451B1E-13E1-734A-527C-0BD88B194AB4}"/>
              </a:ext>
            </a:extLst>
          </p:cNvPr>
          <p:cNvSpPr>
            <a:spLocks noGrp="1"/>
          </p:cNvSpPr>
          <p:nvPr>
            <p:ph type="ctrTitle"/>
          </p:nvPr>
        </p:nvSpPr>
        <p:spPr/>
        <p:txBody>
          <a:bodyPr/>
          <a:lstStyle/>
          <a:p>
            <a:r>
              <a:rPr lang="en-US" dirty="0"/>
              <a:t>Packages</a:t>
            </a:r>
          </a:p>
        </p:txBody>
      </p:sp>
      <p:sp>
        <p:nvSpPr>
          <p:cNvPr id="5" name="Subtitle 4">
            <a:extLst>
              <a:ext uri="{FF2B5EF4-FFF2-40B4-BE49-F238E27FC236}">
                <a16:creationId xmlns:a16="http://schemas.microsoft.com/office/drawing/2014/main" id="{40C9D0DB-7B01-7424-0626-4FBC6A7371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840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E3FE-760D-4A1D-975A-EE3B03114169}"/>
              </a:ext>
            </a:extLst>
          </p:cNvPr>
          <p:cNvSpPr>
            <a:spLocks noGrp="1"/>
          </p:cNvSpPr>
          <p:nvPr>
            <p:ph type="title"/>
          </p:nvPr>
        </p:nvSpPr>
        <p:spPr/>
        <p:txBody>
          <a:bodyPr/>
          <a:lstStyle/>
          <a:p>
            <a:r>
              <a:rPr lang="en-US" b="1" dirty="0"/>
              <a:t>S</a:t>
            </a:r>
            <a:r>
              <a:rPr lang="en-US" sz="4400" b="1" dirty="0"/>
              <a:t>ingle inheritance</a:t>
            </a:r>
            <a:endParaRPr lang="en-IN" b="1" dirty="0"/>
          </a:p>
        </p:txBody>
      </p:sp>
      <p:sp>
        <p:nvSpPr>
          <p:cNvPr id="3" name="Content Placeholder 2">
            <a:extLst>
              <a:ext uri="{FF2B5EF4-FFF2-40B4-BE49-F238E27FC236}">
                <a16:creationId xmlns:a16="http://schemas.microsoft.com/office/drawing/2014/main" id="{9BF1D8B4-0978-46DA-9DB6-EED0EE6EF9EB}"/>
              </a:ext>
            </a:extLst>
          </p:cNvPr>
          <p:cNvSpPr>
            <a:spLocks noGrp="1"/>
          </p:cNvSpPr>
          <p:nvPr>
            <p:ph idx="1"/>
          </p:nvPr>
        </p:nvSpPr>
        <p:spPr/>
        <p:txBody>
          <a:bodyPr>
            <a:normAutofit/>
          </a:bodyPr>
          <a:lstStyle/>
          <a:p>
            <a:pPr>
              <a:buFont typeface="Wingdings" panose="05000000000000000000" pitchFamily="2" charset="2"/>
              <a:buChar char="Ø"/>
            </a:pPr>
            <a:r>
              <a:rPr lang="en-US" sz="3200" dirty="0"/>
              <a:t>In single inheritance, subclasses inherit the features of one superclass. </a:t>
            </a:r>
          </a:p>
          <a:p>
            <a:pPr>
              <a:buFont typeface="Wingdings" panose="05000000000000000000" pitchFamily="2" charset="2"/>
              <a:buChar char="Ø"/>
            </a:pPr>
            <a:endParaRPr lang="en-US" sz="3200" dirty="0"/>
          </a:p>
          <a:p>
            <a:pPr marL="0" indent="0">
              <a:buNone/>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class A serves as a base class for the derived class B.</a:t>
            </a:r>
            <a:endParaRPr lang="en-IN" sz="3200" dirty="0"/>
          </a:p>
        </p:txBody>
      </p:sp>
      <p:pic>
        <p:nvPicPr>
          <p:cNvPr id="7" name="Picture 6">
            <a:extLst>
              <a:ext uri="{FF2B5EF4-FFF2-40B4-BE49-F238E27FC236}">
                <a16:creationId xmlns:a16="http://schemas.microsoft.com/office/drawing/2014/main" id="{10557CE5-BC85-44B7-BE9D-0AFFB74B3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198" y="2764882"/>
            <a:ext cx="1867062" cy="1623201"/>
          </a:xfrm>
          <a:prstGeom prst="rect">
            <a:avLst/>
          </a:prstGeom>
        </p:spPr>
      </p:pic>
    </p:spTree>
    <p:extLst>
      <p:ext uri="{BB962C8B-B14F-4D97-AF65-F5344CB8AC3E}">
        <p14:creationId xmlns:p14="http://schemas.microsoft.com/office/powerpoint/2010/main" val="14904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A326-D91F-4051-B905-1EFB899F4CBF}"/>
              </a:ext>
            </a:extLst>
          </p:cNvPr>
          <p:cNvSpPr>
            <a:spLocks noGrp="1"/>
          </p:cNvSpPr>
          <p:nvPr>
            <p:ph type="ctrTitle"/>
          </p:nvPr>
        </p:nvSpPr>
        <p:spPr/>
        <p:txBody>
          <a:bodyPr/>
          <a:lstStyle/>
          <a:p>
            <a:r>
              <a:rPr lang="en-US" b="1" dirty="0">
                <a:solidFill>
                  <a:srgbClr val="002060"/>
                </a:solidFill>
              </a:rPr>
              <a:t>Access control</a:t>
            </a:r>
            <a:endParaRPr lang="en-IN" b="1" dirty="0">
              <a:solidFill>
                <a:srgbClr val="002060"/>
              </a:solidFill>
            </a:endParaRPr>
          </a:p>
        </p:txBody>
      </p:sp>
      <p:sp>
        <p:nvSpPr>
          <p:cNvPr id="3" name="Subtitle 2">
            <a:extLst>
              <a:ext uri="{FF2B5EF4-FFF2-40B4-BE49-F238E27FC236}">
                <a16:creationId xmlns:a16="http://schemas.microsoft.com/office/drawing/2014/main" id="{76FE8915-0A17-4FA0-8E90-080D6E4A0F2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08184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B3E3-3403-424C-AE80-7F03BDD7385B}"/>
              </a:ext>
            </a:extLst>
          </p:cNvPr>
          <p:cNvSpPr>
            <a:spLocks noGrp="1"/>
          </p:cNvSpPr>
          <p:nvPr>
            <p:ph type="title"/>
          </p:nvPr>
        </p:nvSpPr>
        <p:spPr>
          <a:xfrm>
            <a:off x="838200" y="365126"/>
            <a:ext cx="10515600" cy="736088"/>
          </a:xfrm>
        </p:spPr>
        <p:txBody>
          <a:bodyPr/>
          <a:lstStyle/>
          <a:p>
            <a:r>
              <a:rPr lang="en-US" b="1" dirty="0">
                <a:solidFill>
                  <a:srgbClr val="002060"/>
                </a:solidFill>
              </a:rPr>
              <a:t>Access modifiers:</a:t>
            </a:r>
            <a:endParaRPr lang="en-IN" b="1" dirty="0">
              <a:solidFill>
                <a:srgbClr val="002060"/>
              </a:solidFill>
            </a:endParaRPr>
          </a:p>
        </p:txBody>
      </p:sp>
      <p:sp>
        <p:nvSpPr>
          <p:cNvPr id="3" name="Content Placeholder 2">
            <a:extLst>
              <a:ext uri="{FF2B5EF4-FFF2-40B4-BE49-F238E27FC236}">
                <a16:creationId xmlns:a16="http://schemas.microsoft.com/office/drawing/2014/main" id="{F454E758-FF5A-4EE4-B1C8-6E32ABA292F0}"/>
              </a:ext>
            </a:extLst>
          </p:cNvPr>
          <p:cNvSpPr>
            <a:spLocks noGrp="1"/>
          </p:cNvSpPr>
          <p:nvPr>
            <p:ph idx="1"/>
          </p:nvPr>
        </p:nvSpPr>
        <p:spPr>
          <a:xfrm>
            <a:off x="838200" y="1366685"/>
            <a:ext cx="10515600" cy="4849608"/>
          </a:xfrm>
        </p:spPr>
        <p:txBody>
          <a:bodyPr/>
          <a:lstStyle/>
          <a:p>
            <a:pPr>
              <a:buFont typeface="Wingdings" panose="05000000000000000000" pitchFamily="2" charset="2"/>
              <a:buChar char="Ø"/>
            </a:pPr>
            <a:r>
              <a:rPr lang="en-US" dirty="0"/>
              <a:t>The access modifiers in Java talks about the accessibility or scope of a Variables ,Methods, Constructor, or Class.</a:t>
            </a:r>
          </a:p>
          <a:p>
            <a:pPr>
              <a:buFont typeface="Wingdings" panose="05000000000000000000" pitchFamily="2" charset="2"/>
              <a:buChar char="Ø"/>
            </a:pPr>
            <a:r>
              <a:rPr lang="en-US" dirty="0"/>
              <a:t>Depends on our requirements we can change the access level.</a:t>
            </a:r>
          </a:p>
          <a:p>
            <a:pPr>
              <a:buFont typeface="Wingdings" panose="05000000000000000000" pitchFamily="2" charset="2"/>
              <a:buChar char="Ø"/>
            </a:pPr>
            <a:r>
              <a:rPr lang="en-US" dirty="0"/>
              <a:t>In Java we have 4 types of access modifiers:</a:t>
            </a:r>
          </a:p>
          <a:p>
            <a:pPr lvl="1">
              <a:lnSpc>
                <a:spcPct val="150000"/>
              </a:lnSpc>
              <a:buFont typeface="Wingdings" panose="05000000000000000000" pitchFamily="2" charset="2"/>
              <a:buChar char="v"/>
            </a:pPr>
            <a:r>
              <a:rPr lang="en-US" dirty="0"/>
              <a:t>private</a:t>
            </a:r>
          </a:p>
          <a:p>
            <a:pPr lvl="1">
              <a:lnSpc>
                <a:spcPct val="150000"/>
              </a:lnSpc>
              <a:buFont typeface="Wingdings" panose="05000000000000000000" pitchFamily="2" charset="2"/>
              <a:buChar char="v"/>
            </a:pPr>
            <a:r>
              <a:rPr lang="en-US" dirty="0"/>
              <a:t>Default(No access modifier)</a:t>
            </a:r>
          </a:p>
          <a:p>
            <a:pPr lvl="1">
              <a:lnSpc>
                <a:spcPct val="150000"/>
              </a:lnSpc>
              <a:buFont typeface="Wingdings" panose="05000000000000000000" pitchFamily="2" charset="2"/>
              <a:buChar char="v"/>
            </a:pPr>
            <a:r>
              <a:rPr lang="en-US" dirty="0"/>
              <a:t>protected</a:t>
            </a:r>
          </a:p>
          <a:p>
            <a:pPr lvl="1">
              <a:lnSpc>
                <a:spcPct val="150000"/>
              </a:lnSpc>
              <a:buFont typeface="Wingdings" panose="05000000000000000000" pitchFamily="2" charset="2"/>
              <a:buChar char="v"/>
            </a:pPr>
            <a:r>
              <a:rPr lang="en-US" dirty="0"/>
              <a:t>public</a:t>
            </a:r>
          </a:p>
          <a:p>
            <a:pPr marL="0" indent="0">
              <a:buNone/>
            </a:pPr>
            <a:endParaRPr lang="en-IN" dirty="0"/>
          </a:p>
        </p:txBody>
      </p:sp>
    </p:spTree>
    <p:extLst>
      <p:ext uri="{BB962C8B-B14F-4D97-AF65-F5344CB8AC3E}">
        <p14:creationId xmlns:p14="http://schemas.microsoft.com/office/powerpoint/2010/main" val="17289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EBF3-E9EE-4552-887E-FA15C5C218FA}"/>
              </a:ext>
            </a:extLst>
          </p:cNvPr>
          <p:cNvSpPr>
            <a:spLocks noGrp="1"/>
          </p:cNvSpPr>
          <p:nvPr>
            <p:ph type="title"/>
          </p:nvPr>
        </p:nvSpPr>
        <p:spPr>
          <a:xfrm>
            <a:off x="838200" y="365126"/>
            <a:ext cx="10515600" cy="824578"/>
          </a:xfrm>
        </p:spPr>
        <p:txBody>
          <a:bodyPr/>
          <a:lstStyle/>
          <a:p>
            <a:r>
              <a:rPr lang="en-US" b="1" dirty="0">
                <a:solidFill>
                  <a:srgbClr val="002060"/>
                </a:solidFill>
              </a:rPr>
              <a:t>private:</a:t>
            </a:r>
            <a:endParaRPr lang="en-IN" b="1" dirty="0">
              <a:solidFill>
                <a:srgbClr val="002060"/>
              </a:solidFill>
            </a:endParaRPr>
          </a:p>
        </p:txBody>
      </p:sp>
      <p:sp>
        <p:nvSpPr>
          <p:cNvPr id="3" name="Content Placeholder 2">
            <a:extLst>
              <a:ext uri="{FF2B5EF4-FFF2-40B4-BE49-F238E27FC236}">
                <a16:creationId xmlns:a16="http://schemas.microsoft.com/office/drawing/2014/main" id="{5F4739AE-FF90-4DF0-A5C2-0090B4BCBC2B}"/>
              </a:ext>
            </a:extLst>
          </p:cNvPr>
          <p:cNvSpPr>
            <a:spLocks noGrp="1"/>
          </p:cNvSpPr>
          <p:nvPr>
            <p:ph idx="1"/>
          </p:nvPr>
        </p:nvSpPr>
        <p:spPr>
          <a:xfrm>
            <a:off x="838200" y="1681316"/>
            <a:ext cx="11058832" cy="4935794"/>
          </a:xfrm>
        </p:spPr>
        <p:txBody>
          <a:bodyPr>
            <a:normAutofit lnSpcReduction="10000"/>
          </a:bodyPr>
          <a:lstStyle/>
          <a:p>
            <a:pPr>
              <a:buFont typeface="Wingdings" panose="05000000000000000000" pitchFamily="2" charset="2"/>
              <a:buChar char="Ø"/>
            </a:pPr>
            <a:r>
              <a:rPr lang="en-US" dirty="0"/>
              <a:t>Private modifier is applicable to </a:t>
            </a:r>
            <a:r>
              <a:rPr lang="en-US" b="0" i="0" dirty="0">
                <a:effectLst/>
                <a:latin typeface="Roboto"/>
              </a:rPr>
              <a:t> methods , constructor and data members</a:t>
            </a:r>
            <a:r>
              <a:rPr lang="en-US" b="1" i="0" dirty="0">
                <a:effectLst/>
                <a:latin typeface="Roboto"/>
              </a:rPr>
              <a:t>(Variables).</a:t>
            </a:r>
          </a:p>
          <a:p>
            <a:pPr marL="0" indent="0">
              <a:buNone/>
            </a:pPr>
            <a:endParaRPr lang="en-US" b="1" i="0" dirty="0">
              <a:effectLst/>
              <a:latin typeface="Roboto"/>
            </a:endParaRPr>
          </a:p>
          <a:p>
            <a:pPr>
              <a:buFont typeface="Wingdings" panose="05000000000000000000" pitchFamily="2" charset="2"/>
              <a:buChar char="Ø"/>
            </a:pPr>
            <a:r>
              <a:rPr lang="en-US" b="0" i="0" dirty="0">
                <a:effectLst/>
                <a:latin typeface="Roboto"/>
              </a:rPr>
              <a:t> private members are accessible only </a:t>
            </a:r>
            <a:r>
              <a:rPr lang="en-US" b="1" i="0" dirty="0">
                <a:effectLst/>
                <a:latin typeface="Roboto"/>
              </a:rPr>
              <a:t>within the class</a:t>
            </a:r>
            <a:r>
              <a:rPr lang="en-US" b="0" i="0" dirty="0">
                <a:effectLst/>
                <a:latin typeface="Roboto"/>
              </a:rPr>
              <a:t> in which they are declared. Out side of the class we cannot access.</a:t>
            </a:r>
          </a:p>
          <a:p>
            <a:pPr marL="0" indent="0">
              <a:buNone/>
            </a:pPr>
            <a:endParaRPr lang="en-US" b="0" i="0" dirty="0">
              <a:effectLst/>
              <a:latin typeface="Roboto"/>
            </a:endParaRPr>
          </a:p>
          <a:p>
            <a:pPr>
              <a:buFont typeface="Wingdings" panose="05000000000000000000" pitchFamily="2" charset="2"/>
              <a:buChar char="Ø"/>
            </a:pPr>
            <a:r>
              <a:rPr lang="en-US" dirty="0">
                <a:latin typeface="Roboto"/>
              </a:rPr>
              <a:t>We cannot declare class  with </a:t>
            </a:r>
            <a:r>
              <a:rPr lang="en-US" b="1" dirty="0">
                <a:latin typeface="Roboto"/>
              </a:rPr>
              <a:t>private </a:t>
            </a:r>
            <a:r>
              <a:rPr lang="en-US" dirty="0">
                <a:latin typeface="Roboto"/>
              </a:rPr>
              <a:t>modifier. But it is possible to declare for inner class.</a:t>
            </a:r>
          </a:p>
          <a:p>
            <a:pPr>
              <a:buFont typeface="Wingdings" panose="05000000000000000000" pitchFamily="2" charset="2"/>
              <a:buChar char="Ø"/>
            </a:pPr>
            <a:endParaRPr lang="en-US" b="0" i="0" dirty="0">
              <a:effectLst/>
              <a:latin typeface="Roboto"/>
            </a:endParaRPr>
          </a:p>
          <a:p>
            <a:pPr>
              <a:buFont typeface="Wingdings" panose="05000000000000000000" pitchFamily="2" charset="2"/>
              <a:buChar char="Ø"/>
            </a:pPr>
            <a:r>
              <a:rPr lang="en-US" b="1" dirty="0">
                <a:solidFill>
                  <a:srgbClr val="002060"/>
                </a:solidFill>
                <a:latin typeface="Roboto"/>
              </a:rPr>
              <a:t>private</a:t>
            </a:r>
            <a:r>
              <a:rPr lang="en-US" dirty="0">
                <a:latin typeface="Roboto"/>
              </a:rPr>
              <a:t> modifier having less scope to comparative other access modifiers </a:t>
            </a:r>
            <a:r>
              <a:rPr lang="en-US" dirty="0" err="1">
                <a:latin typeface="Roboto"/>
              </a:rPr>
              <a:t>i.e</a:t>
            </a:r>
            <a:r>
              <a:rPr lang="en-US" dirty="0">
                <a:latin typeface="Roboto"/>
              </a:rPr>
              <a:t>, more restrictive.</a:t>
            </a:r>
            <a:endParaRPr lang="en-US" b="0" i="0" dirty="0">
              <a:effectLst/>
              <a:latin typeface="Roboto"/>
            </a:endParaRPr>
          </a:p>
          <a:p>
            <a:pPr marL="0" indent="0">
              <a:buNone/>
            </a:pPr>
            <a:endParaRPr lang="en-IN" dirty="0"/>
          </a:p>
        </p:txBody>
      </p:sp>
    </p:spTree>
    <p:extLst>
      <p:ext uri="{BB962C8B-B14F-4D97-AF65-F5344CB8AC3E}">
        <p14:creationId xmlns:p14="http://schemas.microsoft.com/office/powerpoint/2010/main" val="25270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52C4-D2FB-411F-9AC9-AFA057D03E58}"/>
              </a:ext>
            </a:extLst>
          </p:cNvPr>
          <p:cNvSpPr>
            <a:spLocks noGrp="1"/>
          </p:cNvSpPr>
          <p:nvPr>
            <p:ph type="title"/>
          </p:nvPr>
        </p:nvSpPr>
        <p:spPr>
          <a:xfrm>
            <a:off x="838200" y="532274"/>
            <a:ext cx="10515600" cy="873739"/>
          </a:xfrm>
        </p:spPr>
        <p:txBody>
          <a:bodyPr/>
          <a:lstStyle/>
          <a:p>
            <a:r>
              <a:rPr lang="en-US" b="1" dirty="0">
                <a:solidFill>
                  <a:srgbClr val="002060"/>
                </a:solidFill>
              </a:rPr>
              <a:t>default modifier(No modifier):</a:t>
            </a:r>
            <a:endParaRPr lang="en-IN" b="1" dirty="0">
              <a:solidFill>
                <a:srgbClr val="002060"/>
              </a:solidFill>
            </a:endParaRPr>
          </a:p>
        </p:txBody>
      </p:sp>
      <p:sp>
        <p:nvSpPr>
          <p:cNvPr id="3" name="Content Placeholder 2">
            <a:extLst>
              <a:ext uri="{FF2B5EF4-FFF2-40B4-BE49-F238E27FC236}">
                <a16:creationId xmlns:a16="http://schemas.microsoft.com/office/drawing/2014/main" id="{6C3B0B51-22E2-4533-9EF4-61DBFAFE94DE}"/>
              </a:ext>
            </a:extLst>
          </p:cNvPr>
          <p:cNvSpPr>
            <a:spLocks noGrp="1"/>
          </p:cNvSpPr>
          <p:nvPr>
            <p:ph idx="1"/>
          </p:nvPr>
        </p:nvSpPr>
        <p:spPr>
          <a:xfrm>
            <a:off x="383458" y="1612489"/>
            <a:ext cx="11670890" cy="5063613"/>
          </a:xfrm>
        </p:spPr>
        <p:txBody>
          <a:bodyPr/>
          <a:lstStyle/>
          <a:p>
            <a:pPr>
              <a:buFont typeface="Wingdings" panose="05000000000000000000" pitchFamily="2" charset="2"/>
              <a:buChar char="Ø"/>
            </a:pPr>
            <a:r>
              <a:rPr lang="en-US" dirty="0">
                <a:latin typeface="Roboto"/>
              </a:rPr>
              <a:t>If we are not specifying</a:t>
            </a:r>
            <a:r>
              <a:rPr lang="en-US" b="0" i="0" dirty="0">
                <a:effectLst/>
                <a:latin typeface="Roboto"/>
              </a:rPr>
              <a:t> any access modifier for a class , method or data member ,It is said to be having the </a:t>
            </a:r>
            <a:r>
              <a:rPr lang="en-US" b="1" i="0" dirty="0">
                <a:effectLst/>
                <a:latin typeface="Roboto"/>
              </a:rPr>
              <a:t>default</a:t>
            </a:r>
            <a:r>
              <a:rPr lang="en-US" b="0" i="0" dirty="0">
                <a:effectLst/>
                <a:latin typeface="Roboto"/>
              </a:rPr>
              <a:t> access modifier by default.</a:t>
            </a:r>
          </a:p>
          <a:p>
            <a:pPr>
              <a:buFont typeface="Wingdings" panose="05000000000000000000" pitchFamily="2" charset="2"/>
              <a:buChar char="Ø"/>
            </a:pPr>
            <a:r>
              <a:rPr lang="en-US" b="0" i="0" dirty="0">
                <a:effectLst/>
                <a:latin typeface="Roboto"/>
              </a:rPr>
              <a:t>The data members, class or methods which are not declared using any access modifiers i.e. having default access modifier are accessible </a:t>
            </a:r>
            <a:r>
              <a:rPr lang="en-US" b="1" i="0" dirty="0">
                <a:effectLst/>
                <a:latin typeface="Roboto"/>
              </a:rPr>
              <a:t>only within the same package</a:t>
            </a:r>
            <a:r>
              <a:rPr lang="en-US" b="0" i="0" dirty="0">
                <a:effectLst/>
                <a:latin typeface="Roboto"/>
              </a:rPr>
              <a:t>.</a:t>
            </a:r>
          </a:p>
          <a:p>
            <a:pPr>
              <a:buFont typeface="Wingdings" panose="05000000000000000000" pitchFamily="2" charset="2"/>
              <a:buChar char="Ø"/>
            </a:pPr>
            <a:endParaRPr lang="en-US" dirty="0">
              <a:latin typeface="Roboto"/>
            </a:endParaRPr>
          </a:p>
          <a:p>
            <a:pPr>
              <a:buFont typeface="Wingdings" panose="05000000000000000000" pitchFamily="2" charset="2"/>
              <a:buChar char="Ø"/>
            </a:pPr>
            <a:r>
              <a:rPr lang="en-US" b="1" dirty="0">
                <a:solidFill>
                  <a:srgbClr val="002060"/>
                </a:solidFill>
                <a:latin typeface="Roboto"/>
              </a:rPr>
              <a:t>d</a:t>
            </a:r>
            <a:r>
              <a:rPr lang="en-US" b="1" i="0" dirty="0">
                <a:solidFill>
                  <a:srgbClr val="002060"/>
                </a:solidFill>
                <a:effectLst/>
                <a:latin typeface="Roboto"/>
              </a:rPr>
              <a:t>efault</a:t>
            </a:r>
            <a:r>
              <a:rPr lang="en-US" b="0" i="0" dirty="0">
                <a:effectLst/>
                <a:latin typeface="Roboto"/>
              </a:rPr>
              <a:t> modifier having more scope than </a:t>
            </a:r>
            <a:r>
              <a:rPr lang="en-US" b="1" i="0" dirty="0">
                <a:effectLst/>
                <a:latin typeface="Roboto"/>
              </a:rPr>
              <a:t>private</a:t>
            </a:r>
            <a:r>
              <a:rPr lang="en-US" b="0" i="0" dirty="0">
                <a:effectLst/>
                <a:latin typeface="Roboto"/>
              </a:rPr>
              <a:t> and less scope than protected and public modifiers.</a:t>
            </a:r>
          </a:p>
          <a:p>
            <a:endParaRPr lang="en-IN" dirty="0"/>
          </a:p>
        </p:txBody>
      </p:sp>
    </p:spTree>
    <p:extLst>
      <p:ext uri="{BB962C8B-B14F-4D97-AF65-F5344CB8AC3E}">
        <p14:creationId xmlns:p14="http://schemas.microsoft.com/office/powerpoint/2010/main" val="429319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865F-C043-4010-A877-330E3378CB8F}"/>
              </a:ext>
            </a:extLst>
          </p:cNvPr>
          <p:cNvSpPr>
            <a:spLocks noGrp="1"/>
          </p:cNvSpPr>
          <p:nvPr>
            <p:ph type="title"/>
          </p:nvPr>
        </p:nvSpPr>
        <p:spPr>
          <a:xfrm>
            <a:off x="838200" y="365125"/>
            <a:ext cx="10515600" cy="1217869"/>
          </a:xfrm>
        </p:spPr>
        <p:txBody>
          <a:bodyPr/>
          <a:lstStyle/>
          <a:p>
            <a:r>
              <a:rPr lang="en-US" b="1" dirty="0">
                <a:solidFill>
                  <a:srgbClr val="002060"/>
                </a:solidFill>
              </a:rPr>
              <a:t>protected:</a:t>
            </a:r>
            <a:endParaRPr lang="en-IN" b="1" dirty="0">
              <a:solidFill>
                <a:srgbClr val="002060"/>
              </a:solidFill>
            </a:endParaRPr>
          </a:p>
        </p:txBody>
      </p:sp>
      <p:sp>
        <p:nvSpPr>
          <p:cNvPr id="3" name="Content Placeholder 2">
            <a:extLst>
              <a:ext uri="{FF2B5EF4-FFF2-40B4-BE49-F238E27FC236}">
                <a16:creationId xmlns:a16="http://schemas.microsoft.com/office/drawing/2014/main" id="{183D50C0-EA36-40D0-9E11-98E7CEFC8EA9}"/>
              </a:ext>
            </a:extLst>
          </p:cNvPr>
          <p:cNvSpPr>
            <a:spLocks noGrp="1"/>
          </p:cNvSpPr>
          <p:nvPr>
            <p:ph idx="1"/>
          </p:nvPr>
        </p:nvSpPr>
        <p:spPr>
          <a:xfrm>
            <a:off x="412956" y="1887793"/>
            <a:ext cx="11405418" cy="4605081"/>
          </a:xfrm>
        </p:spPr>
        <p:txBody>
          <a:bodyPr/>
          <a:lstStyle/>
          <a:p>
            <a:pPr>
              <a:buFont typeface="Wingdings" panose="05000000000000000000" pitchFamily="2" charset="2"/>
              <a:buChar char="Ø"/>
            </a:pPr>
            <a:r>
              <a:rPr lang="en-US" b="0" i="0" dirty="0">
                <a:effectLst/>
                <a:latin typeface="Roboto"/>
              </a:rPr>
              <a:t>The methods or data members declared as protected are </a:t>
            </a:r>
            <a:r>
              <a:rPr lang="en-US" b="1" i="0" dirty="0">
                <a:effectLst/>
                <a:latin typeface="Roboto"/>
              </a:rPr>
              <a:t>accessible within same package or sub classes in different package.</a:t>
            </a:r>
          </a:p>
          <a:p>
            <a:pPr marL="0" indent="0">
              <a:buNone/>
            </a:pPr>
            <a:endParaRPr lang="en-US" b="1" i="0" dirty="0">
              <a:effectLst/>
              <a:latin typeface="Roboto"/>
            </a:endParaRPr>
          </a:p>
          <a:p>
            <a:pPr>
              <a:buFont typeface="Wingdings" panose="05000000000000000000" pitchFamily="2" charset="2"/>
              <a:buChar char="Ø"/>
            </a:pPr>
            <a:r>
              <a:rPr lang="en-US" b="1" i="0" dirty="0">
                <a:solidFill>
                  <a:srgbClr val="002060"/>
                </a:solidFill>
                <a:effectLst/>
                <a:latin typeface="Roboto"/>
              </a:rPr>
              <a:t>protected </a:t>
            </a:r>
            <a:r>
              <a:rPr lang="en-US" i="0" dirty="0">
                <a:effectLst/>
                <a:latin typeface="Roboto"/>
              </a:rPr>
              <a:t>modifier having more scope than </a:t>
            </a:r>
            <a:r>
              <a:rPr lang="en-US" b="1" i="0" dirty="0">
                <a:solidFill>
                  <a:srgbClr val="002060"/>
                </a:solidFill>
                <a:effectLst/>
                <a:latin typeface="Roboto"/>
              </a:rPr>
              <a:t>default, private </a:t>
            </a:r>
            <a:r>
              <a:rPr lang="en-US" i="0" dirty="0">
                <a:effectLst/>
                <a:latin typeface="Roboto"/>
              </a:rPr>
              <a:t>modifiers and less scope than </a:t>
            </a:r>
            <a:r>
              <a:rPr lang="en-US" b="1" i="0" dirty="0">
                <a:solidFill>
                  <a:srgbClr val="002060"/>
                </a:solidFill>
                <a:effectLst/>
                <a:latin typeface="Roboto"/>
              </a:rPr>
              <a:t>public</a:t>
            </a:r>
            <a:r>
              <a:rPr lang="en-US" i="0" dirty="0">
                <a:effectLst/>
                <a:latin typeface="Roboto"/>
              </a:rPr>
              <a:t> modifier.</a:t>
            </a:r>
          </a:p>
          <a:p>
            <a:endParaRPr lang="en-IN" dirty="0"/>
          </a:p>
        </p:txBody>
      </p:sp>
    </p:spTree>
    <p:extLst>
      <p:ext uri="{BB962C8B-B14F-4D97-AF65-F5344CB8AC3E}">
        <p14:creationId xmlns:p14="http://schemas.microsoft.com/office/powerpoint/2010/main" val="42690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0B9C-0E2A-4681-A24B-0DD7CC07F7FF}"/>
              </a:ext>
            </a:extLst>
          </p:cNvPr>
          <p:cNvSpPr>
            <a:spLocks noGrp="1"/>
          </p:cNvSpPr>
          <p:nvPr>
            <p:ph type="title"/>
          </p:nvPr>
        </p:nvSpPr>
        <p:spPr/>
        <p:txBody>
          <a:bodyPr/>
          <a:lstStyle/>
          <a:p>
            <a:r>
              <a:rPr lang="en-US" b="1" dirty="0">
                <a:solidFill>
                  <a:srgbClr val="002060"/>
                </a:solidFill>
              </a:rPr>
              <a:t>public</a:t>
            </a:r>
            <a:r>
              <a:rPr lang="en-US" dirty="0">
                <a:solidFill>
                  <a:srgbClr val="002060"/>
                </a:solidFill>
              </a:rPr>
              <a:t>:</a:t>
            </a:r>
            <a:endParaRPr lang="en-IN" dirty="0">
              <a:solidFill>
                <a:srgbClr val="002060"/>
              </a:solidFill>
            </a:endParaRPr>
          </a:p>
        </p:txBody>
      </p:sp>
      <p:sp>
        <p:nvSpPr>
          <p:cNvPr id="3" name="Content Placeholder 2">
            <a:extLst>
              <a:ext uri="{FF2B5EF4-FFF2-40B4-BE49-F238E27FC236}">
                <a16:creationId xmlns:a16="http://schemas.microsoft.com/office/drawing/2014/main" id="{A87803F0-30EA-4A4D-8D3D-45E94D5F902A}"/>
              </a:ext>
            </a:extLst>
          </p:cNvPr>
          <p:cNvSpPr>
            <a:spLocks noGrp="1"/>
          </p:cNvSpPr>
          <p:nvPr>
            <p:ph idx="1"/>
          </p:nvPr>
        </p:nvSpPr>
        <p:spPr>
          <a:xfrm>
            <a:off x="655073" y="1825625"/>
            <a:ext cx="10881853" cy="4667250"/>
          </a:xfrm>
        </p:spPr>
        <p:txBody>
          <a:bodyPr/>
          <a:lstStyle/>
          <a:p>
            <a:pPr algn="l" fontAlgn="base">
              <a:buFont typeface="Wingdings" panose="05000000000000000000" pitchFamily="2" charset="2"/>
              <a:buChar char="Ø"/>
            </a:pPr>
            <a:r>
              <a:rPr lang="en-US" b="0" i="0" dirty="0">
                <a:effectLst/>
                <a:latin typeface="Roboto"/>
              </a:rPr>
              <a:t>The public access modifier has the </a:t>
            </a:r>
            <a:r>
              <a:rPr lang="en-US" b="1" dirty="0">
                <a:latin typeface="Roboto"/>
              </a:rPr>
              <a:t>more</a:t>
            </a:r>
            <a:r>
              <a:rPr lang="en-US" b="1" i="0" dirty="0">
                <a:effectLst/>
                <a:latin typeface="Roboto"/>
              </a:rPr>
              <a:t> scope</a:t>
            </a:r>
            <a:r>
              <a:rPr lang="en-US" b="0" i="0" dirty="0">
                <a:effectLst/>
                <a:latin typeface="Roboto"/>
              </a:rPr>
              <a:t> among all other access modifiers.</a:t>
            </a:r>
          </a:p>
          <a:p>
            <a:pPr algn="l" fontAlgn="base">
              <a:buFont typeface="Wingdings" panose="05000000000000000000" pitchFamily="2" charset="2"/>
              <a:buChar char="Ø"/>
            </a:pPr>
            <a:endParaRPr lang="en-US" b="0" i="0" dirty="0">
              <a:effectLst/>
              <a:latin typeface="Roboto"/>
            </a:endParaRPr>
          </a:p>
          <a:p>
            <a:pPr algn="l" fontAlgn="base">
              <a:buFont typeface="Wingdings" panose="05000000000000000000" pitchFamily="2" charset="2"/>
              <a:buChar char="Ø"/>
            </a:pPr>
            <a:r>
              <a:rPr lang="en-US" b="0" i="0" dirty="0">
                <a:effectLst/>
                <a:latin typeface="Roboto"/>
              </a:rPr>
              <a:t>Classes, methods or data members which are declared as public are </a:t>
            </a:r>
            <a:r>
              <a:rPr lang="en-US" b="1" i="0" dirty="0">
                <a:effectLst/>
                <a:latin typeface="Roboto"/>
              </a:rPr>
              <a:t>accessible from every where</a:t>
            </a:r>
            <a:r>
              <a:rPr lang="en-US" b="0" i="0" dirty="0">
                <a:effectLst/>
                <a:latin typeface="Roboto"/>
              </a:rPr>
              <a:t> in the program.</a:t>
            </a:r>
          </a:p>
          <a:p>
            <a:pPr algn="l" fontAlgn="base">
              <a:buFont typeface="Wingdings" panose="05000000000000000000" pitchFamily="2" charset="2"/>
              <a:buChar char="Ø"/>
            </a:pPr>
            <a:endParaRPr lang="en-US" b="0" i="0" dirty="0">
              <a:effectLst/>
              <a:latin typeface="Roboto"/>
            </a:endParaRPr>
          </a:p>
          <a:p>
            <a:pPr algn="l" fontAlgn="base">
              <a:buFont typeface="Wingdings" panose="05000000000000000000" pitchFamily="2" charset="2"/>
              <a:buChar char="Ø"/>
            </a:pPr>
            <a:r>
              <a:rPr lang="en-US" b="0" i="0" dirty="0">
                <a:effectLst/>
                <a:latin typeface="Roboto"/>
              </a:rPr>
              <a:t> There is no restriction on the scope of a public data members.</a:t>
            </a:r>
          </a:p>
          <a:p>
            <a:pPr marL="0" indent="0">
              <a:buNone/>
            </a:pPr>
            <a:endParaRPr lang="en-IN" dirty="0"/>
          </a:p>
        </p:txBody>
      </p:sp>
    </p:spTree>
    <p:extLst>
      <p:ext uri="{BB962C8B-B14F-4D97-AF65-F5344CB8AC3E}">
        <p14:creationId xmlns:p14="http://schemas.microsoft.com/office/powerpoint/2010/main" val="214634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31835F-1C30-494B-8F3F-D2300A614147}"/>
              </a:ext>
            </a:extLst>
          </p:cNvPr>
          <p:cNvSpPr/>
          <p:nvPr/>
        </p:nvSpPr>
        <p:spPr>
          <a:xfrm>
            <a:off x="1425676" y="2411361"/>
            <a:ext cx="9153833" cy="203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1875FCA5-DBB7-4E6D-9FCF-EC5965240D1F}"/>
              </a:ext>
            </a:extLst>
          </p:cNvPr>
          <p:cNvSpPr>
            <a:spLocks noGrp="1"/>
          </p:cNvSpPr>
          <p:nvPr>
            <p:ph type="title"/>
          </p:nvPr>
        </p:nvSpPr>
        <p:spPr/>
        <p:txBody>
          <a:bodyPr/>
          <a:lstStyle/>
          <a:p>
            <a:r>
              <a:rPr lang="en-US" b="1" dirty="0">
                <a:solidFill>
                  <a:srgbClr val="002060"/>
                </a:solidFill>
              </a:rPr>
              <a:t>Scope order:</a:t>
            </a:r>
            <a:endParaRPr lang="en-IN" b="1" dirty="0">
              <a:solidFill>
                <a:srgbClr val="002060"/>
              </a:solidFill>
            </a:endParaRPr>
          </a:p>
        </p:txBody>
      </p:sp>
      <p:sp>
        <p:nvSpPr>
          <p:cNvPr id="3" name="Content Placeholder 2">
            <a:extLst>
              <a:ext uri="{FF2B5EF4-FFF2-40B4-BE49-F238E27FC236}">
                <a16:creationId xmlns:a16="http://schemas.microsoft.com/office/drawing/2014/main" id="{A1CE8212-7BFD-4691-AB06-80E949A790DA}"/>
              </a:ext>
            </a:extLst>
          </p:cNvPr>
          <p:cNvSpPr>
            <a:spLocks noGrp="1"/>
          </p:cNvSpPr>
          <p:nvPr>
            <p:ph idx="1"/>
          </p:nvPr>
        </p:nvSpPr>
        <p:spPr>
          <a:xfrm>
            <a:off x="1103671" y="1835458"/>
            <a:ext cx="10515600" cy="4351338"/>
          </a:xfrm>
        </p:spPr>
        <p:txBody>
          <a:bodyPr/>
          <a:lstStyle/>
          <a:p>
            <a:endParaRPr lang="en-US" dirty="0"/>
          </a:p>
          <a:p>
            <a:pPr marL="0" indent="0">
              <a:buNone/>
            </a:pPr>
            <a:endParaRPr lang="en-IN" sz="4000" b="1" dirty="0">
              <a:solidFill>
                <a:srgbClr val="002060"/>
              </a:solidFill>
            </a:endParaRPr>
          </a:p>
          <a:p>
            <a:pPr marL="0" indent="0">
              <a:buNone/>
            </a:pPr>
            <a:r>
              <a:rPr lang="en-IN" sz="4000" b="1" dirty="0">
                <a:solidFill>
                  <a:srgbClr val="002060"/>
                </a:solidFill>
              </a:rPr>
              <a:t>       </a:t>
            </a:r>
            <a:r>
              <a:rPr lang="en-IN" sz="4000" b="1" dirty="0">
                <a:solidFill>
                  <a:srgbClr val="FFFF00"/>
                </a:solidFill>
              </a:rPr>
              <a:t>public &gt; protected &gt; default &gt; private</a:t>
            </a:r>
          </a:p>
        </p:txBody>
      </p:sp>
    </p:spTree>
    <p:extLst>
      <p:ext uri="{BB962C8B-B14F-4D97-AF65-F5344CB8AC3E}">
        <p14:creationId xmlns:p14="http://schemas.microsoft.com/office/powerpoint/2010/main" val="216810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C47A4D-2D49-494D-8AC7-4DA52B53EE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477" y="1384025"/>
            <a:ext cx="8681884" cy="4568158"/>
          </a:xfrm>
        </p:spPr>
      </p:pic>
    </p:spTree>
    <p:extLst>
      <p:ext uri="{BB962C8B-B14F-4D97-AF65-F5344CB8AC3E}">
        <p14:creationId xmlns:p14="http://schemas.microsoft.com/office/powerpoint/2010/main" val="81928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CB54-8884-4982-A688-23AF51D4CD7E}"/>
              </a:ext>
            </a:extLst>
          </p:cNvPr>
          <p:cNvSpPr>
            <a:spLocks noGrp="1"/>
          </p:cNvSpPr>
          <p:nvPr>
            <p:ph type="ctrTitle"/>
          </p:nvPr>
        </p:nvSpPr>
        <p:spPr/>
        <p:txBody>
          <a:bodyPr/>
          <a:lstStyle/>
          <a:p>
            <a:r>
              <a:rPr lang="en-US" b="1" dirty="0">
                <a:solidFill>
                  <a:srgbClr val="002060"/>
                </a:solidFill>
              </a:rPr>
              <a:t>Packages</a:t>
            </a:r>
            <a:endParaRPr lang="en-IN" b="1" dirty="0">
              <a:solidFill>
                <a:srgbClr val="002060"/>
              </a:solidFill>
            </a:endParaRPr>
          </a:p>
        </p:txBody>
      </p:sp>
      <p:sp>
        <p:nvSpPr>
          <p:cNvPr id="3" name="Subtitle 2">
            <a:extLst>
              <a:ext uri="{FF2B5EF4-FFF2-40B4-BE49-F238E27FC236}">
                <a16:creationId xmlns:a16="http://schemas.microsoft.com/office/drawing/2014/main" id="{463D1EED-6048-478F-874B-5035BD6FAC4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187793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AEF-FD53-49D8-B79D-533C3C2CCC07}"/>
              </a:ext>
            </a:extLst>
          </p:cNvPr>
          <p:cNvSpPr>
            <a:spLocks noGrp="1"/>
          </p:cNvSpPr>
          <p:nvPr>
            <p:ph type="title"/>
          </p:nvPr>
        </p:nvSpPr>
        <p:spPr>
          <a:xfrm>
            <a:off x="838200" y="273664"/>
            <a:ext cx="10515600" cy="814745"/>
          </a:xfrm>
        </p:spPr>
        <p:txBody>
          <a:bodyPr/>
          <a:lstStyle/>
          <a:p>
            <a:r>
              <a:rPr lang="en-IN" b="1" dirty="0">
                <a:solidFill>
                  <a:srgbClr val="002060"/>
                </a:solidFill>
                <a:latin typeface="Times New Roman" panose="02020603050405020304" pitchFamily="18" charset="0"/>
                <a:cs typeface="Times New Roman" panose="02020603050405020304" pitchFamily="18" charset="0"/>
              </a:rPr>
              <a:t>Information regarding packages:</a:t>
            </a:r>
          </a:p>
        </p:txBody>
      </p:sp>
      <p:sp>
        <p:nvSpPr>
          <p:cNvPr id="3" name="Content Placeholder 2">
            <a:extLst>
              <a:ext uri="{FF2B5EF4-FFF2-40B4-BE49-F238E27FC236}">
                <a16:creationId xmlns:a16="http://schemas.microsoft.com/office/drawing/2014/main" id="{2F74F2FD-9A53-493B-98B1-55A31ADD9180}"/>
              </a:ext>
            </a:extLst>
          </p:cNvPr>
          <p:cNvSpPr>
            <a:spLocks noGrp="1"/>
          </p:cNvSpPr>
          <p:nvPr>
            <p:ph idx="1"/>
          </p:nvPr>
        </p:nvSpPr>
        <p:spPr>
          <a:xfrm>
            <a:off x="838200" y="1415844"/>
            <a:ext cx="10515600" cy="5073445"/>
          </a:xfrm>
        </p:spPr>
        <p:txBody>
          <a:bodyPr>
            <a:normAutofit fontScale="92500" lnSpcReduction="20000"/>
          </a:bodyPr>
          <a:lstStyle/>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package contains group of related classes , interfaces, sub packages.</a:t>
            </a:r>
          </a:p>
          <a:p>
            <a:pPr marL="0" indent="0">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package is an </a:t>
            </a:r>
            <a:r>
              <a:rPr lang="en-US" sz="3000" b="1" dirty="0">
                <a:solidFill>
                  <a:srgbClr val="002060"/>
                </a:solidFill>
                <a:latin typeface="Times New Roman" panose="02020603050405020304" pitchFamily="18" charset="0"/>
                <a:cs typeface="Times New Roman" panose="02020603050405020304" pitchFamily="18" charset="0"/>
              </a:rPr>
              <a:t>encapsulation mechanism </a:t>
            </a:r>
            <a:r>
              <a:rPr lang="en-US" sz="3000" dirty="0">
                <a:latin typeface="Times New Roman" panose="02020603050405020304" pitchFamily="18" charset="0"/>
                <a:cs typeface="Times New Roman" panose="02020603050405020304" pitchFamily="18" charset="0"/>
              </a:rPr>
              <a:t>it is binding the related classes and interfaces.</a:t>
            </a:r>
          </a:p>
          <a:p>
            <a:pPr marL="0" indent="0">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We can declare a package with the help of </a:t>
            </a:r>
            <a:r>
              <a:rPr lang="en-US" sz="3000" b="1" dirty="0">
                <a:solidFill>
                  <a:srgbClr val="002060"/>
                </a:solidFill>
                <a:latin typeface="Times New Roman" panose="02020603050405020304" pitchFamily="18" charset="0"/>
                <a:cs typeface="Times New Roman" panose="02020603050405020304" pitchFamily="18" charset="0"/>
              </a:rPr>
              <a:t>package</a:t>
            </a:r>
            <a:r>
              <a:rPr lang="en-US" sz="3000" dirty="0">
                <a:latin typeface="Times New Roman" panose="02020603050405020304" pitchFamily="18" charset="0"/>
                <a:cs typeface="Times New Roman" panose="02020603050405020304" pitchFamily="18" charset="0"/>
              </a:rPr>
              <a:t> keyword.</a:t>
            </a:r>
          </a:p>
          <a:p>
            <a:pPr marL="0" indent="0">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Package is nothing but physical directory (folder) structure and it is providing clear-cut separation between the project modules.</a:t>
            </a:r>
          </a:p>
          <a:p>
            <a:pPr marL="0" indent="0">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Whenever we are dividing the project into the packages(modules) the shareability of the project will be increased.</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1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57C0-E16D-4C2C-9C8A-6CCC753CA114}"/>
              </a:ext>
            </a:extLst>
          </p:cNvPr>
          <p:cNvSpPr>
            <a:spLocks noGrp="1"/>
          </p:cNvSpPr>
          <p:nvPr>
            <p:ph type="title"/>
          </p:nvPr>
        </p:nvSpPr>
        <p:spPr/>
        <p:txBody>
          <a:bodyPr/>
          <a:lstStyle/>
          <a:p>
            <a:r>
              <a:rPr lang="en-IN" sz="4000" b="1" i="0" dirty="0">
                <a:effectLst/>
              </a:rPr>
              <a:t>Multilevel Inheritance </a:t>
            </a:r>
            <a:br>
              <a:rPr lang="en-IN" i="0" dirty="0">
                <a:effectLst/>
              </a:rPr>
            </a:br>
            <a:endParaRPr lang="en-IN" dirty="0"/>
          </a:p>
        </p:txBody>
      </p:sp>
      <p:sp>
        <p:nvSpPr>
          <p:cNvPr id="3" name="Content Placeholder 2">
            <a:extLst>
              <a:ext uri="{FF2B5EF4-FFF2-40B4-BE49-F238E27FC236}">
                <a16:creationId xmlns:a16="http://schemas.microsoft.com/office/drawing/2014/main" id="{A0706DA5-0F76-46C9-8A22-4AA256681185}"/>
              </a:ext>
            </a:extLst>
          </p:cNvPr>
          <p:cNvSpPr>
            <a:spLocks noGrp="1"/>
          </p:cNvSpPr>
          <p:nvPr>
            <p:ph idx="1"/>
          </p:nvPr>
        </p:nvSpPr>
        <p:spPr>
          <a:xfrm>
            <a:off x="838200" y="1415845"/>
            <a:ext cx="10515600" cy="4761118"/>
          </a:xfrm>
        </p:spPr>
        <p:txBody>
          <a:bodyPr/>
          <a:lstStyle/>
          <a:p>
            <a:pPr>
              <a:buFont typeface="Wingdings" panose="05000000000000000000" pitchFamily="2" charset="2"/>
              <a:buChar char="Ø"/>
            </a:pPr>
            <a:r>
              <a:rPr lang="en-US" sz="3200" b="0" i="0" dirty="0">
                <a:effectLst/>
              </a:rPr>
              <a:t>In Multilevel Inheritance, a derived class will be inheriting a base class and as well as the derived class also act as the base class to other class. </a:t>
            </a:r>
          </a:p>
          <a:p>
            <a:pPr marL="0" indent="0">
              <a:buNone/>
            </a:pPr>
            <a:r>
              <a:rPr lang="en-US" dirty="0">
                <a:latin typeface="Roboto"/>
              </a:rPr>
              <a:t>	</a:t>
            </a:r>
            <a:r>
              <a:rPr lang="en-US" b="1" dirty="0"/>
              <a:t>Ex:</a:t>
            </a:r>
            <a:endParaRPr lang="en-US" b="1" i="0" dirty="0">
              <a:effectLst/>
            </a:endParaRPr>
          </a:p>
          <a:p>
            <a:endParaRPr lang="en-IN" dirty="0"/>
          </a:p>
        </p:txBody>
      </p:sp>
      <p:pic>
        <p:nvPicPr>
          <p:cNvPr id="5" name="Picture 4">
            <a:extLst>
              <a:ext uri="{FF2B5EF4-FFF2-40B4-BE49-F238E27FC236}">
                <a16:creationId xmlns:a16="http://schemas.microsoft.com/office/drawing/2014/main" id="{D50DC897-39D9-4633-B0E0-EF6D15D78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696" y="3437921"/>
            <a:ext cx="647756" cy="2004234"/>
          </a:xfrm>
          <a:prstGeom prst="rect">
            <a:avLst/>
          </a:prstGeom>
        </p:spPr>
      </p:pic>
    </p:spTree>
    <p:extLst>
      <p:ext uri="{BB962C8B-B14F-4D97-AF65-F5344CB8AC3E}">
        <p14:creationId xmlns:p14="http://schemas.microsoft.com/office/powerpoint/2010/main" val="7780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4FB40-6D66-48A1-90FD-D10DB4B7C95D}"/>
              </a:ext>
            </a:extLst>
          </p:cNvPr>
          <p:cNvSpPr>
            <a:spLocks noGrp="1"/>
          </p:cNvSpPr>
          <p:nvPr>
            <p:ph idx="1"/>
          </p:nvPr>
        </p:nvSpPr>
        <p:spPr>
          <a:xfrm>
            <a:off x="516194" y="304800"/>
            <a:ext cx="11159612" cy="6331973"/>
          </a:xfrm>
        </p:spPr>
        <p:txBody>
          <a:bodyPr/>
          <a:lstStyle/>
          <a:p>
            <a:pPr marL="0" indent="0">
              <a:buNone/>
            </a:pPr>
            <a:r>
              <a:rPr lang="en-IN" b="1" dirty="0">
                <a:solidFill>
                  <a:srgbClr val="002060"/>
                </a:solidFill>
              </a:rPr>
              <a:t>	</a:t>
            </a:r>
            <a:r>
              <a:rPr lang="en-IN" b="1" dirty="0">
                <a:solidFill>
                  <a:srgbClr val="002060"/>
                </a:solidFill>
                <a:latin typeface="Times New Roman" panose="02020603050405020304" pitchFamily="18" charset="0"/>
                <a:cs typeface="Times New Roman" panose="02020603050405020304" pitchFamily="18" charset="0"/>
              </a:rPr>
              <a:t>Syntax:</a:t>
            </a:r>
          </a:p>
          <a:p>
            <a:pPr marL="914400" lvl="2" indent="0">
              <a:buNone/>
            </a:pPr>
            <a:r>
              <a:rPr lang="en-IN" sz="3200" dirty="0">
                <a:latin typeface="Times New Roman" panose="02020603050405020304" pitchFamily="18" charset="0"/>
                <a:cs typeface="Times New Roman" panose="02020603050405020304" pitchFamily="18" charset="0"/>
              </a:rPr>
              <a:t>		package </a:t>
            </a:r>
            <a:r>
              <a:rPr lang="en-IN" sz="3200" dirty="0" err="1">
                <a:latin typeface="Times New Roman" panose="02020603050405020304" pitchFamily="18" charset="0"/>
                <a:cs typeface="Times New Roman" panose="02020603050405020304" pitchFamily="18" charset="0"/>
              </a:rPr>
              <a:t>package_name</a:t>
            </a:r>
            <a:r>
              <a:rPr lang="en-IN" sz="3200" dirty="0">
                <a:latin typeface="Times New Roman" panose="02020603050405020304" pitchFamily="18" charset="0"/>
                <a:cs typeface="Times New Roman" panose="02020603050405020304" pitchFamily="18" charset="0"/>
              </a:rPr>
              <a:t>; </a:t>
            </a:r>
          </a:p>
          <a:p>
            <a:pPr marL="914400" lvl="2" indent="0">
              <a:buNone/>
            </a:pPr>
            <a:endParaRPr lang="en-IN" sz="3200" dirty="0">
              <a:latin typeface="Times New Roman" panose="02020603050405020304" pitchFamily="18" charset="0"/>
              <a:cs typeface="Times New Roman" panose="02020603050405020304" pitchFamily="18" charset="0"/>
            </a:endParaRPr>
          </a:p>
          <a:p>
            <a:pPr marL="914400" lvl="2" indent="0">
              <a:buNone/>
            </a:pPr>
            <a:r>
              <a:rPr lang="en-IN" sz="3200" b="1" dirty="0">
                <a:latin typeface="Times New Roman" panose="02020603050405020304" pitchFamily="18" charset="0"/>
                <a:cs typeface="Times New Roman" panose="02020603050405020304" pitchFamily="18" charset="0"/>
              </a:rPr>
              <a:t>Ex:  </a:t>
            </a:r>
            <a:r>
              <a:rPr lang="en-IN" sz="3200" dirty="0">
                <a:latin typeface="Times New Roman" panose="02020603050405020304" pitchFamily="18" charset="0"/>
                <a:cs typeface="Times New Roman" panose="02020603050405020304" pitchFamily="18" charset="0"/>
              </a:rPr>
              <a:t>package </a:t>
            </a:r>
            <a:r>
              <a:rPr lang="en-IN" sz="3200" dirty="0" err="1">
                <a:latin typeface="Times New Roman" panose="02020603050405020304" pitchFamily="18" charset="0"/>
                <a:cs typeface="Times New Roman" panose="02020603050405020304" pitchFamily="18" charset="0"/>
              </a:rPr>
              <a:t>com.mlrit</a:t>
            </a:r>
            <a:r>
              <a:rPr lang="en-IN" sz="32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Packages are divided into two types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Predefined packages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defined packages</a:t>
            </a:r>
          </a:p>
          <a:p>
            <a:pPr marL="0" indent="0">
              <a:buNone/>
            </a:pPr>
            <a:endParaRPr lang="en-IN" dirty="0"/>
          </a:p>
        </p:txBody>
      </p:sp>
      <p:pic>
        <p:nvPicPr>
          <p:cNvPr id="4" name="Picture 3">
            <a:extLst>
              <a:ext uri="{FF2B5EF4-FFF2-40B4-BE49-F238E27FC236}">
                <a16:creationId xmlns:a16="http://schemas.microsoft.com/office/drawing/2014/main" id="{8B0C2E04-1DBF-4636-8AEE-EA48B717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569" y="4326192"/>
            <a:ext cx="5407621" cy="2124484"/>
          </a:xfrm>
          <a:prstGeom prst="rect">
            <a:avLst/>
          </a:prstGeom>
        </p:spPr>
      </p:pic>
    </p:spTree>
    <p:extLst>
      <p:ext uri="{BB962C8B-B14F-4D97-AF65-F5344CB8AC3E}">
        <p14:creationId xmlns:p14="http://schemas.microsoft.com/office/powerpoint/2010/main" val="12629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A34-AB85-40A3-881A-CF82C9AB9171}"/>
              </a:ext>
            </a:extLst>
          </p:cNvPr>
          <p:cNvSpPr>
            <a:spLocks noGrp="1"/>
          </p:cNvSpPr>
          <p:nvPr>
            <p:ph type="title"/>
          </p:nvPr>
        </p:nvSpPr>
        <p:spPr>
          <a:xfrm>
            <a:off x="838200" y="365126"/>
            <a:ext cx="10515600" cy="981893"/>
          </a:xfrm>
        </p:spPr>
        <p:txBody>
          <a:bodyPr/>
          <a:lstStyle/>
          <a:p>
            <a:r>
              <a:rPr lang="en-IN" b="1" dirty="0">
                <a:solidFill>
                  <a:srgbClr val="002060"/>
                </a:solidFill>
                <a:latin typeface="Times New Roman" panose="02020603050405020304" pitchFamily="18" charset="0"/>
                <a:cs typeface="Times New Roman" panose="02020603050405020304" pitchFamily="18" charset="0"/>
              </a:rPr>
              <a:t>Predefined packages:</a:t>
            </a:r>
          </a:p>
        </p:txBody>
      </p:sp>
      <p:sp>
        <p:nvSpPr>
          <p:cNvPr id="3" name="Content Placeholder 2">
            <a:extLst>
              <a:ext uri="{FF2B5EF4-FFF2-40B4-BE49-F238E27FC236}">
                <a16:creationId xmlns:a16="http://schemas.microsoft.com/office/drawing/2014/main" id="{72D8407E-862B-430A-A55C-C7B5C4CDF778}"/>
              </a:ext>
            </a:extLst>
          </p:cNvPr>
          <p:cNvSpPr>
            <a:spLocks noGrp="1"/>
          </p:cNvSpPr>
          <p:nvPr>
            <p:ph idx="1"/>
          </p:nvPr>
        </p:nvSpPr>
        <p:spPr>
          <a:xfrm>
            <a:off x="838201" y="1671484"/>
            <a:ext cx="10515599" cy="4397324"/>
          </a:xfrm>
        </p:spPr>
        <p:txBody>
          <a:bodyPr/>
          <a:lstStyle/>
          <a:p>
            <a:pPr marL="0" indent="0">
              <a:buNone/>
            </a:pPr>
            <a:r>
              <a:rPr lang="en-IN" dirty="0">
                <a:latin typeface="Times New Roman" panose="02020603050405020304" pitchFamily="18" charset="0"/>
                <a:cs typeface="Times New Roman" panose="02020603050405020304" pitchFamily="18" charset="0"/>
              </a:rPr>
              <a:t>Java predefined packages contains all predefined classes and interfaces.</a:t>
            </a:r>
          </a:p>
          <a:p>
            <a:pPr marL="0" indent="0">
              <a:buNone/>
            </a:pPr>
            <a:r>
              <a:rPr lang="en-IN" b="1" dirty="0">
                <a:solidFill>
                  <a:srgbClr val="002060"/>
                </a:solidFill>
                <a:latin typeface="Times New Roman" panose="02020603050405020304" pitchFamily="18" charset="0"/>
                <a:cs typeface="Times New Roman" panose="02020603050405020304" pitchFamily="18" charset="0"/>
              </a:rPr>
              <a:t>Ex:</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java.lang</a:t>
            </a: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	Java.io,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Java.awt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Java.net.. etc.</a:t>
            </a:r>
          </a:p>
          <a:p>
            <a:pPr marL="0" indent="0">
              <a:buNone/>
            </a:pPr>
            <a:endParaRPr lang="en-IN" dirty="0"/>
          </a:p>
        </p:txBody>
      </p:sp>
    </p:spTree>
    <p:extLst>
      <p:ext uri="{BB962C8B-B14F-4D97-AF65-F5344CB8AC3E}">
        <p14:creationId xmlns:p14="http://schemas.microsoft.com/office/powerpoint/2010/main" val="41931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4218-3E40-4BF0-A5BD-AB099D028BC9}"/>
              </a:ext>
            </a:extLst>
          </p:cNvPr>
          <p:cNvSpPr>
            <a:spLocks noGrp="1"/>
          </p:cNvSpPr>
          <p:nvPr>
            <p:ph type="title"/>
          </p:nvPr>
        </p:nvSpPr>
        <p:spPr>
          <a:xfrm>
            <a:off x="838200" y="315965"/>
            <a:ext cx="10515600" cy="893403"/>
          </a:xfrm>
        </p:spPr>
        <p:txBody>
          <a:bodyPr/>
          <a:lstStyle/>
          <a:p>
            <a:r>
              <a:rPr lang="en-IN" b="1" dirty="0" err="1">
                <a:solidFill>
                  <a:srgbClr val="002060"/>
                </a:solidFill>
              </a:rPr>
              <a:t>Java.lang</a:t>
            </a:r>
            <a:r>
              <a:rPr lang="en-IN" b="1" dirty="0">
                <a:solidFill>
                  <a:srgbClr val="002060"/>
                </a:solidFill>
              </a:rPr>
              <a:t>:</a:t>
            </a:r>
          </a:p>
        </p:txBody>
      </p:sp>
      <p:sp>
        <p:nvSpPr>
          <p:cNvPr id="3" name="Content Placeholder 2">
            <a:extLst>
              <a:ext uri="{FF2B5EF4-FFF2-40B4-BE49-F238E27FC236}">
                <a16:creationId xmlns:a16="http://schemas.microsoft.com/office/drawing/2014/main" id="{C3066CF9-F914-423B-8DD6-B2F4F9A74D18}"/>
              </a:ext>
            </a:extLst>
          </p:cNvPr>
          <p:cNvSpPr>
            <a:spLocks noGrp="1"/>
          </p:cNvSpPr>
          <p:nvPr>
            <p:ph idx="1"/>
          </p:nvPr>
        </p:nvSpPr>
        <p:spPr>
          <a:xfrm>
            <a:off x="838200" y="1425678"/>
            <a:ext cx="10515600" cy="5279922"/>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most commonly required classes and interfaces to write a sample program is encapsulated into a separate package is called </a:t>
            </a:r>
            <a:r>
              <a:rPr lang="en-US" b="1" dirty="0" err="1">
                <a:solidFill>
                  <a:srgbClr val="002060"/>
                </a:solidFill>
                <a:latin typeface="Times New Roman" panose="02020603050405020304" pitchFamily="18" charset="0"/>
                <a:cs typeface="Times New Roman" panose="02020603050405020304" pitchFamily="18" charset="0"/>
              </a:rPr>
              <a:t>java.lang</a:t>
            </a:r>
            <a:r>
              <a:rPr lang="en-US"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package.</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default package , No need to import this package.</a:t>
            </a:r>
          </a:p>
          <a:p>
            <a:pPr marL="0" indent="0">
              <a:buNone/>
            </a:pPr>
            <a:r>
              <a:rPr lang="en-US" dirty="0">
                <a:latin typeface="Times New Roman" panose="02020603050405020304" pitchFamily="18" charset="0"/>
                <a:cs typeface="Times New Roman" panose="02020603050405020304" pitchFamily="18" charset="0"/>
              </a:rPr>
              <a:t>Ex:	String(class)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StringBuffer</a:t>
            </a:r>
            <a:r>
              <a:rPr lang="en-US" dirty="0">
                <a:latin typeface="Times New Roman" panose="02020603050405020304" pitchFamily="18" charset="0"/>
                <a:cs typeface="Times New Roman" panose="02020603050405020304" pitchFamily="18" charset="0"/>
              </a:rPr>
              <a:t>(class) </a:t>
            </a:r>
          </a:p>
          <a:p>
            <a:pPr marL="0" indent="0">
              <a:buNone/>
            </a:pPr>
            <a:r>
              <a:rPr lang="en-US" dirty="0">
                <a:latin typeface="Times New Roman" panose="02020603050405020304" pitchFamily="18" charset="0"/>
                <a:cs typeface="Times New Roman" panose="02020603050405020304" pitchFamily="18" charset="0"/>
              </a:rPr>
              <a:t>	Object(class) </a:t>
            </a:r>
          </a:p>
          <a:p>
            <a:pPr marL="0" indent="0">
              <a:buNone/>
            </a:pPr>
            <a:r>
              <a:rPr lang="en-US" dirty="0">
                <a:latin typeface="Times New Roman" panose="02020603050405020304" pitchFamily="18" charset="0"/>
                <a:cs typeface="Times New Roman" panose="02020603050405020304" pitchFamily="18" charset="0"/>
              </a:rPr>
              <a:t>	Runnable(interface) </a:t>
            </a:r>
          </a:p>
          <a:p>
            <a:pPr marL="0" indent="0">
              <a:buNone/>
            </a:pPr>
            <a:r>
              <a:rPr lang="en-US" dirty="0">
                <a:latin typeface="Times New Roman" panose="02020603050405020304" pitchFamily="18" charset="0"/>
                <a:cs typeface="Times New Roman" panose="02020603050405020304" pitchFamily="18" charset="0"/>
              </a:rPr>
              <a:t>	Cloneable(</a:t>
            </a:r>
            <a:r>
              <a:rPr lang="en-US" dirty="0" err="1">
                <a:latin typeface="Times New Roman" panose="02020603050405020304" pitchFamily="18" charset="0"/>
                <a:cs typeface="Times New Roman" panose="02020603050405020304" pitchFamily="18" charset="0"/>
              </a:rPr>
              <a:t>nterface</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5152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81DD-0FDE-4418-B6AB-26B1C20B48CB}"/>
              </a:ext>
            </a:extLst>
          </p:cNvPr>
          <p:cNvSpPr>
            <a:spLocks noGrp="1"/>
          </p:cNvSpPr>
          <p:nvPr>
            <p:ph type="title"/>
          </p:nvPr>
        </p:nvSpPr>
        <p:spPr>
          <a:xfrm>
            <a:off x="838200" y="491613"/>
            <a:ext cx="10515600" cy="1159746"/>
          </a:xfrm>
        </p:spPr>
        <p:txBody>
          <a:bodyPr/>
          <a:lstStyle/>
          <a:p>
            <a:r>
              <a:rPr lang="en-IN" b="1" dirty="0">
                <a:solidFill>
                  <a:srgbClr val="002060"/>
                </a:solidFill>
                <a:latin typeface="Times New Roman" panose="02020603050405020304" pitchFamily="18" charset="0"/>
                <a:cs typeface="Times New Roman" panose="02020603050405020304" pitchFamily="18" charset="0"/>
              </a:rPr>
              <a:t>Java.io :</a:t>
            </a:r>
          </a:p>
        </p:txBody>
      </p:sp>
      <p:sp>
        <p:nvSpPr>
          <p:cNvPr id="3" name="Content Placeholder 2">
            <a:extLst>
              <a:ext uri="{FF2B5EF4-FFF2-40B4-BE49-F238E27FC236}">
                <a16:creationId xmlns:a16="http://schemas.microsoft.com/office/drawing/2014/main" id="{6E87E3BD-79E8-4EFA-B5A7-1CB880D79084}"/>
              </a:ext>
            </a:extLst>
          </p:cNvPr>
          <p:cNvSpPr>
            <a:spLocks noGrp="1"/>
          </p:cNvSpPr>
          <p:nvPr>
            <p:ph idx="1"/>
          </p:nvPr>
        </p:nvSpPr>
        <p:spPr>
          <a:xfrm>
            <a:off x="838200" y="1877961"/>
            <a:ext cx="10515600" cy="398206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classes which are used to perform the input output operations that are present in the </a:t>
            </a:r>
            <a:r>
              <a:rPr lang="en-US" b="1" dirty="0">
                <a:solidFill>
                  <a:srgbClr val="002060"/>
                </a:solidFill>
                <a:latin typeface="Times New Roman" panose="02020603050405020304" pitchFamily="18" charset="0"/>
                <a:cs typeface="Times New Roman" panose="02020603050405020304" pitchFamily="18" charset="0"/>
              </a:rPr>
              <a:t>java.io </a:t>
            </a:r>
            <a:r>
              <a:rPr lang="en-US" dirty="0">
                <a:latin typeface="Times New Roman" panose="02020603050405020304" pitchFamily="18" charset="0"/>
                <a:cs typeface="Times New Roman" panose="02020603050405020304" pitchFamily="18" charset="0"/>
              </a:rPr>
              <a:t>packages.</a:t>
            </a:r>
          </a:p>
          <a:p>
            <a:pPr marL="0" indent="0">
              <a:buNone/>
            </a:pPr>
            <a:r>
              <a:rPr lang="en-US" b="1" dirty="0">
                <a:latin typeface="Times New Roman" panose="02020603050405020304" pitchFamily="18" charset="0"/>
                <a:cs typeface="Times New Roman" panose="02020603050405020304" pitchFamily="18" charset="0"/>
              </a:rPr>
              <a:t>Ex: </a:t>
            </a:r>
          </a:p>
          <a:p>
            <a:pPr marL="457200" lvl="1" indent="0">
              <a:buNone/>
            </a:pPr>
            <a:r>
              <a:rPr lang="en-US" dirty="0" err="1">
                <a:latin typeface="Times New Roman" panose="02020603050405020304" pitchFamily="18" charset="0"/>
                <a:cs typeface="Times New Roman" panose="02020603050405020304" pitchFamily="18" charset="0"/>
              </a:rPr>
              <a:t>FileInputStream</a:t>
            </a:r>
            <a:r>
              <a:rPr lang="en-US" dirty="0">
                <a:latin typeface="Times New Roman" panose="02020603050405020304" pitchFamily="18" charset="0"/>
                <a:cs typeface="Times New Roman" panose="02020603050405020304" pitchFamily="18" charset="0"/>
              </a:rPr>
              <a:t>(class)</a:t>
            </a:r>
          </a:p>
          <a:p>
            <a:pPr marL="457200" lvl="1" indent="0">
              <a:buNone/>
            </a:pPr>
            <a:r>
              <a:rPr lang="en-US" dirty="0" err="1">
                <a:latin typeface="Times New Roman" panose="02020603050405020304" pitchFamily="18" charset="0"/>
                <a:cs typeface="Times New Roman" panose="02020603050405020304" pitchFamily="18" charset="0"/>
              </a:rPr>
              <a:t>FileOutputStream</a:t>
            </a:r>
            <a:r>
              <a:rPr lang="en-US" dirty="0">
                <a:latin typeface="Times New Roman" panose="02020603050405020304" pitchFamily="18" charset="0"/>
                <a:cs typeface="Times New Roman" panose="02020603050405020304" pitchFamily="18" charset="0"/>
              </a:rPr>
              <a:t>(class) </a:t>
            </a:r>
          </a:p>
          <a:p>
            <a:pPr marL="457200" lvl="1" indent="0">
              <a:buNone/>
            </a:pPr>
            <a:r>
              <a:rPr lang="en-US" dirty="0" err="1">
                <a:latin typeface="Times New Roman" panose="02020603050405020304" pitchFamily="18" charset="0"/>
                <a:cs typeface="Times New Roman" panose="02020603050405020304" pitchFamily="18" charset="0"/>
              </a:rPr>
              <a:t>FileWriter</a:t>
            </a:r>
            <a:r>
              <a:rPr lang="en-US" dirty="0">
                <a:latin typeface="Times New Roman" panose="02020603050405020304" pitchFamily="18" charset="0"/>
                <a:cs typeface="Times New Roman" panose="02020603050405020304" pitchFamily="18" charset="0"/>
              </a:rPr>
              <a:t>(class)</a:t>
            </a:r>
          </a:p>
          <a:p>
            <a:pPr marL="457200" lvl="1" indent="0">
              <a:buNone/>
            </a:pPr>
            <a:r>
              <a:rPr lang="en-US" dirty="0" err="1">
                <a:latin typeface="Times New Roman" panose="02020603050405020304" pitchFamily="18" charset="0"/>
                <a:cs typeface="Times New Roman" panose="02020603050405020304" pitchFamily="18" charset="0"/>
              </a:rPr>
              <a:t>FileReader</a:t>
            </a:r>
            <a:r>
              <a:rPr lang="en-US" dirty="0">
                <a:latin typeface="Times New Roman" panose="02020603050405020304" pitchFamily="18" charset="0"/>
                <a:cs typeface="Times New Roman" panose="02020603050405020304" pitchFamily="18" charset="0"/>
              </a:rPr>
              <a:t>(class)</a:t>
            </a:r>
          </a:p>
          <a:p>
            <a:pPr marL="457200" lvl="1" indent="0">
              <a:buNone/>
            </a:pPr>
            <a:r>
              <a:rPr lang="en-US" dirty="0">
                <a:latin typeface="Times New Roman" panose="02020603050405020304" pitchFamily="18" charset="0"/>
                <a:cs typeface="Times New Roman" panose="02020603050405020304" pitchFamily="18" charset="0"/>
              </a:rPr>
              <a:t>Serializable(</a:t>
            </a:r>
            <a:r>
              <a:rPr lang="en-US" dirty="0" err="1">
                <a:latin typeface="Times New Roman" panose="02020603050405020304" pitchFamily="18" charset="0"/>
                <a:cs typeface="Times New Roman" panose="02020603050405020304" pitchFamily="18" charset="0"/>
              </a:rPr>
              <a:t>Inteface</a:t>
            </a:r>
            <a:r>
              <a:rPr lang="en-US"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6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5AA2-3B21-410B-8A97-BAC2E4B2DBD9}"/>
              </a:ext>
            </a:extLst>
          </p:cNvPr>
          <p:cNvSpPr>
            <a:spLocks noGrp="1"/>
          </p:cNvSpPr>
          <p:nvPr>
            <p:ph type="title"/>
          </p:nvPr>
        </p:nvSpPr>
        <p:spPr>
          <a:xfrm>
            <a:off x="838200" y="248418"/>
            <a:ext cx="10515600" cy="1009651"/>
          </a:xfrm>
        </p:spPr>
        <p:txBody>
          <a:bodyPr/>
          <a:lstStyle/>
          <a:p>
            <a:r>
              <a:rPr lang="en-IN" b="1" dirty="0">
                <a:solidFill>
                  <a:srgbClr val="002060"/>
                </a:solidFill>
                <a:latin typeface="Times New Roman" panose="02020603050405020304" pitchFamily="18" charset="0"/>
                <a:cs typeface="Times New Roman" panose="02020603050405020304" pitchFamily="18" charset="0"/>
              </a:rPr>
              <a:t>java.net :</a:t>
            </a:r>
          </a:p>
        </p:txBody>
      </p:sp>
      <p:sp>
        <p:nvSpPr>
          <p:cNvPr id="3" name="Content Placeholder 2">
            <a:extLst>
              <a:ext uri="{FF2B5EF4-FFF2-40B4-BE49-F238E27FC236}">
                <a16:creationId xmlns:a16="http://schemas.microsoft.com/office/drawing/2014/main" id="{4D481D35-2213-462A-AA40-3F8F346C343F}"/>
              </a:ext>
            </a:extLst>
          </p:cNvPr>
          <p:cNvSpPr>
            <a:spLocks noGrp="1"/>
          </p:cNvSpPr>
          <p:nvPr>
            <p:ph idx="1"/>
          </p:nvPr>
        </p:nvSpPr>
        <p:spPr>
          <a:xfrm>
            <a:off x="838200" y="1479665"/>
            <a:ext cx="10699864" cy="512991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classes which are required for connection establishment in the network that classes are present in the </a:t>
            </a:r>
            <a:r>
              <a:rPr lang="en-US" sz="2400" b="1" dirty="0">
                <a:solidFill>
                  <a:srgbClr val="002060"/>
                </a:solidFill>
                <a:latin typeface="Times New Roman" panose="02020603050405020304" pitchFamily="18" charset="0"/>
                <a:cs typeface="Times New Roman" panose="02020603050405020304" pitchFamily="18" charset="0"/>
              </a:rPr>
              <a:t>java.net</a:t>
            </a:r>
            <a:r>
              <a:rPr lang="en-US" sz="2400" dirty="0">
                <a:latin typeface="Times New Roman" panose="02020603050405020304" pitchFamily="18" charset="0"/>
                <a:cs typeface="Times New Roman" panose="02020603050405020304" pitchFamily="18" charset="0"/>
              </a:rPr>
              <a:t> package.</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Ex:</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HttpURLConnection</a:t>
            </a:r>
            <a:endParaRPr lang="en-US" sz="2400"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Socket</a:t>
            </a:r>
          </a:p>
          <a:p>
            <a:pPr marL="457200" lvl="1" indent="0">
              <a:buNone/>
            </a:pPr>
            <a:r>
              <a:rPr lang="en-US" dirty="0">
                <a:latin typeface="Times New Roman" panose="02020603050405020304" pitchFamily="18" charset="0"/>
                <a:cs typeface="Times New Roman" panose="02020603050405020304" pitchFamily="18" charset="0"/>
              </a:rPr>
              <a:t>                  URL</a:t>
            </a:r>
          </a:p>
          <a:p>
            <a:pPr marL="45720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ServerSocket</a:t>
            </a: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InetAddress</a:t>
            </a: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SocketOptions</a:t>
            </a:r>
            <a:r>
              <a:rPr lang="en-US" dirty="0">
                <a:latin typeface="Times New Roman" panose="02020603050405020304" pitchFamily="18" charset="0"/>
                <a:cs typeface="Times New Roman" panose="02020603050405020304" pitchFamily="18" charset="0"/>
              </a:rPr>
              <a:t> (Interface)</a:t>
            </a:r>
          </a:p>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endParaRPr lang="en-US"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8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A45C-5E41-42E6-87C0-79FBEB3981FC}"/>
              </a:ext>
            </a:extLst>
          </p:cNvPr>
          <p:cNvSpPr>
            <a:spLocks noGrp="1"/>
          </p:cNvSpPr>
          <p:nvPr>
            <p:ph type="title"/>
          </p:nvPr>
        </p:nvSpPr>
        <p:spPr>
          <a:xfrm>
            <a:off x="838200" y="365125"/>
            <a:ext cx="10515600" cy="942565"/>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Java.util</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7BA2B36-AD7B-4DEA-B432-0E9CBB63686E}"/>
              </a:ext>
            </a:extLst>
          </p:cNvPr>
          <p:cNvSpPr>
            <a:spLocks noGrp="1"/>
          </p:cNvSpPr>
          <p:nvPr>
            <p:ph idx="1"/>
          </p:nvPr>
        </p:nvSpPr>
        <p:spPr>
          <a:xfrm>
            <a:off x="599768" y="1602657"/>
            <a:ext cx="11375922" cy="4574305"/>
          </a:xfrm>
        </p:spPr>
        <p:txBody>
          <a:bodyPr>
            <a:normAutofit lnSpcReduction="10000"/>
          </a:bodyPr>
          <a:lstStyle/>
          <a:p>
            <a:pPr>
              <a:buFont typeface="Wingdings" panose="05000000000000000000" pitchFamily="2" charset="2"/>
              <a:buChar char="Ø"/>
            </a:pPr>
            <a:r>
              <a:rPr lang="en-US" b="0" i="0" dirty="0">
                <a:solidFill>
                  <a:srgbClr val="474747"/>
                </a:solidFill>
                <a:effectLst/>
                <a:latin typeface="Times New Roman" panose="02020603050405020304" pitchFamily="18" charset="0"/>
                <a:cs typeface="Times New Roman" panose="02020603050405020304" pitchFamily="18" charset="0"/>
              </a:rPr>
              <a:t>Contains the collections framework, legacy collection classes, event model, date and time facilities, internationalization, and miscellaneous utility classes.</a:t>
            </a:r>
            <a:endParaRPr lang="en-US" dirty="0">
              <a:solidFill>
                <a:srgbClr val="474747"/>
              </a:solidFill>
              <a:latin typeface="Times New Roman" panose="02020603050405020304" pitchFamily="18" charset="0"/>
              <a:cs typeface="Times New Roman" panose="02020603050405020304" pitchFamily="18" charset="0"/>
            </a:endParaRPr>
          </a:p>
          <a:p>
            <a:pPr marL="0" indent="0">
              <a:buNone/>
            </a:pPr>
            <a:r>
              <a:rPr lang="en-US" dirty="0">
                <a:solidFill>
                  <a:srgbClr val="474747"/>
                </a:solidFill>
                <a:latin typeface="Times New Roman" panose="02020603050405020304" pitchFamily="18" charset="0"/>
                <a:cs typeface="Times New Roman" panose="02020603050405020304" pitchFamily="18" charset="0"/>
              </a:rPr>
              <a:t>	Ex:</a:t>
            </a:r>
          </a:p>
          <a:p>
            <a:pPr marL="457200" lvl="1" indent="0">
              <a:buNone/>
            </a:pPr>
            <a:r>
              <a:rPr lang="en-US" b="0" dirty="0">
                <a:solidFill>
                  <a:srgbClr val="474747"/>
                </a:solidFill>
                <a:effectLst/>
                <a:latin typeface="Times New Roman" panose="02020603050405020304" pitchFamily="18" charset="0"/>
                <a:cs typeface="Times New Roman" panose="02020603050405020304" pitchFamily="18" charset="0"/>
              </a:rPr>
              <a:t>		</a:t>
            </a:r>
            <a:r>
              <a:rPr lang="en-US" b="0" dirty="0" err="1">
                <a:solidFill>
                  <a:srgbClr val="474747"/>
                </a:solidFill>
                <a:effectLst/>
                <a:latin typeface="Times New Roman" panose="02020603050405020304" pitchFamily="18" charset="0"/>
                <a:cs typeface="Times New Roman" panose="02020603050405020304" pitchFamily="18" charset="0"/>
              </a:rPr>
              <a:t>Calender</a:t>
            </a:r>
            <a:endParaRPr lang="en-US" b="0" dirty="0">
              <a:solidFill>
                <a:srgbClr val="474747"/>
              </a:solidFill>
              <a:effectLst/>
              <a:latin typeface="Times New Roman" panose="02020603050405020304" pitchFamily="18" charset="0"/>
              <a:cs typeface="Times New Roman" panose="02020603050405020304" pitchFamily="18" charset="0"/>
            </a:endParaRPr>
          </a:p>
          <a:p>
            <a:pPr marL="457200" lvl="1" indent="0">
              <a:buNone/>
            </a:pPr>
            <a:r>
              <a:rPr lang="en-US" dirty="0">
                <a:solidFill>
                  <a:srgbClr val="474747"/>
                </a:solidFill>
                <a:latin typeface="Times New Roman" panose="02020603050405020304" pitchFamily="18" charset="0"/>
                <a:cs typeface="Times New Roman" panose="02020603050405020304" pitchFamily="18" charset="0"/>
              </a:rPr>
              <a:t>		Date</a:t>
            </a:r>
          </a:p>
          <a:p>
            <a:pPr marL="457200" lvl="1" indent="0">
              <a:buNone/>
            </a:pPr>
            <a:r>
              <a:rPr lang="en-US" dirty="0">
                <a:solidFill>
                  <a:srgbClr val="474747"/>
                </a:solidFill>
                <a:latin typeface="Times New Roman" panose="02020603050405020304" pitchFamily="18" charset="0"/>
                <a:cs typeface="Times New Roman" panose="02020603050405020304" pitchFamily="18" charset="0"/>
              </a:rPr>
              <a:t>		Scanner</a:t>
            </a:r>
          </a:p>
          <a:p>
            <a:pPr marL="457200" lvl="1" indent="0">
              <a:buNone/>
            </a:pPr>
            <a:r>
              <a:rPr lang="en-US" b="0" dirty="0">
                <a:effectLst/>
                <a:latin typeface="Times New Roman" panose="02020603050405020304" pitchFamily="18" charset="0"/>
                <a:cs typeface="Times New Roman" panose="02020603050405020304" pitchFamily="18" charset="0"/>
              </a:rPr>
              <a:t>		Arrays </a:t>
            </a:r>
          </a:p>
          <a:p>
            <a:pPr marL="45720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ArrayList</a:t>
            </a:r>
            <a:endParaRPr lang="en-US" b="0" dirty="0">
              <a:effectLst/>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Collection&lt;E&gt; (Interface)</a:t>
            </a:r>
          </a:p>
          <a:p>
            <a:pPr marL="457200" lvl="1" indent="0">
              <a:buNone/>
            </a:pPr>
            <a:r>
              <a:rPr lang="en-US" dirty="0">
                <a:latin typeface="Times New Roman" panose="02020603050405020304" pitchFamily="18" charset="0"/>
                <a:cs typeface="Times New Roman" panose="02020603050405020304" pitchFamily="18" charset="0"/>
              </a:rPr>
              <a:t>                 Iterator&lt;E&gt; (Interface)</a:t>
            </a:r>
          </a:p>
          <a:p>
            <a:pPr marL="457200" lvl="1"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etc</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854D-9D8E-49CE-8811-62DD8848D880}"/>
              </a:ext>
            </a:extLst>
          </p:cNvPr>
          <p:cNvSpPr>
            <a:spLocks noGrp="1"/>
          </p:cNvSpPr>
          <p:nvPr>
            <p:ph type="title"/>
          </p:nvPr>
        </p:nvSpPr>
        <p:spPr>
          <a:xfrm>
            <a:off x="838200" y="199922"/>
            <a:ext cx="10515600" cy="962230"/>
          </a:xfrm>
        </p:spPr>
        <p:txBody>
          <a:bodyPr/>
          <a:lstStyle/>
          <a:p>
            <a:r>
              <a:rPr lang="en-US" b="1" dirty="0" err="1">
                <a:solidFill>
                  <a:srgbClr val="002060"/>
                </a:solidFill>
              </a:rPr>
              <a:t>java.sql</a:t>
            </a:r>
            <a:endParaRPr lang="en-IN" b="1" dirty="0">
              <a:solidFill>
                <a:srgbClr val="002060"/>
              </a:solidFill>
            </a:endParaRPr>
          </a:p>
        </p:txBody>
      </p:sp>
      <p:sp>
        <p:nvSpPr>
          <p:cNvPr id="3" name="Content Placeholder 2">
            <a:extLst>
              <a:ext uri="{FF2B5EF4-FFF2-40B4-BE49-F238E27FC236}">
                <a16:creationId xmlns:a16="http://schemas.microsoft.com/office/drawing/2014/main" id="{B698A43F-49AA-49CD-A757-FD207CB5AF5C}"/>
              </a:ext>
            </a:extLst>
          </p:cNvPr>
          <p:cNvSpPr>
            <a:spLocks noGrp="1"/>
          </p:cNvSpPr>
          <p:nvPr>
            <p:ph idx="1"/>
          </p:nvPr>
        </p:nvSpPr>
        <p:spPr>
          <a:xfrm>
            <a:off x="838200" y="1602658"/>
            <a:ext cx="10515600" cy="4574305"/>
          </a:xfrm>
        </p:spPr>
        <p:txBody>
          <a:bodyPr>
            <a:normAutofit/>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Provides the API for accessing and processing data stored in a data source (usually a relational database) using the </a:t>
            </a:r>
            <a:r>
              <a:rPr lang="en-US" b="0" i="0" dirty="0" err="1">
                <a:effectLst/>
                <a:latin typeface="Times New Roman" panose="02020603050405020304" pitchFamily="18" charset="0"/>
                <a:cs typeface="Times New Roman" panose="02020603050405020304" pitchFamily="18" charset="0"/>
              </a:rPr>
              <a:t>Java</a:t>
            </a:r>
            <a:r>
              <a:rPr lang="en-US" b="0" i="0" baseline="30000" dirty="0" err="1">
                <a:effectLst/>
                <a:latin typeface="Times New Roman" panose="02020603050405020304" pitchFamily="18" charset="0"/>
                <a:cs typeface="Times New Roman" panose="02020603050405020304" pitchFamily="18" charset="0"/>
              </a:rPr>
              <a:t>TM</a:t>
            </a:r>
            <a:r>
              <a:rPr lang="en-US" b="0" i="0" dirty="0">
                <a:effectLst/>
                <a:latin typeface="Times New Roman" panose="02020603050405020304" pitchFamily="18" charset="0"/>
                <a:cs typeface="Times New Roman" panose="02020603050405020304" pitchFamily="18" charset="0"/>
              </a:rPr>
              <a:t> programming language.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Date</a:t>
            </a:r>
          </a:p>
          <a:p>
            <a:pPr marL="457200" lvl="1"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DriverManager</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Blob (Interface)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06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ED24-44D3-47DD-A39B-CE00A110FFA7}"/>
              </a:ext>
            </a:extLst>
          </p:cNvPr>
          <p:cNvSpPr>
            <a:spLocks noGrp="1"/>
          </p:cNvSpPr>
          <p:nvPr>
            <p:ph type="title"/>
          </p:nvPr>
        </p:nvSpPr>
        <p:spPr/>
        <p:txBody>
          <a:bodyPr/>
          <a:lstStyle/>
          <a:p>
            <a:r>
              <a:rPr lang="en-US" b="1" dirty="0" err="1">
                <a:solidFill>
                  <a:srgbClr val="002060"/>
                </a:solidFill>
              </a:rPr>
              <a:t>java.awt</a:t>
            </a:r>
            <a:r>
              <a:rPr lang="en-US" b="1" dirty="0">
                <a:solidFill>
                  <a:srgbClr val="002060"/>
                </a:solidFill>
              </a:rPr>
              <a:t>:</a:t>
            </a:r>
            <a:endParaRPr lang="en-IN" dirty="0"/>
          </a:p>
        </p:txBody>
      </p:sp>
      <p:sp>
        <p:nvSpPr>
          <p:cNvPr id="3" name="Content Placeholder 2">
            <a:extLst>
              <a:ext uri="{FF2B5EF4-FFF2-40B4-BE49-F238E27FC236}">
                <a16:creationId xmlns:a16="http://schemas.microsoft.com/office/drawing/2014/main" id="{9E4F6C8B-DCA9-4290-AF49-ADC2801D47B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classes which are used to prepare graphical user interface those classes are present in the </a:t>
            </a:r>
            <a:r>
              <a:rPr lang="en-US" b="1" dirty="0" err="1">
                <a:solidFill>
                  <a:srgbClr val="002060"/>
                </a:solidFill>
                <a:latin typeface="Times New Roman" panose="02020603050405020304" pitchFamily="18" charset="0"/>
                <a:cs typeface="Times New Roman" panose="02020603050405020304" pitchFamily="18" charset="0"/>
              </a:rPr>
              <a:t>java.awt</a:t>
            </a:r>
            <a:r>
              <a:rPr lang="en-US"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package.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	Button     (class)</a:t>
            </a:r>
          </a:p>
          <a:p>
            <a:pPr marL="0" indent="0">
              <a:buNone/>
            </a:pPr>
            <a:r>
              <a:rPr lang="en-US" dirty="0">
                <a:latin typeface="Times New Roman" panose="02020603050405020304" pitchFamily="18" charset="0"/>
                <a:cs typeface="Times New Roman" panose="02020603050405020304" pitchFamily="18" charset="0"/>
              </a:rPr>
              <a:t>	Checkbox(class) </a:t>
            </a:r>
          </a:p>
          <a:p>
            <a:pPr marL="0" indent="0">
              <a:buNone/>
            </a:pPr>
            <a:r>
              <a:rPr lang="en-US" dirty="0">
                <a:latin typeface="Times New Roman" panose="02020603050405020304" pitchFamily="18" charset="0"/>
                <a:cs typeface="Times New Roman" panose="02020603050405020304" pitchFamily="18" charset="0"/>
              </a:rPr>
              <a:t>	Choice (Class) </a:t>
            </a:r>
          </a:p>
          <a:p>
            <a:pPr marL="0" indent="0">
              <a:buNone/>
            </a:pPr>
            <a:r>
              <a:rPr lang="en-US" dirty="0">
                <a:latin typeface="Times New Roman" panose="02020603050405020304" pitchFamily="18" charset="0"/>
                <a:cs typeface="Times New Roman" panose="02020603050405020304" pitchFamily="18" charset="0"/>
              </a:rPr>
              <a:t>	List      (class)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ActiveEvent</a:t>
            </a:r>
            <a:r>
              <a:rPr lang="en-US" dirty="0">
                <a:latin typeface="Times New Roman" panose="02020603050405020304" pitchFamily="18" charset="0"/>
                <a:cs typeface="Times New Roman" panose="02020603050405020304" pitchFamily="18" charset="0"/>
              </a:rPr>
              <a:t> (Interface)</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DE3-7353-4AE7-9BB5-27B86D669BB2}"/>
              </a:ext>
            </a:extLst>
          </p:cNvPr>
          <p:cNvSpPr>
            <a:spLocks noGrp="1"/>
          </p:cNvSpPr>
          <p:nvPr>
            <p:ph type="title"/>
          </p:nvPr>
        </p:nvSpPr>
        <p:spPr>
          <a:xfrm>
            <a:off x="838200" y="336960"/>
            <a:ext cx="10515600" cy="1109714"/>
          </a:xfrm>
        </p:spPr>
        <p:txBody>
          <a:bodyPr/>
          <a:lstStyle/>
          <a:p>
            <a:r>
              <a:rPr lang="en-IN" b="1" dirty="0">
                <a:solidFill>
                  <a:srgbClr val="002060"/>
                </a:solidFill>
                <a:latin typeface="Times New Roman" panose="02020603050405020304" pitchFamily="18" charset="0"/>
                <a:cs typeface="Times New Roman" panose="02020603050405020304" pitchFamily="18" charset="0"/>
              </a:rPr>
              <a:t>User defined packages:</a:t>
            </a:r>
          </a:p>
        </p:txBody>
      </p:sp>
      <p:sp>
        <p:nvSpPr>
          <p:cNvPr id="3" name="Content Placeholder 2">
            <a:extLst>
              <a:ext uri="{FF2B5EF4-FFF2-40B4-BE49-F238E27FC236}">
                <a16:creationId xmlns:a16="http://schemas.microsoft.com/office/drawing/2014/main" id="{6FFAC296-E218-40D8-86F4-A43FABCCF734}"/>
              </a:ext>
            </a:extLst>
          </p:cNvPr>
          <p:cNvSpPr>
            <a:spLocks noGrp="1"/>
          </p:cNvSpPr>
          <p:nvPr>
            <p:ph idx="1"/>
          </p:nvPr>
        </p:nvSpPr>
        <p:spPr>
          <a:xfrm>
            <a:off x="838200" y="1691148"/>
            <a:ext cx="10970342" cy="4693572"/>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packages which are defined by the user are called user defined packages.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single source file it is possible to take the only one package. If we are trying to take two packages at that time  compiler raise a compilation error.</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source file it is possible to take single package statement.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While taking package name we have to follow some coding standards.</a:t>
            </a:r>
          </a:p>
          <a:p>
            <a:endParaRPr lang="en-IN" dirty="0"/>
          </a:p>
        </p:txBody>
      </p:sp>
    </p:spTree>
    <p:extLst>
      <p:ext uri="{BB962C8B-B14F-4D97-AF65-F5344CB8AC3E}">
        <p14:creationId xmlns:p14="http://schemas.microsoft.com/office/powerpoint/2010/main" val="34179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DDDA-2FA8-45CF-BF19-0A8EFB978374}"/>
              </a:ext>
            </a:extLst>
          </p:cNvPr>
          <p:cNvSpPr>
            <a:spLocks noGrp="1"/>
          </p:cNvSpPr>
          <p:nvPr>
            <p:ph type="title"/>
          </p:nvPr>
        </p:nvSpPr>
        <p:spPr>
          <a:xfrm>
            <a:off x="838200" y="323561"/>
            <a:ext cx="10515600" cy="1011391"/>
          </a:xfrm>
        </p:spPr>
        <p:txBody>
          <a:bodyPr/>
          <a:lstStyle/>
          <a:p>
            <a:r>
              <a:rPr lang="en-US" b="1" dirty="0">
                <a:solidFill>
                  <a:srgbClr val="002060"/>
                </a:solidFill>
                <a:latin typeface="Times New Roman" panose="02020603050405020304" pitchFamily="18" charset="0"/>
                <a:cs typeface="Times New Roman" panose="02020603050405020304" pitchFamily="18" charset="0"/>
              </a:rPr>
              <a:t>Rules to follow while writing package:</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736889-22C7-4717-A463-CA945AE2063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package name is must reflect with your organization name and package name is reverse of the organization domain name.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Domain name:	</a:t>
            </a:r>
            <a:r>
              <a:rPr lang="en-US" b="1" dirty="0">
                <a:solidFill>
                  <a:srgbClr val="002060"/>
                </a:solidFill>
                <a:latin typeface="Times New Roman" panose="02020603050405020304" pitchFamily="18" charset="0"/>
                <a:cs typeface="Times New Roman" panose="02020603050405020304" pitchFamily="18" charset="0"/>
              </a:rPr>
              <a:t>www.example.com </a:t>
            </a:r>
          </a:p>
          <a:p>
            <a:pPr marL="0" indent="0">
              <a:buNone/>
            </a:pPr>
            <a:r>
              <a:rPr lang="en-US" dirty="0">
                <a:latin typeface="Times New Roman" panose="02020603050405020304" pitchFamily="18" charset="0"/>
                <a:cs typeface="Times New Roman" panose="02020603050405020304" pitchFamily="18" charset="0"/>
              </a:rPr>
              <a:t>	Package name:	</a:t>
            </a:r>
            <a:r>
              <a:rPr lang="en-US" b="1" dirty="0">
                <a:solidFill>
                  <a:srgbClr val="002060"/>
                </a:solidFill>
                <a:latin typeface="Times New Roman" panose="02020603050405020304" pitchFamily="18" charset="0"/>
                <a:cs typeface="Times New Roman" panose="02020603050405020304" pitchFamily="18" charset="0"/>
              </a:rPr>
              <a:t>package </a:t>
            </a:r>
            <a:r>
              <a:rPr lang="en-US" b="1" dirty="0" err="1">
                <a:solidFill>
                  <a:srgbClr val="002060"/>
                </a:solidFill>
                <a:latin typeface="Times New Roman" panose="02020603050405020304" pitchFamily="18" charset="0"/>
                <a:cs typeface="Times New Roman" panose="02020603050405020304" pitchFamily="18" charset="0"/>
              </a:rPr>
              <a:t>com.example</a:t>
            </a: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67880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5500</Words>
  <Application>Microsoft Office PowerPoint</Application>
  <PresentationFormat>Widescreen</PresentationFormat>
  <Paragraphs>544</Paragraphs>
  <Slides>104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104</vt:i4>
      </vt:variant>
    </vt:vector>
  </HeadingPairs>
  <TitlesOfParts>
    <vt:vector size="114" baseType="lpstr">
      <vt:lpstr>Arial</vt:lpstr>
      <vt:lpstr>Arial</vt:lpstr>
      <vt:lpstr>Calibri</vt:lpstr>
      <vt:lpstr>Calibri Light</vt:lpstr>
      <vt:lpstr>Courier New</vt:lpstr>
      <vt:lpstr>medium-content-serif-font</vt:lpstr>
      <vt:lpstr>Roboto</vt:lpstr>
      <vt:lpstr>Times New Roman</vt:lpstr>
      <vt:lpstr>Wingdings</vt:lpstr>
      <vt:lpstr>Office Theme</vt:lpstr>
      <vt:lpstr>Unit-II</vt:lpstr>
      <vt:lpstr>Topics</vt:lpstr>
      <vt:lpstr>Types of inheritance</vt:lpstr>
      <vt:lpstr>What is Inheritance ?:</vt:lpstr>
      <vt:lpstr>PowerPoint Presentation</vt:lpstr>
      <vt:lpstr>PowerPoint Presentation</vt:lpstr>
      <vt:lpstr>Types of Inheritance:</vt:lpstr>
      <vt:lpstr>Single inheritance</vt:lpstr>
      <vt:lpstr>Multilevel Inheritance  </vt:lpstr>
      <vt:lpstr>Hierarchical Inheritance</vt:lpstr>
      <vt:lpstr>Hybrid Inheritance  </vt:lpstr>
      <vt:lpstr> Multiple Inheritance </vt:lpstr>
      <vt:lpstr>Object class</vt:lpstr>
      <vt:lpstr>PowerPoint Presentation</vt:lpstr>
      <vt:lpstr>Member access rules</vt:lpstr>
      <vt:lpstr>Member access rules</vt:lpstr>
      <vt:lpstr>PowerPoint Presentation</vt:lpstr>
      <vt:lpstr>this and super key word</vt:lpstr>
      <vt:lpstr>this Keyword</vt:lpstr>
      <vt:lpstr>this</vt:lpstr>
      <vt:lpstr>Accessing instance variables using this</vt:lpstr>
      <vt:lpstr>Calling another constructor in the same class using this</vt:lpstr>
      <vt:lpstr>Passing this for current object as an argument</vt:lpstr>
      <vt:lpstr>super Keyword</vt:lpstr>
      <vt:lpstr>PowerPoint Presentation</vt:lpstr>
      <vt:lpstr> Calling Super class variable: </vt:lpstr>
      <vt:lpstr> Example: </vt:lpstr>
      <vt:lpstr> Calling super class methods </vt:lpstr>
      <vt:lpstr> Calling  super class methods: </vt:lpstr>
      <vt:lpstr> Calling the super class constructor </vt:lpstr>
      <vt:lpstr> super() method is used to call Super class(Parent class) constructor. </vt:lpstr>
      <vt:lpstr>  super() must be first statement of the constructor.  </vt:lpstr>
      <vt:lpstr> super() method call must be inside constructor only. No other method is allowed to call. </vt:lpstr>
      <vt:lpstr> Both this(), super() methods must be call inside the Constructor. But at a time only one is allowed to call either this() or super(). </vt:lpstr>
      <vt:lpstr>Polymorphism</vt:lpstr>
      <vt:lpstr>Polymorphism?</vt:lpstr>
      <vt:lpstr>PowerPoint Presentation</vt:lpstr>
      <vt:lpstr>Method Overloading</vt:lpstr>
      <vt:lpstr>Method overloading:</vt:lpstr>
      <vt:lpstr>PowerPoint Presentation</vt:lpstr>
      <vt:lpstr>PowerPoint Presentation</vt:lpstr>
      <vt:lpstr>Method overriding</vt:lpstr>
      <vt:lpstr>Method overriding:</vt:lpstr>
      <vt:lpstr>Rules for overriding</vt:lpstr>
      <vt:lpstr>PowerPoint Presentation</vt:lpstr>
      <vt:lpstr>PowerPoint Presentation</vt:lpstr>
      <vt:lpstr>Dynamic method dispatch</vt:lpstr>
      <vt:lpstr>Dynamic method dispatch</vt:lpstr>
      <vt:lpstr>Usage of final keyword</vt:lpstr>
      <vt:lpstr>PowerPoint Presentation</vt:lpstr>
      <vt:lpstr>final Variables:</vt:lpstr>
      <vt:lpstr> Initializing a final variable : </vt:lpstr>
      <vt:lpstr>PowerPoint Presentation</vt:lpstr>
      <vt:lpstr>final Class</vt:lpstr>
      <vt:lpstr>PowerPoint Presentation</vt:lpstr>
      <vt:lpstr>Every method present inside a final class is always final by default but every variable present inside the final class need not be final.  </vt:lpstr>
      <vt:lpstr>final methods</vt:lpstr>
      <vt:lpstr>PowerPoint Presentation</vt:lpstr>
      <vt:lpstr>PowerPoint Presentation</vt:lpstr>
      <vt:lpstr>Abstract classes</vt:lpstr>
      <vt:lpstr>Abstraction</vt:lpstr>
      <vt:lpstr>What is Abstraction?</vt:lpstr>
      <vt:lpstr>Normal methods vs Abstract Methods</vt:lpstr>
      <vt:lpstr>PowerPoint Presentation</vt:lpstr>
      <vt:lpstr>Normal classes vs Abstract classes</vt:lpstr>
      <vt:lpstr>PowerPoint Presentation</vt:lpstr>
      <vt:lpstr>PowerPoint Presentation</vt:lpstr>
      <vt:lpstr>PowerPoint Presentation</vt:lpstr>
      <vt:lpstr>PowerPoint Presentation</vt:lpstr>
      <vt:lpstr>PowerPoint Presentation</vt:lpstr>
      <vt:lpstr>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vt:lpstr>
      <vt:lpstr>Access control</vt:lpstr>
      <vt:lpstr>Access modifiers:</vt:lpstr>
      <vt:lpstr>private:</vt:lpstr>
      <vt:lpstr>default modifier(No modifier):</vt:lpstr>
      <vt:lpstr>protected:</vt:lpstr>
      <vt:lpstr>public:</vt:lpstr>
      <vt:lpstr>Scope order:</vt:lpstr>
      <vt:lpstr>PowerPoint Presentation</vt:lpstr>
      <vt:lpstr>Packages</vt:lpstr>
      <vt:lpstr>Information regarding packages:</vt:lpstr>
      <vt:lpstr>PowerPoint Presentation</vt:lpstr>
      <vt:lpstr>Predefined packages:</vt:lpstr>
      <vt:lpstr>Java.lang:</vt:lpstr>
      <vt:lpstr>Java.io :</vt:lpstr>
      <vt:lpstr>java.net :</vt:lpstr>
      <vt:lpstr>Java.util</vt:lpstr>
      <vt:lpstr>java.sql</vt:lpstr>
      <vt:lpstr>java.awt:</vt:lpstr>
      <vt:lpstr>User defined packages:</vt:lpstr>
      <vt:lpstr>Rules to follow while writing package:</vt:lpstr>
      <vt:lpstr>PowerPoint Presentation</vt:lpstr>
      <vt:lpstr>PowerPoint Presentation</vt:lpstr>
      <vt:lpstr>Advantages of Packages:</vt:lpstr>
      <vt:lpstr>Path and Class Path:</vt:lpstr>
      <vt:lpstr>Static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purushotham palelli</dc:creator>
  <cp:lastModifiedBy>purushotham palelli</cp:lastModifiedBy>
  <cp:revision>10</cp:revision>
  <dcterms:created xsi:type="dcterms:W3CDTF">2023-11-02T06:08:55Z</dcterms:created>
  <dcterms:modified xsi:type="dcterms:W3CDTF">2023-11-04T08:36:20Z</dcterms:modified>
</cp:coreProperties>
</file>