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258" r:id="rId3"/>
    <p:sldId id="259" r:id="rId4"/>
    <p:sldId id="260" r:id="rId5"/>
    <p:sldId id="261" r:id="rId6"/>
    <p:sldId id="262" r:id="rId7"/>
    <p:sldId id="265" r:id="rId8"/>
    <p:sldId id="273" r:id="rId9"/>
    <p:sldId id="267" r:id="rId10"/>
    <p:sldId id="274" r:id="rId11"/>
    <p:sldId id="275" r:id="rId12"/>
    <p:sldId id="276" r:id="rId13"/>
    <p:sldId id="271" r:id="rId14"/>
    <p:sldId id="272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36" y="-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95A266-54D1-4B63-BE32-AEA790DB1AE5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5A5037-E689-48BF-BCE0-D42C0161FB5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CB2BD20-53BB-44D9-8859-B76A22051789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20483" name="Rectangle 1"/>
          <p:cNvSpPr>
            <a:spLocks noChangeArrowheads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4" name="Text Box 2"/>
          <p:cNvSpPr>
            <a:spLocks noChangeArrowheads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15900" indent="-215900" eaLnBrk="1" hangingPunct="1">
              <a:spcBef>
                <a:spcPts val="13"/>
              </a:spcBef>
              <a:spcAft>
                <a:spcPts val="13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</a:tabLst>
            </a:pPr>
            <a:r>
              <a:rPr lang="en-US" sz="2000" smtClean="0">
                <a:latin typeface="Arial" charset="0"/>
                <a:ea typeface="AR PL SungtiL GB" charset="0"/>
                <a:cs typeface="AR PL SungtiL GB" charset="0"/>
              </a:rPr>
              <a:t>In Slide Show mode, click the arrow to enter the PowerPoint Getting Started Center.</a:t>
            </a:r>
          </a:p>
        </p:txBody>
      </p:sp>
      <p:sp>
        <p:nvSpPr>
          <p:cNvPr id="20485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72547-3952-41BB-A5FB-45E35C247E7C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654D6-3261-49CB-97A1-32E4688976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72547-3952-41BB-A5FB-45E35C247E7C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654D6-3261-49CB-97A1-32E4688976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72547-3952-41BB-A5FB-45E35C247E7C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654D6-3261-49CB-97A1-32E4688976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72547-3952-41BB-A5FB-45E35C247E7C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654D6-3261-49CB-97A1-32E4688976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72547-3952-41BB-A5FB-45E35C247E7C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654D6-3261-49CB-97A1-32E4688976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72547-3952-41BB-A5FB-45E35C247E7C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654D6-3261-49CB-97A1-32E4688976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72547-3952-41BB-A5FB-45E35C247E7C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654D6-3261-49CB-97A1-32E4688976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72547-3952-41BB-A5FB-45E35C247E7C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654D6-3261-49CB-97A1-32E4688976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72547-3952-41BB-A5FB-45E35C247E7C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654D6-3261-49CB-97A1-32E4688976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72547-3952-41BB-A5FB-45E35C247E7C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654D6-3261-49CB-97A1-32E4688976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72547-3952-41BB-A5FB-45E35C247E7C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654D6-3261-49CB-97A1-32E4688976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E72547-3952-41BB-A5FB-45E35C247E7C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654D6-3261-49CB-97A1-32E4688976A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tpoint.com/object-and-class-in-java" TargetMode="External"/><Relationship Id="rId2" Type="http://schemas.openxmlformats.org/officeDocument/2006/relationships/hyperlink" Target="https://www.javatpoint.com/java-tutorial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7145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571500" y="2143125"/>
            <a:ext cx="7786688" cy="10779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</a:t>
            </a: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</a:rPr>
              <a:t>OBJECT ORIENTED PROGRAMMING THROUGH JAVA</a:t>
            </a:r>
          </a:p>
        </p:txBody>
      </p:sp>
      <p:sp>
        <p:nvSpPr>
          <p:cNvPr id="9" name="Rectangle 8"/>
          <p:cNvSpPr/>
          <p:nvPr/>
        </p:nvSpPr>
        <p:spPr>
          <a:xfrm>
            <a:off x="357188" y="571500"/>
            <a:ext cx="8358187" cy="5500688"/>
          </a:xfrm>
          <a:prstGeom prst="rect">
            <a:avLst/>
          </a:prstGeom>
          <a:noFill/>
          <a:ln w="5715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4726" y="334425"/>
            <a:ext cx="4572635" cy="4500975"/>
          </a:xfrm>
          <a:prstGeom prst="rect">
            <a:avLst/>
          </a:prstGeom>
        </p:spPr>
        <p:txBody>
          <a:bodyPr vert="horz" wrap="square" lIns="0" tIns="4889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4"/>
              </a:spcBef>
            </a:pPr>
            <a:r>
              <a:rPr sz="1700" dirty="0">
                <a:latin typeface="Times New Roman"/>
                <a:cs typeface="Times New Roman"/>
              </a:rPr>
              <a:t>class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Times New Roman"/>
                <a:cs typeface="Times New Roman"/>
              </a:rPr>
              <a:t>Rectangle</a:t>
            </a:r>
            <a:endParaRPr sz="17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84"/>
              </a:spcBef>
            </a:pPr>
            <a:r>
              <a:rPr sz="1700" spc="-50" dirty="0">
                <a:latin typeface="Times New Roman"/>
                <a:cs typeface="Times New Roman"/>
              </a:rPr>
              <a:t>{</a:t>
            </a:r>
            <a:endParaRPr sz="1700" dirty="0">
              <a:latin typeface="Times New Roman"/>
              <a:cs typeface="Times New Roman"/>
            </a:endParaRPr>
          </a:p>
          <a:p>
            <a:pPr marL="174625">
              <a:lnSpc>
                <a:spcPct val="100000"/>
              </a:lnSpc>
              <a:spcBef>
                <a:spcPts val="284"/>
              </a:spcBef>
            </a:pPr>
            <a:r>
              <a:rPr sz="1700" dirty="0">
                <a:latin typeface="Times New Roman"/>
                <a:cs typeface="Times New Roman"/>
              </a:rPr>
              <a:t>int</a:t>
            </a:r>
            <a:r>
              <a:rPr sz="1700" spc="-3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area,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length,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Times New Roman"/>
                <a:cs typeface="Times New Roman"/>
              </a:rPr>
              <a:t>breadth;</a:t>
            </a:r>
            <a:endParaRPr sz="1700" dirty="0">
              <a:latin typeface="Times New Roman"/>
              <a:cs typeface="Times New Roman"/>
            </a:endParaRPr>
          </a:p>
          <a:p>
            <a:pPr marL="174625" marR="1956435">
              <a:lnSpc>
                <a:spcPct val="113999"/>
              </a:lnSpc>
            </a:pPr>
            <a:r>
              <a:rPr sz="1700" dirty="0">
                <a:latin typeface="Times New Roman"/>
                <a:cs typeface="Times New Roman"/>
              </a:rPr>
              <a:t>//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Parameterized</a:t>
            </a:r>
            <a:r>
              <a:rPr sz="1700" spc="-5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Times New Roman"/>
                <a:cs typeface="Times New Roman"/>
              </a:rPr>
              <a:t>constructor </a:t>
            </a:r>
            <a:r>
              <a:rPr sz="1700" dirty="0">
                <a:latin typeface="Times New Roman"/>
                <a:cs typeface="Times New Roman"/>
              </a:rPr>
              <a:t>Rectangle(int</a:t>
            </a:r>
            <a:r>
              <a:rPr sz="1700" spc="-4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l,</a:t>
            </a:r>
            <a:r>
              <a:rPr sz="1700" spc="-3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int</a:t>
            </a:r>
            <a:r>
              <a:rPr sz="1700" spc="-40" dirty="0">
                <a:latin typeface="Times New Roman"/>
                <a:cs typeface="Times New Roman"/>
              </a:rPr>
              <a:t> </a:t>
            </a:r>
            <a:r>
              <a:rPr sz="1700" spc="-25" dirty="0">
                <a:latin typeface="Times New Roman"/>
                <a:cs typeface="Times New Roman"/>
              </a:rPr>
              <a:t>b)</a:t>
            </a:r>
            <a:endParaRPr sz="1700" dirty="0">
              <a:latin typeface="Times New Roman"/>
              <a:cs typeface="Times New Roman"/>
            </a:endParaRPr>
          </a:p>
          <a:p>
            <a:pPr marL="174625">
              <a:lnSpc>
                <a:spcPct val="100000"/>
              </a:lnSpc>
              <a:spcBef>
                <a:spcPts val="284"/>
              </a:spcBef>
            </a:pPr>
            <a:r>
              <a:rPr sz="1700" spc="-50" dirty="0">
                <a:latin typeface="Times New Roman"/>
                <a:cs typeface="Times New Roman"/>
              </a:rPr>
              <a:t>{</a:t>
            </a:r>
            <a:endParaRPr sz="1700" dirty="0">
              <a:latin typeface="Times New Roman"/>
              <a:cs typeface="Times New Roman"/>
            </a:endParaRPr>
          </a:p>
          <a:p>
            <a:pPr marL="336550" marR="3183255">
              <a:lnSpc>
                <a:spcPct val="113999"/>
              </a:lnSpc>
            </a:pPr>
            <a:r>
              <a:rPr sz="1700" dirty="0">
                <a:latin typeface="Times New Roman"/>
                <a:cs typeface="Times New Roman"/>
              </a:rPr>
              <a:t>length</a:t>
            </a:r>
            <a:r>
              <a:rPr sz="1700" spc="-3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=</a:t>
            </a:r>
            <a:r>
              <a:rPr sz="1700" spc="-30" dirty="0">
                <a:latin typeface="Times New Roman"/>
                <a:cs typeface="Times New Roman"/>
              </a:rPr>
              <a:t> </a:t>
            </a:r>
            <a:r>
              <a:rPr sz="1700" spc="-25" dirty="0">
                <a:latin typeface="Times New Roman"/>
                <a:cs typeface="Times New Roman"/>
              </a:rPr>
              <a:t>l; </a:t>
            </a:r>
            <a:r>
              <a:rPr sz="1700" dirty="0">
                <a:latin typeface="Times New Roman"/>
                <a:cs typeface="Times New Roman"/>
              </a:rPr>
              <a:t>breadth</a:t>
            </a:r>
            <a:r>
              <a:rPr sz="1700" spc="-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=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25" dirty="0">
                <a:latin typeface="Times New Roman"/>
                <a:cs typeface="Times New Roman"/>
              </a:rPr>
              <a:t>b;</a:t>
            </a:r>
            <a:endParaRPr sz="1700" dirty="0">
              <a:latin typeface="Times New Roman"/>
              <a:cs typeface="Times New Roman"/>
            </a:endParaRPr>
          </a:p>
          <a:p>
            <a:pPr marL="174625">
              <a:lnSpc>
                <a:spcPct val="100000"/>
              </a:lnSpc>
              <a:spcBef>
                <a:spcPts val="280"/>
              </a:spcBef>
            </a:pPr>
            <a:r>
              <a:rPr sz="1700" spc="-50" dirty="0">
                <a:latin typeface="Times New Roman"/>
                <a:cs typeface="Times New Roman"/>
              </a:rPr>
              <a:t>}</a:t>
            </a:r>
            <a:endParaRPr sz="1700" dirty="0">
              <a:latin typeface="Times New Roman"/>
              <a:cs typeface="Times New Roman"/>
            </a:endParaRPr>
          </a:p>
          <a:p>
            <a:pPr marL="174625">
              <a:lnSpc>
                <a:spcPct val="100000"/>
              </a:lnSpc>
              <a:spcBef>
                <a:spcPts val="285"/>
              </a:spcBef>
            </a:pPr>
            <a:r>
              <a:rPr sz="1700" dirty="0">
                <a:latin typeface="Times New Roman"/>
                <a:cs typeface="Times New Roman"/>
              </a:rPr>
              <a:t>void</a:t>
            </a:r>
            <a:r>
              <a:rPr sz="1700" spc="-35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Times New Roman"/>
                <a:cs typeface="Times New Roman"/>
              </a:rPr>
              <a:t>getArea()</a:t>
            </a:r>
            <a:endParaRPr sz="1700" dirty="0">
              <a:latin typeface="Times New Roman"/>
              <a:cs typeface="Times New Roman"/>
            </a:endParaRPr>
          </a:p>
          <a:p>
            <a:pPr marL="174625">
              <a:lnSpc>
                <a:spcPct val="100000"/>
              </a:lnSpc>
              <a:spcBef>
                <a:spcPts val="285"/>
              </a:spcBef>
            </a:pPr>
            <a:r>
              <a:rPr sz="1700" spc="-50" dirty="0">
                <a:latin typeface="Times New Roman"/>
                <a:cs typeface="Times New Roman"/>
              </a:rPr>
              <a:t>{</a:t>
            </a:r>
            <a:endParaRPr sz="1700" dirty="0">
              <a:latin typeface="Times New Roman"/>
              <a:cs typeface="Times New Roman"/>
            </a:endParaRPr>
          </a:p>
          <a:p>
            <a:pPr marL="336550" marR="5080">
              <a:lnSpc>
                <a:spcPct val="113999"/>
              </a:lnSpc>
            </a:pPr>
            <a:r>
              <a:rPr sz="1700" dirty="0">
                <a:latin typeface="Times New Roman"/>
                <a:cs typeface="Times New Roman"/>
              </a:rPr>
              <a:t>area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=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length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*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Times New Roman"/>
                <a:cs typeface="Times New Roman"/>
              </a:rPr>
              <a:t>breadth;</a:t>
            </a:r>
            <a:r>
              <a:rPr sz="1700" spc="500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Times New Roman"/>
                <a:cs typeface="Times New Roman"/>
              </a:rPr>
              <a:t>System.out.println("Area</a:t>
            </a:r>
            <a:r>
              <a:rPr sz="1700" spc="-3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of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rectangle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: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"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+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Times New Roman"/>
                <a:cs typeface="Times New Roman"/>
              </a:rPr>
              <a:t>area);</a:t>
            </a:r>
            <a:endParaRPr sz="1700" dirty="0">
              <a:latin typeface="Times New Roman"/>
              <a:cs typeface="Times New Roman"/>
            </a:endParaRPr>
          </a:p>
          <a:p>
            <a:pPr marL="174625">
              <a:lnSpc>
                <a:spcPct val="100000"/>
              </a:lnSpc>
              <a:spcBef>
                <a:spcPts val="285"/>
              </a:spcBef>
            </a:pPr>
            <a:r>
              <a:rPr sz="1700" spc="-50" dirty="0">
                <a:latin typeface="Times New Roman"/>
                <a:cs typeface="Times New Roman"/>
              </a:rPr>
              <a:t>}</a:t>
            </a:r>
            <a:endParaRPr sz="17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1700" spc="-50" dirty="0">
                <a:latin typeface="Times New Roman"/>
                <a:cs typeface="Times New Roman"/>
              </a:rPr>
              <a:t>}</a:t>
            </a:r>
            <a:endParaRPr sz="17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4726" y="1671667"/>
            <a:ext cx="5177874" cy="2872965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14"/>
              </a:spcBef>
            </a:pPr>
            <a:r>
              <a:rPr sz="1800" dirty="0">
                <a:latin typeface="Times New Roman"/>
                <a:cs typeface="Times New Roman"/>
              </a:rPr>
              <a:t>public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class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FindArea</a:t>
            </a:r>
            <a:endParaRPr sz="1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800" spc="-50" dirty="0">
                <a:latin typeface="Times New Roman"/>
                <a:cs typeface="Times New Roman"/>
              </a:rPr>
              <a:t>{</a:t>
            </a:r>
            <a:endParaRPr sz="1800" dirty="0">
              <a:latin typeface="Times New Roman"/>
              <a:cs typeface="Times New Roman"/>
            </a:endParaRPr>
          </a:p>
          <a:p>
            <a:pPr marL="184150">
              <a:lnSpc>
                <a:spcPct val="100000"/>
              </a:lnSpc>
              <a:spcBef>
                <a:spcPts val="315"/>
              </a:spcBef>
            </a:pPr>
            <a:r>
              <a:rPr sz="1800" dirty="0">
                <a:latin typeface="Times New Roman"/>
                <a:cs typeface="Times New Roman"/>
              </a:rPr>
              <a:t>public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static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void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main(String[]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args)</a:t>
            </a:r>
            <a:endParaRPr sz="1800" dirty="0">
              <a:latin typeface="Times New Roman"/>
              <a:cs typeface="Times New Roman"/>
            </a:endParaRPr>
          </a:p>
          <a:p>
            <a:pPr marL="184150">
              <a:lnSpc>
                <a:spcPct val="100000"/>
              </a:lnSpc>
              <a:spcBef>
                <a:spcPts val="315"/>
              </a:spcBef>
            </a:pPr>
            <a:r>
              <a:rPr sz="1800" spc="-50" dirty="0">
                <a:latin typeface="Times New Roman"/>
                <a:cs typeface="Times New Roman"/>
              </a:rPr>
              <a:t>{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sz="1800" dirty="0">
              <a:latin typeface="Times New Roman"/>
              <a:cs typeface="Times New Roman"/>
            </a:endParaRPr>
          </a:p>
          <a:p>
            <a:pPr marL="355600" marR="5080">
              <a:lnSpc>
                <a:spcPct val="114599"/>
              </a:lnSpc>
              <a:spcBef>
                <a:spcPts val="5"/>
              </a:spcBef>
            </a:pPr>
            <a:r>
              <a:rPr sz="1800" spc="-10" dirty="0">
                <a:latin typeface="Times New Roman"/>
                <a:cs typeface="Times New Roman"/>
              </a:rPr>
              <a:t>Rectangle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rs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new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Rectangle(10,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20); </a:t>
            </a:r>
            <a:endParaRPr lang="en-US" sz="1800" spc="-20" dirty="0" smtClean="0">
              <a:latin typeface="Times New Roman"/>
              <a:cs typeface="Times New Roman"/>
            </a:endParaRPr>
          </a:p>
          <a:p>
            <a:pPr marL="355600" marR="5080">
              <a:lnSpc>
                <a:spcPct val="114599"/>
              </a:lnSpc>
              <a:spcBef>
                <a:spcPts val="5"/>
              </a:spcBef>
            </a:pPr>
            <a:r>
              <a:rPr sz="1800" spc="-10" dirty="0" err="1" smtClean="0">
                <a:latin typeface="Times New Roman"/>
                <a:cs typeface="Times New Roman"/>
              </a:rPr>
              <a:t>rs.getArea</a:t>
            </a:r>
            <a:r>
              <a:rPr sz="1800" spc="-10" dirty="0">
                <a:latin typeface="Times New Roman"/>
                <a:cs typeface="Times New Roman"/>
              </a:rPr>
              <a:t>();</a:t>
            </a:r>
            <a:endParaRPr sz="1800" dirty="0">
              <a:latin typeface="Times New Roman"/>
              <a:cs typeface="Times New Roman"/>
            </a:endParaRPr>
          </a:p>
          <a:p>
            <a:pPr marL="184150">
              <a:lnSpc>
                <a:spcPct val="100000"/>
              </a:lnSpc>
              <a:spcBef>
                <a:spcPts val="315"/>
              </a:spcBef>
            </a:pPr>
            <a:r>
              <a:rPr sz="1800" spc="-50" dirty="0">
                <a:latin typeface="Times New Roman"/>
                <a:cs typeface="Times New Roman"/>
              </a:rPr>
              <a:t>}</a:t>
            </a:r>
            <a:endParaRPr sz="1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800" spc="-50" dirty="0">
                <a:latin typeface="Times New Roman"/>
                <a:cs typeface="Times New Roman"/>
              </a:rPr>
              <a:t>}</a:t>
            </a:r>
            <a:endParaRPr sz="1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477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1"/>
          <p:cNvSpPr txBox="1">
            <a:spLocks noChangeArrowheads="1"/>
          </p:cNvSpPr>
          <p:nvPr/>
        </p:nvSpPr>
        <p:spPr bwMode="auto">
          <a:xfrm>
            <a:off x="-838200" y="2438400"/>
            <a:ext cx="3381375" cy="2187575"/>
          </a:xfrm>
          <a:prstGeom prst="rect">
            <a:avLst/>
          </a:prstGeom>
          <a:noFill/>
          <a:ln w="9360">
            <a:noFill/>
            <a:miter lim="800000"/>
            <a:headEnd/>
            <a:tailEnd/>
          </a:ln>
        </p:spPr>
        <p:txBody>
          <a:bodyPr anchor="ctr"/>
          <a:lstStyle/>
          <a:p>
            <a:pPr algn="r" hangingPunct="1">
              <a:tabLst>
                <a:tab pos="914400" algn="l"/>
                <a:tab pos="1828800" algn="l"/>
                <a:tab pos="2743200" algn="l"/>
                <a:tab pos="3657600" algn="l"/>
              </a:tabLst>
            </a:pPr>
            <a:r>
              <a:rPr lang="en-US" sz="4800" b="1" dirty="0">
                <a:solidFill>
                  <a:srgbClr val="D24726"/>
                </a:solidFill>
                <a:latin typeface="Segoe UI Light" charset="0"/>
              </a:rPr>
              <a:t>Next….</a:t>
            </a:r>
          </a:p>
        </p:txBody>
      </p:sp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2514601" y="3143250"/>
            <a:ext cx="6096000" cy="1504950"/>
          </a:xfrm>
          <a:prstGeom prst="rect">
            <a:avLst/>
          </a:prstGeom>
          <a:solidFill>
            <a:srgbClr val="62C53B"/>
          </a:solidFill>
          <a:ln w="9360" cap="flat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hangingPunct="1">
              <a:lnSpc>
                <a:spcPct val="150000"/>
              </a:lnSpc>
              <a:spcBef>
                <a:spcPts val="1813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</a:tabLst>
              <a:defRPr/>
            </a:pPr>
            <a:r>
              <a:rPr lang="en-US" sz="3600" b="1" dirty="0" smtClean="0">
                <a:solidFill>
                  <a:srgbClr val="FFFFFF"/>
                </a:solidFill>
                <a:latin typeface="+mn-lt"/>
                <a:ea typeface="AR PL SungtiL GB" charset="0"/>
                <a:cs typeface="AR PL SungtiL GB" charset="0"/>
              </a:rPr>
              <a:t>STATIC BLOCK,STATIC DATA &amp; STATIC METHOD</a:t>
            </a:r>
            <a:endParaRPr lang="en-US" sz="3600" b="1" dirty="0">
              <a:solidFill>
                <a:srgbClr val="FFFFFF"/>
              </a:solidFill>
              <a:latin typeface="+mn-lt"/>
              <a:ea typeface="AR PL SungtiL GB" charset="0"/>
              <a:cs typeface="AR PL SungtiL GB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57188" y="500063"/>
            <a:ext cx="8358187" cy="6072187"/>
          </a:xfrm>
          <a:prstGeom prst="rect">
            <a:avLst/>
          </a:prstGeom>
          <a:noFill/>
          <a:ln w="5715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17413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4287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987675" y="2852738"/>
            <a:ext cx="5040313" cy="266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Font typeface="Wingdings" pitchFamily="2" charset="2"/>
              <a:buChar char="ü"/>
              <a:defRPr/>
            </a:pPr>
            <a:endParaRPr lang="tr-TR" sz="1600" kern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cs typeface="+mn-cs"/>
            </a:endParaRPr>
          </a:p>
        </p:txBody>
      </p:sp>
      <p:pic>
        <p:nvPicPr>
          <p:cNvPr id="18435" name="Picture 2" descr="Clipart Panda - Free Clipart Image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750" y="1268413"/>
            <a:ext cx="7993063" cy="453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179388" y="549275"/>
            <a:ext cx="8535987" cy="5903913"/>
          </a:xfrm>
          <a:prstGeom prst="rect">
            <a:avLst/>
          </a:prstGeom>
          <a:noFill/>
          <a:ln w="5715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18437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7145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55650" y="2857500"/>
            <a:ext cx="7561263" cy="1214438"/>
          </a:xfrm>
          <a:prstGeom prst="rect">
            <a:avLst/>
          </a:prstGeom>
          <a:solidFill>
            <a:schemeClr val="tx2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57188" y="571500"/>
            <a:ext cx="8358187" cy="5810250"/>
          </a:xfrm>
          <a:prstGeom prst="rect">
            <a:avLst/>
          </a:prstGeom>
          <a:noFill/>
          <a:ln w="5715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85813" y="3214688"/>
            <a:ext cx="7358062" cy="584200"/>
          </a:xfrm>
          <a:prstGeom prst="rect">
            <a:avLst/>
          </a:prstGeom>
          <a:solidFill>
            <a:schemeClr val="accent4"/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3200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US" sz="3200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L12 </a:t>
            </a:r>
            <a:r>
              <a:rPr lang="en-US" sz="3200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-   </a:t>
            </a:r>
            <a:r>
              <a:rPr lang="en-US" sz="3200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CONSTRUCTORS</a:t>
            </a:r>
            <a:endParaRPr lang="en-US" sz="3200" dirty="0">
              <a:solidFill>
                <a:schemeClr val="bg1">
                  <a:lumMod val="9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101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33191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88" y="1857375"/>
            <a:ext cx="7215187" cy="292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357188" y="571500"/>
            <a:ext cx="8358187" cy="5810250"/>
          </a:xfrm>
          <a:prstGeom prst="rect">
            <a:avLst/>
          </a:prstGeom>
          <a:noFill/>
          <a:ln w="5715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5124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7145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ChangeArrowheads="1"/>
          </p:cNvSpPr>
          <p:nvPr/>
        </p:nvSpPr>
        <p:spPr bwMode="auto">
          <a:xfrm>
            <a:off x="457200" y="1143000"/>
            <a:ext cx="7786687" cy="277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69265" marR="5080" indent="-359410">
              <a:lnSpc>
                <a:spcPct val="113999"/>
              </a:lnSpc>
              <a:spcBef>
                <a:spcPts val="100"/>
              </a:spcBef>
              <a:buClr>
                <a:srgbClr val="434343"/>
              </a:buClr>
              <a:buFont typeface="Arial MT"/>
              <a:buChar char="●"/>
              <a:tabLst>
                <a:tab pos="469900" algn="l"/>
              </a:tabLst>
            </a:pPr>
            <a:r>
              <a:rPr lang="en-US" dirty="0" smtClean="0">
                <a:solidFill>
                  <a:srgbClr val="333333"/>
                </a:solidFill>
                <a:latin typeface="Times New Roman"/>
                <a:cs typeface="Times New Roman"/>
              </a:rPr>
              <a:t>In</a:t>
            </a:r>
            <a:r>
              <a:rPr lang="en-US" spc="310" dirty="0" smtClean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US" dirty="0" smtClean="0">
                <a:solidFill>
                  <a:srgbClr val="008000"/>
                </a:solidFill>
                <a:latin typeface="Times New Roman"/>
                <a:cs typeface="Times New Roman"/>
                <a:hlinkClick r:id="rId2"/>
              </a:rPr>
              <a:t>Java</a:t>
            </a:r>
            <a:r>
              <a:rPr lang="en-US" dirty="0" smtClean="0">
                <a:solidFill>
                  <a:srgbClr val="333333"/>
                </a:solidFill>
                <a:latin typeface="Times New Roman"/>
                <a:cs typeface="Times New Roman"/>
              </a:rPr>
              <a:t>,</a:t>
            </a:r>
            <a:r>
              <a:rPr lang="en-US" spc="315" dirty="0" smtClean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US" dirty="0" smtClean="0">
                <a:solidFill>
                  <a:srgbClr val="333333"/>
                </a:solidFill>
                <a:latin typeface="Times New Roman"/>
                <a:cs typeface="Times New Roman"/>
              </a:rPr>
              <a:t>a</a:t>
            </a:r>
            <a:r>
              <a:rPr lang="en-US" spc="315" dirty="0" smtClean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US" dirty="0" smtClean="0">
                <a:solidFill>
                  <a:srgbClr val="333333"/>
                </a:solidFill>
                <a:latin typeface="Times New Roman"/>
                <a:cs typeface="Times New Roman"/>
              </a:rPr>
              <a:t>constructor</a:t>
            </a:r>
            <a:r>
              <a:rPr lang="en-US" spc="310" dirty="0" smtClean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US" dirty="0" smtClean="0">
                <a:solidFill>
                  <a:srgbClr val="333333"/>
                </a:solidFill>
                <a:latin typeface="Times New Roman"/>
                <a:cs typeface="Times New Roman"/>
              </a:rPr>
              <a:t>is</a:t>
            </a:r>
            <a:r>
              <a:rPr lang="en-US" spc="315" dirty="0" smtClean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US" dirty="0" smtClean="0">
                <a:solidFill>
                  <a:srgbClr val="333333"/>
                </a:solidFill>
                <a:latin typeface="Times New Roman"/>
                <a:cs typeface="Times New Roman"/>
              </a:rPr>
              <a:t>a</a:t>
            </a:r>
            <a:r>
              <a:rPr lang="en-US" spc="310" dirty="0" smtClean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US" dirty="0" smtClean="0">
                <a:solidFill>
                  <a:srgbClr val="333333"/>
                </a:solidFill>
                <a:latin typeface="Times New Roman"/>
                <a:cs typeface="Times New Roman"/>
              </a:rPr>
              <a:t>block</a:t>
            </a:r>
            <a:r>
              <a:rPr lang="en-US" spc="315" dirty="0" smtClean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US" dirty="0" smtClean="0">
                <a:solidFill>
                  <a:srgbClr val="333333"/>
                </a:solidFill>
                <a:latin typeface="Times New Roman"/>
                <a:cs typeface="Times New Roman"/>
              </a:rPr>
              <a:t>of</a:t>
            </a:r>
            <a:r>
              <a:rPr lang="en-US" spc="315" dirty="0" smtClean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US" dirty="0" smtClean="0">
                <a:solidFill>
                  <a:srgbClr val="333333"/>
                </a:solidFill>
                <a:latin typeface="Times New Roman"/>
                <a:cs typeface="Times New Roman"/>
              </a:rPr>
              <a:t>codes</a:t>
            </a:r>
            <a:r>
              <a:rPr lang="en-US" spc="310" dirty="0" smtClean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US" dirty="0" smtClean="0">
                <a:solidFill>
                  <a:srgbClr val="333333"/>
                </a:solidFill>
                <a:latin typeface="Times New Roman"/>
                <a:cs typeface="Times New Roman"/>
              </a:rPr>
              <a:t>similar</a:t>
            </a:r>
            <a:r>
              <a:rPr lang="en-US" spc="315" dirty="0" smtClean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US" dirty="0" smtClean="0">
                <a:solidFill>
                  <a:srgbClr val="333333"/>
                </a:solidFill>
                <a:latin typeface="Times New Roman"/>
                <a:cs typeface="Times New Roman"/>
              </a:rPr>
              <a:t>to</a:t>
            </a:r>
            <a:r>
              <a:rPr lang="en-US" spc="315" dirty="0" smtClean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US" dirty="0" smtClean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lang="en-US" spc="310" dirty="0" smtClean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US" dirty="0" smtClean="0">
                <a:solidFill>
                  <a:srgbClr val="333333"/>
                </a:solidFill>
                <a:latin typeface="Times New Roman"/>
                <a:cs typeface="Times New Roman"/>
              </a:rPr>
              <a:t>method.</a:t>
            </a:r>
            <a:r>
              <a:rPr lang="en-US" spc="315" dirty="0" smtClean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US" dirty="0" smtClean="0">
                <a:solidFill>
                  <a:srgbClr val="333333"/>
                </a:solidFill>
                <a:latin typeface="Times New Roman"/>
                <a:cs typeface="Times New Roman"/>
              </a:rPr>
              <a:t>It</a:t>
            </a:r>
            <a:r>
              <a:rPr lang="en-US" spc="315" dirty="0" smtClean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US" dirty="0" smtClean="0">
                <a:solidFill>
                  <a:srgbClr val="333333"/>
                </a:solidFill>
                <a:latin typeface="Times New Roman"/>
                <a:cs typeface="Times New Roman"/>
              </a:rPr>
              <a:t>is</a:t>
            </a:r>
            <a:r>
              <a:rPr lang="en-US" spc="310" dirty="0" smtClean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US" dirty="0" smtClean="0">
                <a:solidFill>
                  <a:srgbClr val="333333"/>
                </a:solidFill>
                <a:latin typeface="Times New Roman"/>
                <a:cs typeface="Times New Roman"/>
              </a:rPr>
              <a:t>called</a:t>
            </a:r>
            <a:r>
              <a:rPr lang="en-US" spc="315" dirty="0" smtClean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US" dirty="0" smtClean="0">
                <a:solidFill>
                  <a:srgbClr val="333333"/>
                </a:solidFill>
                <a:latin typeface="Times New Roman"/>
                <a:cs typeface="Times New Roman"/>
              </a:rPr>
              <a:t>when</a:t>
            </a:r>
            <a:r>
              <a:rPr lang="en-US" spc="315" dirty="0" smtClean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US" spc="-25" dirty="0" smtClean="0">
                <a:solidFill>
                  <a:srgbClr val="333333"/>
                </a:solidFill>
                <a:latin typeface="Times New Roman"/>
                <a:cs typeface="Times New Roman"/>
              </a:rPr>
              <a:t>an </a:t>
            </a:r>
            <a:r>
              <a:rPr lang="en-US" dirty="0" smtClean="0">
                <a:solidFill>
                  <a:srgbClr val="333333"/>
                </a:solidFill>
                <a:latin typeface="Times New Roman"/>
                <a:cs typeface="Times New Roman"/>
              </a:rPr>
              <a:t>instance</a:t>
            </a:r>
            <a:r>
              <a:rPr lang="en-US" spc="-25" dirty="0" smtClean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US" dirty="0" smtClean="0">
                <a:solidFill>
                  <a:srgbClr val="333333"/>
                </a:solidFill>
                <a:latin typeface="Times New Roman"/>
                <a:cs typeface="Times New Roman"/>
              </a:rPr>
              <a:t>of</a:t>
            </a:r>
            <a:r>
              <a:rPr lang="en-US" spc="-15" dirty="0" smtClean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US" dirty="0" smtClean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lang="en-US" spc="-10" dirty="0" smtClean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US" dirty="0" smtClean="0">
                <a:solidFill>
                  <a:srgbClr val="008000"/>
                </a:solidFill>
                <a:latin typeface="Times New Roman"/>
                <a:cs typeface="Times New Roman"/>
                <a:hlinkClick r:id="rId3"/>
              </a:rPr>
              <a:t>class</a:t>
            </a:r>
            <a:r>
              <a:rPr lang="en-US" spc="-25" dirty="0" smtClean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lang="en-US" dirty="0" smtClean="0">
                <a:solidFill>
                  <a:srgbClr val="333333"/>
                </a:solidFill>
                <a:latin typeface="Times New Roman"/>
                <a:cs typeface="Times New Roman"/>
              </a:rPr>
              <a:t>is</a:t>
            </a:r>
            <a:r>
              <a:rPr lang="en-US" spc="-20" dirty="0" smtClean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US" spc="-10" dirty="0" smtClean="0">
                <a:solidFill>
                  <a:srgbClr val="333333"/>
                </a:solidFill>
                <a:latin typeface="Times New Roman"/>
                <a:cs typeface="Times New Roman"/>
              </a:rPr>
              <a:t>created.</a:t>
            </a:r>
            <a:endParaRPr lang="en-US" dirty="0" smtClean="0">
              <a:latin typeface="Times New Roman"/>
              <a:cs typeface="Times New Roman"/>
            </a:endParaRPr>
          </a:p>
          <a:p>
            <a:pPr marL="469265" indent="-358775">
              <a:lnSpc>
                <a:spcPct val="100000"/>
              </a:lnSpc>
              <a:spcBef>
                <a:spcPts val="284"/>
              </a:spcBef>
              <a:buFont typeface="Arial MT"/>
              <a:buChar char="●"/>
              <a:tabLst>
                <a:tab pos="469900" algn="l"/>
              </a:tabLst>
            </a:pPr>
            <a:r>
              <a:rPr lang="en-US" dirty="0" smtClean="0">
                <a:solidFill>
                  <a:srgbClr val="333333"/>
                </a:solidFill>
                <a:latin typeface="Times New Roman"/>
                <a:cs typeface="Times New Roman"/>
              </a:rPr>
              <a:t>At</a:t>
            </a:r>
            <a:r>
              <a:rPr lang="en-US" spc="-20" dirty="0" smtClean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US" dirty="0" smtClean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lang="en-US" spc="-20" dirty="0" smtClean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US" dirty="0" smtClean="0">
                <a:solidFill>
                  <a:srgbClr val="333333"/>
                </a:solidFill>
                <a:latin typeface="Times New Roman"/>
                <a:cs typeface="Times New Roman"/>
              </a:rPr>
              <a:t>time</a:t>
            </a:r>
            <a:r>
              <a:rPr lang="en-US" spc="-20" dirty="0" smtClean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US" dirty="0" smtClean="0">
                <a:solidFill>
                  <a:srgbClr val="333333"/>
                </a:solidFill>
                <a:latin typeface="Times New Roman"/>
                <a:cs typeface="Times New Roman"/>
              </a:rPr>
              <a:t>of</a:t>
            </a:r>
            <a:r>
              <a:rPr lang="en-US" spc="-15" dirty="0" smtClean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US" dirty="0" smtClean="0">
                <a:solidFill>
                  <a:srgbClr val="333333"/>
                </a:solidFill>
                <a:latin typeface="Times New Roman"/>
                <a:cs typeface="Times New Roman"/>
              </a:rPr>
              <a:t>calling</a:t>
            </a:r>
            <a:r>
              <a:rPr lang="en-US" spc="-15" dirty="0" smtClean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US" dirty="0" smtClean="0">
                <a:solidFill>
                  <a:srgbClr val="333333"/>
                </a:solidFill>
                <a:latin typeface="Times New Roman"/>
                <a:cs typeface="Times New Roman"/>
              </a:rPr>
              <a:t>constructor,</a:t>
            </a:r>
            <a:r>
              <a:rPr lang="en-US" spc="-15" dirty="0" smtClean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US" dirty="0" smtClean="0">
                <a:solidFill>
                  <a:srgbClr val="333333"/>
                </a:solidFill>
                <a:latin typeface="Times New Roman"/>
                <a:cs typeface="Times New Roman"/>
              </a:rPr>
              <a:t>memory</a:t>
            </a:r>
            <a:r>
              <a:rPr lang="en-US" spc="-15" dirty="0" smtClean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US" dirty="0" smtClean="0">
                <a:solidFill>
                  <a:srgbClr val="333333"/>
                </a:solidFill>
                <a:latin typeface="Times New Roman"/>
                <a:cs typeface="Times New Roman"/>
              </a:rPr>
              <a:t>for</a:t>
            </a:r>
            <a:r>
              <a:rPr lang="en-US" spc="-15" dirty="0" smtClean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US" dirty="0" smtClean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lang="en-US" spc="-20" dirty="0" smtClean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US" dirty="0" smtClean="0">
                <a:solidFill>
                  <a:srgbClr val="333333"/>
                </a:solidFill>
                <a:latin typeface="Times New Roman"/>
                <a:cs typeface="Times New Roman"/>
              </a:rPr>
              <a:t>object</a:t>
            </a:r>
            <a:r>
              <a:rPr lang="en-US" spc="-20" dirty="0" smtClean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US" dirty="0" smtClean="0">
                <a:solidFill>
                  <a:srgbClr val="333333"/>
                </a:solidFill>
                <a:latin typeface="Times New Roman"/>
                <a:cs typeface="Times New Roman"/>
              </a:rPr>
              <a:t>is</a:t>
            </a:r>
            <a:r>
              <a:rPr lang="en-US" spc="-20" dirty="0" smtClean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US" dirty="0" smtClean="0">
                <a:solidFill>
                  <a:srgbClr val="333333"/>
                </a:solidFill>
                <a:latin typeface="Times New Roman"/>
                <a:cs typeface="Times New Roman"/>
              </a:rPr>
              <a:t>allocated</a:t>
            </a:r>
            <a:r>
              <a:rPr lang="en-US" spc="-15" dirty="0" smtClean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US" dirty="0" smtClean="0">
                <a:solidFill>
                  <a:srgbClr val="333333"/>
                </a:solidFill>
                <a:latin typeface="Times New Roman"/>
                <a:cs typeface="Times New Roman"/>
              </a:rPr>
              <a:t>in</a:t>
            </a:r>
            <a:r>
              <a:rPr lang="en-US" spc="-15" dirty="0" smtClean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US" dirty="0" smtClean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lang="en-US" spc="-15" dirty="0" smtClean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US" spc="-10" dirty="0" smtClean="0">
                <a:solidFill>
                  <a:srgbClr val="333333"/>
                </a:solidFill>
                <a:latin typeface="Times New Roman"/>
                <a:cs typeface="Times New Roman"/>
              </a:rPr>
              <a:t>memory.</a:t>
            </a:r>
            <a:endParaRPr lang="en-US" dirty="0" smtClean="0">
              <a:latin typeface="Times New Roman"/>
              <a:cs typeface="Times New Roman"/>
            </a:endParaRPr>
          </a:p>
          <a:p>
            <a:pPr marL="469265" indent="-358775">
              <a:lnSpc>
                <a:spcPct val="100000"/>
              </a:lnSpc>
              <a:spcBef>
                <a:spcPts val="284"/>
              </a:spcBef>
              <a:buFont typeface="Arial MT"/>
              <a:buChar char="●"/>
              <a:tabLst>
                <a:tab pos="469900" algn="l"/>
              </a:tabLst>
            </a:pPr>
            <a:r>
              <a:rPr lang="en-US" dirty="0" smtClean="0">
                <a:solidFill>
                  <a:srgbClr val="333333"/>
                </a:solidFill>
                <a:latin typeface="Times New Roman"/>
                <a:cs typeface="Times New Roman"/>
              </a:rPr>
              <a:t>It</a:t>
            </a:r>
            <a:r>
              <a:rPr lang="en-US" spc="-20" dirty="0" smtClean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US" dirty="0" smtClean="0">
                <a:solidFill>
                  <a:srgbClr val="333333"/>
                </a:solidFill>
                <a:latin typeface="Times New Roman"/>
                <a:cs typeface="Times New Roman"/>
              </a:rPr>
              <a:t>is</a:t>
            </a:r>
            <a:r>
              <a:rPr lang="en-US" spc="-15" dirty="0" smtClean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US" dirty="0" smtClean="0">
                <a:solidFill>
                  <a:srgbClr val="333333"/>
                </a:solidFill>
                <a:latin typeface="Times New Roman"/>
                <a:cs typeface="Times New Roman"/>
              </a:rPr>
              <a:t>a</a:t>
            </a:r>
            <a:r>
              <a:rPr lang="en-US" spc="-20" dirty="0" smtClean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US" dirty="0" smtClean="0">
                <a:solidFill>
                  <a:srgbClr val="333333"/>
                </a:solidFill>
                <a:latin typeface="Times New Roman"/>
                <a:cs typeface="Times New Roman"/>
              </a:rPr>
              <a:t>special</a:t>
            </a:r>
            <a:r>
              <a:rPr lang="en-US" spc="-15" dirty="0" smtClean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US" dirty="0" smtClean="0">
                <a:solidFill>
                  <a:srgbClr val="333333"/>
                </a:solidFill>
                <a:latin typeface="Times New Roman"/>
                <a:cs typeface="Times New Roman"/>
              </a:rPr>
              <a:t>type</a:t>
            </a:r>
            <a:r>
              <a:rPr lang="en-US" spc="-20" dirty="0" smtClean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US" dirty="0" smtClean="0">
                <a:solidFill>
                  <a:srgbClr val="333333"/>
                </a:solidFill>
                <a:latin typeface="Times New Roman"/>
                <a:cs typeface="Times New Roman"/>
              </a:rPr>
              <a:t>of</a:t>
            </a:r>
            <a:r>
              <a:rPr lang="en-US" spc="-10" dirty="0" smtClean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US" dirty="0" smtClean="0">
                <a:solidFill>
                  <a:srgbClr val="333333"/>
                </a:solidFill>
                <a:latin typeface="Times New Roman"/>
                <a:cs typeface="Times New Roman"/>
              </a:rPr>
              <a:t>method</a:t>
            </a:r>
            <a:r>
              <a:rPr lang="en-US" spc="-15" dirty="0" smtClean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US" dirty="0" smtClean="0">
                <a:solidFill>
                  <a:srgbClr val="333333"/>
                </a:solidFill>
                <a:latin typeface="Times New Roman"/>
                <a:cs typeface="Times New Roman"/>
              </a:rPr>
              <a:t>which</a:t>
            </a:r>
            <a:r>
              <a:rPr lang="en-US" spc="-10" dirty="0" smtClean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US" dirty="0" smtClean="0">
                <a:solidFill>
                  <a:srgbClr val="333333"/>
                </a:solidFill>
                <a:latin typeface="Times New Roman"/>
                <a:cs typeface="Times New Roman"/>
              </a:rPr>
              <a:t>is</a:t>
            </a:r>
            <a:r>
              <a:rPr lang="en-US" spc="-20" dirty="0" smtClean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US" dirty="0" smtClean="0">
                <a:solidFill>
                  <a:srgbClr val="333333"/>
                </a:solidFill>
                <a:latin typeface="Times New Roman"/>
                <a:cs typeface="Times New Roman"/>
              </a:rPr>
              <a:t>used</a:t>
            </a:r>
            <a:r>
              <a:rPr lang="en-US" spc="-10" dirty="0" smtClean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US" dirty="0" smtClean="0">
                <a:solidFill>
                  <a:srgbClr val="333333"/>
                </a:solidFill>
                <a:latin typeface="Times New Roman"/>
                <a:cs typeface="Times New Roman"/>
              </a:rPr>
              <a:t>to</a:t>
            </a:r>
            <a:r>
              <a:rPr lang="en-US" spc="-15" dirty="0" smtClean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US" spc="-10" dirty="0" smtClean="0">
                <a:solidFill>
                  <a:srgbClr val="333333"/>
                </a:solidFill>
                <a:latin typeface="Times New Roman"/>
                <a:cs typeface="Times New Roman"/>
              </a:rPr>
              <a:t>initialize</a:t>
            </a:r>
            <a:r>
              <a:rPr lang="en-US" spc="-15" dirty="0" smtClean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US" dirty="0" smtClean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lang="en-US" spc="-20" dirty="0" smtClean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US" spc="-10" dirty="0" smtClean="0">
                <a:solidFill>
                  <a:srgbClr val="333333"/>
                </a:solidFill>
                <a:latin typeface="Times New Roman"/>
                <a:cs typeface="Times New Roman"/>
              </a:rPr>
              <a:t>object.</a:t>
            </a:r>
            <a:endParaRPr lang="en-US" dirty="0" smtClean="0">
              <a:latin typeface="Times New Roman"/>
              <a:cs typeface="Times New Roman"/>
            </a:endParaRPr>
          </a:p>
          <a:p>
            <a:pPr marL="469265" indent="-358775">
              <a:lnSpc>
                <a:spcPct val="100000"/>
              </a:lnSpc>
              <a:spcBef>
                <a:spcPts val="284"/>
              </a:spcBef>
              <a:buFont typeface="Arial MT"/>
              <a:buChar char="●"/>
              <a:tabLst>
                <a:tab pos="469900" algn="l"/>
              </a:tabLst>
            </a:pPr>
            <a:r>
              <a:rPr lang="en-US" dirty="0" smtClean="0">
                <a:solidFill>
                  <a:srgbClr val="333333"/>
                </a:solidFill>
                <a:latin typeface="Times New Roman"/>
                <a:cs typeface="Times New Roman"/>
              </a:rPr>
              <a:t>Every</a:t>
            </a:r>
            <a:r>
              <a:rPr lang="en-US" spc="-15" dirty="0" smtClean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US" dirty="0" smtClean="0">
                <a:solidFill>
                  <a:srgbClr val="333333"/>
                </a:solidFill>
                <a:latin typeface="Times New Roman"/>
                <a:cs typeface="Times New Roman"/>
              </a:rPr>
              <a:t>time</a:t>
            </a:r>
            <a:r>
              <a:rPr lang="en-US" spc="-15" dirty="0" smtClean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US" dirty="0" smtClean="0">
                <a:solidFill>
                  <a:srgbClr val="333333"/>
                </a:solidFill>
                <a:latin typeface="Times New Roman"/>
                <a:cs typeface="Times New Roman"/>
              </a:rPr>
              <a:t>an</a:t>
            </a:r>
            <a:r>
              <a:rPr lang="en-US" spc="-15" dirty="0" smtClean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US" dirty="0" smtClean="0">
                <a:solidFill>
                  <a:srgbClr val="333333"/>
                </a:solidFill>
                <a:latin typeface="Times New Roman"/>
                <a:cs typeface="Times New Roman"/>
              </a:rPr>
              <a:t>object</a:t>
            </a:r>
            <a:r>
              <a:rPr lang="en-US" spc="-15" dirty="0" smtClean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US" dirty="0" smtClean="0">
                <a:solidFill>
                  <a:srgbClr val="333333"/>
                </a:solidFill>
                <a:latin typeface="Times New Roman"/>
                <a:cs typeface="Times New Roman"/>
              </a:rPr>
              <a:t>is</a:t>
            </a:r>
            <a:r>
              <a:rPr lang="en-US" spc="-20" dirty="0" smtClean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US" dirty="0" smtClean="0">
                <a:solidFill>
                  <a:srgbClr val="333333"/>
                </a:solidFill>
                <a:latin typeface="Times New Roman"/>
                <a:cs typeface="Times New Roman"/>
              </a:rPr>
              <a:t>created</a:t>
            </a:r>
            <a:r>
              <a:rPr lang="en-US" spc="-10" dirty="0" smtClean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US" dirty="0" smtClean="0">
                <a:solidFill>
                  <a:srgbClr val="333333"/>
                </a:solidFill>
                <a:latin typeface="Times New Roman"/>
                <a:cs typeface="Times New Roman"/>
              </a:rPr>
              <a:t>using</a:t>
            </a:r>
            <a:r>
              <a:rPr lang="en-US" spc="-15" dirty="0" smtClean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US" dirty="0" smtClean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lang="en-US" spc="-15" dirty="0" smtClean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US" dirty="0" smtClean="0">
                <a:solidFill>
                  <a:srgbClr val="333333"/>
                </a:solidFill>
                <a:latin typeface="Times New Roman"/>
                <a:cs typeface="Times New Roman"/>
              </a:rPr>
              <a:t>new()</a:t>
            </a:r>
            <a:r>
              <a:rPr lang="en-US" spc="-15" dirty="0" smtClean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US" dirty="0" smtClean="0">
                <a:solidFill>
                  <a:srgbClr val="333333"/>
                </a:solidFill>
                <a:latin typeface="Times New Roman"/>
                <a:cs typeface="Times New Roman"/>
              </a:rPr>
              <a:t>keyword,</a:t>
            </a:r>
            <a:r>
              <a:rPr lang="en-US" spc="-10" dirty="0" smtClean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US" dirty="0" smtClean="0">
                <a:solidFill>
                  <a:srgbClr val="333333"/>
                </a:solidFill>
                <a:latin typeface="Times New Roman"/>
                <a:cs typeface="Times New Roman"/>
              </a:rPr>
              <a:t>at</a:t>
            </a:r>
            <a:r>
              <a:rPr lang="en-US" spc="-20" dirty="0" smtClean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US" dirty="0" smtClean="0">
                <a:solidFill>
                  <a:srgbClr val="333333"/>
                </a:solidFill>
                <a:latin typeface="Times New Roman"/>
                <a:cs typeface="Times New Roman"/>
              </a:rPr>
              <a:t>least</a:t>
            </a:r>
            <a:r>
              <a:rPr lang="en-US" spc="-15" dirty="0" smtClean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US" dirty="0" smtClean="0">
                <a:solidFill>
                  <a:srgbClr val="333333"/>
                </a:solidFill>
                <a:latin typeface="Times New Roman"/>
                <a:cs typeface="Times New Roman"/>
              </a:rPr>
              <a:t>one</a:t>
            </a:r>
            <a:r>
              <a:rPr lang="en-US" spc="-20" dirty="0" smtClean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US" dirty="0" smtClean="0">
                <a:solidFill>
                  <a:srgbClr val="333333"/>
                </a:solidFill>
                <a:latin typeface="Times New Roman"/>
                <a:cs typeface="Times New Roman"/>
              </a:rPr>
              <a:t>constructor</a:t>
            </a:r>
            <a:r>
              <a:rPr lang="en-US" spc="-10" dirty="0" smtClean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US" dirty="0" smtClean="0">
                <a:solidFill>
                  <a:srgbClr val="333333"/>
                </a:solidFill>
                <a:latin typeface="Times New Roman"/>
                <a:cs typeface="Times New Roman"/>
              </a:rPr>
              <a:t>is</a:t>
            </a:r>
            <a:r>
              <a:rPr lang="en-US" spc="-15" dirty="0" smtClean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US" spc="-10" dirty="0" smtClean="0">
                <a:solidFill>
                  <a:srgbClr val="333333"/>
                </a:solidFill>
                <a:latin typeface="Times New Roman"/>
                <a:cs typeface="Times New Roman"/>
              </a:rPr>
              <a:t>called.</a:t>
            </a:r>
            <a:endParaRPr lang="en-US" dirty="0" smtClean="0">
              <a:latin typeface="Times New Roman"/>
              <a:cs typeface="Times New Roman"/>
            </a:endParaRPr>
          </a:p>
          <a:p>
            <a:pPr algn="just"/>
            <a:endParaRPr lang="en-US" dirty="0"/>
          </a:p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00063" y="642938"/>
            <a:ext cx="3690937" cy="357187"/>
          </a:xfrm>
          <a:prstGeom prst="rect">
            <a:avLst/>
          </a:prstGeom>
          <a:noFill/>
          <a:ln w="38100">
            <a:solidFill>
              <a:srgbClr val="62C5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57188" y="571500"/>
            <a:ext cx="8358187" cy="5810250"/>
          </a:xfrm>
          <a:prstGeom prst="rect">
            <a:avLst/>
          </a:prstGeom>
          <a:noFill/>
          <a:ln w="5715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400" dirty="0"/>
          </a:p>
        </p:txBody>
      </p:sp>
      <p:pic>
        <p:nvPicPr>
          <p:cNvPr id="6150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1331913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51" name="Rectangle 6"/>
          <p:cNvSpPr>
            <a:spLocks noChangeArrowheads="1"/>
          </p:cNvSpPr>
          <p:nvPr/>
        </p:nvSpPr>
        <p:spPr bwMode="auto">
          <a:xfrm>
            <a:off x="500063" y="642939"/>
            <a:ext cx="369093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1" spc="-10" dirty="0" smtClean="0">
                <a:latin typeface="Arial"/>
                <a:cs typeface="Arial"/>
              </a:rPr>
              <a:t>Constructors</a:t>
            </a:r>
            <a:r>
              <a:rPr lang="en-US" b="1" spc="-55" dirty="0" smtClean="0">
                <a:latin typeface="Arial"/>
                <a:cs typeface="Arial"/>
              </a:rPr>
              <a:t> </a:t>
            </a:r>
            <a:r>
              <a:rPr lang="en-US" b="1" dirty="0" smtClean="0">
                <a:latin typeface="Arial"/>
                <a:cs typeface="Arial"/>
              </a:rPr>
              <a:t>in</a:t>
            </a:r>
            <a:r>
              <a:rPr lang="en-US" b="1" spc="-55" dirty="0" smtClean="0">
                <a:latin typeface="Arial"/>
                <a:cs typeface="Arial"/>
              </a:rPr>
              <a:t> </a:t>
            </a:r>
            <a:r>
              <a:rPr lang="en-US" b="1" spc="-20" dirty="0" smtClean="0">
                <a:latin typeface="Arial"/>
                <a:cs typeface="Arial"/>
              </a:rPr>
              <a:t>Java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ChangeArrowheads="1"/>
          </p:cNvSpPr>
          <p:nvPr/>
        </p:nvSpPr>
        <p:spPr bwMode="auto">
          <a:xfrm>
            <a:off x="500063" y="642938"/>
            <a:ext cx="417486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610B4B"/>
                </a:solidFill>
                <a:latin typeface="Arial"/>
                <a:cs typeface="Arial"/>
              </a:rPr>
              <a:t>Rules</a:t>
            </a:r>
            <a:r>
              <a:rPr lang="en-US" b="1" spc="-35" dirty="0">
                <a:solidFill>
                  <a:srgbClr val="610B4B"/>
                </a:solidFill>
                <a:latin typeface="Arial"/>
                <a:cs typeface="Arial"/>
              </a:rPr>
              <a:t> </a:t>
            </a:r>
            <a:r>
              <a:rPr lang="en-US" b="1" dirty="0">
                <a:solidFill>
                  <a:srgbClr val="610B4B"/>
                </a:solidFill>
                <a:latin typeface="Arial"/>
                <a:cs typeface="Arial"/>
              </a:rPr>
              <a:t>for</a:t>
            </a:r>
            <a:r>
              <a:rPr lang="en-US" b="1" spc="-30" dirty="0">
                <a:solidFill>
                  <a:srgbClr val="610B4B"/>
                </a:solidFill>
                <a:latin typeface="Arial"/>
                <a:cs typeface="Arial"/>
              </a:rPr>
              <a:t> </a:t>
            </a:r>
            <a:r>
              <a:rPr lang="en-US" b="1" dirty="0">
                <a:solidFill>
                  <a:srgbClr val="610B4B"/>
                </a:solidFill>
                <a:latin typeface="Arial"/>
                <a:cs typeface="Arial"/>
              </a:rPr>
              <a:t>creating</a:t>
            </a:r>
            <a:r>
              <a:rPr lang="en-US" b="1" spc="-30" dirty="0">
                <a:solidFill>
                  <a:srgbClr val="610B4B"/>
                </a:solidFill>
                <a:latin typeface="Arial"/>
                <a:cs typeface="Arial"/>
              </a:rPr>
              <a:t> </a:t>
            </a:r>
            <a:r>
              <a:rPr lang="en-US" b="1" dirty="0">
                <a:solidFill>
                  <a:srgbClr val="610B4B"/>
                </a:solidFill>
                <a:latin typeface="Arial"/>
                <a:cs typeface="Arial"/>
              </a:rPr>
              <a:t>Java</a:t>
            </a:r>
            <a:r>
              <a:rPr lang="en-US" b="1" spc="-30" dirty="0">
                <a:solidFill>
                  <a:srgbClr val="610B4B"/>
                </a:solidFill>
                <a:latin typeface="Arial"/>
                <a:cs typeface="Arial"/>
              </a:rPr>
              <a:t> </a:t>
            </a:r>
            <a:r>
              <a:rPr lang="en-US" b="1" spc="-10" dirty="0">
                <a:solidFill>
                  <a:srgbClr val="610B4B"/>
                </a:solidFill>
                <a:latin typeface="Arial"/>
                <a:cs typeface="Arial"/>
              </a:rPr>
              <a:t>constructor</a:t>
            </a:r>
            <a:r>
              <a:rPr lang="en-US" b="1" dirty="0" smtClean="0">
                <a:solidFill>
                  <a:srgbClr val="FF0000"/>
                </a:solidFill>
              </a:rPr>
              <a:t>:-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00063" y="642938"/>
            <a:ext cx="4529137" cy="357187"/>
          </a:xfrm>
          <a:prstGeom prst="rect">
            <a:avLst/>
          </a:prstGeom>
          <a:noFill/>
          <a:ln w="38100">
            <a:solidFill>
              <a:srgbClr val="62C5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172" name="Rectangle 3"/>
          <p:cNvSpPr>
            <a:spLocks noChangeArrowheads="1"/>
          </p:cNvSpPr>
          <p:nvPr/>
        </p:nvSpPr>
        <p:spPr bwMode="auto">
          <a:xfrm>
            <a:off x="428625" y="1357313"/>
            <a:ext cx="8001000" cy="2267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 smtClean="0"/>
              <a:t> </a:t>
            </a:r>
            <a:r>
              <a:rPr lang="en-US" dirty="0" smtClean="0">
                <a:solidFill>
                  <a:srgbClr val="333333"/>
                </a:solidFill>
                <a:latin typeface="Times New Roman"/>
                <a:cs typeface="Times New Roman"/>
              </a:rPr>
              <a:t>There</a:t>
            </a:r>
            <a:r>
              <a:rPr lang="en-US" spc="-40" dirty="0" smtClean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US" dirty="0" smtClean="0">
                <a:solidFill>
                  <a:srgbClr val="333333"/>
                </a:solidFill>
                <a:latin typeface="Times New Roman"/>
                <a:cs typeface="Times New Roman"/>
              </a:rPr>
              <a:t>are</a:t>
            </a:r>
            <a:r>
              <a:rPr lang="en-US" spc="-40" dirty="0" smtClean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US" dirty="0" smtClean="0">
                <a:solidFill>
                  <a:srgbClr val="333333"/>
                </a:solidFill>
                <a:latin typeface="Times New Roman"/>
                <a:cs typeface="Times New Roman"/>
              </a:rPr>
              <a:t>two</a:t>
            </a:r>
            <a:r>
              <a:rPr lang="en-US" spc="-35" dirty="0" smtClean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US" dirty="0" smtClean="0">
                <a:solidFill>
                  <a:srgbClr val="333333"/>
                </a:solidFill>
                <a:latin typeface="Times New Roman"/>
                <a:cs typeface="Times New Roman"/>
              </a:rPr>
              <a:t>rules</a:t>
            </a:r>
            <a:r>
              <a:rPr lang="en-US" spc="-35" dirty="0" smtClean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US" dirty="0" smtClean="0">
                <a:solidFill>
                  <a:srgbClr val="333333"/>
                </a:solidFill>
                <a:latin typeface="Times New Roman"/>
                <a:cs typeface="Times New Roman"/>
              </a:rPr>
              <a:t>defined</a:t>
            </a:r>
            <a:r>
              <a:rPr lang="en-US" spc="-35" dirty="0" smtClean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US" dirty="0" smtClean="0">
                <a:solidFill>
                  <a:srgbClr val="333333"/>
                </a:solidFill>
                <a:latin typeface="Times New Roman"/>
                <a:cs typeface="Times New Roman"/>
              </a:rPr>
              <a:t>for</a:t>
            </a:r>
            <a:r>
              <a:rPr lang="en-US" spc="-35" dirty="0" smtClean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US" dirty="0" smtClean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lang="en-US" spc="-35" dirty="0" smtClean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US" spc="-10" dirty="0" smtClean="0">
                <a:solidFill>
                  <a:srgbClr val="333333"/>
                </a:solidFill>
                <a:latin typeface="Times New Roman"/>
                <a:cs typeface="Times New Roman"/>
              </a:rPr>
              <a:t>constructor.</a:t>
            </a:r>
            <a:endParaRPr lang="en-US" dirty="0" smtClean="0">
              <a:latin typeface="Times New Roman"/>
              <a:cs typeface="Times New Roman"/>
            </a:endParaRPr>
          </a:p>
          <a:p>
            <a:pPr marL="469265" indent="-380365">
              <a:lnSpc>
                <a:spcPct val="100000"/>
              </a:lnSpc>
              <a:spcBef>
                <a:spcPts val="1755"/>
              </a:spcBef>
              <a:buAutoNum type="arabicPeriod"/>
              <a:tabLst>
                <a:tab pos="469265" algn="l"/>
              </a:tabLst>
            </a:pPr>
            <a:r>
              <a:rPr lang="en-US" dirty="0" smtClean="0">
                <a:latin typeface="Times New Roman"/>
                <a:cs typeface="Times New Roman"/>
              </a:rPr>
              <a:t>Constructor</a:t>
            </a:r>
            <a:r>
              <a:rPr lang="en-US" spc="-45" dirty="0" smtClean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name</a:t>
            </a:r>
            <a:r>
              <a:rPr lang="en-US" spc="-45" dirty="0" smtClean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must</a:t>
            </a:r>
            <a:r>
              <a:rPr lang="en-US" spc="-45" dirty="0" smtClean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be</a:t>
            </a:r>
            <a:r>
              <a:rPr lang="en-US" spc="-45" dirty="0" smtClean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the</a:t>
            </a:r>
            <a:r>
              <a:rPr lang="en-US" spc="-45" dirty="0" smtClean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same</a:t>
            </a:r>
            <a:r>
              <a:rPr lang="en-US" spc="-45" dirty="0" smtClean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as</a:t>
            </a:r>
            <a:r>
              <a:rPr lang="en-US" spc="-45" dirty="0" smtClean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its</a:t>
            </a:r>
            <a:r>
              <a:rPr lang="en-US" spc="-45" dirty="0" smtClean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class</a:t>
            </a:r>
            <a:r>
              <a:rPr lang="en-US" spc="-45" dirty="0" smtClean="0">
                <a:latin typeface="Times New Roman"/>
                <a:cs typeface="Times New Roman"/>
              </a:rPr>
              <a:t> </a:t>
            </a:r>
            <a:r>
              <a:rPr lang="en-US" spc="-20" dirty="0" smtClean="0">
                <a:latin typeface="Times New Roman"/>
                <a:cs typeface="Times New Roman"/>
              </a:rPr>
              <a:t>name</a:t>
            </a:r>
            <a:endParaRPr lang="en-US" dirty="0" smtClean="0">
              <a:latin typeface="Times New Roman"/>
              <a:cs typeface="Times New Roman"/>
            </a:endParaRPr>
          </a:p>
          <a:p>
            <a:pPr marL="469265" indent="-380365">
              <a:lnSpc>
                <a:spcPct val="100000"/>
              </a:lnSpc>
              <a:spcBef>
                <a:spcPts val="1080"/>
              </a:spcBef>
              <a:buAutoNum type="arabicPeriod"/>
              <a:tabLst>
                <a:tab pos="469265" algn="l"/>
              </a:tabLst>
            </a:pPr>
            <a:r>
              <a:rPr lang="en-US" dirty="0" smtClean="0">
                <a:latin typeface="Times New Roman"/>
                <a:cs typeface="Times New Roman"/>
              </a:rPr>
              <a:t>A</a:t>
            </a:r>
            <a:r>
              <a:rPr lang="en-US" spc="-100" dirty="0" smtClean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Constructor</a:t>
            </a:r>
            <a:r>
              <a:rPr lang="en-US" spc="-70" dirty="0" smtClean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must</a:t>
            </a:r>
            <a:r>
              <a:rPr lang="en-US" spc="-45" dirty="0" smtClean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have</a:t>
            </a:r>
            <a:r>
              <a:rPr lang="en-US" spc="-50" dirty="0" smtClean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no</a:t>
            </a:r>
            <a:r>
              <a:rPr lang="en-US" spc="-40" dirty="0" smtClean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explicit</a:t>
            </a:r>
            <a:r>
              <a:rPr lang="en-US" spc="-50" dirty="0" smtClean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return</a:t>
            </a:r>
            <a:r>
              <a:rPr lang="en-US" spc="-40" dirty="0" smtClean="0">
                <a:latin typeface="Times New Roman"/>
                <a:cs typeface="Times New Roman"/>
              </a:rPr>
              <a:t> </a:t>
            </a:r>
            <a:r>
              <a:rPr lang="en-US" spc="-20" dirty="0" smtClean="0">
                <a:latin typeface="Times New Roman"/>
                <a:cs typeface="Times New Roman"/>
              </a:rPr>
              <a:t>type</a:t>
            </a:r>
            <a:endParaRPr lang="en-US" dirty="0" smtClean="0">
              <a:latin typeface="Times New Roman"/>
              <a:cs typeface="Times New Roman"/>
            </a:endParaRPr>
          </a:p>
          <a:p>
            <a:pPr marL="469265" indent="-380365">
              <a:lnSpc>
                <a:spcPct val="100000"/>
              </a:lnSpc>
              <a:spcBef>
                <a:spcPts val="1080"/>
              </a:spcBef>
              <a:buAutoNum type="arabicPeriod"/>
              <a:tabLst>
                <a:tab pos="469265" algn="l"/>
              </a:tabLst>
            </a:pPr>
            <a:r>
              <a:rPr lang="en-US" dirty="0" smtClean="0">
                <a:latin typeface="Times New Roman"/>
                <a:cs typeface="Times New Roman"/>
              </a:rPr>
              <a:t>A</a:t>
            </a:r>
            <a:r>
              <a:rPr lang="en-US" spc="-100" dirty="0" smtClean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Java</a:t>
            </a:r>
            <a:r>
              <a:rPr lang="en-US" spc="-70" dirty="0" smtClean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constructor</a:t>
            </a:r>
            <a:r>
              <a:rPr lang="en-US" spc="-40" dirty="0" smtClean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cannot</a:t>
            </a:r>
            <a:r>
              <a:rPr lang="en-US" spc="-45" dirty="0" smtClean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be</a:t>
            </a:r>
            <a:r>
              <a:rPr lang="en-US" spc="-45" dirty="0" smtClean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abstract,</a:t>
            </a:r>
            <a:r>
              <a:rPr lang="en-US" spc="-40" dirty="0" smtClean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static,</a:t>
            </a:r>
            <a:r>
              <a:rPr lang="en-US" spc="-40" dirty="0" smtClean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final,</a:t>
            </a:r>
            <a:r>
              <a:rPr lang="en-US" spc="-40" dirty="0" smtClean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and</a:t>
            </a:r>
            <a:r>
              <a:rPr lang="en-US" spc="-40" dirty="0" smtClean="0">
                <a:latin typeface="Times New Roman"/>
                <a:cs typeface="Times New Roman"/>
              </a:rPr>
              <a:t> </a:t>
            </a:r>
            <a:r>
              <a:rPr lang="en-US" spc="-10" dirty="0" smtClean="0">
                <a:latin typeface="Times New Roman"/>
                <a:cs typeface="Times New Roman"/>
              </a:rPr>
              <a:t>synchronized</a:t>
            </a:r>
            <a:endParaRPr lang="en-US" dirty="0" smtClean="0">
              <a:latin typeface="Times New Roman"/>
              <a:cs typeface="Times New Roman"/>
            </a:endParaRPr>
          </a:p>
          <a:p>
            <a:pPr>
              <a:buFont typeface="Wingdings" pitchFamily="2" charset="2"/>
              <a:buChar char="q"/>
            </a:pPr>
            <a:endParaRPr lang="en-US" dirty="0"/>
          </a:p>
          <a:p>
            <a:pPr>
              <a:buFont typeface="Wingdings" pitchFamily="2" charset="2"/>
              <a:buChar char="q"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57188" y="571500"/>
            <a:ext cx="8358187" cy="5810250"/>
          </a:xfrm>
          <a:prstGeom prst="rect">
            <a:avLst/>
          </a:prstGeom>
          <a:noFill/>
          <a:ln w="5715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717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33191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00" y="349174"/>
            <a:ext cx="8610600" cy="62040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ChangeArrowheads="1"/>
          </p:cNvSpPr>
          <p:nvPr/>
        </p:nvSpPr>
        <p:spPr bwMode="auto">
          <a:xfrm>
            <a:off x="500063" y="642938"/>
            <a:ext cx="28975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 smtClean="0">
                <a:latin typeface="Arial"/>
                <a:cs typeface="Arial"/>
              </a:rPr>
              <a:t>Java</a:t>
            </a:r>
            <a:r>
              <a:rPr lang="en-US" b="1" spc="-70" dirty="0" smtClean="0">
                <a:latin typeface="Arial"/>
                <a:cs typeface="Arial"/>
              </a:rPr>
              <a:t> </a:t>
            </a:r>
            <a:r>
              <a:rPr lang="en-US" b="1" dirty="0" smtClean="0">
                <a:latin typeface="Arial"/>
                <a:cs typeface="Arial"/>
              </a:rPr>
              <a:t>Default</a:t>
            </a:r>
            <a:r>
              <a:rPr lang="en-US" b="1" spc="-65" dirty="0" smtClean="0">
                <a:latin typeface="Arial"/>
                <a:cs typeface="Arial"/>
              </a:rPr>
              <a:t> </a:t>
            </a:r>
            <a:r>
              <a:rPr lang="en-US" b="1" spc="-10" dirty="0" smtClean="0">
                <a:latin typeface="Arial"/>
                <a:cs typeface="Arial"/>
              </a:rPr>
              <a:t>Constructor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1269" name="Rectangle 4"/>
          <p:cNvSpPr>
            <a:spLocks noChangeArrowheads="1"/>
          </p:cNvSpPr>
          <p:nvPr/>
        </p:nvSpPr>
        <p:spPr bwMode="auto">
          <a:xfrm>
            <a:off x="533400" y="1371600"/>
            <a:ext cx="7643812" cy="1913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20" dirty="0" smtClean="0">
                <a:solidFill>
                  <a:srgbClr val="222222"/>
                </a:solidFill>
                <a:latin typeface="Times New Roman"/>
                <a:cs typeface="Times New Roman"/>
              </a:rPr>
              <a:t>A</a:t>
            </a:r>
            <a:r>
              <a:rPr lang="en-US" spc="-85" dirty="0" smtClean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dirty="0" smtClean="0">
                <a:solidFill>
                  <a:srgbClr val="222222"/>
                </a:solidFill>
                <a:latin typeface="Times New Roman"/>
                <a:cs typeface="Times New Roman"/>
              </a:rPr>
              <a:t>constructor</a:t>
            </a:r>
            <a:r>
              <a:rPr lang="en-US" spc="-35" dirty="0" smtClean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dirty="0" smtClean="0">
                <a:solidFill>
                  <a:srgbClr val="222222"/>
                </a:solidFill>
                <a:latin typeface="Times New Roman"/>
                <a:cs typeface="Times New Roman"/>
              </a:rPr>
              <a:t>is</a:t>
            </a:r>
            <a:r>
              <a:rPr lang="en-US" spc="-25" dirty="0" smtClean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dirty="0" smtClean="0">
                <a:solidFill>
                  <a:srgbClr val="222222"/>
                </a:solidFill>
                <a:latin typeface="Times New Roman"/>
                <a:cs typeface="Times New Roman"/>
              </a:rPr>
              <a:t>called</a:t>
            </a:r>
            <a:r>
              <a:rPr lang="en-US" spc="-20" dirty="0" smtClean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dirty="0" smtClean="0">
                <a:solidFill>
                  <a:srgbClr val="222222"/>
                </a:solidFill>
                <a:latin typeface="Times New Roman"/>
                <a:cs typeface="Times New Roman"/>
              </a:rPr>
              <a:t>"Default</a:t>
            </a:r>
            <a:r>
              <a:rPr lang="en-US" spc="-20" dirty="0" smtClean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dirty="0" smtClean="0">
                <a:solidFill>
                  <a:srgbClr val="222222"/>
                </a:solidFill>
                <a:latin typeface="Times New Roman"/>
                <a:cs typeface="Times New Roman"/>
              </a:rPr>
              <a:t>Constructor"</a:t>
            </a:r>
            <a:r>
              <a:rPr lang="en-US" spc="-25" dirty="0" smtClean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dirty="0" smtClean="0">
                <a:solidFill>
                  <a:srgbClr val="222222"/>
                </a:solidFill>
                <a:latin typeface="Times New Roman"/>
                <a:cs typeface="Times New Roman"/>
              </a:rPr>
              <a:t>when</a:t>
            </a:r>
            <a:r>
              <a:rPr lang="en-US" spc="-20" dirty="0" smtClean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dirty="0" smtClean="0">
                <a:solidFill>
                  <a:srgbClr val="222222"/>
                </a:solidFill>
                <a:latin typeface="Times New Roman"/>
                <a:cs typeface="Times New Roman"/>
              </a:rPr>
              <a:t>it</a:t>
            </a:r>
            <a:r>
              <a:rPr lang="en-US" spc="-25" dirty="0" smtClean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dirty="0" smtClean="0">
                <a:solidFill>
                  <a:srgbClr val="222222"/>
                </a:solidFill>
                <a:latin typeface="Times New Roman"/>
                <a:cs typeface="Times New Roman"/>
              </a:rPr>
              <a:t>doesn't</a:t>
            </a:r>
            <a:r>
              <a:rPr lang="en-US" spc="-20" dirty="0" smtClean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dirty="0" smtClean="0">
                <a:solidFill>
                  <a:srgbClr val="222222"/>
                </a:solidFill>
                <a:latin typeface="Times New Roman"/>
                <a:cs typeface="Times New Roman"/>
              </a:rPr>
              <a:t>have</a:t>
            </a:r>
            <a:r>
              <a:rPr lang="en-US" spc="-25" dirty="0" smtClean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dirty="0" smtClean="0">
                <a:solidFill>
                  <a:srgbClr val="222222"/>
                </a:solidFill>
                <a:latin typeface="Times New Roman"/>
                <a:cs typeface="Times New Roman"/>
              </a:rPr>
              <a:t>any</a:t>
            </a:r>
            <a:r>
              <a:rPr lang="en-US" spc="-20" dirty="0" smtClean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pc="-10" dirty="0" smtClean="0">
                <a:solidFill>
                  <a:srgbClr val="222222"/>
                </a:solidFill>
                <a:latin typeface="Times New Roman"/>
                <a:cs typeface="Times New Roman"/>
              </a:rPr>
              <a:t>parameter.</a:t>
            </a:r>
            <a:endParaRPr lang="en-US" dirty="0" smtClean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695"/>
              </a:spcBef>
            </a:pPr>
            <a:r>
              <a:rPr lang="en-US" dirty="0" smtClean="0">
                <a:solidFill>
                  <a:srgbClr val="222222"/>
                </a:solidFill>
                <a:latin typeface="Times New Roman"/>
                <a:cs typeface="Times New Roman"/>
              </a:rPr>
              <a:t>Syntax</a:t>
            </a:r>
            <a:r>
              <a:rPr lang="en-US" spc="-45" dirty="0" smtClean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dirty="0" smtClean="0">
                <a:solidFill>
                  <a:srgbClr val="222222"/>
                </a:solidFill>
                <a:latin typeface="Times New Roman"/>
                <a:cs typeface="Times New Roman"/>
              </a:rPr>
              <a:t>of</a:t>
            </a:r>
            <a:r>
              <a:rPr lang="en-US" spc="-45" dirty="0" smtClean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dirty="0" smtClean="0">
                <a:solidFill>
                  <a:srgbClr val="222222"/>
                </a:solidFill>
                <a:latin typeface="Times New Roman"/>
                <a:cs typeface="Times New Roman"/>
              </a:rPr>
              <a:t>default</a:t>
            </a:r>
            <a:r>
              <a:rPr lang="en-US" spc="-50" dirty="0" smtClean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pc="-10" dirty="0" smtClean="0">
                <a:solidFill>
                  <a:srgbClr val="222222"/>
                </a:solidFill>
                <a:latin typeface="Times New Roman"/>
                <a:cs typeface="Times New Roman"/>
              </a:rPr>
              <a:t>constructor:</a:t>
            </a:r>
            <a:endParaRPr lang="en-US" dirty="0" smtClean="0">
              <a:latin typeface="Times New Roman"/>
              <a:cs typeface="Times New Roman"/>
            </a:endParaRPr>
          </a:p>
          <a:p>
            <a:pPr marL="107950">
              <a:lnSpc>
                <a:spcPct val="100000"/>
              </a:lnSpc>
              <a:spcBef>
                <a:spcPts val="1460"/>
              </a:spcBef>
            </a:pPr>
            <a:r>
              <a:rPr lang="en-US" spc="-10" dirty="0" smtClean="0">
                <a:solidFill>
                  <a:srgbClr val="222222"/>
                </a:solidFill>
                <a:latin typeface="Times New Roman"/>
                <a:cs typeface="Times New Roman"/>
              </a:rPr>
              <a:t>&lt;</a:t>
            </a:r>
            <a:r>
              <a:rPr lang="en-US" spc="-10" dirty="0" err="1" smtClean="0">
                <a:solidFill>
                  <a:srgbClr val="222222"/>
                </a:solidFill>
                <a:latin typeface="Times New Roman"/>
                <a:cs typeface="Times New Roman"/>
              </a:rPr>
              <a:t>class_name</a:t>
            </a:r>
            <a:r>
              <a:rPr lang="en-US" spc="-10" dirty="0" smtClean="0">
                <a:solidFill>
                  <a:srgbClr val="222222"/>
                </a:solidFill>
                <a:latin typeface="Times New Roman"/>
                <a:cs typeface="Times New Roman"/>
              </a:rPr>
              <a:t>&gt;()</a:t>
            </a:r>
            <a:endParaRPr lang="en-US" dirty="0" smtClean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75"/>
              </a:spcBef>
            </a:pPr>
            <a:endParaRPr lang="en-US" dirty="0" smtClean="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lang="en-US" dirty="0" smtClean="0">
                <a:solidFill>
                  <a:srgbClr val="222222"/>
                </a:solidFill>
                <a:latin typeface="Times New Roman"/>
                <a:cs typeface="Times New Roman"/>
              </a:rPr>
              <a:t>{</a:t>
            </a:r>
            <a:r>
              <a:rPr lang="en-US" spc="360" dirty="0" smtClean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pc="-50" dirty="0" smtClean="0">
                <a:solidFill>
                  <a:srgbClr val="222222"/>
                </a:solidFill>
                <a:latin typeface="Times New Roman"/>
                <a:cs typeface="Times New Roman"/>
              </a:rPr>
              <a:t>}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57188" y="571500"/>
            <a:ext cx="8358187" cy="5810250"/>
          </a:xfrm>
          <a:prstGeom prst="rect">
            <a:avLst/>
          </a:prstGeom>
          <a:noFill/>
          <a:ln w="5715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11271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33191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428624" y="642938"/>
            <a:ext cx="5591175" cy="357187"/>
          </a:xfrm>
          <a:prstGeom prst="rect">
            <a:avLst/>
          </a:prstGeom>
          <a:noFill/>
          <a:ln w="38100">
            <a:solidFill>
              <a:srgbClr val="62C5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6" y="682277"/>
            <a:ext cx="1464945" cy="2436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solidFill>
                  <a:srgbClr val="006699"/>
                </a:solidFill>
                <a:latin typeface="Times New Roman"/>
                <a:cs typeface="Times New Roman"/>
              </a:rPr>
              <a:t>public</a:t>
            </a:r>
            <a:r>
              <a:rPr sz="1500" b="1" spc="-30" dirty="0">
                <a:solidFill>
                  <a:srgbClr val="006699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6699"/>
                </a:solidFill>
                <a:latin typeface="Times New Roman"/>
                <a:cs typeface="Times New Roman"/>
              </a:rPr>
              <a:t>class</a:t>
            </a:r>
            <a:r>
              <a:rPr sz="1500" b="1" spc="-15" dirty="0">
                <a:solidFill>
                  <a:srgbClr val="006699"/>
                </a:solidFill>
                <a:latin typeface="Times New Roman"/>
                <a:cs typeface="Times New Roman"/>
              </a:rPr>
              <a:t> </a:t>
            </a:r>
            <a:r>
              <a:rPr sz="1500" spc="-10" dirty="0">
                <a:solidFill>
                  <a:srgbClr val="000000"/>
                </a:solidFill>
                <a:latin typeface="Times New Roman"/>
                <a:cs typeface="Times New Roman"/>
              </a:rPr>
              <a:t>Bike1</a:t>
            </a:r>
            <a:endParaRPr sz="15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4725" y="939572"/>
            <a:ext cx="2921635" cy="3600345"/>
          </a:xfrm>
          <a:prstGeom prst="rect">
            <a:avLst/>
          </a:prstGeom>
        </p:spPr>
        <p:txBody>
          <a:bodyPr vert="horz" wrap="square" lIns="0" tIns="136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75"/>
              </a:spcBef>
            </a:pPr>
            <a:r>
              <a:rPr sz="1500" spc="-50" dirty="0">
                <a:latin typeface="Times New Roman"/>
                <a:cs typeface="Times New Roman"/>
              </a:rPr>
              <a:t>{</a:t>
            </a:r>
            <a:endParaRPr sz="1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75"/>
              </a:spcBef>
            </a:pPr>
            <a:r>
              <a:rPr sz="1500" spc="-10" dirty="0">
                <a:latin typeface="Times New Roman"/>
                <a:cs typeface="Times New Roman"/>
              </a:rPr>
              <a:t>Bike1()</a:t>
            </a:r>
            <a:endParaRPr sz="1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75"/>
              </a:spcBef>
            </a:pPr>
            <a:r>
              <a:rPr sz="1500" spc="-50" dirty="0">
                <a:latin typeface="Times New Roman"/>
                <a:cs typeface="Times New Roman"/>
              </a:rPr>
              <a:t>{</a:t>
            </a:r>
            <a:endParaRPr sz="1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75"/>
              </a:spcBef>
            </a:pPr>
            <a:r>
              <a:rPr sz="1500" dirty="0">
                <a:latin typeface="Times New Roman"/>
                <a:cs typeface="Times New Roman"/>
              </a:rPr>
              <a:t>System.out.println(</a:t>
            </a:r>
            <a:r>
              <a:rPr sz="1500" dirty="0">
                <a:solidFill>
                  <a:srgbClr val="0000FF"/>
                </a:solidFill>
                <a:latin typeface="Times New Roman"/>
                <a:cs typeface="Times New Roman"/>
              </a:rPr>
              <a:t>"Bike</a:t>
            </a:r>
            <a:r>
              <a:rPr sz="1500" spc="-2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0000FF"/>
                </a:solidFill>
                <a:latin typeface="Times New Roman"/>
                <a:cs typeface="Times New Roman"/>
              </a:rPr>
              <a:t>is</a:t>
            </a:r>
            <a:r>
              <a:rPr sz="1500" spc="-1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500" spc="-10" dirty="0">
                <a:solidFill>
                  <a:srgbClr val="0000FF"/>
                </a:solidFill>
                <a:latin typeface="Times New Roman"/>
                <a:cs typeface="Times New Roman"/>
              </a:rPr>
              <a:t>created"</a:t>
            </a:r>
            <a:r>
              <a:rPr sz="1500" spc="-10" dirty="0">
                <a:latin typeface="Times New Roman"/>
                <a:cs typeface="Times New Roman"/>
              </a:rPr>
              <a:t>);</a:t>
            </a:r>
            <a:endParaRPr sz="1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75"/>
              </a:spcBef>
            </a:pPr>
            <a:r>
              <a:rPr sz="1500" spc="-50" dirty="0">
                <a:latin typeface="Times New Roman"/>
                <a:cs typeface="Times New Roman"/>
              </a:rPr>
              <a:t>}</a:t>
            </a:r>
            <a:endParaRPr sz="1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75"/>
              </a:spcBef>
            </a:pPr>
            <a:r>
              <a:rPr sz="1500" b="1" dirty="0">
                <a:solidFill>
                  <a:srgbClr val="006699"/>
                </a:solidFill>
                <a:latin typeface="Times New Roman"/>
                <a:cs typeface="Times New Roman"/>
              </a:rPr>
              <a:t>public</a:t>
            </a:r>
            <a:r>
              <a:rPr sz="1500" b="1" spc="-15" dirty="0">
                <a:solidFill>
                  <a:srgbClr val="006699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6699"/>
                </a:solidFill>
                <a:latin typeface="Times New Roman"/>
                <a:cs typeface="Times New Roman"/>
              </a:rPr>
              <a:t>static</a:t>
            </a:r>
            <a:r>
              <a:rPr sz="1500" b="1" spc="-10" dirty="0">
                <a:solidFill>
                  <a:srgbClr val="006699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6699"/>
                </a:solidFill>
                <a:latin typeface="Times New Roman"/>
                <a:cs typeface="Times New Roman"/>
              </a:rPr>
              <a:t>void</a:t>
            </a:r>
            <a:r>
              <a:rPr sz="1500" b="1" spc="-15" dirty="0">
                <a:solidFill>
                  <a:srgbClr val="006699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main(String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args[])</a:t>
            </a:r>
            <a:endParaRPr sz="1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75"/>
              </a:spcBef>
            </a:pPr>
            <a:r>
              <a:rPr sz="1500" spc="-50" dirty="0">
                <a:latin typeface="Times New Roman"/>
                <a:cs typeface="Times New Roman"/>
              </a:rPr>
              <a:t>{</a:t>
            </a:r>
            <a:endParaRPr sz="1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75"/>
              </a:spcBef>
            </a:pPr>
            <a:r>
              <a:rPr sz="1500" dirty="0">
                <a:latin typeface="Times New Roman"/>
                <a:cs typeface="Times New Roman"/>
              </a:rPr>
              <a:t>Bike1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b=</a:t>
            </a:r>
            <a:r>
              <a:rPr sz="1500" b="1" dirty="0">
                <a:solidFill>
                  <a:srgbClr val="006699"/>
                </a:solidFill>
                <a:latin typeface="Times New Roman"/>
                <a:cs typeface="Times New Roman"/>
              </a:rPr>
              <a:t>new</a:t>
            </a:r>
            <a:r>
              <a:rPr sz="1500" b="1" spc="-30" dirty="0">
                <a:solidFill>
                  <a:srgbClr val="006699"/>
                </a:solidFill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Bike1();</a:t>
            </a:r>
            <a:endParaRPr sz="1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75"/>
              </a:spcBef>
            </a:pPr>
            <a:r>
              <a:rPr sz="1500" spc="-50" dirty="0">
                <a:latin typeface="Times New Roman"/>
                <a:cs typeface="Times New Roman"/>
              </a:rPr>
              <a:t>}</a:t>
            </a:r>
            <a:endParaRPr sz="1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75"/>
              </a:spcBef>
            </a:pPr>
            <a:r>
              <a:rPr sz="1500" spc="-50" dirty="0">
                <a:latin typeface="Times New Roman"/>
                <a:cs typeface="Times New Roman"/>
              </a:rPr>
              <a:t>}</a:t>
            </a:r>
            <a:endParaRPr sz="15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33025" y="1463941"/>
            <a:ext cx="152400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Bike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is</a:t>
            </a:r>
            <a:r>
              <a:rPr sz="1800" spc="-10" dirty="0">
                <a:latin typeface="Arial MT"/>
                <a:cs typeface="Arial MT"/>
              </a:rPr>
              <a:t> created</a:t>
            </a:r>
            <a:endParaRPr sz="18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ChangeArrowheads="1"/>
          </p:cNvSpPr>
          <p:nvPr/>
        </p:nvSpPr>
        <p:spPr bwMode="auto">
          <a:xfrm>
            <a:off x="609600" y="1447800"/>
            <a:ext cx="7858125" cy="2403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79095" marR="5080" indent="-367030">
              <a:lnSpc>
                <a:spcPct val="114599"/>
              </a:lnSpc>
              <a:spcBef>
                <a:spcPts val="100"/>
              </a:spcBef>
              <a:buFont typeface="Arial MT"/>
              <a:buChar char="●"/>
              <a:tabLst>
                <a:tab pos="379095" algn="l"/>
                <a:tab pos="675640" algn="l"/>
                <a:tab pos="1994535" algn="l"/>
                <a:tab pos="2740025" algn="l"/>
                <a:tab pos="3255645" algn="l"/>
                <a:tab pos="3528060" algn="l"/>
                <a:tab pos="4463415" algn="l"/>
                <a:tab pos="5390515" algn="l"/>
                <a:tab pos="5748020" algn="l"/>
                <a:tab pos="7056755" algn="l"/>
                <a:tab pos="7378065" algn="l"/>
                <a:tab pos="8129270" algn="l"/>
              </a:tabLst>
            </a:pPr>
            <a:r>
              <a:rPr lang="en-US" spc="-50" dirty="0">
                <a:solidFill>
                  <a:srgbClr val="333333"/>
                </a:solidFill>
                <a:latin typeface="Roboto"/>
                <a:cs typeface="Roboto"/>
              </a:rPr>
              <a:t>A</a:t>
            </a:r>
            <a:r>
              <a:rPr lang="en-US" dirty="0">
                <a:solidFill>
                  <a:srgbClr val="333333"/>
                </a:solidFill>
                <a:latin typeface="Roboto"/>
                <a:cs typeface="Roboto"/>
              </a:rPr>
              <a:t>	</a:t>
            </a:r>
            <a:r>
              <a:rPr lang="en-US" spc="-10" dirty="0">
                <a:solidFill>
                  <a:srgbClr val="333333"/>
                </a:solidFill>
                <a:latin typeface="Roboto"/>
                <a:cs typeface="Roboto"/>
              </a:rPr>
              <a:t>constructor</a:t>
            </a:r>
            <a:r>
              <a:rPr lang="en-US" dirty="0">
                <a:solidFill>
                  <a:srgbClr val="333333"/>
                </a:solidFill>
                <a:latin typeface="Roboto"/>
                <a:cs typeface="Roboto"/>
              </a:rPr>
              <a:t>	</a:t>
            </a:r>
            <a:r>
              <a:rPr lang="en-US" spc="-10" dirty="0">
                <a:solidFill>
                  <a:srgbClr val="333333"/>
                </a:solidFill>
                <a:latin typeface="Roboto"/>
                <a:cs typeface="Roboto"/>
              </a:rPr>
              <a:t>which</a:t>
            </a:r>
            <a:r>
              <a:rPr lang="en-US" dirty="0">
                <a:solidFill>
                  <a:srgbClr val="333333"/>
                </a:solidFill>
                <a:latin typeface="Roboto"/>
                <a:cs typeface="Roboto"/>
              </a:rPr>
              <a:t>	</a:t>
            </a:r>
            <a:r>
              <a:rPr lang="en-US" spc="-25" dirty="0">
                <a:solidFill>
                  <a:srgbClr val="333333"/>
                </a:solidFill>
                <a:latin typeface="Roboto"/>
                <a:cs typeface="Roboto"/>
              </a:rPr>
              <a:t>has</a:t>
            </a:r>
            <a:r>
              <a:rPr lang="en-US" dirty="0">
                <a:solidFill>
                  <a:srgbClr val="333333"/>
                </a:solidFill>
                <a:latin typeface="Roboto"/>
                <a:cs typeface="Roboto"/>
              </a:rPr>
              <a:t>	</a:t>
            </a:r>
            <a:r>
              <a:rPr lang="en-US" spc="-50" dirty="0">
                <a:solidFill>
                  <a:srgbClr val="333333"/>
                </a:solidFill>
                <a:latin typeface="Roboto"/>
                <a:cs typeface="Roboto"/>
              </a:rPr>
              <a:t>a</a:t>
            </a:r>
            <a:r>
              <a:rPr lang="en-US" dirty="0">
                <a:solidFill>
                  <a:srgbClr val="333333"/>
                </a:solidFill>
                <a:latin typeface="Roboto"/>
                <a:cs typeface="Roboto"/>
              </a:rPr>
              <a:t>	</a:t>
            </a:r>
            <a:r>
              <a:rPr lang="en-US" spc="-10" dirty="0">
                <a:solidFill>
                  <a:srgbClr val="333333"/>
                </a:solidFill>
                <a:latin typeface="Roboto"/>
                <a:cs typeface="Roboto"/>
              </a:rPr>
              <a:t>specific</a:t>
            </a:r>
            <a:r>
              <a:rPr lang="en-US" dirty="0">
                <a:solidFill>
                  <a:srgbClr val="333333"/>
                </a:solidFill>
                <a:latin typeface="Roboto"/>
                <a:cs typeface="Roboto"/>
              </a:rPr>
              <a:t>	</a:t>
            </a:r>
            <a:r>
              <a:rPr lang="en-US" spc="-10" dirty="0">
                <a:solidFill>
                  <a:srgbClr val="333333"/>
                </a:solidFill>
                <a:latin typeface="Roboto"/>
                <a:cs typeface="Roboto"/>
              </a:rPr>
              <a:t>number</a:t>
            </a:r>
            <a:r>
              <a:rPr lang="en-US" dirty="0">
                <a:solidFill>
                  <a:srgbClr val="333333"/>
                </a:solidFill>
                <a:latin typeface="Roboto"/>
                <a:cs typeface="Roboto"/>
              </a:rPr>
              <a:t>	</a:t>
            </a:r>
            <a:r>
              <a:rPr lang="en-US" spc="-25" dirty="0">
                <a:solidFill>
                  <a:srgbClr val="333333"/>
                </a:solidFill>
                <a:latin typeface="Roboto"/>
                <a:cs typeface="Roboto"/>
              </a:rPr>
              <a:t>of</a:t>
            </a:r>
            <a:r>
              <a:rPr lang="en-US" dirty="0">
                <a:solidFill>
                  <a:srgbClr val="333333"/>
                </a:solidFill>
                <a:latin typeface="Roboto"/>
                <a:cs typeface="Roboto"/>
              </a:rPr>
              <a:t>	</a:t>
            </a:r>
            <a:r>
              <a:rPr lang="en-US" spc="-10" dirty="0">
                <a:solidFill>
                  <a:srgbClr val="333333"/>
                </a:solidFill>
                <a:latin typeface="Roboto"/>
                <a:cs typeface="Roboto"/>
              </a:rPr>
              <a:t>parameters</a:t>
            </a:r>
            <a:r>
              <a:rPr lang="en-US" dirty="0">
                <a:solidFill>
                  <a:srgbClr val="333333"/>
                </a:solidFill>
                <a:latin typeface="Roboto"/>
                <a:cs typeface="Roboto"/>
              </a:rPr>
              <a:t>	</a:t>
            </a:r>
            <a:r>
              <a:rPr lang="en-US" spc="-25" dirty="0">
                <a:solidFill>
                  <a:srgbClr val="333333"/>
                </a:solidFill>
                <a:latin typeface="Roboto"/>
                <a:cs typeface="Roboto"/>
              </a:rPr>
              <a:t>is</a:t>
            </a:r>
            <a:r>
              <a:rPr lang="en-US" dirty="0">
                <a:solidFill>
                  <a:srgbClr val="333333"/>
                </a:solidFill>
                <a:latin typeface="Roboto"/>
                <a:cs typeface="Roboto"/>
              </a:rPr>
              <a:t>	</a:t>
            </a:r>
            <a:r>
              <a:rPr lang="en-US" spc="-10" dirty="0">
                <a:solidFill>
                  <a:srgbClr val="333333"/>
                </a:solidFill>
                <a:latin typeface="Roboto"/>
                <a:cs typeface="Roboto"/>
              </a:rPr>
              <a:t>called</a:t>
            </a:r>
            <a:r>
              <a:rPr lang="en-US" dirty="0">
                <a:solidFill>
                  <a:srgbClr val="333333"/>
                </a:solidFill>
                <a:latin typeface="Roboto"/>
                <a:cs typeface="Roboto"/>
              </a:rPr>
              <a:t>	</a:t>
            </a:r>
            <a:r>
              <a:rPr lang="en-US" spc="-50" dirty="0">
                <a:solidFill>
                  <a:srgbClr val="333333"/>
                </a:solidFill>
                <a:latin typeface="Roboto"/>
                <a:cs typeface="Roboto"/>
              </a:rPr>
              <a:t>a </a:t>
            </a:r>
            <a:r>
              <a:rPr lang="en-US" spc="-10" dirty="0">
                <a:solidFill>
                  <a:srgbClr val="333333"/>
                </a:solidFill>
                <a:latin typeface="Roboto"/>
                <a:cs typeface="Roboto"/>
              </a:rPr>
              <a:t>parameterized</a:t>
            </a:r>
            <a:r>
              <a:rPr lang="en-US" spc="-10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lang="en-US" spc="-10" dirty="0">
                <a:solidFill>
                  <a:srgbClr val="333333"/>
                </a:solidFill>
                <a:latin typeface="Roboto"/>
                <a:cs typeface="Roboto"/>
              </a:rPr>
              <a:t>constructor.</a:t>
            </a:r>
            <a:endParaRPr lang="en-US" dirty="0">
              <a:latin typeface="Roboto"/>
              <a:cs typeface="Roboto"/>
            </a:endParaRPr>
          </a:p>
          <a:p>
            <a:pPr marL="379095">
              <a:lnSpc>
                <a:spcPct val="100000"/>
              </a:lnSpc>
              <a:spcBef>
                <a:spcPts val="1710"/>
              </a:spcBef>
            </a:pPr>
            <a:r>
              <a:rPr lang="en-US" sz="1900" b="1" dirty="0" smtClean="0">
                <a:solidFill>
                  <a:srgbClr val="610B4B"/>
                </a:solidFill>
                <a:latin typeface="Arial"/>
                <a:cs typeface="Arial"/>
              </a:rPr>
              <a:t>Why</a:t>
            </a:r>
            <a:r>
              <a:rPr lang="en-US" sz="1900" b="1" spc="-55" dirty="0" smtClean="0">
                <a:solidFill>
                  <a:srgbClr val="610B4B"/>
                </a:solidFill>
                <a:latin typeface="Arial"/>
                <a:cs typeface="Arial"/>
              </a:rPr>
              <a:t> </a:t>
            </a:r>
            <a:r>
              <a:rPr lang="en-US" sz="1900" b="1" dirty="0" smtClean="0">
                <a:solidFill>
                  <a:srgbClr val="610B4B"/>
                </a:solidFill>
                <a:latin typeface="Arial"/>
                <a:cs typeface="Arial"/>
              </a:rPr>
              <a:t>use</a:t>
            </a:r>
            <a:r>
              <a:rPr lang="en-US" sz="1900" b="1" spc="-55" dirty="0" smtClean="0">
                <a:solidFill>
                  <a:srgbClr val="610B4B"/>
                </a:solidFill>
                <a:latin typeface="Arial"/>
                <a:cs typeface="Arial"/>
              </a:rPr>
              <a:t> </a:t>
            </a:r>
            <a:r>
              <a:rPr lang="en-US" sz="1900" b="1" dirty="0" smtClean="0">
                <a:solidFill>
                  <a:srgbClr val="610B4B"/>
                </a:solidFill>
                <a:latin typeface="Arial"/>
                <a:cs typeface="Arial"/>
              </a:rPr>
              <a:t>the</a:t>
            </a:r>
            <a:r>
              <a:rPr lang="en-US" sz="1900" b="1" spc="-50" dirty="0" smtClean="0">
                <a:solidFill>
                  <a:srgbClr val="610B4B"/>
                </a:solidFill>
                <a:latin typeface="Arial"/>
                <a:cs typeface="Arial"/>
              </a:rPr>
              <a:t> </a:t>
            </a:r>
            <a:r>
              <a:rPr lang="en-US" sz="1900" b="1" spc="-10" dirty="0" smtClean="0">
                <a:solidFill>
                  <a:srgbClr val="610B4B"/>
                </a:solidFill>
                <a:latin typeface="Arial"/>
                <a:cs typeface="Arial"/>
              </a:rPr>
              <a:t>parameterized</a:t>
            </a:r>
            <a:r>
              <a:rPr lang="en-US" sz="1900" b="1" spc="-55" dirty="0" smtClean="0">
                <a:solidFill>
                  <a:srgbClr val="610B4B"/>
                </a:solidFill>
                <a:latin typeface="Arial"/>
                <a:cs typeface="Arial"/>
              </a:rPr>
              <a:t> </a:t>
            </a:r>
            <a:r>
              <a:rPr lang="en-US" sz="1900" b="1" spc="-10" dirty="0" smtClean="0">
                <a:solidFill>
                  <a:srgbClr val="610B4B"/>
                </a:solidFill>
                <a:latin typeface="Arial"/>
                <a:cs typeface="Arial"/>
              </a:rPr>
              <a:t>constructor?</a:t>
            </a:r>
            <a:endParaRPr lang="en-US" sz="1900" dirty="0" smtClean="0">
              <a:latin typeface="Arial"/>
              <a:cs typeface="Arial"/>
            </a:endParaRPr>
          </a:p>
          <a:p>
            <a:pPr marL="379095" marR="20320" indent="-367030">
              <a:lnSpc>
                <a:spcPct val="115700"/>
              </a:lnSpc>
              <a:spcBef>
                <a:spcPts val="1585"/>
              </a:spcBef>
              <a:buFont typeface="Arial MT"/>
              <a:buChar char="●"/>
              <a:tabLst>
                <a:tab pos="379095" algn="l"/>
              </a:tabLst>
            </a:pPr>
            <a:r>
              <a:rPr lang="en-US" dirty="0">
                <a:solidFill>
                  <a:srgbClr val="333333"/>
                </a:solidFill>
                <a:latin typeface="Roboto"/>
                <a:cs typeface="Roboto"/>
              </a:rPr>
              <a:t>The</a:t>
            </a:r>
            <a:r>
              <a:rPr lang="en-US" spc="6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lang="en-US" spc="-10" dirty="0">
                <a:solidFill>
                  <a:srgbClr val="333333"/>
                </a:solidFill>
                <a:latin typeface="Roboto"/>
                <a:cs typeface="Roboto"/>
              </a:rPr>
              <a:t>parameterized</a:t>
            </a:r>
            <a:r>
              <a:rPr lang="en-US" spc="6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lang="en-US" spc="-10" dirty="0">
                <a:solidFill>
                  <a:srgbClr val="333333"/>
                </a:solidFill>
                <a:latin typeface="Roboto"/>
                <a:cs typeface="Roboto"/>
              </a:rPr>
              <a:t>constructor</a:t>
            </a:r>
            <a:r>
              <a:rPr lang="en-US" spc="6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lang="en-US" dirty="0">
                <a:solidFill>
                  <a:srgbClr val="333333"/>
                </a:solidFill>
                <a:latin typeface="Roboto"/>
                <a:cs typeface="Roboto"/>
              </a:rPr>
              <a:t>is</a:t>
            </a:r>
            <a:r>
              <a:rPr lang="en-US" spc="6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lang="en-US" dirty="0">
                <a:solidFill>
                  <a:srgbClr val="333333"/>
                </a:solidFill>
                <a:latin typeface="Roboto"/>
                <a:cs typeface="Roboto"/>
              </a:rPr>
              <a:t>used</a:t>
            </a:r>
            <a:r>
              <a:rPr lang="en-US" spc="6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lang="en-US" dirty="0">
                <a:solidFill>
                  <a:srgbClr val="333333"/>
                </a:solidFill>
                <a:latin typeface="Roboto"/>
                <a:cs typeface="Roboto"/>
              </a:rPr>
              <a:t>to</a:t>
            </a:r>
            <a:r>
              <a:rPr lang="en-US" spc="6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lang="en-US" dirty="0">
                <a:solidFill>
                  <a:srgbClr val="333333"/>
                </a:solidFill>
                <a:latin typeface="Roboto"/>
                <a:cs typeface="Roboto"/>
              </a:rPr>
              <a:t>provide</a:t>
            </a:r>
            <a:r>
              <a:rPr lang="en-US" spc="6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lang="en-US" dirty="0">
                <a:solidFill>
                  <a:srgbClr val="333333"/>
                </a:solidFill>
                <a:latin typeface="Roboto"/>
                <a:cs typeface="Roboto"/>
              </a:rPr>
              <a:t>different</a:t>
            </a:r>
            <a:r>
              <a:rPr lang="en-US" spc="6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lang="en-US" dirty="0">
                <a:solidFill>
                  <a:srgbClr val="333333"/>
                </a:solidFill>
                <a:latin typeface="Roboto"/>
                <a:cs typeface="Roboto"/>
              </a:rPr>
              <a:t>values</a:t>
            </a:r>
            <a:r>
              <a:rPr lang="en-US" spc="6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lang="en-US" dirty="0">
                <a:solidFill>
                  <a:srgbClr val="333333"/>
                </a:solidFill>
                <a:latin typeface="Roboto"/>
                <a:cs typeface="Roboto"/>
              </a:rPr>
              <a:t>to</a:t>
            </a:r>
            <a:r>
              <a:rPr lang="en-US" spc="6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lang="en-US" spc="-10" dirty="0">
                <a:solidFill>
                  <a:srgbClr val="333333"/>
                </a:solidFill>
                <a:latin typeface="Roboto"/>
                <a:cs typeface="Roboto"/>
              </a:rPr>
              <a:t>distinct objects.</a:t>
            </a:r>
            <a:endParaRPr lang="en-US" dirty="0">
              <a:latin typeface="Roboto"/>
              <a:cs typeface="Roboto"/>
            </a:endParaRPr>
          </a:p>
          <a:p>
            <a:pPr marL="379095" indent="-366395">
              <a:lnSpc>
                <a:spcPct val="100000"/>
              </a:lnSpc>
              <a:spcBef>
                <a:spcPts val="315"/>
              </a:spcBef>
              <a:buFont typeface="Arial MT"/>
              <a:buChar char="●"/>
              <a:tabLst>
                <a:tab pos="379095" algn="l"/>
              </a:tabLst>
            </a:pPr>
            <a:r>
              <a:rPr lang="en-US" spc="-20" dirty="0">
                <a:solidFill>
                  <a:srgbClr val="333333"/>
                </a:solidFill>
                <a:latin typeface="Roboto"/>
                <a:cs typeface="Roboto"/>
              </a:rPr>
              <a:t>However,</a:t>
            </a:r>
            <a:r>
              <a:rPr lang="en-US" spc="-6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lang="en-US" spc="-10" dirty="0">
                <a:solidFill>
                  <a:srgbClr val="333333"/>
                </a:solidFill>
                <a:latin typeface="Roboto"/>
                <a:cs typeface="Roboto"/>
              </a:rPr>
              <a:t>you</a:t>
            </a:r>
            <a:r>
              <a:rPr lang="en-US" spc="-6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lang="en-US" dirty="0">
                <a:solidFill>
                  <a:srgbClr val="333333"/>
                </a:solidFill>
                <a:latin typeface="Roboto"/>
                <a:cs typeface="Roboto"/>
              </a:rPr>
              <a:t>can</a:t>
            </a:r>
            <a:r>
              <a:rPr lang="en-US" spc="-6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lang="en-US" spc="-10" dirty="0">
                <a:solidFill>
                  <a:srgbClr val="333333"/>
                </a:solidFill>
                <a:latin typeface="Roboto"/>
                <a:cs typeface="Roboto"/>
              </a:rPr>
              <a:t>provide</a:t>
            </a:r>
            <a:r>
              <a:rPr lang="en-US" spc="-6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lang="en-US" dirty="0">
                <a:solidFill>
                  <a:srgbClr val="333333"/>
                </a:solidFill>
                <a:latin typeface="Roboto"/>
                <a:cs typeface="Roboto"/>
              </a:rPr>
              <a:t>the</a:t>
            </a:r>
            <a:r>
              <a:rPr lang="en-US" spc="-6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lang="en-US" dirty="0">
                <a:solidFill>
                  <a:srgbClr val="333333"/>
                </a:solidFill>
                <a:latin typeface="Roboto"/>
                <a:cs typeface="Roboto"/>
              </a:rPr>
              <a:t>same</a:t>
            </a:r>
            <a:r>
              <a:rPr lang="en-US" spc="-6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lang="en-US" spc="-20" dirty="0">
                <a:solidFill>
                  <a:srgbClr val="333333"/>
                </a:solidFill>
                <a:latin typeface="Roboto"/>
                <a:cs typeface="Roboto"/>
              </a:rPr>
              <a:t>values</a:t>
            </a:r>
            <a:r>
              <a:rPr lang="en-US" spc="-6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lang="en-US" spc="-10" dirty="0">
                <a:solidFill>
                  <a:srgbClr val="333333"/>
                </a:solidFill>
                <a:latin typeface="Roboto"/>
                <a:cs typeface="Roboto"/>
              </a:rPr>
              <a:t>also.</a:t>
            </a:r>
            <a:endParaRPr lang="en-US" dirty="0">
              <a:latin typeface="Roboto"/>
              <a:cs typeface="Roboto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14375" y="500062"/>
            <a:ext cx="5000625" cy="414337"/>
          </a:xfrm>
          <a:prstGeom prst="rect">
            <a:avLst/>
          </a:prstGeom>
          <a:noFill/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57188" y="357188"/>
            <a:ext cx="8358187" cy="6024562"/>
          </a:xfrm>
          <a:prstGeom prst="rect">
            <a:avLst/>
          </a:prstGeom>
          <a:noFill/>
          <a:ln w="5715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13318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33191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685800" y="457200"/>
            <a:ext cx="3375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b="1" dirty="0" smtClean="0">
                <a:latin typeface="Times New Roman"/>
                <a:cs typeface="Times New Roman"/>
              </a:rPr>
              <a:t>Java</a:t>
            </a:r>
            <a:r>
              <a:rPr lang="en-US" b="1" spc="-40" dirty="0" smtClean="0">
                <a:latin typeface="Times New Roman"/>
                <a:cs typeface="Times New Roman"/>
              </a:rPr>
              <a:t> </a:t>
            </a:r>
            <a:r>
              <a:rPr lang="en-US" b="1" spc="-10" dirty="0" smtClean="0">
                <a:latin typeface="Times New Roman"/>
                <a:cs typeface="Times New Roman"/>
              </a:rPr>
              <a:t>Parameterized</a:t>
            </a:r>
            <a:r>
              <a:rPr lang="en-US" b="1" spc="-40" dirty="0" smtClean="0">
                <a:latin typeface="Times New Roman"/>
                <a:cs typeface="Times New Roman"/>
              </a:rPr>
              <a:t> </a:t>
            </a:r>
            <a:r>
              <a:rPr lang="en-US" b="1" spc="-10" dirty="0" smtClean="0">
                <a:latin typeface="Times New Roman"/>
                <a:cs typeface="Times New Roman"/>
              </a:rPr>
              <a:t>Constructor</a:t>
            </a:r>
            <a:endParaRPr lang="en-US" b="1" dirty="0">
              <a:solidFill>
                <a:srgbClr val="62C53B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300</Words>
  <Application>Microsoft Office PowerPoint</Application>
  <PresentationFormat>On-screen Show (4:3)</PresentationFormat>
  <Paragraphs>60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public class Bike1</vt:lpstr>
      <vt:lpstr>Slide 9</vt:lpstr>
      <vt:lpstr>Slide 10</vt:lpstr>
      <vt:lpstr>Slide 11</vt:lpstr>
      <vt:lpstr>Slide 12</vt:lpstr>
      <vt:lpstr>Slide 13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test</dc:creator>
  <cp:lastModifiedBy>test</cp:lastModifiedBy>
  <cp:revision>3</cp:revision>
  <dcterms:created xsi:type="dcterms:W3CDTF">2025-02-08T05:15:00Z</dcterms:created>
  <dcterms:modified xsi:type="dcterms:W3CDTF">2025-02-08T05:35:12Z</dcterms:modified>
</cp:coreProperties>
</file>