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6" r:id="rId2"/>
    <p:sldId id="267" r:id="rId3"/>
    <p:sldId id="268" r:id="rId4"/>
    <p:sldId id="257" r:id="rId5"/>
    <p:sldId id="258" r:id="rId6"/>
    <p:sldId id="259" r:id="rId7"/>
    <p:sldId id="260" r:id="rId8"/>
    <p:sldId id="262" r:id="rId9"/>
    <p:sldId id="265" r:id="rId10"/>
    <p:sldId id="263" r:id="rId11"/>
    <p:sldId id="264" r:id="rId12"/>
    <p:sldId id="270" r:id="rId13"/>
    <p:sldId id="269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336" y="-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36E780-6A1B-45FE-B3C6-6F249AC8A9CD}" type="datetimeFigureOut">
              <a:rPr lang="en-IN" smtClean="0"/>
              <a:pPr/>
              <a:t>11-02-2025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882734-0235-49BD-BA41-C74DE7C168B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623936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6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1BF23DC-3105-4F4E-A13F-0ACD68F7DE2E}" type="slidenum">
              <a:rPr lang="en-US" altLang="en-US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en-US" altLang="en-US" smtClean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2531" name="Rectangle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2532" name="Text Box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4400550"/>
            <a:ext cx="5486400" cy="3600450"/>
          </a:xfrm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marL="215900" indent="-215900" eaLnBrk="1" hangingPunct="1">
              <a:spcBef>
                <a:spcPts val="13"/>
              </a:spcBef>
              <a:spcAft>
                <a:spcPts val="13"/>
              </a:spcAft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</a:pPr>
            <a:r>
              <a:rPr lang="en-US" altLang="en-US" sz="2000" smtClean="0">
                <a:latin typeface="Arial" pitchFamily="34" charset="0"/>
                <a:ea typeface="AR PL SungtiL GB"/>
                <a:cs typeface="AR PL SungtiL GB"/>
              </a:rPr>
              <a:t>In Slide Show mode, click the arrow to enter the PowerPoint Getting Started Center.</a:t>
            </a:r>
          </a:p>
        </p:txBody>
      </p:sp>
      <p:sp>
        <p:nvSpPr>
          <p:cNvPr id="22533" name="Text Box 3"/>
          <p:cNvSpPr txBox="1">
            <a:spLocks noChangeArrowheads="1"/>
          </p:cNvSpPr>
          <p:nvPr/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656B40-5E83-49D1-86EB-FA0A4D0AED8C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20157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3649C-4A99-46E4-91E7-25EAD485E706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0088790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47BE1-290D-41A7-9A6A-DA5956DAC54C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0481272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F596A-06F4-4B82-9DFD-9A1591B4B191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4237364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49D75C-5CF4-4C4F-85AA-0661B76E3C1E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79544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0579DD-81AA-441C-AB5C-F909D669D047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196131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0FB6A-2EEE-471B-AE6C-FF86B04F161A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88809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E07D0-C9C0-4D8A-87EF-5C6FB81AB232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474561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E52CF8-A991-4219-BBE8-FC068015C974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063709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A9BAFD-DF91-40DF-A188-89A11DEBCBE5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1915086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06F53-FBAD-4C85-8AA5-84116D66E6FD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585827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678499-6A16-40F4-8C69-3199B11F260D}" type="datetime1">
              <a:rPr lang="en-IN" smtClean="0"/>
              <a:pPr/>
              <a:t>11-02-2025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AB4D13-A2E1-42C2-B605-7649CBE1DAC1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3809586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71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571500" y="2143125"/>
            <a:ext cx="7786688" cy="10779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Arial" charset="0"/>
                <a:cs typeface="Arial" charset="0"/>
              </a:rPr>
              <a:t>    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Arial" charset="0"/>
                <a:cs typeface="Arial" charset="0"/>
              </a:rPr>
              <a:t>OBJECT ORIENTED PROGRAMMING THROUGH JAVA</a:t>
            </a:r>
          </a:p>
        </p:txBody>
      </p:sp>
      <p:sp>
        <p:nvSpPr>
          <p:cNvPr id="9" name="Rectangle 8"/>
          <p:cNvSpPr/>
          <p:nvPr/>
        </p:nvSpPr>
        <p:spPr>
          <a:xfrm>
            <a:off x="357188" y="571500"/>
            <a:ext cx="8358187" cy="5500688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03648" y="325914"/>
            <a:ext cx="502448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4875" algn="l"/>
              </a:tabLst>
            </a:pPr>
            <a:r>
              <a:rPr spc="360" dirty="0"/>
              <a:t>STATI</a:t>
            </a:r>
            <a:r>
              <a:rPr spc="370" dirty="0"/>
              <a:t>C</a:t>
            </a:r>
            <a:r>
              <a:rPr dirty="0"/>
              <a:t>	</a:t>
            </a:r>
            <a:r>
              <a:rPr spc="38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082420" cy="8793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7387" y="1599692"/>
            <a:ext cx="7534275" cy="36445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35" dirty="0">
                <a:latin typeface="Georgia"/>
                <a:cs typeface="Georgia"/>
              </a:rPr>
              <a:t>When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a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method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is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declared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with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keyword,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it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is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known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as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method.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The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105" dirty="0" smtClean="0">
                <a:latin typeface="Georgia"/>
                <a:cs typeface="Georgia"/>
              </a:rPr>
              <a:t>most</a:t>
            </a:r>
            <a:r>
              <a:rPr lang="en-US" dirty="0" smtClean="0">
                <a:latin typeface="Georgia"/>
                <a:cs typeface="Georgia"/>
              </a:rPr>
              <a:t> </a:t>
            </a:r>
            <a:r>
              <a:rPr sz="1800" spc="95" dirty="0" smtClean="0">
                <a:latin typeface="Georgia"/>
                <a:cs typeface="Georgia"/>
              </a:rPr>
              <a:t>common</a:t>
            </a:r>
            <a:r>
              <a:rPr sz="1800" spc="135" dirty="0" smtClean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example</a:t>
            </a:r>
            <a:r>
              <a:rPr sz="1800" spc="140" dirty="0">
                <a:latin typeface="Georgia"/>
                <a:cs typeface="Georgia"/>
              </a:rPr>
              <a:t> </a:t>
            </a:r>
            <a:r>
              <a:rPr sz="1800" spc="125" dirty="0">
                <a:latin typeface="Georgia"/>
                <a:cs typeface="Georgia"/>
              </a:rPr>
              <a:t>of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a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method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is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main(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spc="-110" dirty="0">
                <a:latin typeface="Georgia"/>
                <a:cs typeface="Georgia"/>
              </a:rPr>
              <a:t>)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method.</a:t>
            </a:r>
            <a:endParaRPr sz="1800" dirty="0">
              <a:latin typeface="Georgia"/>
              <a:cs typeface="Georgia"/>
            </a:endParaRPr>
          </a:p>
          <a:p>
            <a:pPr marL="299085" marR="14604" indent="-287020">
              <a:lnSpc>
                <a:spcPct val="2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30" dirty="0">
                <a:latin typeface="Georgia"/>
                <a:cs typeface="Georgia"/>
              </a:rPr>
              <a:t>A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method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can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call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only</a:t>
            </a:r>
            <a:r>
              <a:rPr sz="1800" spc="145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other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100" dirty="0">
                <a:latin typeface="Georgia"/>
                <a:cs typeface="Georgia"/>
              </a:rPr>
              <a:t>methods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and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75" dirty="0" smtClean="0">
                <a:latin typeface="Georgia"/>
                <a:cs typeface="Georgia"/>
              </a:rPr>
              <a:t>can</a:t>
            </a:r>
            <a:r>
              <a:rPr sz="1800" spc="85" dirty="0" smtClean="0">
                <a:latin typeface="Georgia"/>
                <a:cs typeface="Georgia"/>
              </a:rPr>
              <a:t>no</a:t>
            </a:r>
            <a:r>
              <a:rPr lang="en-US" sz="1800" spc="85" dirty="0" smtClean="0">
                <a:latin typeface="Georgia"/>
                <a:cs typeface="Georgia"/>
              </a:rPr>
              <a:t>t </a:t>
            </a:r>
            <a:r>
              <a:rPr sz="1800" spc="55" dirty="0" smtClean="0">
                <a:latin typeface="Georgia"/>
                <a:cs typeface="Georgia"/>
              </a:rPr>
              <a:t>call</a:t>
            </a:r>
            <a:r>
              <a:rPr sz="1800" spc="135" dirty="0" smtClean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a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non-static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method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from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it.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9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30" dirty="0">
                <a:latin typeface="Georgia"/>
                <a:cs typeface="Georgia"/>
              </a:rPr>
              <a:t>A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method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can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be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accessed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directly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by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class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name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and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doesn’t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need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any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object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30" dirty="0">
                <a:latin typeface="Georgia"/>
                <a:cs typeface="Georgia"/>
              </a:rPr>
              <a:t>A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method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cannot</a:t>
            </a:r>
            <a:r>
              <a:rPr sz="1800" spc="14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refer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to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"this"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or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"super"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keywords</a:t>
            </a:r>
            <a:r>
              <a:rPr sz="1800" spc="145" dirty="0">
                <a:latin typeface="Georgia"/>
                <a:cs typeface="Georgia"/>
              </a:rPr>
              <a:t> </a:t>
            </a:r>
            <a:r>
              <a:rPr sz="1800" spc="40" dirty="0">
                <a:latin typeface="Georgia"/>
                <a:cs typeface="Georgia"/>
              </a:rPr>
              <a:t>in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anyway</a:t>
            </a:r>
            <a:endParaRPr sz="1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555136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63688" y="325914"/>
            <a:ext cx="4664449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4875" algn="l"/>
              </a:tabLst>
            </a:pPr>
            <a:r>
              <a:rPr spc="360" dirty="0"/>
              <a:t>STATI</a:t>
            </a:r>
            <a:r>
              <a:rPr spc="370" dirty="0"/>
              <a:t>C</a:t>
            </a:r>
            <a:r>
              <a:rPr dirty="0"/>
              <a:t>	</a:t>
            </a:r>
            <a:r>
              <a:rPr spc="380" dirty="0"/>
              <a:t>METHOD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082420" cy="8793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43535" y="1255267"/>
            <a:ext cx="159216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Georgia"/>
                <a:cs typeface="Georgia"/>
              </a:rPr>
              <a:t>class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Test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43534" y="1628800"/>
            <a:ext cx="79993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Georgia"/>
                <a:cs typeface="Georgia"/>
              </a:rPr>
              <a:t>{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23528" y="1988840"/>
            <a:ext cx="172819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Georgia"/>
                <a:cs typeface="Georgia"/>
              </a:rPr>
              <a:t>int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a </a:t>
            </a:r>
            <a:r>
              <a:rPr sz="1800" spc="-90" dirty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3528" y="2276872"/>
            <a:ext cx="15121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spc="50" dirty="0">
                <a:latin typeface="Georgia"/>
                <a:cs typeface="Georgia"/>
              </a:rPr>
              <a:t>int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23528" y="2564904"/>
            <a:ext cx="15121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Georgia"/>
                <a:cs typeface="Georgia"/>
              </a:rPr>
              <a:t>void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spc="5" dirty="0">
                <a:latin typeface="Georgia"/>
                <a:cs typeface="Georgia"/>
              </a:rPr>
              <a:t>show(){</a:t>
            </a:r>
            <a:endParaRPr sz="1800" dirty="0">
              <a:latin typeface="Georgia"/>
              <a:cs typeface="Georgia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323528" y="2852936"/>
          <a:ext cx="6152196" cy="363854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33336"/>
                <a:gridCol w="1135216"/>
                <a:gridCol w="1183644"/>
              </a:tblGrid>
              <a:tr h="410248">
                <a:tc>
                  <a:txBody>
                    <a:bodyPr/>
                    <a:lstStyle/>
                    <a:p>
                      <a:pPr marL="31750">
                        <a:lnSpc>
                          <a:spcPts val="2120"/>
                        </a:lnSpc>
                      </a:pPr>
                      <a:r>
                        <a:rPr sz="1800" spc="50" dirty="0">
                          <a:latin typeface="Georgia"/>
                          <a:cs typeface="Georgia"/>
                        </a:rPr>
                        <a:t>System.out.println("Value</a:t>
                      </a:r>
                      <a:r>
                        <a:rPr sz="1800" spc="16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2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70" dirty="0">
                          <a:latin typeface="Georgia"/>
                          <a:cs typeface="Georgia"/>
                        </a:rPr>
                        <a:t>a</a:t>
                      </a:r>
                      <a:r>
                        <a:rPr sz="18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90" dirty="0">
                          <a:latin typeface="Georgia"/>
                          <a:cs typeface="Georgia"/>
                        </a:rPr>
                        <a:t>:</a:t>
                      </a:r>
                      <a:r>
                        <a:rPr sz="18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5" dirty="0">
                          <a:latin typeface="Georgia"/>
                          <a:cs typeface="Georgia"/>
                        </a:rPr>
                        <a:t>"+a);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80365">
                        <a:lnSpc>
                          <a:spcPts val="2030"/>
                        </a:lnSpc>
                      </a:pP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0" marB="0"/>
                </a:tc>
              </a:tr>
              <a:tr h="5486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45"/>
                        </a:spcBef>
                      </a:pPr>
                      <a:r>
                        <a:rPr sz="1800" dirty="0">
                          <a:latin typeface="Georgia"/>
                          <a:cs typeface="Georgia"/>
                        </a:rPr>
                        <a:t>}</a:t>
                      </a:r>
                    </a:p>
                  </a:txBody>
                  <a:tcPr marL="0" marR="0" marT="1327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121920" marB="0"/>
                </a:tc>
              </a:tr>
              <a:tr h="150755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050"/>
                        </a:spcBef>
                      </a:pPr>
                      <a:r>
                        <a:rPr sz="1800" spc="75" dirty="0">
                          <a:latin typeface="Georgia"/>
                          <a:cs typeface="Georgia"/>
                        </a:rPr>
                        <a:t>static</a:t>
                      </a:r>
                      <a:r>
                        <a:rPr sz="1800" spc="105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75" dirty="0">
                          <a:latin typeface="Georgia"/>
                          <a:cs typeface="Georgia"/>
                        </a:rPr>
                        <a:t>void</a:t>
                      </a:r>
                      <a:r>
                        <a:rPr sz="1800" spc="114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40" dirty="0">
                          <a:latin typeface="Georgia"/>
                          <a:cs typeface="Georgia"/>
                        </a:rPr>
                        <a:t>show1(){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1800" spc="50" dirty="0" err="1" smtClean="0">
                          <a:latin typeface="Georgia"/>
                          <a:cs typeface="Georgia"/>
                        </a:rPr>
                        <a:t>System.out.println</a:t>
                      </a:r>
                      <a:r>
                        <a:rPr sz="1800" spc="50" dirty="0">
                          <a:latin typeface="Georgia"/>
                          <a:cs typeface="Georgia"/>
                        </a:rPr>
                        <a:t>("Value</a:t>
                      </a:r>
                      <a:r>
                        <a:rPr sz="1800" spc="16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125" dirty="0">
                          <a:latin typeface="Georgia"/>
                          <a:cs typeface="Georgia"/>
                        </a:rPr>
                        <a:t>of</a:t>
                      </a:r>
                      <a:r>
                        <a:rPr sz="18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90" dirty="0">
                          <a:latin typeface="Georgia"/>
                          <a:cs typeface="Georgia"/>
                        </a:rPr>
                        <a:t>b</a:t>
                      </a:r>
                      <a:r>
                        <a:rPr sz="1800" spc="110" dirty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90" dirty="0" smtClean="0">
                          <a:latin typeface="Georgia"/>
                          <a:cs typeface="Georgia"/>
                        </a:rPr>
                        <a:t>:</a:t>
                      </a:r>
                      <a:r>
                        <a:rPr sz="1800" spc="105" dirty="0" smtClean="0">
                          <a:latin typeface="Georgia"/>
                          <a:cs typeface="Georgia"/>
                        </a:rPr>
                        <a:t> </a:t>
                      </a:r>
                      <a:r>
                        <a:rPr sz="1800" spc="-50" dirty="0" smtClean="0">
                          <a:latin typeface="Georgia"/>
                          <a:cs typeface="Georgia"/>
                        </a:rPr>
                        <a:t>"+</a:t>
                      </a:r>
                      <a:r>
                        <a:rPr sz="1800" spc="-50" dirty="0">
                          <a:latin typeface="Georgia"/>
                          <a:cs typeface="Georgia"/>
                        </a:rPr>
                        <a:t>b);</a:t>
                      </a:r>
                      <a:endParaRPr sz="1800" dirty="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ts val="2080"/>
                        </a:lnSpc>
                      </a:pPr>
                      <a:r>
                        <a:rPr sz="1800" dirty="0" smtClean="0">
                          <a:latin typeface="Georgia"/>
                          <a:cs typeface="Georgia"/>
                        </a:rPr>
                        <a:t>}</a:t>
                      </a:r>
                      <a:endParaRPr lang="en-US" sz="1800" dirty="0" smtClean="0">
                        <a:latin typeface="Georgia"/>
                        <a:cs typeface="Georgia"/>
                      </a:endParaRPr>
                    </a:p>
                    <a:p>
                      <a:pPr marL="31750" marR="0" indent="0" algn="l" defTabSz="914400" rtl="0" eaLnBrk="1" fontAlgn="auto" latinLnBrk="0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Georgia"/>
                        <a:cs typeface="Georgia"/>
                      </a:endParaRPr>
                    </a:p>
                    <a:p>
                      <a:pPr marL="31750" marR="0" indent="0" algn="l" defTabSz="914400" rtl="0" eaLnBrk="1" fontAlgn="auto" latinLnBrk="0" hangingPunct="1">
                        <a:lnSpc>
                          <a:spcPts val="208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800" dirty="0" smtClean="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ts val="2080"/>
                        </a:lnSpc>
                      </a:pPr>
                      <a:endParaRPr lang="en-US" sz="1800" dirty="0" smtClean="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ts val="2080"/>
                        </a:lnSpc>
                      </a:pPr>
                      <a:endParaRPr lang="en-US" sz="1800" dirty="0" smtClean="0">
                        <a:latin typeface="Georgia"/>
                        <a:cs typeface="Georgia"/>
                      </a:endParaRPr>
                    </a:p>
                    <a:p>
                      <a:pPr marL="31750">
                        <a:lnSpc>
                          <a:spcPts val="2080"/>
                        </a:lnSpc>
                      </a:pP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133350" marB="0"/>
                </a:tc>
                <a:tc>
                  <a:txBody>
                    <a:bodyPr/>
                    <a:lstStyle/>
                    <a:p>
                      <a:pPr marR="92075" algn="r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endParaRPr sz="1800" dirty="0">
                        <a:latin typeface="Georgia"/>
                        <a:cs typeface="Georgia"/>
                      </a:endParaRPr>
                    </a:p>
                  </a:txBody>
                  <a:tcPr marL="0" marR="0" marT="12192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4572000" y="1196752"/>
            <a:ext cx="4307871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Georgia"/>
                <a:cs typeface="Georgia"/>
              </a:rPr>
              <a:t>public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void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main(String[]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args)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644008" y="1556792"/>
            <a:ext cx="78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Georgia"/>
                <a:cs typeface="Georgia"/>
              </a:rPr>
              <a:t>{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716016" y="1916832"/>
            <a:ext cx="288032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015" algn="l"/>
              </a:tabLst>
            </a:pPr>
            <a:r>
              <a:rPr sz="1800" spc="90" dirty="0">
                <a:latin typeface="Georgia"/>
                <a:cs typeface="Georgia"/>
              </a:rPr>
              <a:t>Test	</a:t>
            </a:r>
            <a:r>
              <a:rPr sz="1800" spc="50" dirty="0">
                <a:latin typeface="Georgia"/>
                <a:cs typeface="Georgia"/>
              </a:rPr>
              <a:t>t=new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Test();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4716016" y="2348880"/>
            <a:ext cx="2520280" cy="13875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5" dirty="0" err="1">
                <a:latin typeface="Georgia"/>
                <a:cs typeface="Georgia"/>
              </a:rPr>
              <a:t>t.show</a:t>
            </a:r>
            <a:r>
              <a:rPr sz="1800" spc="15" dirty="0" smtClean="0">
                <a:latin typeface="Georgia"/>
                <a:cs typeface="Georgia"/>
              </a:rPr>
              <a:t>();</a:t>
            </a:r>
            <a:endParaRPr lang="en-US" sz="1800" spc="15" dirty="0" smtClean="0">
              <a:latin typeface="Georgia"/>
              <a:cs typeface="Georgia"/>
            </a:endParaRPr>
          </a:p>
          <a:p>
            <a:pPr marL="31750">
              <a:lnSpc>
                <a:spcPts val="2080"/>
              </a:lnSpc>
              <a:defRPr/>
            </a:pPr>
            <a:r>
              <a:rPr lang="en-US" spc="55" dirty="0" smtClean="0">
                <a:latin typeface="Georgia"/>
                <a:cs typeface="Georgia"/>
              </a:rPr>
              <a:t>Test.show1();</a:t>
            </a:r>
          </a:p>
          <a:p>
            <a:pPr marL="31750">
              <a:lnSpc>
                <a:spcPts val="2080"/>
              </a:lnSpc>
              <a:defRPr/>
            </a:pPr>
            <a:r>
              <a:rPr lang="en-US" dirty="0" smtClean="0">
                <a:latin typeface="Georgia"/>
                <a:cs typeface="Georgia"/>
              </a:rPr>
              <a:t>} </a:t>
            </a:r>
          </a:p>
          <a:p>
            <a:pPr marL="31750">
              <a:lnSpc>
                <a:spcPts val="2080"/>
              </a:lnSpc>
              <a:defRPr/>
            </a:pPr>
            <a:r>
              <a:rPr lang="en-US" dirty="0" smtClean="0">
                <a:latin typeface="Georgia"/>
                <a:cs typeface="Georgia"/>
              </a:rPr>
              <a:t>}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701150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1"/>
          <p:cNvSpPr txBox="1">
            <a:spLocks noChangeArrowheads="1"/>
          </p:cNvSpPr>
          <p:nvPr/>
        </p:nvSpPr>
        <p:spPr bwMode="auto">
          <a:xfrm>
            <a:off x="-571500" y="2571750"/>
            <a:ext cx="3381375" cy="2187575"/>
          </a:xfrm>
          <a:prstGeom prst="rect">
            <a:avLst/>
          </a:prstGeom>
          <a:noFill/>
          <a:ln w="9360">
            <a:noFill/>
            <a:miter lim="800000"/>
            <a:headEnd/>
            <a:tailEnd/>
          </a:ln>
        </p:spPr>
        <p:txBody>
          <a:bodyPr anchor="ctr"/>
          <a:lstStyle/>
          <a:p>
            <a:pPr algn="r" hangingPunct="1">
              <a:tabLst>
                <a:tab pos="914400" algn="l"/>
                <a:tab pos="1828800" algn="l"/>
                <a:tab pos="2743200" algn="l"/>
                <a:tab pos="3657600" algn="l"/>
              </a:tabLst>
            </a:pPr>
            <a:r>
              <a:rPr lang="en-US" altLang="en-US" sz="4800" b="1">
                <a:solidFill>
                  <a:srgbClr val="D24726"/>
                </a:solidFill>
                <a:latin typeface="Segoe UI Light" pitchFamily="34" charset="0"/>
                <a:ea typeface="AR PL SungtiL GB"/>
                <a:cs typeface="AR PL SungtiL GB"/>
              </a:rPr>
              <a:t>Next….</a:t>
            </a:r>
          </a:p>
        </p:txBody>
      </p:sp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339975" y="3171825"/>
            <a:ext cx="5929313" cy="1697038"/>
          </a:xfrm>
          <a:prstGeom prst="rect">
            <a:avLst/>
          </a:prstGeom>
          <a:solidFill>
            <a:srgbClr val="62C53B"/>
          </a:solidFill>
          <a:ln w="9360" cap="flat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hangingPunct="1">
              <a:lnSpc>
                <a:spcPct val="150000"/>
              </a:lnSpc>
              <a:spcBef>
                <a:spcPts val="1813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</a:tabLst>
              <a:defRPr/>
            </a:pPr>
            <a:r>
              <a:rPr lang="en-US" sz="3600" b="1" dirty="0" smtClean="0">
                <a:solidFill>
                  <a:srgbClr val="FFFFFF"/>
                </a:solidFill>
                <a:ea typeface="AR PL SungtiL GB" charset="0"/>
                <a:cs typeface="AR PL SungtiL GB" charset="0"/>
              </a:rPr>
              <a:t>STRINGS</a:t>
            </a:r>
            <a:endParaRPr lang="en-US" sz="3600" b="1" dirty="0">
              <a:solidFill>
                <a:srgbClr val="FFFFFF"/>
              </a:solidFill>
              <a:latin typeface="+mn-lt"/>
              <a:ea typeface="AR PL SungtiL GB" charset="0"/>
              <a:cs typeface="AR PL SungtiL GB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57188" y="500063"/>
            <a:ext cx="8358187" cy="6072187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19461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4287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>
    <p:randomBar dir="vert"/>
  </p:transition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2987675" y="2852738"/>
            <a:ext cx="5040313" cy="2663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Font typeface="Wingdings" pitchFamily="2" charset="2"/>
              <a:buChar char="ü"/>
              <a:defRPr/>
            </a:pPr>
            <a:endParaRPr lang="tr-TR" sz="1600" kern="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cs typeface="+mn-cs"/>
            </a:endParaRPr>
          </a:p>
        </p:txBody>
      </p:sp>
      <p:pic>
        <p:nvPicPr>
          <p:cNvPr id="20483" name="Picture 2" descr="Clipart Panda - Free Clipart Imag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750" y="1268413"/>
            <a:ext cx="7993063" cy="4537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179388" y="549275"/>
            <a:ext cx="8535987" cy="5903913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20485" name="Picture 8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0"/>
            <a:ext cx="1714500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55650" y="2857500"/>
            <a:ext cx="7561263" cy="1214438"/>
          </a:xfrm>
          <a:prstGeom prst="rect">
            <a:avLst/>
          </a:prstGeom>
          <a:solidFill>
            <a:schemeClr val="tx2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57188" y="571500"/>
            <a:ext cx="8358187" cy="581025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42988" y="3152775"/>
            <a:ext cx="7129462" cy="647700"/>
          </a:xfrm>
          <a:prstGeom prst="rect">
            <a:avLst/>
          </a:prstGeom>
          <a:solidFill>
            <a:schemeClr val="accent4"/>
          </a:solidFill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200" dirty="0">
                <a:solidFill>
                  <a:schemeClr val="bg1">
                    <a:lumMod val="95000"/>
                  </a:schemeClr>
                </a:solidFill>
              </a:rPr>
              <a:t>  </a:t>
            </a:r>
            <a:r>
              <a:rPr lang="en-US" sz="3600" dirty="0" smtClean="0">
                <a:solidFill>
                  <a:schemeClr val="bg1">
                    <a:lumMod val="95000"/>
                  </a:schemeClr>
                </a:solidFill>
              </a:rPr>
              <a:t>L15- STATIC KEYWORD</a:t>
            </a:r>
            <a:endParaRPr lang="en-US" sz="3600" dirty="0">
              <a:solidFill>
                <a:schemeClr val="bg1">
                  <a:lumMod val="95000"/>
                </a:schemeClr>
              </a:solidFill>
            </a:endParaRPr>
          </a:p>
        </p:txBody>
      </p:sp>
      <p:pic>
        <p:nvPicPr>
          <p:cNvPr id="4101" name="Picture 8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33191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28688" y="1857375"/>
            <a:ext cx="7215187" cy="2928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57188" y="571500"/>
            <a:ext cx="8358187" cy="5810250"/>
          </a:xfrm>
          <a:prstGeom prst="rect">
            <a:avLst/>
          </a:prstGeom>
          <a:noFill/>
          <a:ln w="57150">
            <a:solidFill>
              <a:srgbClr val="FF006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91680" y="865748"/>
            <a:ext cx="6696744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4875" algn="l"/>
              </a:tabLst>
            </a:pPr>
            <a:r>
              <a:rPr spc="360" dirty="0"/>
              <a:t>STATIC	</a:t>
            </a:r>
            <a:r>
              <a:rPr spc="355" dirty="0"/>
              <a:t>KEYWORD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082420" cy="8793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7388" y="1599691"/>
            <a:ext cx="28384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Georgia"/>
                <a:cs typeface="Georgia"/>
              </a:rPr>
              <a:t>The</a:t>
            </a:r>
            <a:r>
              <a:rPr sz="1800" spc="9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9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can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25" dirty="0">
                <a:latin typeface="Georgia"/>
                <a:cs typeface="Georgia"/>
              </a:rPr>
              <a:t>be: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0288" y="2697227"/>
            <a:ext cx="2057876" cy="1705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latin typeface="Georgia"/>
                <a:cs typeface="Georgia"/>
              </a:rPr>
              <a:t>Static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Variables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latin typeface="Georgia"/>
                <a:cs typeface="Georgia"/>
              </a:rPr>
              <a:t>Static</a:t>
            </a:r>
            <a:r>
              <a:rPr sz="1800" spc="6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Methods</a:t>
            </a:r>
            <a:endParaRPr sz="1800">
              <a:latin typeface="Georgia"/>
              <a:cs typeface="Georgia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190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latin typeface="Georgia"/>
                <a:cs typeface="Georgia"/>
              </a:rPr>
              <a:t>Static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Blocks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100" dirty="0">
                <a:latin typeface="Georgia"/>
                <a:cs typeface="Georgia"/>
              </a:rPr>
              <a:t>Of</a:t>
            </a:r>
            <a:r>
              <a:rPr sz="1800" spc="75" dirty="0">
                <a:latin typeface="Georgia"/>
                <a:cs typeface="Georgia"/>
              </a:rPr>
              <a:t> Code.</a:t>
            </a:r>
            <a:endParaRPr sz="1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980381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75656" y="0"/>
            <a:ext cx="5149076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4875" algn="l"/>
              </a:tabLst>
            </a:pPr>
            <a:r>
              <a:rPr spc="360" dirty="0"/>
              <a:t>STATIC	</a:t>
            </a:r>
            <a:r>
              <a:rPr spc="335" dirty="0"/>
              <a:t>VARIABLE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082420" cy="8793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0" y="908720"/>
            <a:ext cx="9144000" cy="452175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latin typeface="Georgia"/>
                <a:cs typeface="Georgia"/>
              </a:rPr>
              <a:t>Static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variables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are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class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variables.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130" dirty="0">
                <a:latin typeface="Georgia"/>
                <a:cs typeface="Georgia"/>
              </a:rPr>
              <a:t>A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single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spc="100" dirty="0">
                <a:latin typeface="Georgia"/>
                <a:cs typeface="Georgia"/>
              </a:rPr>
              <a:t>copy</a:t>
            </a:r>
            <a:r>
              <a:rPr sz="1800" spc="145" dirty="0">
                <a:latin typeface="Georgia"/>
                <a:cs typeface="Georgia"/>
              </a:rPr>
              <a:t> </a:t>
            </a:r>
            <a:r>
              <a:rPr sz="1800" spc="125" dirty="0">
                <a:latin typeface="Georgia"/>
                <a:cs typeface="Georgia"/>
              </a:rPr>
              <a:t>of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variable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is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created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and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shared</a:t>
            </a:r>
            <a:r>
              <a:rPr sz="1800" spc="140" dirty="0">
                <a:latin typeface="Georgia"/>
                <a:cs typeface="Georgia"/>
              </a:rPr>
              <a:t> </a:t>
            </a:r>
            <a:r>
              <a:rPr sz="1800" spc="90" dirty="0" smtClean="0">
                <a:latin typeface="Georgia"/>
                <a:cs typeface="Georgia"/>
              </a:rPr>
              <a:t>among</a:t>
            </a:r>
            <a:r>
              <a:rPr lang="en-US" dirty="0" smtClean="0">
                <a:latin typeface="Georgia"/>
                <a:cs typeface="Georgia"/>
              </a:rPr>
              <a:t> </a:t>
            </a:r>
            <a:r>
              <a:rPr sz="1800" spc="45" dirty="0" smtClean="0">
                <a:latin typeface="Georgia"/>
                <a:cs typeface="Georgia"/>
              </a:rPr>
              <a:t>all</a:t>
            </a:r>
            <a:r>
              <a:rPr sz="1800" spc="120" dirty="0" smtClean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objects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at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class</a:t>
            </a:r>
            <a:r>
              <a:rPr sz="1800" spc="140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level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latin typeface="Georgia"/>
                <a:cs typeface="Georgia"/>
              </a:rPr>
              <a:t>Static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variables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spc="45" dirty="0" smtClean="0">
                <a:latin typeface="Georgia"/>
                <a:cs typeface="Georgia"/>
              </a:rPr>
              <a:t>are</a:t>
            </a:r>
            <a:r>
              <a:rPr lang="en-US" sz="1800" spc="45" dirty="0" smtClean="0">
                <a:latin typeface="Georgia"/>
                <a:cs typeface="Georgia"/>
              </a:rPr>
              <a:t> </a:t>
            </a:r>
            <a:r>
              <a:rPr sz="1800" spc="60" dirty="0" smtClean="0">
                <a:latin typeface="Georgia"/>
                <a:cs typeface="Georgia"/>
              </a:rPr>
              <a:t>essentially</a:t>
            </a:r>
            <a:r>
              <a:rPr lang="en-US" sz="1800" spc="60" dirty="0" smtClean="0">
                <a:latin typeface="Georgia"/>
                <a:cs typeface="Georgia"/>
              </a:rPr>
              <a:t> </a:t>
            </a:r>
            <a:r>
              <a:rPr sz="1800" spc="75" dirty="0" smtClean="0">
                <a:latin typeface="Georgia"/>
                <a:cs typeface="Georgia"/>
              </a:rPr>
              <a:t>global</a:t>
            </a:r>
            <a:r>
              <a:rPr sz="1800" spc="150" dirty="0" smtClean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variables.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65" dirty="0">
                <a:latin typeface="Georgia"/>
                <a:cs typeface="Georgia"/>
              </a:rPr>
              <a:t>All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instances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spc="125" dirty="0">
                <a:latin typeface="Georgia"/>
                <a:cs typeface="Georgia"/>
              </a:rPr>
              <a:t>of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class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share</a:t>
            </a:r>
            <a:r>
              <a:rPr sz="1800" spc="145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same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55" dirty="0" smtClean="0">
                <a:latin typeface="Georgia"/>
                <a:cs typeface="Georgia"/>
              </a:rPr>
              <a:t>variable</a:t>
            </a:r>
            <a:r>
              <a:rPr lang="en-US" dirty="0" smtClean="0">
                <a:latin typeface="Georgia"/>
                <a:cs typeface="Georgia"/>
              </a:rPr>
              <a:t> </a:t>
            </a:r>
            <a:r>
              <a:rPr sz="1800" spc="70" dirty="0" smtClean="0">
                <a:latin typeface="Georgia"/>
                <a:cs typeface="Georgia"/>
              </a:rPr>
              <a:t>initialized</a:t>
            </a:r>
            <a:r>
              <a:rPr sz="1800" spc="145" dirty="0" smtClean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only</a:t>
            </a:r>
            <a:r>
              <a:rPr sz="1800" spc="14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once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at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start</a:t>
            </a:r>
            <a:r>
              <a:rPr sz="1800" spc="125" dirty="0">
                <a:latin typeface="Georgia"/>
                <a:cs typeface="Georgia"/>
              </a:rPr>
              <a:t> of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execution.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-20" dirty="0">
                <a:latin typeface="Georgia"/>
                <a:cs typeface="Georgia"/>
              </a:rPr>
              <a:t>It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is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a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variable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which</a:t>
            </a:r>
            <a:r>
              <a:rPr sz="1800" spc="14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belongs</a:t>
            </a:r>
            <a:r>
              <a:rPr sz="1800" spc="145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to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class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and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not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to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object(instance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spc="-70" dirty="0">
                <a:latin typeface="Georgia"/>
                <a:cs typeface="Georgia"/>
              </a:rPr>
              <a:t>).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19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50" dirty="0">
                <a:latin typeface="Georgia"/>
                <a:cs typeface="Georgia"/>
              </a:rPr>
              <a:t>Static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variables</a:t>
            </a:r>
            <a:r>
              <a:rPr sz="1800" spc="180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are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initialized</a:t>
            </a:r>
            <a:r>
              <a:rPr sz="1800" spc="175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only</a:t>
            </a:r>
            <a:r>
              <a:rPr sz="1800" spc="150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once,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at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start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120" dirty="0">
                <a:latin typeface="Georgia"/>
                <a:cs typeface="Georgia"/>
              </a:rPr>
              <a:t>of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execution.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These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variables</a:t>
            </a:r>
            <a:r>
              <a:rPr sz="1800" spc="180" dirty="0">
                <a:latin typeface="Georgia"/>
                <a:cs typeface="Georgia"/>
              </a:rPr>
              <a:t> </a:t>
            </a:r>
            <a:r>
              <a:rPr sz="1800" spc="45" dirty="0" smtClean="0">
                <a:latin typeface="Georgia"/>
                <a:cs typeface="Georgia"/>
              </a:rPr>
              <a:t>will</a:t>
            </a:r>
            <a:r>
              <a:rPr lang="en-US" dirty="0" smtClean="0">
                <a:latin typeface="Georgia"/>
                <a:cs typeface="Georgia"/>
              </a:rPr>
              <a:t> </a:t>
            </a:r>
            <a:r>
              <a:rPr sz="1800" spc="80" dirty="0" smtClean="0">
                <a:latin typeface="Georgia"/>
                <a:cs typeface="Georgia"/>
              </a:rPr>
              <a:t>be</a:t>
            </a:r>
            <a:r>
              <a:rPr sz="1800" spc="114" dirty="0" smtClean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initialized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first,</a:t>
            </a:r>
            <a:r>
              <a:rPr sz="1800" spc="145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before</a:t>
            </a:r>
            <a:r>
              <a:rPr sz="1800" spc="145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initialization</a:t>
            </a:r>
            <a:r>
              <a:rPr sz="1800" spc="175" dirty="0">
                <a:latin typeface="Georgia"/>
                <a:cs typeface="Georgia"/>
              </a:rPr>
              <a:t> </a:t>
            </a:r>
            <a:r>
              <a:rPr sz="1800" spc="125" dirty="0">
                <a:latin typeface="Georgia"/>
                <a:cs typeface="Georgia"/>
              </a:rPr>
              <a:t>of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any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instance</a:t>
            </a:r>
            <a:r>
              <a:rPr sz="1800" spc="145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variables.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00" dirty="0">
              <a:latin typeface="Georgia"/>
              <a:cs typeface="Georgia"/>
            </a:endParaRPr>
          </a:p>
          <a:p>
            <a:pPr marL="299085" indent="-287020">
              <a:lnSpc>
                <a:spcPct val="100000"/>
              </a:lnSpc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30" dirty="0">
                <a:latin typeface="Georgia"/>
                <a:cs typeface="Georgia"/>
              </a:rPr>
              <a:t>A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variable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can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be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95" dirty="0">
                <a:latin typeface="Georgia"/>
                <a:cs typeface="Georgia"/>
              </a:rPr>
              <a:t>accessed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directly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by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class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name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and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doesn’t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need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any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object</a:t>
            </a:r>
            <a:endParaRPr sz="1800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22747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46261" y="291190"/>
            <a:ext cx="4868323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74875" algn="l"/>
              </a:tabLst>
            </a:pPr>
            <a:r>
              <a:rPr spc="360" dirty="0"/>
              <a:t>STATIC	</a:t>
            </a:r>
            <a:r>
              <a:rPr spc="335" dirty="0"/>
              <a:t>VARIABLE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082420" cy="8793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9512" y="908720"/>
            <a:ext cx="149499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Georgia"/>
                <a:cs typeface="Georgia"/>
              </a:rPr>
              <a:t>class </a:t>
            </a:r>
            <a:r>
              <a:rPr sz="1800" spc="90" dirty="0">
                <a:latin typeface="Georgia"/>
                <a:cs typeface="Georgia"/>
              </a:rPr>
              <a:t>Test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51520" y="1268760"/>
            <a:ext cx="78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Georgia"/>
                <a:cs typeface="Georgia"/>
              </a:rPr>
              <a:t>{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7544" y="1556792"/>
            <a:ext cx="12961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Georgia"/>
                <a:cs typeface="Georgia"/>
              </a:rPr>
              <a:t>int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a </a:t>
            </a:r>
            <a:r>
              <a:rPr sz="1800" spc="-90" dirty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67544" y="1844824"/>
            <a:ext cx="136815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spc="50" dirty="0">
                <a:latin typeface="Georgia"/>
                <a:cs typeface="Georgia"/>
              </a:rPr>
              <a:t>int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67544" y="2132856"/>
            <a:ext cx="165618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20" dirty="0">
                <a:latin typeface="Georgia"/>
                <a:cs typeface="Georgia"/>
              </a:rPr>
              <a:t>Test()</a:t>
            </a:r>
            <a:r>
              <a:rPr sz="1800" spc="65" dirty="0">
                <a:latin typeface="Georgia"/>
                <a:cs typeface="Georgia"/>
              </a:rPr>
              <a:t> </a:t>
            </a:r>
            <a:r>
              <a:rPr sz="1800" spc="-160" dirty="0">
                <a:latin typeface="Georgia"/>
                <a:cs typeface="Georgia"/>
              </a:rPr>
              <a:t>{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39552" y="2492896"/>
            <a:ext cx="93610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0" dirty="0">
                <a:latin typeface="Georgia"/>
                <a:cs typeface="Georgia"/>
              </a:rPr>
              <a:t>a+</a:t>
            </a:r>
            <a:r>
              <a:rPr sz="1800" spc="-10" dirty="0">
                <a:latin typeface="Georgia"/>
                <a:cs typeface="Georgia"/>
              </a:rPr>
              <a:t>+</a:t>
            </a:r>
            <a:r>
              <a:rPr sz="1800" spc="-90" dirty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39552" y="2852936"/>
            <a:ext cx="648072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0" dirty="0">
                <a:latin typeface="Georgia"/>
                <a:cs typeface="Georgia"/>
              </a:rPr>
              <a:t>b</a:t>
            </a:r>
            <a:r>
              <a:rPr sz="1800" spc="-60" dirty="0">
                <a:latin typeface="Georgia"/>
                <a:cs typeface="Georgia"/>
              </a:rPr>
              <a:t>++</a:t>
            </a:r>
            <a:r>
              <a:rPr sz="1800" spc="-85" dirty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9552" y="3212976"/>
            <a:ext cx="78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Georgia"/>
                <a:cs typeface="Georgia"/>
              </a:rPr>
              <a:t>}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67544" y="3573016"/>
            <a:ext cx="1584176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75" dirty="0">
                <a:latin typeface="Georgia"/>
                <a:cs typeface="Georgia"/>
              </a:rPr>
              <a:t>void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show()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67544" y="3861048"/>
            <a:ext cx="3672408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 smtClean="0">
                <a:latin typeface="Georgia"/>
                <a:cs typeface="Georgia"/>
              </a:rPr>
              <a:t>{</a:t>
            </a:r>
            <a:endParaRPr lang="en-US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45" dirty="0" err="1" smtClean="0">
                <a:latin typeface="Georgia"/>
                <a:cs typeface="Georgia"/>
              </a:rPr>
              <a:t>System.out.println</a:t>
            </a:r>
            <a:r>
              <a:rPr sz="1800" spc="45" dirty="0" smtClean="0">
                <a:latin typeface="Georgia"/>
                <a:cs typeface="Georgia"/>
              </a:rPr>
              <a:t>(a</a:t>
            </a:r>
            <a:r>
              <a:rPr sz="1800" spc="45" dirty="0">
                <a:latin typeface="Georgia"/>
                <a:cs typeface="Georgia"/>
              </a:rPr>
              <a:t>+”</a:t>
            </a:r>
            <a:r>
              <a:rPr sz="1800" spc="170" dirty="0">
                <a:latin typeface="Georgia"/>
                <a:cs typeface="Georgia"/>
              </a:rPr>
              <a:t> </a:t>
            </a:r>
            <a:r>
              <a:rPr sz="1800" spc="-20" dirty="0">
                <a:latin typeface="Georgia"/>
                <a:cs typeface="Georgia"/>
              </a:rPr>
              <a:t>“+b);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39552" y="4509120"/>
            <a:ext cx="78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Georgia"/>
                <a:cs typeface="Georgia"/>
              </a:rPr>
              <a:t>}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131840" y="980728"/>
            <a:ext cx="30341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Georgia"/>
                <a:cs typeface="Georgia"/>
              </a:rPr>
              <a:t>public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void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main(String[]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args)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203848" y="1556792"/>
            <a:ext cx="78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Georgia"/>
                <a:cs typeface="Georgia"/>
              </a:rPr>
              <a:t>{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203848" y="1844824"/>
            <a:ext cx="309634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Georgia"/>
                <a:cs typeface="Georgia"/>
              </a:rPr>
              <a:t>Test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spc="100" dirty="0">
                <a:latin typeface="Georgia"/>
                <a:cs typeface="Georgia"/>
              </a:rPr>
              <a:t>s1=new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Test();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3203848" y="2204864"/>
            <a:ext cx="2160240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0" dirty="0">
                <a:latin typeface="Georgia"/>
                <a:cs typeface="Georgia"/>
              </a:rPr>
              <a:t>s1.show();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203848" y="2492896"/>
            <a:ext cx="259228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90" dirty="0">
                <a:latin typeface="Georgia"/>
                <a:cs typeface="Georgia"/>
              </a:rPr>
              <a:t>Test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spc="60" dirty="0">
                <a:latin typeface="Georgia"/>
                <a:cs typeface="Georgia"/>
              </a:rPr>
              <a:t>s2=new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dirty="0">
                <a:latin typeface="Georgia"/>
                <a:cs typeface="Georgia"/>
              </a:rPr>
              <a:t>Test();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3203848" y="2852936"/>
            <a:ext cx="2376264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114" dirty="0">
                <a:latin typeface="Georgia"/>
                <a:cs typeface="Georgia"/>
              </a:rPr>
              <a:t>s</a:t>
            </a:r>
            <a:r>
              <a:rPr sz="1800" spc="60" dirty="0">
                <a:latin typeface="Georgia"/>
                <a:cs typeface="Georgia"/>
              </a:rPr>
              <a:t>2.s</a:t>
            </a:r>
            <a:r>
              <a:rPr sz="1800" spc="80" dirty="0">
                <a:latin typeface="Georgia"/>
                <a:cs typeface="Georgia"/>
              </a:rPr>
              <a:t>h</a:t>
            </a:r>
            <a:r>
              <a:rPr sz="1800" dirty="0">
                <a:latin typeface="Georgia"/>
                <a:cs typeface="Georgia"/>
              </a:rPr>
              <a:t>ow(</a:t>
            </a:r>
            <a:r>
              <a:rPr sz="1800" spc="-5" dirty="0">
                <a:latin typeface="Georgia"/>
                <a:cs typeface="Georgia"/>
              </a:rPr>
              <a:t>)</a:t>
            </a:r>
            <a:r>
              <a:rPr sz="1800" spc="-90" dirty="0">
                <a:latin typeface="Georgia"/>
                <a:cs typeface="Georgia"/>
              </a:rPr>
              <a:t>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419872" y="3212976"/>
            <a:ext cx="78104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Georgia"/>
                <a:cs typeface="Georgia"/>
              </a:rPr>
              <a:t>}</a:t>
            </a:r>
            <a:endParaRPr sz="1800" dirty="0">
              <a:latin typeface="Georgia"/>
              <a:cs typeface="Georgia"/>
            </a:endParaRPr>
          </a:p>
        </p:txBody>
      </p:sp>
      <p:pic>
        <p:nvPicPr>
          <p:cNvPr id="23" name="object 2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804742" y="2682597"/>
            <a:ext cx="2698308" cy="1754515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79628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544" y="0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95"/>
              </a:spcBef>
              <a:tabLst>
                <a:tab pos="2520315" algn="l"/>
              </a:tabLst>
            </a:pPr>
            <a:r>
              <a:rPr spc="360" dirty="0"/>
              <a:t>STATIC	</a:t>
            </a:r>
            <a:r>
              <a:rPr spc="425" dirty="0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082420" cy="87934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79512" y="692696"/>
            <a:ext cx="8095052" cy="1624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7020">
              <a:lnSpc>
                <a:spcPct val="150000"/>
              </a:lnSpc>
              <a:spcBef>
                <a:spcPts val="100"/>
              </a:spcBef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sz="1800" spc="10" dirty="0">
                <a:latin typeface="Georgia"/>
                <a:cs typeface="Georgia"/>
              </a:rPr>
              <a:t>Java</a:t>
            </a:r>
            <a:r>
              <a:rPr sz="1800" spc="360" dirty="0">
                <a:latin typeface="Georgia"/>
                <a:cs typeface="Georgia"/>
              </a:rPr>
              <a:t> </a:t>
            </a:r>
            <a:r>
              <a:rPr sz="1800" spc="100" dirty="0">
                <a:latin typeface="Georgia"/>
                <a:cs typeface="Georgia"/>
              </a:rPr>
              <a:t>supports</a:t>
            </a:r>
            <a:r>
              <a:rPr sz="1800" spc="355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a</a:t>
            </a:r>
            <a:r>
              <a:rPr sz="1800" spc="345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special</a:t>
            </a:r>
            <a:r>
              <a:rPr sz="1800" spc="345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block,</a:t>
            </a:r>
            <a:r>
              <a:rPr sz="1800" spc="355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called</a:t>
            </a:r>
            <a:r>
              <a:rPr sz="1800" spc="35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345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block</a:t>
            </a:r>
            <a:r>
              <a:rPr sz="1800" spc="370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(also</a:t>
            </a:r>
            <a:r>
              <a:rPr sz="1800" spc="35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called</a:t>
            </a:r>
            <a:r>
              <a:rPr sz="1800" spc="365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345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clause)</a:t>
            </a:r>
            <a:r>
              <a:rPr sz="1800" spc="35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which</a:t>
            </a:r>
            <a:r>
              <a:rPr sz="1800" spc="34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can</a:t>
            </a:r>
            <a:r>
              <a:rPr sz="1800" spc="355" dirty="0">
                <a:latin typeface="Georgia"/>
                <a:cs typeface="Georgia"/>
              </a:rPr>
              <a:t> </a:t>
            </a:r>
            <a:r>
              <a:rPr sz="1800" spc="75" dirty="0" smtClean="0">
                <a:latin typeface="Georgia"/>
                <a:cs typeface="Georgia"/>
              </a:rPr>
              <a:t>be</a:t>
            </a:r>
            <a:r>
              <a:rPr lang="en-US" dirty="0" smtClean="0">
                <a:latin typeface="Georgia"/>
                <a:cs typeface="Georgia"/>
              </a:rPr>
              <a:t> </a:t>
            </a:r>
            <a:r>
              <a:rPr sz="1800" spc="105" dirty="0" smtClean="0">
                <a:latin typeface="Georgia"/>
                <a:cs typeface="Georgia"/>
              </a:rPr>
              <a:t>used </a:t>
            </a:r>
            <a:r>
              <a:rPr sz="1800" spc="100" dirty="0">
                <a:latin typeface="Georgia"/>
                <a:cs typeface="Georgia"/>
              </a:rPr>
              <a:t>for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initializations</a:t>
            </a:r>
            <a:r>
              <a:rPr sz="1800" spc="75" dirty="0">
                <a:latin typeface="Georgia"/>
                <a:cs typeface="Georgia"/>
              </a:rPr>
              <a:t> </a:t>
            </a:r>
            <a:r>
              <a:rPr sz="1800" spc="130" dirty="0">
                <a:latin typeface="Georgia"/>
                <a:cs typeface="Georgia"/>
              </a:rPr>
              <a:t>of </a:t>
            </a:r>
            <a:r>
              <a:rPr sz="1800" spc="70" dirty="0">
                <a:latin typeface="Georgia"/>
                <a:cs typeface="Georgia"/>
              </a:rPr>
              <a:t>a</a:t>
            </a:r>
            <a:r>
              <a:rPr sz="1800" spc="75" dirty="0">
                <a:latin typeface="Georgia"/>
                <a:cs typeface="Georgia"/>
              </a:rPr>
              <a:t> class.</a:t>
            </a:r>
            <a:r>
              <a:rPr sz="1800" spc="80" dirty="0">
                <a:latin typeface="Georgia"/>
                <a:cs typeface="Georgia"/>
              </a:rPr>
              <a:t> This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spc="100" dirty="0">
                <a:latin typeface="Georgia"/>
                <a:cs typeface="Georgia"/>
              </a:rPr>
              <a:t>code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inside</a:t>
            </a:r>
            <a:r>
              <a:rPr sz="1800" spc="75" dirty="0">
                <a:latin typeface="Georgia"/>
                <a:cs typeface="Georgia"/>
              </a:rPr>
              <a:t> static</a:t>
            </a:r>
            <a:r>
              <a:rPr sz="1800" spc="8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block  </a:t>
            </a:r>
            <a:r>
              <a:rPr sz="1800" spc="70" dirty="0">
                <a:latin typeface="Georgia"/>
                <a:cs typeface="Georgia"/>
              </a:rPr>
              <a:t>is  </a:t>
            </a:r>
            <a:r>
              <a:rPr sz="1800" spc="85" dirty="0">
                <a:latin typeface="Georgia"/>
                <a:cs typeface="Georgia"/>
              </a:rPr>
              <a:t>executed  </a:t>
            </a:r>
            <a:r>
              <a:rPr sz="1800" spc="80" dirty="0">
                <a:latin typeface="Georgia"/>
                <a:cs typeface="Georgia"/>
              </a:rPr>
              <a:t>only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50" dirty="0">
                <a:latin typeface="Georgia"/>
                <a:cs typeface="Georgia"/>
              </a:rPr>
              <a:t>once: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first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time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the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class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is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85" dirty="0">
                <a:latin typeface="Georgia"/>
                <a:cs typeface="Georgia"/>
              </a:rPr>
              <a:t>loaded</a:t>
            </a:r>
            <a:r>
              <a:rPr sz="1800" spc="130" dirty="0">
                <a:latin typeface="Georgia"/>
                <a:cs typeface="Georgia"/>
              </a:rPr>
              <a:t> </a:t>
            </a:r>
            <a:r>
              <a:rPr sz="1800" spc="65" dirty="0">
                <a:latin typeface="Georgia"/>
                <a:cs typeface="Georgia"/>
              </a:rPr>
              <a:t>into</a:t>
            </a:r>
            <a:r>
              <a:rPr sz="1800" spc="135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memory.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323528" y="2420888"/>
            <a:ext cx="3816424" cy="60606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Georgia"/>
                <a:cs typeface="Georgia"/>
              </a:rPr>
              <a:t>class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Test</a:t>
            </a:r>
            <a:r>
              <a:rPr sz="1800" spc="70" dirty="0">
                <a:latin typeface="Georgia"/>
                <a:cs typeface="Georgia"/>
              </a:rPr>
              <a:t> </a:t>
            </a:r>
            <a:r>
              <a:rPr sz="1800" spc="-160" dirty="0" smtClean="0">
                <a:latin typeface="Georgia"/>
                <a:cs typeface="Georgia"/>
              </a:rPr>
              <a:t>{</a:t>
            </a:r>
            <a:endParaRPr lang="en-US" sz="1800" spc="-160" dirty="0" smtClean="0">
              <a:latin typeface="Georgia"/>
              <a:cs typeface="Georgia"/>
            </a:endParaRPr>
          </a:p>
          <a:p>
            <a:pPr marL="12700">
              <a:spcBef>
                <a:spcPts val="100"/>
              </a:spcBef>
            </a:pPr>
            <a:r>
              <a:rPr lang="en-US" spc="75" dirty="0" smtClean="0">
                <a:latin typeface="Georgia"/>
                <a:cs typeface="Georgia"/>
              </a:rPr>
              <a:t>	static</a:t>
            </a:r>
            <a:r>
              <a:rPr lang="en-US" spc="85" dirty="0" smtClean="0">
                <a:latin typeface="Georgia"/>
                <a:cs typeface="Georgia"/>
              </a:rPr>
              <a:t> </a:t>
            </a:r>
            <a:r>
              <a:rPr lang="en-US" spc="50" dirty="0" err="1" smtClean="0">
                <a:latin typeface="Georgia"/>
                <a:cs typeface="Georgia"/>
              </a:rPr>
              <a:t>int</a:t>
            </a:r>
            <a:r>
              <a:rPr lang="en-US" spc="100" dirty="0" smtClean="0">
                <a:latin typeface="Georgia"/>
                <a:cs typeface="Georgia"/>
              </a:rPr>
              <a:t> </a:t>
            </a:r>
            <a:r>
              <a:rPr lang="en-US" spc="-40" dirty="0" err="1" smtClean="0">
                <a:latin typeface="Georgia"/>
                <a:cs typeface="Georgia"/>
              </a:rPr>
              <a:t>i</a:t>
            </a:r>
            <a:r>
              <a:rPr lang="en-US" spc="-40" dirty="0" smtClean="0">
                <a:latin typeface="Georgia"/>
                <a:cs typeface="Georgia"/>
              </a:rPr>
              <a:t>;</a:t>
            </a:r>
          </a:p>
          <a:p>
            <a:pPr marL="12700">
              <a:spcBef>
                <a:spcPts val="100"/>
              </a:spcBef>
            </a:pPr>
            <a:r>
              <a:rPr lang="en-US" spc="-40" dirty="0" smtClean="0">
                <a:latin typeface="Georgia"/>
                <a:cs typeface="Georgia"/>
              </a:rPr>
              <a:t>	</a:t>
            </a:r>
            <a:r>
              <a:rPr lang="en-US" spc="50" dirty="0" err="1" smtClean="0">
                <a:latin typeface="Georgia"/>
                <a:cs typeface="Georgia"/>
              </a:rPr>
              <a:t>int</a:t>
            </a:r>
            <a:r>
              <a:rPr lang="en-US" spc="55" dirty="0" smtClean="0">
                <a:latin typeface="Georgia"/>
                <a:cs typeface="Georgia"/>
              </a:rPr>
              <a:t> </a:t>
            </a:r>
            <a:r>
              <a:rPr lang="en-US" spc="5" dirty="0" smtClean="0">
                <a:latin typeface="Georgia"/>
                <a:cs typeface="Georgia"/>
              </a:rPr>
              <a:t>j;</a:t>
            </a:r>
          </a:p>
          <a:p>
            <a:pPr marL="12700">
              <a:spcBef>
                <a:spcPts val="100"/>
              </a:spcBef>
            </a:pPr>
            <a:r>
              <a:rPr lang="en-US" spc="5" dirty="0" smtClean="0">
                <a:latin typeface="Georgia"/>
                <a:cs typeface="Georgia"/>
              </a:rPr>
              <a:t>	</a:t>
            </a:r>
            <a:r>
              <a:rPr lang="en-US" spc="75" dirty="0" smtClean="0">
                <a:latin typeface="Georgia"/>
                <a:cs typeface="Georgia"/>
              </a:rPr>
              <a:t>static</a:t>
            </a:r>
            <a:r>
              <a:rPr lang="en-US" spc="50" dirty="0" smtClean="0">
                <a:latin typeface="Georgia"/>
                <a:cs typeface="Georgia"/>
              </a:rPr>
              <a:t> </a:t>
            </a:r>
            <a:r>
              <a:rPr lang="en-US" spc="-160" dirty="0" smtClean="0">
                <a:latin typeface="Georgia"/>
                <a:cs typeface="Georgia"/>
              </a:rPr>
              <a:t>{</a:t>
            </a:r>
          </a:p>
          <a:p>
            <a:pPr marL="12700">
              <a:spcBef>
                <a:spcPts val="100"/>
              </a:spcBef>
            </a:pPr>
            <a:r>
              <a:rPr lang="en-US" spc="-160" dirty="0" smtClean="0">
                <a:latin typeface="Georgia"/>
                <a:cs typeface="Georgia"/>
              </a:rPr>
              <a:t>		</a:t>
            </a:r>
            <a:r>
              <a:rPr lang="en-US" spc="25" dirty="0" err="1" smtClean="0">
                <a:latin typeface="Georgia"/>
                <a:cs typeface="Georgia"/>
              </a:rPr>
              <a:t>i</a:t>
            </a:r>
            <a:r>
              <a:rPr lang="en-US" spc="60" dirty="0" smtClean="0">
                <a:latin typeface="Georgia"/>
                <a:cs typeface="Georgia"/>
              </a:rPr>
              <a:t> </a:t>
            </a:r>
            <a:r>
              <a:rPr lang="en-US" spc="-65" dirty="0" smtClean="0">
                <a:latin typeface="Georgia"/>
                <a:cs typeface="Georgia"/>
              </a:rPr>
              <a:t>=</a:t>
            </a:r>
            <a:r>
              <a:rPr lang="en-US" spc="85" dirty="0" smtClean="0">
                <a:latin typeface="Georgia"/>
                <a:cs typeface="Georgia"/>
              </a:rPr>
              <a:t> </a:t>
            </a:r>
            <a:r>
              <a:rPr lang="en-US" spc="70" dirty="0" smtClean="0">
                <a:latin typeface="Georgia"/>
                <a:cs typeface="Georgia"/>
              </a:rPr>
              <a:t>10;</a:t>
            </a:r>
          </a:p>
          <a:p>
            <a:pPr marL="12700">
              <a:spcBef>
                <a:spcPts val="100"/>
              </a:spcBef>
            </a:pPr>
            <a:r>
              <a:rPr lang="en-US" spc="70" dirty="0" smtClean="0">
                <a:latin typeface="Georgia"/>
                <a:cs typeface="Georgia"/>
              </a:rPr>
              <a:t>	</a:t>
            </a:r>
            <a:r>
              <a:rPr lang="en-US" spc="55" dirty="0" err="1" smtClean="0">
                <a:latin typeface="Georgia"/>
                <a:cs typeface="Georgia"/>
              </a:rPr>
              <a:t>System.out.println</a:t>
            </a:r>
            <a:r>
              <a:rPr lang="en-US" spc="55" dirty="0" smtClean="0">
                <a:latin typeface="Georgia"/>
                <a:cs typeface="Georgia"/>
              </a:rPr>
              <a:t>("static</a:t>
            </a:r>
            <a:r>
              <a:rPr lang="en-US" spc="150" dirty="0" smtClean="0">
                <a:latin typeface="Georgia"/>
                <a:cs typeface="Georgia"/>
              </a:rPr>
              <a:t> </a:t>
            </a:r>
            <a:r>
              <a:rPr lang="en-US" spc="80" dirty="0" smtClean="0">
                <a:latin typeface="Georgia"/>
                <a:cs typeface="Georgia"/>
              </a:rPr>
              <a:t>block</a:t>
            </a:r>
            <a:r>
              <a:rPr lang="en-US" spc="150" dirty="0" smtClean="0">
                <a:latin typeface="Georgia"/>
                <a:cs typeface="Georgia"/>
              </a:rPr>
              <a:t> </a:t>
            </a:r>
            <a:r>
              <a:rPr lang="en-US" spc="65" dirty="0" smtClean="0">
                <a:latin typeface="Georgia"/>
                <a:cs typeface="Georgia"/>
              </a:rPr>
              <a:t>called</a:t>
            </a:r>
            <a:r>
              <a:rPr lang="en-US" spc="145" dirty="0" smtClean="0">
                <a:latin typeface="Georgia"/>
                <a:cs typeface="Georgia"/>
              </a:rPr>
              <a:t> </a:t>
            </a:r>
            <a:r>
              <a:rPr lang="en-US" spc="-95" dirty="0" smtClean="0">
                <a:latin typeface="Georgia"/>
                <a:cs typeface="Georgia"/>
              </a:rPr>
              <a:t>");}</a:t>
            </a:r>
          </a:p>
          <a:p>
            <a:pPr marL="12700">
              <a:spcBef>
                <a:spcPts val="100"/>
              </a:spcBef>
            </a:pPr>
            <a:r>
              <a:rPr lang="en-US" spc="-10" dirty="0" smtClean="0">
                <a:latin typeface="Georgia"/>
                <a:cs typeface="Georgia"/>
              </a:rPr>
              <a:t>	Test(){</a:t>
            </a:r>
          </a:p>
          <a:p>
            <a:pPr marL="12700">
              <a:spcBef>
                <a:spcPts val="100"/>
              </a:spcBef>
            </a:pPr>
            <a:r>
              <a:rPr lang="en-US" spc="60" dirty="0" err="1" smtClean="0">
                <a:latin typeface="Georgia"/>
                <a:cs typeface="Georgia"/>
              </a:rPr>
              <a:t>System.out.println</a:t>
            </a:r>
            <a:r>
              <a:rPr lang="en-US" spc="60" dirty="0" smtClean="0">
                <a:latin typeface="Georgia"/>
                <a:cs typeface="Georgia"/>
              </a:rPr>
              <a:t>("Constructor</a:t>
            </a:r>
            <a:r>
              <a:rPr lang="en-US" spc="180" dirty="0" smtClean="0">
                <a:latin typeface="Georgia"/>
                <a:cs typeface="Georgia"/>
              </a:rPr>
              <a:t> </a:t>
            </a:r>
            <a:r>
              <a:rPr lang="en-US" spc="15" dirty="0" smtClean="0">
                <a:latin typeface="Georgia"/>
                <a:cs typeface="Georgia"/>
              </a:rPr>
              <a:t>called");</a:t>
            </a:r>
          </a:p>
          <a:p>
            <a:pPr marL="12700">
              <a:spcBef>
                <a:spcPts val="100"/>
              </a:spcBef>
            </a:pPr>
            <a:r>
              <a:rPr lang="en-US" spc="15" dirty="0" smtClean="0">
                <a:latin typeface="Georgia"/>
                <a:cs typeface="Georgia"/>
              </a:rPr>
              <a:t>		}</a:t>
            </a:r>
          </a:p>
          <a:p>
            <a:pPr marL="12700">
              <a:spcBef>
                <a:spcPts val="100"/>
              </a:spcBef>
            </a:pPr>
            <a:r>
              <a:rPr lang="en-US" spc="15" dirty="0" smtClean="0">
                <a:latin typeface="Georgia"/>
                <a:cs typeface="Georgia"/>
              </a:rPr>
              <a:t>	}</a:t>
            </a:r>
          </a:p>
          <a:p>
            <a:pPr marL="12700">
              <a:spcBef>
                <a:spcPts val="100"/>
              </a:spcBef>
            </a:pPr>
            <a:endParaRPr lang="en-US" dirty="0" smtClean="0">
              <a:latin typeface="Georgia"/>
              <a:cs typeface="Georgia"/>
            </a:endParaRPr>
          </a:p>
          <a:p>
            <a:pPr marL="12700">
              <a:spcBef>
                <a:spcPts val="100"/>
              </a:spcBef>
            </a:pPr>
            <a:endParaRPr lang="en-US" dirty="0" smtClean="0">
              <a:latin typeface="Georgia"/>
              <a:cs typeface="Georgia"/>
            </a:endParaRPr>
          </a:p>
          <a:p>
            <a:pPr marL="12700">
              <a:spcBef>
                <a:spcPts val="100"/>
              </a:spcBef>
            </a:pPr>
            <a:endParaRPr lang="en-US" dirty="0" smtClean="0">
              <a:latin typeface="Georgia"/>
              <a:cs typeface="Georgia"/>
            </a:endParaRPr>
          </a:p>
          <a:p>
            <a:pPr marL="12700">
              <a:spcBef>
                <a:spcPts val="100"/>
              </a:spcBef>
            </a:pPr>
            <a:endParaRPr lang="en-US" dirty="0" smtClean="0">
              <a:latin typeface="Georgia"/>
              <a:cs typeface="Georgia"/>
            </a:endParaRPr>
          </a:p>
          <a:p>
            <a:pPr marL="12700">
              <a:spcBef>
                <a:spcPts val="100"/>
              </a:spcBef>
            </a:pPr>
            <a:endParaRPr lang="en-US" dirty="0" smtClean="0">
              <a:latin typeface="Georgia"/>
              <a:cs typeface="Georgia"/>
            </a:endParaRPr>
          </a:p>
          <a:p>
            <a:pPr marL="12700">
              <a:spcBef>
                <a:spcPts val="100"/>
              </a:spcBef>
            </a:pPr>
            <a:endParaRPr lang="en-US" dirty="0" smtClean="0">
              <a:latin typeface="Georgia"/>
              <a:cs typeface="Georgia"/>
            </a:endParaRPr>
          </a:p>
          <a:p>
            <a:pPr marL="12700">
              <a:spcBef>
                <a:spcPts val="100"/>
              </a:spcBef>
            </a:pPr>
            <a:endParaRPr lang="en-US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sz="1800" spc="-160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800" dirty="0">
              <a:latin typeface="Georgia"/>
              <a:cs typeface="Georgia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355976" y="2348880"/>
            <a:ext cx="4788024" cy="35445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pc="85" dirty="0" smtClean="0">
                <a:latin typeface="Georgia"/>
                <a:cs typeface="Georgia"/>
              </a:rPr>
              <a:t>class</a:t>
            </a:r>
            <a:r>
              <a:rPr lang="en-US" spc="110" dirty="0" smtClean="0">
                <a:latin typeface="Georgia"/>
                <a:cs typeface="Georgia"/>
              </a:rPr>
              <a:t> </a:t>
            </a:r>
            <a:r>
              <a:rPr lang="en-US" spc="10" dirty="0" smtClean="0">
                <a:latin typeface="Georgia"/>
                <a:cs typeface="Georgia"/>
              </a:rPr>
              <a:t>Main</a:t>
            </a:r>
            <a:r>
              <a:rPr lang="en-US" spc="80" dirty="0" smtClean="0">
                <a:latin typeface="Georgia"/>
                <a:cs typeface="Georgia"/>
              </a:rPr>
              <a:t> </a:t>
            </a:r>
            <a:r>
              <a:rPr lang="en-US" spc="-160" dirty="0" smtClean="0">
                <a:latin typeface="Georgia"/>
                <a:cs typeface="Georgia"/>
              </a:rPr>
              <a:t>{</a:t>
            </a:r>
          </a:p>
          <a:p>
            <a:pPr marL="12700">
              <a:spcBef>
                <a:spcPts val="100"/>
              </a:spcBef>
            </a:pPr>
            <a:r>
              <a:rPr lang="en-US" spc="65" dirty="0" smtClean="0">
                <a:latin typeface="Georgia"/>
                <a:cs typeface="Georgia"/>
              </a:rPr>
              <a:t>public</a:t>
            </a:r>
            <a:r>
              <a:rPr lang="en-US" spc="170" dirty="0" smtClean="0">
                <a:latin typeface="Georgia"/>
                <a:cs typeface="Georgia"/>
              </a:rPr>
              <a:t> </a:t>
            </a:r>
            <a:r>
              <a:rPr lang="en-US" spc="75" dirty="0" smtClean="0">
                <a:latin typeface="Georgia"/>
                <a:cs typeface="Georgia"/>
              </a:rPr>
              <a:t>static</a:t>
            </a:r>
            <a:r>
              <a:rPr lang="en-US" spc="120" dirty="0" smtClean="0">
                <a:latin typeface="Georgia"/>
                <a:cs typeface="Georgia"/>
              </a:rPr>
              <a:t> </a:t>
            </a:r>
            <a:r>
              <a:rPr lang="en-US" spc="75" dirty="0" smtClean="0">
                <a:latin typeface="Georgia"/>
                <a:cs typeface="Georgia"/>
              </a:rPr>
              <a:t>void</a:t>
            </a:r>
            <a:r>
              <a:rPr lang="en-US" spc="120" dirty="0" smtClean="0">
                <a:latin typeface="Georgia"/>
                <a:cs typeface="Georgia"/>
              </a:rPr>
              <a:t> </a:t>
            </a:r>
            <a:r>
              <a:rPr lang="en-US" spc="35" dirty="0" smtClean="0">
                <a:latin typeface="Georgia"/>
                <a:cs typeface="Georgia"/>
              </a:rPr>
              <a:t>main(String</a:t>
            </a:r>
            <a:r>
              <a:rPr lang="en-US" spc="170" dirty="0" smtClean="0">
                <a:latin typeface="Georgia"/>
                <a:cs typeface="Georgia"/>
              </a:rPr>
              <a:t> </a:t>
            </a:r>
            <a:r>
              <a:rPr lang="en-US" dirty="0" err="1" smtClean="0">
                <a:latin typeface="Georgia"/>
                <a:cs typeface="Georgia"/>
              </a:rPr>
              <a:t>args</a:t>
            </a:r>
            <a:r>
              <a:rPr lang="en-US" dirty="0" smtClean="0">
                <a:latin typeface="Georgia"/>
                <a:cs typeface="Georgia"/>
              </a:rPr>
              <a:t>[])</a:t>
            </a:r>
            <a:r>
              <a:rPr lang="en-US" spc="155" dirty="0" smtClean="0">
                <a:latin typeface="Georgia"/>
                <a:cs typeface="Georgia"/>
              </a:rPr>
              <a:t> </a:t>
            </a:r>
            <a:r>
              <a:rPr lang="en-US" spc="-160" dirty="0" smtClean="0">
                <a:latin typeface="Georgia"/>
                <a:cs typeface="Georgia"/>
              </a:rPr>
              <a:t>{</a:t>
            </a:r>
          </a:p>
          <a:p>
            <a:pPr marL="12700">
              <a:spcBef>
                <a:spcPts val="100"/>
              </a:spcBef>
            </a:pPr>
            <a:r>
              <a:rPr lang="en-US" spc="75" dirty="0" smtClean="0">
                <a:latin typeface="Georgia"/>
                <a:cs typeface="Georgia"/>
              </a:rPr>
              <a:t>//</a:t>
            </a:r>
            <a:r>
              <a:rPr lang="en-US" spc="225" dirty="0" smtClean="0">
                <a:latin typeface="Georgia"/>
                <a:cs typeface="Georgia"/>
              </a:rPr>
              <a:t> </a:t>
            </a:r>
            <a:r>
              <a:rPr lang="en-US" spc="90" dirty="0" smtClean="0">
                <a:latin typeface="Georgia"/>
                <a:cs typeface="Georgia"/>
              </a:rPr>
              <a:t>Although</a:t>
            </a:r>
            <a:r>
              <a:rPr lang="en-US" spc="235" dirty="0" smtClean="0">
                <a:latin typeface="Georgia"/>
                <a:cs typeface="Georgia"/>
              </a:rPr>
              <a:t> </a:t>
            </a:r>
            <a:r>
              <a:rPr lang="en-US" spc="90" dirty="0" smtClean="0">
                <a:latin typeface="Georgia"/>
                <a:cs typeface="Georgia"/>
              </a:rPr>
              <a:t>we</a:t>
            </a:r>
            <a:r>
              <a:rPr lang="en-US" spc="245" dirty="0" smtClean="0">
                <a:latin typeface="Georgia"/>
                <a:cs typeface="Georgia"/>
              </a:rPr>
              <a:t> </a:t>
            </a:r>
            <a:r>
              <a:rPr lang="en-US" spc="80" dirty="0" smtClean="0">
                <a:latin typeface="Georgia"/>
                <a:cs typeface="Georgia"/>
              </a:rPr>
              <a:t>have</a:t>
            </a:r>
            <a:r>
              <a:rPr lang="en-US" spc="245" dirty="0" smtClean="0">
                <a:latin typeface="Georgia"/>
                <a:cs typeface="Georgia"/>
              </a:rPr>
              <a:t> </a:t>
            </a:r>
            <a:r>
              <a:rPr lang="en-US" spc="100" dirty="0" smtClean="0">
                <a:latin typeface="Georgia"/>
                <a:cs typeface="Georgia"/>
              </a:rPr>
              <a:t>two</a:t>
            </a:r>
            <a:r>
              <a:rPr lang="en-US" spc="240" dirty="0" smtClean="0">
                <a:latin typeface="Georgia"/>
                <a:cs typeface="Georgia"/>
              </a:rPr>
              <a:t> </a:t>
            </a:r>
            <a:r>
              <a:rPr lang="en-US" spc="80" dirty="0" smtClean="0">
                <a:latin typeface="Georgia"/>
                <a:cs typeface="Georgia"/>
              </a:rPr>
              <a:t>objects,</a:t>
            </a:r>
            <a:r>
              <a:rPr lang="en-US" spc="240" dirty="0" smtClean="0">
                <a:latin typeface="Georgia"/>
                <a:cs typeface="Georgia"/>
              </a:rPr>
              <a:t> </a:t>
            </a:r>
            <a:r>
              <a:rPr lang="en-US" spc="75" dirty="0" smtClean="0">
                <a:latin typeface="Georgia"/>
                <a:cs typeface="Georgia"/>
              </a:rPr>
              <a:t>static</a:t>
            </a:r>
            <a:r>
              <a:rPr lang="en-US" spc="240" dirty="0" smtClean="0">
                <a:latin typeface="Georgia"/>
                <a:cs typeface="Georgia"/>
              </a:rPr>
              <a:t> </a:t>
            </a:r>
            <a:r>
              <a:rPr lang="en-US" spc="85" dirty="0" smtClean="0">
                <a:latin typeface="Georgia"/>
                <a:cs typeface="Georgia"/>
              </a:rPr>
              <a:t>block</a:t>
            </a:r>
            <a:r>
              <a:rPr lang="en-US" spc="245" dirty="0" smtClean="0">
                <a:latin typeface="Georgia"/>
                <a:cs typeface="Georgia"/>
              </a:rPr>
              <a:t> </a:t>
            </a:r>
            <a:r>
              <a:rPr lang="en-US" spc="70" dirty="0" smtClean="0">
                <a:latin typeface="Georgia"/>
                <a:cs typeface="Georgia"/>
              </a:rPr>
              <a:t>is </a:t>
            </a:r>
            <a:r>
              <a:rPr lang="en-US" spc="90" dirty="0" smtClean="0">
                <a:latin typeface="Georgia"/>
                <a:cs typeface="Georgia"/>
              </a:rPr>
              <a:t>executed</a:t>
            </a:r>
            <a:r>
              <a:rPr lang="en-US" spc="65" dirty="0" smtClean="0">
                <a:latin typeface="Georgia"/>
                <a:cs typeface="Georgia"/>
              </a:rPr>
              <a:t> </a:t>
            </a:r>
            <a:r>
              <a:rPr lang="en-US" spc="75" dirty="0" smtClean="0">
                <a:latin typeface="Georgia"/>
                <a:cs typeface="Georgia"/>
              </a:rPr>
              <a:t>only</a:t>
            </a:r>
            <a:r>
              <a:rPr lang="en-US" spc="114" dirty="0" smtClean="0">
                <a:latin typeface="Georgia"/>
                <a:cs typeface="Georgia"/>
              </a:rPr>
              <a:t> </a:t>
            </a:r>
            <a:r>
              <a:rPr lang="en-US" spc="65" dirty="0" smtClean="0">
                <a:latin typeface="Georgia"/>
                <a:cs typeface="Georgia"/>
              </a:rPr>
              <a:t>once.</a:t>
            </a:r>
          </a:p>
          <a:p>
            <a:pPr marL="12700">
              <a:spcBef>
                <a:spcPts val="100"/>
              </a:spcBef>
            </a:pPr>
            <a:r>
              <a:rPr lang="en-US" spc="90" dirty="0" smtClean="0">
                <a:latin typeface="Georgia"/>
                <a:cs typeface="Georgia"/>
              </a:rPr>
              <a:t>Test</a:t>
            </a:r>
            <a:r>
              <a:rPr lang="en-US" spc="95" dirty="0" smtClean="0">
                <a:latin typeface="Georgia"/>
                <a:cs typeface="Georgia"/>
              </a:rPr>
              <a:t> </a:t>
            </a:r>
            <a:r>
              <a:rPr lang="en-US" spc="200" dirty="0" smtClean="0">
                <a:latin typeface="Georgia"/>
                <a:cs typeface="Georgia"/>
              </a:rPr>
              <a:t>t1</a:t>
            </a:r>
            <a:r>
              <a:rPr lang="en-US" spc="95" dirty="0" smtClean="0">
                <a:latin typeface="Georgia"/>
                <a:cs typeface="Georgia"/>
              </a:rPr>
              <a:t> </a:t>
            </a:r>
            <a:r>
              <a:rPr lang="en-US" spc="-65" dirty="0" smtClean="0">
                <a:latin typeface="Georgia"/>
                <a:cs typeface="Georgia"/>
              </a:rPr>
              <a:t>=</a:t>
            </a:r>
            <a:r>
              <a:rPr lang="en-US" spc="100" dirty="0" smtClean="0">
                <a:latin typeface="Georgia"/>
                <a:cs typeface="Georgia"/>
              </a:rPr>
              <a:t> </a:t>
            </a:r>
            <a:r>
              <a:rPr lang="en-US" spc="80" dirty="0" smtClean="0">
                <a:latin typeface="Georgia"/>
                <a:cs typeface="Georgia"/>
              </a:rPr>
              <a:t>new</a:t>
            </a:r>
            <a:r>
              <a:rPr lang="en-US" spc="110" dirty="0" smtClean="0">
                <a:latin typeface="Georgia"/>
                <a:cs typeface="Georgia"/>
              </a:rPr>
              <a:t> </a:t>
            </a:r>
            <a:r>
              <a:rPr lang="en-US" dirty="0" smtClean="0">
                <a:latin typeface="Georgia"/>
                <a:cs typeface="Georgia"/>
              </a:rPr>
              <a:t>Test();</a:t>
            </a:r>
          </a:p>
          <a:p>
            <a:pPr marL="12700">
              <a:spcBef>
                <a:spcPts val="100"/>
              </a:spcBef>
            </a:pPr>
            <a:r>
              <a:rPr lang="en-US" spc="90" dirty="0" smtClean="0">
                <a:latin typeface="Georgia"/>
                <a:cs typeface="Georgia"/>
              </a:rPr>
              <a:t>Test</a:t>
            </a:r>
            <a:r>
              <a:rPr lang="en-US" spc="95" dirty="0" smtClean="0">
                <a:latin typeface="Georgia"/>
                <a:cs typeface="Georgia"/>
              </a:rPr>
              <a:t> </a:t>
            </a:r>
            <a:r>
              <a:rPr lang="en-US" spc="85" dirty="0" smtClean="0">
                <a:latin typeface="Georgia"/>
                <a:cs typeface="Georgia"/>
              </a:rPr>
              <a:t>t2</a:t>
            </a:r>
            <a:r>
              <a:rPr lang="en-US" spc="95" dirty="0" smtClean="0">
                <a:latin typeface="Georgia"/>
                <a:cs typeface="Georgia"/>
              </a:rPr>
              <a:t> </a:t>
            </a:r>
            <a:r>
              <a:rPr lang="en-US" spc="-65" dirty="0" smtClean="0">
                <a:latin typeface="Georgia"/>
                <a:cs typeface="Georgia"/>
              </a:rPr>
              <a:t>=</a:t>
            </a:r>
            <a:r>
              <a:rPr lang="en-US" spc="100" dirty="0" smtClean="0">
                <a:latin typeface="Georgia"/>
                <a:cs typeface="Georgia"/>
              </a:rPr>
              <a:t> </a:t>
            </a:r>
            <a:r>
              <a:rPr lang="en-US" spc="80" dirty="0" smtClean="0">
                <a:latin typeface="Georgia"/>
                <a:cs typeface="Georgia"/>
              </a:rPr>
              <a:t>new</a:t>
            </a:r>
            <a:r>
              <a:rPr lang="en-US" spc="110" dirty="0" smtClean="0">
                <a:latin typeface="Georgia"/>
                <a:cs typeface="Georgia"/>
              </a:rPr>
              <a:t> </a:t>
            </a:r>
            <a:r>
              <a:rPr lang="en-US" dirty="0" smtClean="0">
                <a:latin typeface="Georgia"/>
                <a:cs typeface="Georgia"/>
              </a:rPr>
              <a:t>Test();</a:t>
            </a:r>
          </a:p>
          <a:p>
            <a:pPr marL="12700">
              <a:spcBef>
                <a:spcPts val="100"/>
              </a:spcBef>
            </a:pPr>
            <a:r>
              <a:rPr lang="en-US" dirty="0" smtClean="0">
                <a:latin typeface="Georgia"/>
                <a:cs typeface="Georgia"/>
              </a:rPr>
              <a:t>	}</a:t>
            </a:r>
          </a:p>
          <a:p>
            <a:pPr marL="12700">
              <a:spcBef>
                <a:spcPts val="100"/>
              </a:spcBef>
            </a:pPr>
            <a:r>
              <a:rPr lang="en-US" dirty="0" smtClean="0">
                <a:latin typeface="Georgia"/>
                <a:cs typeface="Georgia"/>
              </a:rPr>
              <a:t>}</a:t>
            </a:r>
          </a:p>
          <a:p>
            <a:pPr marL="12700">
              <a:spcBef>
                <a:spcPts val="100"/>
              </a:spcBef>
            </a:pPr>
            <a:endParaRPr lang="en-US" dirty="0" smtClean="0">
              <a:latin typeface="Georgia"/>
              <a:cs typeface="Georgia"/>
            </a:endParaRPr>
          </a:p>
          <a:p>
            <a:pPr marL="12700">
              <a:spcBef>
                <a:spcPts val="100"/>
              </a:spcBef>
            </a:pPr>
            <a:endParaRPr lang="en-US" dirty="0" smtClean="0">
              <a:latin typeface="Georgia"/>
              <a:cs typeface="Georgia"/>
            </a:endParaRPr>
          </a:p>
          <a:p>
            <a:pPr marL="12700">
              <a:spcBef>
                <a:spcPts val="100"/>
              </a:spcBef>
            </a:pPr>
            <a:endParaRPr lang="en-US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en-US" dirty="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91469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492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95"/>
              </a:spcBef>
              <a:tabLst>
                <a:tab pos="2520315" algn="l"/>
              </a:tabLst>
            </a:pPr>
            <a:r>
              <a:rPr spc="360" dirty="0"/>
              <a:t>STATIC	</a:t>
            </a:r>
            <a:r>
              <a:rPr spc="425" dirty="0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082420" cy="8793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51520" y="1844824"/>
            <a:ext cx="4150043" cy="362919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85" dirty="0">
                <a:latin typeface="Georgia"/>
                <a:cs typeface="Georgia"/>
              </a:rPr>
              <a:t>class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Test</a:t>
            </a:r>
            <a:endParaRPr sz="1800" dirty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-160" dirty="0" smtClean="0">
                <a:latin typeface="Georgia"/>
                <a:cs typeface="Georgia"/>
              </a:rPr>
              <a:t>{</a:t>
            </a:r>
            <a:endParaRPr lang="en-US" sz="1800" spc="-160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75" dirty="0" smtClean="0">
                <a:latin typeface="Georgia"/>
                <a:cs typeface="Georgia"/>
              </a:rPr>
              <a:t>//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85" dirty="0">
                <a:latin typeface="Georgia"/>
                <a:cs typeface="Georgia"/>
              </a:rPr>
              <a:t> </a:t>
            </a:r>
            <a:r>
              <a:rPr sz="1800" spc="55" dirty="0">
                <a:latin typeface="Georgia"/>
                <a:cs typeface="Georgia"/>
              </a:rPr>
              <a:t>variable </a:t>
            </a:r>
            <a:r>
              <a:rPr sz="1800" spc="-420" dirty="0">
                <a:latin typeface="Georgia"/>
                <a:cs typeface="Georgia"/>
              </a:rPr>
              <a:t> </a:t>
            </a:r>
            <a:endParaRPr lang="en-US" sz="1800" spc="-420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75" dirty="0" smtClean="0">
                <a:latin typeface="Georgia"/>
                <a:cs typeface="Georgia"/>
              </a:rPr>
              <a:t>static</a:t>
            </a:r>
            <a:r>
              <a:rPr sz="1800" spc="105" dirty="0" smtClean="0">
                <a:latin typeface="Georgia"/>
                <a:cs typeface="Georgia"/>
              </a:rPr>
              <a:t> </a:t>
            </a:r>
            <a:r>
              <a:rPr sz="1800" spc="50" dirty="0">
                <a:latin typeface="Georgia"/>
                <a:cs typeface="Georgia"/>
              </a:rPr>
              <a:t>int</a:t>
            </a:r>
            <a:r>
              <a:rPr sz="1800" spc="114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a</a:t>
            </a:r>
            <a:r>
              <a:rPr sz="1800" spc="95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=</a:t>
            </a:r>
            <a:r>
              <a:rPr sz="1800" spc="95" dirty="0">
                <a:latin typeface="Georgia"/>
                <a:cs typeface="Georgia"/>
              </a:rPr>
              <a:t> </a:t>
            </a:r>
            <a:r>
              <a:rPr sz="1800" spc="70" dirty="0" smtClean="0">
                <a:latin typeface="Georgia"/>
                <a:cs typeface="Georgia"/>
              </a:rPr>
              <a:t>10;</a:t>
            </a:r>
            <a:endParaRPr lang="en-US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75" dirty="0" smtClean="0">
                <a:latin typeface="Georgia"/>
                <a:cs typeface="Georgia"/>
              </a:rPr>
              <a:t>static</a:t>
            </a:r>
            <a:r>
              <a:rPr sz="1800" spc="95" dirty="0" smtClean="0">
                <a:latin typeface="Georgia"/>
                <a:cs typeface="Georgia"/>
              </a:rPr>
              <a:t> </a:t>
            </a:r>
            <a:r>
              <a:rPr sz="1800" spc="50" dirty="0">
                <a:latin typeface="Georgia"/>
                <a:cs typeface="Georgia"/>
              </a:rPr>
              <a:t>int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b</a:t>
            </a:r>
            <a:r>
              <a:rPr sz="1800" spc="-5" dirty="0" smtClean="0">
                <a:latin typeface="Georgia"/>
                <a:cs typeface="Georgia"/>
              </a:rPr>
              <a:t>;</a:t>
            </a:r>
            <a:endParaRPr lang="en-US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75" dirty="0" smtClean="0">
                <a:latin typeface="Georgia"/>
                <a:cs typeface="Georgia"/>
              </a:rPr>
              <a:t>//</a:t>
            </a:r>
            <a:r>
              <a:rPr sz="1800" spc="85" dirty="0" smtClean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90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block </a:t>
            </a:r>
            <a:r>
              <a:rPr sz="1800" spc="-420" dirty="0">
                <a:latin typeface="Georgia"/>
                <a:cs typeface="Georgia"/>
              </a:rPr>
              <a:t> </a:t>
            </a:r>
            <a:endParaRPr lang="en-US" sz="1800" spc="-420" dirty="0" smtClean="0">
              <a:latin typeface="Georgia"/>
              <a:cs typeface="Georgia"/>
            </a:endParaRPr>
          </a:p>
          <a:p>
            <a:pPr marL="12700">
              <a:lnSpc>
                <a:spcPct val="100000"/>
              </a:lnSpc>
            </a:pPr>
            <a:r>
              <a:rPr sz="1800" spc="75" dirty="0" smtClean="0">
                <a:latin typeface="Georgia"/>
                <a:cs typeface="Georgia"/>
              </a:rPr>
              <a:t>static</a:t>
            </a:r>
            <a:r>
              <a:rPr sz="1800" spc="110" dirty="0" smtClean="0">
                <a:latin typeface="Georgia"/>
                <a:cs typeface="Georgia"/>
              </a:rPr>
              <a:t> </a:t>
            </a:r>
            <a:r>
              <a:rPr sz="1800" spc="-160" dirty="0">
                <a:latin typeface="Georgia"/>
                <a:cs typeface="Georgia"/>
              </a:rPr>
              <a:t>{</a:t>
            </a:r>
            <a:endParaRPr sz="1800" dirty="0">
              <a:latin typeface="Georgia"/>
              <a:cs typeface="Georgia"/>
            </a:endParaRPr>
          </a:p>
          <a:p>
            <a:pPr marL="571500" marR="5080">
              <a:lnSpc>
                <a:spcPct val="200000"/>
              </a:lnSpc>
              <a:spcBef>
                <a:spcPts val="5"/>
              </a:spcBef>
            </a:pPr>
            <a:r>
              <a:rPr sz="1800" spc="45" dirty="0">
                <a:latin typeface="Georgia"/>
                <a:cs typeface="Georgia"/>
              </a:rPr>
              <a:t>System.out.println("Static</a:t>
            </a:r>
            <a:r>
              <a:rPr sz="1800" spc="204" dirty="0">
                <a:latin typeface="Georgia"/>
                <a:cs typeface="Georgia"/>
              </a:rPr>
              <a:t> </a:t>
            </a:r>
            <a:r>
              <a:rPr sz="1800" spc="80" dirty="0">
                <a:latin typeface="Georgia"/>
                <a:cs typeface="Georgia"/>
              </a:rPr>
              <a:t>block</a:t>
            </a:r>
            <a:r>
              <a:rPr sz="1800" spc="180" dirty="0">
                <a:latin typeface="Georgia"/>
                <a:cs typeface="Georgia"/>
              </a:rPr>
              <a:t> </a:t>
            </a:r>
            <a:r>
              <a:rPr sz="1800" spc="30" dirty="0">
                <a:latin typeface="Georgia"/>
                <a:cs typeface="Georgia"/>
              </a:rPr>
              <a:t>initialized.");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b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-65" dirty="0">
                <a:latin typeface="Georgia"/>
                <a:cs typeface="Georgia"/>
              </a:rPr>
              <a:t>=</a:t>
            </a:r>
            <a:r>
              <a:rPr sz="1800" spc="125" dirty="0">
                <a:latin typeface="Georgia"/>
                <a:cs typeface="Georgia"/>
              </a:rPr>
              <a:t> </a:t>
            </a:r>
            <a:r>
              <a:rPr sz="1800" spc="70" dirty="0">
                <a:latin typeface="Georgia"/>
                <a:cs typeface="Georgia"/>
              </a:rPr>
              <a:t>a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*</a:t>
            </a:r>
            <a:r>
              <a:rPr sz="1800" spc="105" dirty="0">
                <a:latin typeface="Georgia"/>
                <a:cs typeface="Georgia"/>
              </a:rPr>
              <a:t> </a:t>
            </a:r>
            <a:r>
              <a:rPr sz="1800" spc="-10" dirty="0">
                <a:latin typeface="Georgia"/>
                <a:cs typeface="Georgia"/>
              </a:rPr>
              <a:t>4;</a:t>
            </a:r>
            <a:endParaRPr sz="1800" dirty="0">
              <a:latin typeface="Georgia"/>
              <a:cs typeface="Georgia"/>
            </a:endParaRPr>
          </a:p>
          <a:p>
            <a:pPr>
              <a:lnSpc>
                <a:spcPct val="100000"/>
              </a:lnSpc>
            </a:pPr>
            <a:endParaRPr sz="1900" dirty="0">
              <a:latin typeface="Georgia"/>
              <a:cs typeface="Georgia"/>
            </a:endParaRPr>
          </a:p>
          <a:p>
            <a:pPr marL="291465">
              <a:lnSpc>
                <a:spcPct val="100000"/>
              </a:lnSpc>
            </a:pPr>
            <a:r>
              <a:rPr sz="1800" spc="-160" dirty="0">
                <a:latin typeface="Georgia"/>
                <a:cs typeface="Georgia"/>
              </a:rPr>
              <a:t>}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36129" y="1792985"/>
            <a:ext cx="3034189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65" dirty="0">
                <a:latin typeface="Georgia"/>
                <a:cs typeface="Georgia"/>
              </a:rPr>
              <a:t>public</a:t>
            </a:r>
            <a:r>
              <a:rPr sz="1800" spc="16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static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75" dirty="0">
                <a:latin typeface="Georgia"/>
                <a:cs typeface="Georgia"/>
              </a:rPr>
              <a:t>void</a:t>
            </a:r>
            <a:r>
              <a:rPr sz="1800" spc="120" dirty="0">
                <a:latin typeface="Georgia"/>
                <a:cs typeface="Georgia"/>
              </a:rPr>
              <a:t> </a:t>
            </a:r>
            <a:r>
              <a:rPr sz="1800" spc="15" dirty="0">
                <a:latin typeface="Georgia"/>
                <a:cs typeface="Georgia"/>
              </a:rPr>
              <a:t>main(String[]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spc="45" dirty="0">
                <a:latin typeface="Georgia"/>
                <a:cs typeface="Georgia"/>
              </a:rPr>
              <a:t>args)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045298" y="2341626"/>
            <a:ext cx="78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Georgia"/>
                <a:cs typeface="Georgia"/>
              </a:rPr>
              <a:t>{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203031" y="2890520"/>
            <a:ext cx="3046095" cy="27828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55" dirty="0">
                <a:latin typeface="Georgia"/>
                <a:cs typeface="Georgia"/>
              </a:rPr>
              <a:t>System.out.println("from</a:t>
            </a:r>
            <a:r>
              <a:rPr sz="1800" spc="155" dirty="0">
                <a:latin typeface="Georgia"/>
                <a:cs typeface="Georgia"/>
              </a:rPr>
              <a:t> </a:t>
            </a:r>
            <a:r>
              <a:rPr sz="1800" spc="-5" dirty="0">
                <a:latin typeface="Georgia"/>
                <a:cs typeface="Georgia"/>
              </a:rPr>
              <a:t>main");</a:t>
            </a:r>
            <a:endParaRPr sz="1800" dirty="0">
              <a:latin typeface="Georgia"/>
              <a:cs typeface="Georgia"/>
            </a:endParaRPr>
          </a:p>
          <a:p>
            <a:pPr marL="12700" marR="5080">
              <a:lnSpc>
                <a:spcPct val="200000"/>
              </a:lnSpc>
            </a:pPr>
            <a:r>
              <a:rPr sz="1800" spc="50" dirty="0">
                <a:latin typeface="Georgia"/>
                <a:cs typeface="Georgia"/>
              </a:rPr>
              <a:t>System.out.println("Value </a:t>
            </a:r>
            <a:r>
              <a:rPr sz="1800" spc="125" dirty="0">
                <a:latin typeface="Georgia"/>
                <a:cs typeface="Georgia"/>
              </a:rPr>
              <a:t>of </a:t>
            </a:r>
            <a:r>
              <a:rPr sz="1800" spc="70" dirty="0">
                <a:latin typeface="Georgia"/>
                <a:cs typeface="Georgia"/>
              </a:rPr>
              <a:t>a </a:t>
            </a:r>
            <a:r>
              <a:rPr sz="1800" spc="-90" dirty="0">
                <a:latin typeface="Georgia"/>
                <a:cs typeface="Georgia"/>
              </a:rPr>
              <a:t>:</a:t>
            </a:r>
            <a:r>
              <a:rPr sz="1800" spc="-85" dirty="0">
                <a:latin typeface="Georgia"/>
                <a:cs typeface="Georgia"/>
              </a:rPr>
              <a:t> </a:t>
            </a:r>
            <a:r>
              <a:rPr sz="1800" spc="-55" dirty="0">
                <a:latin typeface="Georgia"/>
                <a:cs typeface="Georgia"/>
              </a:rPr>
              <a:t>"+a); </a:t>
            </a:r>
            <a:r>
              <a:rPr sz="1800" spc="-420" dirty="0">
                <a:latin typeface="Georgia"/>
                <a:cs typeface="Georgia"/>
              </a:rPr>
              <a:t> </a:t>
            </a:r>
            <a:r>
              <a:rPr sz="1800" spc="50" dirty="0">
                <a:latin typeface="Georgia"/>
                <a:cs typeface="Georgia"/>
              </a:rPr>
              <a:t>System.out.println("Value</a:t>
            </a:r>
            <a:r>
              <a:rPr sz="1800" spc="165" dirty="0">
                <a:latin typeface="Georgia"/>
                <a:cs typeface="Georgia"/>
              </a:rPr>
              <a:t> </a:t>
            </a:r>
            <a:r>
              <a:rPr sz="1800" spc="125" dirty="0">
                <a:latin typeface="Georgia"/>
                <a:cs typeface="Georgia"/>
              </a:rPr>
              <a:t>of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90" dirty="0">
                <a:latin typeface="Georgia"/>
                <a:cs typeface="Georgia"/>
              </a:rPr>
              <a:t>b</a:t>
            </a:r>
            <a:r>
              <a:rPr sz="1800" spc="100" dirty="0">
                <a:latin typeface="Georgia"/>
                <a:cs typeface="Georgia"/>
              </a:rPr>
              <a:t> </a:t>
            </a:r>
            <a:r>
              <a:rPr sz="1800" spc="-90" dirty="0">
                <a:latin typeface="Georgia"/>
                <a:cs typeface="Georgia"/>
              </a:rPr>
              <a:t>:</a:t>
            </a:r>
            <a:r>
              <a:rPr sz="1800" spc="110" dirty="0">
                <a:latin typeface="Georgia"/>
                <a:cs typeface="Georgia"/>
              </a:rPr>
              <a:t> </a:t>
            </a:r>
            <a:r>
              <a:rPr sz="1800" spc="-50" dirty="0">
                <a:latin typeface="Georgia"/>
                <a:cs typeface="Georgia"/>
              </a:rPr>
              <a:t>"+b);</a:t>
            </a:r>
            <a:endParaRPr sz="1800" dirty="0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5298" y="4536694"/>
            <a:ext cx="78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836129" y="5085333"/>
            <a:ext cx="7810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60" dirty="0">
                <a:latin typeface="Georgia"/>
                <a:cs typeface="Georgia"/>
              </a:rPr>
              <a:t>}</a:t>
            </a:r>
            <a:endParaRPr sz="1800"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3031952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501492"/>
            <a:ext cx="8229600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8140">
              <a:lnSpc>
                <a:spcPct val="100000"/>
              </a:lnSpc>
              <a:spcBef>
                <a:spcPts val="95"/>
              </a:spcBef>
              <a:tabLst>
                <a:tab pos="2520315" algn="l"/>
              </a:tabLst>
            </a:pPr>
            <a:r>
              <a:rPr spc="360" dirty="0"/>
              <a:t>STATIC	</a:t>
            </a:r>
            <a:r>
              <a:rPr spc="425" dirty="0"/>
              <a:t>BLOCK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" y="0"/>
            <a:ext cx="1082420" cy="87934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7504" y="1196752"/>
            <a:ext cx="9036496" cy="5598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Arial"/>
                <a:cs typeface="Arial"/>
              </a:rPr>
              <a:t>Static</a:t>
            </a:r>
            <a:r>
              <a:rPr sz="1800" b="1" spc="-5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block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"/>
              <a:cs typeface="Arial"/>
            </a:endParaRPr>
          </a:p>
          <a:p>
            <a:pPr marL="93345" indent="-81280">
              <a:lnSpc>
                <a:spcPct val="100000"/>
              </a:lnSpc>
              <a:spcBef>
                <a:spcPts val="5"/>
              </a:spcBef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static</a:t>
            </a:r>
            <a:r>
              <a:rPr sz="1800" b="1" dirty="0">
                <a:latin typeface="Arial"/>
                <a:cs typeface="Arial"/>
              </a:rPr>
              <a:t> blocks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</a:t>
            </a:r>
            <a:r>
              <a:rPr sz="1800" spc="2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 </a:t>
            </a:r>
            <a:r>
              <a:rPr sz="1800" spc="-5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class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loading</a:t>
            </a:r>
            <a:r>
              <a:rPr sz="1800" dirty="0"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  <a:spcBef>
                <a:spcPts val="30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static</a:t>
            </a:r>
            <a:r>
              <a:rPr sz="1800" b="1" dirty="0">
                <a:latin typeface="Arial"/>
                <a:cs typeface="Arial"/>
              </a:rPr>
              <a:t> blocks </a:t>
            </a:r>
            <a:r>
              <a:rPr sz="1800" spc="-5" dirty="0">
                <a:latin typeface="Arial MT"/>
                <a:cs typeface="Arial MT"/>
              </a:rPr>
              <a:t>are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before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running</a:t>
            </a:r>
            <a:r>
              <a:rPr sz="1800" spc="1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b="1" spc="-5" dirty="0">
                <a:latin typeface="Arial"/>
                <a:cs typeface="Arial"/>
              </a:rPr>
              <a:t>main </a:t>
            </a:r>
            <a:r>
              <a:rPr sz="1800" b="1" dirty="0">
                <a:latin typeface="Arial"/>
                <a:cs typeface="Arial"/>
              </a:rPr>
              <a:t>() method</a:t>
            </a:r>
            <a:r>
              <a:rPr sz="1800" dirty="0">
                <a:latin typeface="Arial MT"/>
                <a:cs typeface="Arial MT"/>
              </a:rPr>
              <a:t>.</a:t>
            </a: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20" dirty="0">
                <a:latin typeface="Arial MT"/>
                <a:cs typeface="Arial MT"/>
              </a:rPr>
              <a:t> </a:t>
            </a:r>
            <a:r>
              <a:rPr sz="1800" b="1" spc="-5" dirty="0">
                <a:latin typeface="Arial"/>
                <a:cs typeface="Arial"/>
              </a:rPr>
              <a:t>static</a:t>
            </a:r>
            <a:r>
              <a:rPr sz="1800" b="1" spc="5" dirty="0">
                <a:latin typeface="Arial"/>
                <a:cs typeface="Arial"/>
              </a:rPr>
              <a:t> </a:t>
            </a:r>
            <a:r>
              <a:rPr sz="1800" b="1" spc="-5" dirty="0">
                <a:latin typeface="Arial"/>
                <a:cs typeface="Arial"/>
              </a:rPr>
              <a:t>blocks</a:t>
            </a:r>
            <a:r>
              <a:rPr sz="1800" b="1" dirty="0">
                <a:latin typeface="Arial"/>
                <a:cs typeface="Arial"/>
              </a:rPr>
              <a:t> don't</a:t>
            </a:r>
            <a:r>
              <a:rPr sz="1800" b="1" spc="-15" dirty="0">
                <a:latin typeface="Arial"/>
                <a:cs typeface="Arial"/>
              </a:rPr>
              <a:t> have</a:t>
            </a:r>
            <a:r>
              <a:rPr sz="1800" b="1" spc="3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any</a:t>
            </a:r>
            <a:r>
              <a:rPr sz="1800" b="1" spc="-5" dirty="0">
                <a:latin typeface="Arial"/>
                <a:cs typeface="Arial"/>
              </a:rPr>
              <a:t> name</a:t>
            </a:r>
            <a:r>
              <a:rPr sz="1800" b="1" spc="15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in </a:t>
            </a:r>
            <a:r>
              <a:rPr sz="1800" dirty="0">
                <a:latin typeface="Arial MT"/>
                <a:cs typeface="Arial MT"/>
              </a:rPr>
              <a:t>its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prototype.</a:t>
            </a:r>
            <a:endParaRPr sz="1800" dirty="0">
              <a:latin typeface="Arial MT"/>
              <a:cs typeface="Arial MT"/>
            </a:endParaRPr>
          </a:p>
          <a:p>
            <a:pPr marL="12700" marR="5080">
              <a:lnSpc>
                <a:spcPct val="200000"/>
              </a:lnSpc>
              <a:buSzPct val="94444"/>
              <a:buChar char="•"/>
              <a:tabLst>
                <a:tab pos="93980" algn="l"/>
              </a:tabLst>
            </a:pPr>
            <a:r>
              <a:rPr sz="1800" dirty="0">
                <a:latin typeface="Arial MT"/>
                <a:cs typeface="Arial MT"/>
              </a:rPr>
              <a:t>If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spc="-25" dirty="0">
                <a:latin typeface="Arial MT"/>
                <a:cs typeface="Arial MT"/>
              </a:rPr>
              <a:t>we</a:t>
            </a:r>
            <a:r>
              <a:rPr sz="1800" spc="3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want</a:t>
            </a:r>
            <a:r>
              <a:rPr sz="1800" spc="5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any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loading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logic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needs</a:t>
            </a:r>
            <a:r>
              <a:rPr sz="1800" spc="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to </a:t>
            </a:r>
            <a:r>
              <a:rPr sz="1800" spc="-5" dirty="0">
                <a:latin typeface="Arial MT"/>
                <a:cs typeface="Arial MT"/>
              </a:rPr>
              <a:t>placed </a:t>
            </a:r>
            <a:r>
              <a:rPr sz="1800" spc="-484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inside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 </a:t>
            </a:r>
            <a:r>
              <a:rPr sz="1800" b="1" spc="-5" dirty="0">
                <a:latin typeface="Arial"/>
                <a:cs typeface="Arial"/>
              </a:rPr>
              <a:t>static</a:t>
            </a:r>
            <a:r>
              <a:rPr sz="1800" b="1" spc="10" dirty="0">
                <a:latin typeface="Arial"/>
                <a:cs typeface="Arial"/>
              </a:rPr>
              <a:t> </a:t>
            </a:r>
            <a:r>
              <a:rPr sz="1800" b="1" dirty="0">
                <a:latin typeface="Arial"/>
                <a:cs typeface="Arial"/>
              </a:rPr>
              <a:t>block</a:t>
            </a:r>
            <a:r>
              <a:rPr sz="1800" b="1" spc="-10" dirty="0">
                <a:latin typeface="Arial"/>
                <a:cs typeface="Arial"/>
              </a:rPr>
              <a:t> </a:t>
            </a:r>
            <a:r>
              <a:rPr sz="1800" spc="-5" dirty="0">
                <a:latin typeface="Arial MT"/>
                <a:cs typeface="Arial MT"/>
              </a:rPr>
              <a:t>so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that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it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spc="-15" dirty="0">
                <a:latin typeface="Arial MT"/>
                <a:cs typeface="Arial MT"/>
              </a:rPr>
              <a:t>will</a:t>
            </a:r>
            <a:r>
              <a:rPr sz="1800" spc="4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be</a:t>
            </a:r>
            <a:r>
              <a:rPr sz="1800" spc="5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executed</a:t>
            </a:r>
            <a:r>
              <a:rPr sz="1800" spc="2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at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the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time</a:t>
            </a:r>
            <a:r>
              <a:rPr sz="1800" spc="-1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of </a:t>
            </a:r>
            <a:r>
              <a:rPr sz="1800" spc="-5" dirty="0">
                <a:latin typeface="Arial MT"/>
                <a:cs typeface="Arial MT"/>
              </a:rPr>
              <a:t>class</a:t>
            </a:r>
            <a:r>
              <a:rPr sz="1800" dirty="0">
                <a:latin typeface="Arial MT"/>
                <a:cs typeface="Arial MT"/>
              </a:rPr>
              <a:t> </a:t>
            </a:r>
            <a:r>
              <a:rPr sz="1800" spc="-5" dirty="0">
                <a:latin typeface="Arial MT"/>
                <a:cs typeface="Arial MT"/>
              </a:rPr>
              <a:t>loading.</a:t>
            </a:r>
            <a:endParaRPr sz="1800" dirty="0">
              <a:latin typeface="Arial MT"/>
              <a:cs typeface="Arial MT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Font typeface="Arial MT"/>
              <a:buChar char="•"/>
            </a:pPr>
            <a:endParaRPr sz="1850" dirty="0">
              <a:latin typeface="Arial MT"/>
              <a:cs typeface="Arial MT"/>
            </a:endParaRPr>
          </a:p>
          <a:p>
            <a:pPr marL="93345" indent="-81280">
              <a:lnSpc>
                <a:spcPct val="100000"/>
              </a:lnSpc>
              <a:buSzPct val="94444"/>
              <a:buFont typeface="Arial MT"/>
              <a:buChar char="•"/>
              <a:tabLst>
                <a:tab pos="93980" algn="l"/>
              </a:tabLst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Arial"/>
                <a:cs typeface="Arial"/>
              </a:rPr>
              <a:t>Syntax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85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static</a:t>
            </a:r>
            <a:r>
              <a:rPr sz="1800" spc="-50" dirty="0">
                <a:latin typeface="Arial MT"/>
                <a:cs typeface="Arial MT"/>
              </a:rPr>
              <a:t> </a:t>
            </a:r>
            <a:r>
              <a:rPr sz="1800" dirty="0">
                <a:latin typeface="Arial MT"/>
                <a:cs typeface="Arial MT"/>
              </a:rPr>
              <a:t>{</a:t>
            </a: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 dirty="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</a:pPr>
            <a:r>
              <a:rPr sz="1800" dirty="0">
                <a:latin typeface="Arial MT"/>
                <a:cs typeface="Arial MT"/>
              </a:rPr>
              <a:t>//some</a:t>
            </a:r>
            <a:r>
              <a:rPr sz="1800" spc="-40" dirty="0">
                <a:latin typeface="Arial MT"/>
                <a:cs typeface="Arial MT"/>
              </a:rPr>
              <a:t> </a:t>
            </a:r>
            <a:r>
              <a:rPr sz="1800" spc="-5" dirty="0" smtClean="0">
                <a:latin typeface="Arial MT"/>
                <a:cs typeface="Arial MT"/>
              </a:rPr>
              <a:t>statements</a:t>
            </a:r>
            <a:endParaRPr lang="en-US" sz="1800" spc="-5" dirty="0" smtClean="0">
              <a:latin typeface="Arial MT"/>
              <a:cs typeface="Arial MT"/>
            </a:endParaRPr>
          </a:p>
          <a:p>
            <a:pPr marL="203200">
              <a:lnSpc>
                <a:spcPct val="100000"/>
              </a:lnSpc>
            </a:pPr>
            <a:endParaRPr sz="1800" dirty="0">
              <a:latin typeface="Arial MT"/>
              <a:cs typeface="Arial MT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37388" y="6559746"/>
            <a:ext cx="76676" cy="2693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90"/>
              </a:lnSpc>
            </a:pPr>
            <a:r>
              <a:rPr sz="1800" dirty="0">
                <a:latin typeface="Arial MT"/>
                <a:cs typeface="Arial MT"/>
              </a:rPr>
              <a:t>}</a:t>
            </a:r>
          </a:p>
        </p:txBody>
      </p:sp>
    </p:spTree>
    <p:extLst>
      <p:ext uri="{BB962C8B-B14F-4D97-AF65-F5344CB8AC3E}">
        <p14:creationId xmlns="" xmlns:p14="http://schemas.microsoft.com/office/powerpoint/2010/main" val="1377939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</TotalTime>
  <Words>574</Words>
  <Application>Microsoft Office PowerPoint</Application>
  <PresentationFormat>On-screen Show (4:3)</PresentationFormat>
  <Paragraphs>134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Slide 1</vt:lpstr>
      <vt:lpstr>Slide 2</vt:lpstr>
      <vt:lpstr>Slide 3</vt:lpstr>
      <vt:lpstr>STATIC KEYWORD</vt:lpstr>
      <vt:lpstr>STATIC VARIABLE</vt:lpstr>
      <vt:lpstr>STATIC VARIABLE</vt:lpstr>
      <vt:lpstr>STATIC BLOCK</vt:lpstr>
      <vt:lpstr>STATIC BLOCK</vt:lpstr>
      <vt:lpstr>STATIC BLOCK</vt:lpstr>
      <vt:lpstr>STATIC METHOD</vt:lpstr>
      <vt:lpstr>STATIC METHOD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KEYWORD</dc:title>
  <dc:creator>PRAVEEN</dc:creator>
  <cp:lastModifiedBy>test</cp:lastModifiedBy>
  <cp:revision>7</cp:revision>
  <dcterms:created xsi:type="dcterms:W3CDTF">2023-04-20T15:30:41Z</dcterms:created>
  <dcterms:modified xsi:type="dcterms:W3CDTF">2025-02-11T03:45:49Z</dcterms:modified>
</cp:coreProperties>
</file>