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0" r:id="rId2"/>
    <p:sldId id="301" r:id="rId3"/>
    <p:sldId id="302" r:id="rId4"/>
    <p:sldId id="303" r:id="rId5"/>
    <p:sldId id="304" r:id="rId6"/>
    <p:sldId id="305" r:id="rId7"/>
    <p:sldId id="262" r:id="rId8"/>
    <p:sldId id="263" r:id="rId9"/>
    <p:sldId id="306" r:id="rId10"/>
    <p:sldId id="265" r:id="rId11"/>
    <p:sldId id="307" r:id="rId12"/>
    <p:sldId id="267" r:id="rId13"/>
    <p:sldId id="308" r:id="rId14"/>
    <p:sldId id="309" r:id="rId15"/>
    <p:sldId id="310" r:id="rId16"/>
    <p:sldId id="271" r:id="rId17"/>
    <p:sldId id="311" r:id="rId18"/>
    <p:sldId id="312" r:id="rId19"/>
    <p:sldId id="313" r:id="rId20"/>
    <p:sldId id="256" r:id="rId21"/>
    <p:sldId id="257" r:id="rId22"/>
    <p:sldId id="272" r:id="rId23"/>
    <p:sldId id="273" r:id="rId24"/>
    <p:sldId id="274" r:id="rId25"/>
    <p:sldId id="275" r:id="rId26"/>
    <p:sldId id="277" r:id="rId27"/>
    <p:sldId id="266" r:id="rId28"/>
    <p:sldId id="278" r:id="rId29"/>
    <p:sldId id="279" r:id="rId30"/>
    <p:sldId id="299" r:id="rId31"/>
    <p:sldId id="276" r:id="rId32"/>
    <p:sldId id="264" r:id="rId33"/>
    <p:sldId id="258" r:id="rId34"/>
    <p:sldId id="260" r:id="rId35"/>
    <p:sldId id="261" r:id="rId36"/>
    <p:sldId id="280" r:id="rId37"/>
    <p:sldId id="268" r:id="rId38"/>
    <p:sldId id="269" r:id="rId39"/>
    <p:sldId id="270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7E195-6195-42C4-AE3A-56C050D22508}">
          <p14:sldIdLst>
            <p14:sldId id="300"/>
            <p14:sldId id="301"/>
            <p14:sldId id="302"/>
            <p14:sldId id="303"/>
            <p14:sldId id="304"/>
            <p14:sldId id="305"/>
            <p14:sldId id="262"/>
            <p14:sldId id="263"/>
            <p14:sldId id="306"/>
            <p14:sldId id="265"/>
            <p14:sldId id="307"/>
            <p14:sldId id="267"/>
            <p14:sldId id="308"/>
            <p14:sldId id="309"/>
            <p14:sldId id="310"/>
            <p14:sldId id="271"/>
            <p14:sldId id="311"/>
            <p14:sldId id="312"/>
            <p14:sldId id="313"/>
            <p14:sldId id="256"/>
            <p14:sldId id="257"/>
            <p14:sldId id="272"/>
            <p14:sldId id="273"/>
            <p14:sldId id="274"/>
            <p14:sldId id="275"/>
            <p14:sldId id="277"/>
            <p14:sldId id="266"/>
            <p14:sldId id="278"/>
            <p14:sldId id="279"/>
            <p14:sldId id="299"/>
            <p14:sldId id="276"/>
            <p14:sldId id="264"/>
            <p14:sldId id="258"/>
            <p14:sldId id="260"/>
            <p14:sldId id="261"/>
            <p14:sldId id="280"/>
            <p14:sldId id="268"/>
            <p14:sldId id="269"/>
            <p14:sldId id="27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3D191-C26F-4724-AE25-BD41341E6B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6D992-A3A7-4EB4-B427-AE7B122D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6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6D992-A3A7-4EB4-B427-AE7B122D55F3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0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6D992-A3A7-4EB4-B427-AE7B122D55F3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3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6D992-A3A7-4EB4-B427-AE7B122D55F3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1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54D2-B24C-4A45-94C4-6F1543DA8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DBB60-B997-4E79-80BF-2282BC98D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784E0-C76E-46D8-A087-0FB5DE3F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A11-857C-46D9-8C50-0F843434166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528F-8D5C-4A7E-852D-C19EC300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4F15-1B51-45A5-89A8-0ACD01E1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DA3-85BA-4D30-A5CE-D8EEE129B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2881-D5F9-4393-9450-3853E8CA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E6A22-3952-40D2-89B3-F72305408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F39F-5B8B-456B-889D-43AF6774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A11-857C-46D9-8C50-0F843434166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9AE2E-D461-4A23-AB34-D2D7E3CD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AC1E3-DDBB-423D-803C-467DA830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DA3-85BA-4D30-A5CE-D8EEE129B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4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82A0B-4CB5-4CE5-B444-9666E259E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D102D-D7F3-4AFD-801C-C2E2E9E5C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5C58-54CE-44D3-A3C5-DCEBA3AA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A11-857C-46D9-8C50-0F843434166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CE277-2751-4C19-82E6-C844BDE9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F560-2C4D-418C-8D33-C4FACF3D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DA3-85BA-4D30-A5CE-D8EEE129B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8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69D7-BD3B-471D-A479-6A2761BC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2DB4-1616-4641-A290-8FBD24A2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EDA8-5C9A-4120-B8D2-CA5E3499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A11-857C-46D9-8C50-0F843434166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4921-42E7-4729-BDE3-CDA8F38A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E0C0-8209-48E3-AB50-8500D414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DA3-85BA-4D30-A5CE-D8EEE129B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6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EF8F-9A8B-4535-9EF9-F6F3BD86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0095F-F163-4498-8C00-38C81834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54316-F3DC-4C3F-9194-1EA17250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A11-857C-46D9-8C50-0F843434166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6CB6-CD3C-49A2-A89B-C6312458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2937-94BB-4459-82D9-F57039BE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DA3-85BA-4D30-A5CE-D8EEE129B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89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CC4E-36B1-46C6-91FC-5AF645FD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C253-90F8-46EF-A231-FB4C62EB7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E89C-7390-4BAB-A7BF-6173B7702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14C0E-07D9-4786-87AF-8EFA0B16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A11-857C-46D9-8C50-0F843434166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6DDA-558E-4606-88BF-66DA37B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617DB-81F3-4A46-96CC-A6AD57D2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DA3-85BA-4D30-A5CE-D8EEE129B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4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299A-330D-4C8B-9F60-07DBFC9D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D2ECE-CCB2-418C-95EB-29A83BC0C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203E2-70B1-4FFD-B5B3-ECB562EE5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6192B-5E6E-467A-89AB-705BF30FA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95643-1034-4D63-B118-F72ABE6D4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1C0C2-1B4B-46A4-B05B-7CD77D05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A11-857C-46D9-8C50-0F843434166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9A7BC-3831-4FB8-BD12-62488B3A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7B35F-B750-41A1-B276-767AF5ED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DA3-85BA-4D30-A5CE-D8EEE129B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0A50-AD5A-4ABD-8D6F-C9F0C419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950CF-F2C1-494D-ACAF-B8E55FEC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A11-857C-46D9-8C50-0F843434166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E42DB-CCA8-4CB3-872E-7E59E4BE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6D2ED-D862-43B9-A418-68016D6B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DA3-85BA-4D30-A5CE-D8EEE129B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01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A3397-7C96-4107-ADAB-2C2FAFB3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A11-857C-46D9-8C50-0F843434166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C9387-63AB-4552-865C-F92C2553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5A84D-171A-4307-A4FD-A7CEF7D7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DA3-85BA-4D30-A5CE-D8EEE129B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6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7D0E-1AC9-41E9-B004-F711DE0F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BAD4-E42D-4DB6-9335-B653E01A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BED2D-9AC4-4694-9F14-FCD1F107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23837-A716-43E3-8BC6-839639B5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A11-857C-46D9-8C50-0F843434166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3A45B-AC8F-485B-9C62-6EBD02C1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9F7C4-2AEF-472C-A9D4-73328E18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DA3-85BA-4D30-A5CE-D8EEE129B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0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6545-FC43-4B23-9251-1DFE0FDA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3CEDA-1D87-4718-8F4F-87FABD3EF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1D21E-28A8-4ECD-98E2-71C7F8237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96475-1C53-48E7-A5BE-9AB73881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A11-857C-46D9-8C50-0F843434166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D5646-7103-4269-B8B1-FF81B454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FE349-868F-490D-B6E2-F444AEC3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DA3-85BA-4D30-A5CE-D8EEE129B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65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F1073-54FA-48C4-8DEB-42321220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A8EFA-A20C-490D-A2A4-46439DAD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5C40-BD0C-4D5A-88C3-ADA84875B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AA11-857C-46D9-8C50-0F8434341666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9807-F692-424D-9222-B3A2A7B40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F3CF-FC6B-45B0-9ED8-D8C6D572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7DA3-85BA-4D30-A5CE-D8EEE129B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4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hyperlink" Target="http://tutorials.jenkov.com/java-io/randomaccessfile.html" TargetMode="External"/><Relationship Id="rId18" Type="http://schemas.openxmlformats.org/officeDocument/2006/relationships/hyperlink" Target="http://tutorials.jenkov.com/java-io/pipedoutputstream.html" TargetMode="External"/><Relationship Id="rId26" Type="http://schemas.openxmlformats.org/officeDocument/2006/relationships/hyperlink" Target="http://tutorials.jenkov.com/java-io/filteroutputstream.html" TargetMode="External"/><Relationship Id="rId39" Type="http://schemas.openxmlformats.org/officeDocument/2006/relationships/hyperlink" Target="http://tutorials.jenkov.com/java-io/objectinputstream.html" TargetMode="External"/><Relationship Id="rId21" Type="http://schemas.openxmlformats.org/officeDocument/2006/relationships/hyperlink" Target="http://tutorials.jenkov.com/java-io/bufferedinputstream.html" TargetMode="External"/><Relationship Id="rId34" Type="http://schemas.openxmlformats.org/officeDocument/2006/relationships/hyperlink" Target="http://tutorials.jenkov.com/java-io/stringwriter.html" TargetMode="External"/><Relationship Id="rId7" Type="http://schemas.openxmlformats.org/officeDocument/2006/relationships/hyperlink" Target="http://tutorials.jenkov.com/java-io/outputstreamwriter.html" TargetMode="External"/><Relationship Id="rId2" Type="http://schemas.openxmlformats.org/officeDocument/2006/relationships/hyperlink" Target="http://tutorials.jenkov.com/java-io/inputstream.html" TargetMode="External"/><Relationship Id="rId16" Type="http://schemas.openxmlformats.org/officeDocument/2006/relationships/hyperlink" Target="http://tutorials.jenkov.com/java-io/filewriter.html" TargetMode="External"/><Relationship Id="rId20" Type="http://schemas.openxmlformats.org/officeDocument/2006/relationships/hyperlink" Target="http://tutorials.jenkov.com/java-io/pipedwriter.html" TargetMode="External"/><Relationship Id="rId29" Type="http://schemas.openxmlformats.org/officeDocument/2006/relationships/hyperlink" Target="http://tutorials.jenkov.com/java-io/pushbackinputstream.html" TargetMode="External"/><Relationship Id="rId41" Type="http://schemas.openxmlformats.org/officeDocument/2006/relationships/hyperlink" Target="http://tutorials.jenkov.com/java-io/sequenceinputstre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utorials.jenkov.com/java-io/writer.hml" TargetMode="External"/><Relationship Id="rId11" Type="http://schemas.openxmlformats.org/officeDocument/2006/relationships/hyperlink" Target="http://tutorials.jenkov.com/java-io/chararraywriter.html" TargetMode="External"/><Relationship Id="rId24" Type="http://schemas.openxmlformats.org/officeDocument/2006/relationships/hyperlink" Target="http://tutorials.jenkov.com/java-io/bufferedwriter.html" TargetMode="External"/><Relationship Id="rId32" Type="http://schemas.openxmlformats.org/officeDocument/2006/relationships/hyperlink" Target="http://tutorials.jenkov.com/java-io/linenumberreader.html" TargetMode="External"/><Relationship Id="rId37" Type="http://schemas.openxmlformats.org/officeDocument/2006/relationships/hyperlink" Target="http://tutorials.jenkov.com/java-io/printstream.html" TargetMode="External"/><Relationship Id="rId40" Type="http://schemas.openxmlformats.org/officeDocument/2006/relationships/hyperlink" Target="http://tutorials.jenkov.com/java-io/objectoutputstream.html" TargetMode="External"/><Relationship Id="rId5" Type="http://schemas.openxmlformats.org/officeDocument/2006/relationships/hyperlink" Target="http://tutorials.jenkov.com/java-io/inputstreamreader.html" TargetMode="External"/><Relationship Id="rId15" Type="http://schemas.openxmlformats.org/officeDocument/2006/relationships/hyperlink" Target="http://tutorials.jenkov.com/java-io/filereader.html" TargetMode="External"/><Relationship Id="rId23" Type="http://schemas.openxmlformats.org/officeDocument/2006/relationships/hyperlink" Target="http://tutorials.jenkov.com/java-io/bufferedreader.html" TargetMode="External"/><Relationship Id="rId28" Type="http://schemas.openxmlformats.org/officeDocument/2006/relationships/hyperlink" Target="http://tutorials.jenkov.com/java-io/filterwriter.html" TargetMode="External"/><Relationship Id="rId36" Type="http://schemas.openxmlformats.org/officeDocument/2006/relationships/hyperlink" Target="http://tutorials.jenkov.com/java-io/dataoutputstream.html" TargetMode="External"/><Relationship Id="rId10" Type="http://schemas.openxmlformats.org/officeDocument/2006/relationships/hyperlink" Target="http://tutorials.jenkov.com/java-io/chararrayreader.html" TargetMode="External"/><Relationship Id="rId19" Type="http://schemas.openxmlformats.org/officeDocument/2006/relationships/hyperlink" Target="http://tutorials.jenkov.com/java-io/pipedreader.html" TargetMode="External"/><Relationship Id="rId31" Type="http://schemas.openxmlformats.org/officeDocument/2006/relationships/hyperlink" Target="http://tutorials.jenkov.com/java-io/pushbackreader.html" TargetMode="External"/><Relationship Id="rId4" Type="http://schemas.openxmlformats.org/officeDocument/2006/relationships/hyperlink" Target="http://tutorials.jenkov.com/java-io/reader.html" TargetMode="External"/><Relationship Id="rId9" Type="http://schemas.openxmlformats.org/officeDocument/2006/relationships/hyperlink" Target="http://tutorials.jenkov.com/java-io/bytearrayoutputstream.html" TargetMode="External"/><Relationship Id="rId14" Type="http://schemas.openxmlformats.org/officeDocument/2006/relationships/hyperlink" Target="http://tutorials.jenkov.com/java-io/fileoutputstream.html" TargetMode="External"/><Relationship Id="rId22" Type="http://schemas.openxmlformats.org/officeDocument/2006/relationships/hyperlink" Target="http://tutorials.jenkov.com/java-io/bufferedoutputstream.html" TargetMode="External"/><Relationship Id="rId27" Type="http://schemas.openxmlformats.org/officeDocument/2006/relationships/hyperlink" Target="http://tutorials.jenkov.com/java-io/filterreader.html" TargetMode="External"/><Relationship Id="rId30" Type="http://schemas.openxmlformats.org/officeDocument/2006/relationships/hyperlink" Target="http://tutorials.jenkov.com/java-io/streamtokenizer.html" TargetMode="External"/><Relationship Id="rId35" Type="http://schemas.openxmlformats.org/officeDocument/2006/relationships/hyperlink" Target="http://tutorials.jenkov.com/java-io/datainputstream.html" TargetMode="External"/><Relationship Id="rId8" Type="http://schemas.openxmlformats.org/officeDocument/2006/relationships/hyperlink" Target="http://tutorials.jenkov.com/java-io/bytearrayinputstream.html" TargetMode="External"/><Relationship Id="rId3" Type="http://schemas.openxmlformats.org/officeDocument/2006/relationships/hyperlink" Target="http://tutorials.jenkov.com/java-io/outputstream.html" TargetMode="External"/><Relationship Id="rId12" Type="http://schemas.openxmlformats.org/officeDocument/2006/relationships/hyperlink" Target="http://tutorials.jenkov.com/java-io/fileinputstream.html" TargetMode="External"/><Relationship Id="rId17" Type="http://schemas.openxmlformats.org/officeDocument/2006/relationships/hyperlink" Target="http://tutorials.jenkov.com/java-io/pipedinputstream.html" TargetMode="External"/><Relationship Id="rId25" Type="http://schemas.openxmlformats.org/officeDocument/2006/relationships/hyperlink" Target="http://tutorials.jenkov.com/java-io/filterinputstream.html" TargetMode="External"/><Relationship Id="rId33" Type="http://schemas.openxmlformats.org/officeDocument/2006/relationships/hyperlink" Target="http://tutorials.jenkov.com/java-io/stringreader.html" TargetMode="External"/><Relationship Id="rId38" Type="http://schemas.openxmlformats.org/officeDocument/2006/relationships/hyperlink" Target="http://tutorials.jenkov.com/java-io/printwriter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low-control-in-try-catch-finally-in-jav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887A6-1AC1-048B-7277-E410D7E2F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Unit-III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E49722-AA79-5E94-B393-84C3E3FD1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0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0163-3798-4AE4-958B-2C6C94D4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049"/>
          </a:xfrm>
        </p:spPr>
        <p:txBody>
          <a:bodyPr/>
          <a:lstStyle/>
          <a:p>
            <a:r>
              <a:rPr lang="en-US" b="1" dirty="0" err="1"/>
              <a:t>ByteStreams</a:t>
            </a:r>
            <a:r>
              <a:rPr lang="en-US" b="1" dirty="0"/>
              <a:t>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9C2C-CAE9-42FA-85B2-65DA577C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909881"/>
          </a:xfrm>
        </p:spPr>
        <p:txBody>
          <a:bodyPr>
            <a:normAutofit/>
          </a:bodyPr>
          <a:lstStyle/>
          <a:p>
            <a:r>
              <a:rPr lang="en-US" dirty="0"/>
              <a:t>Programs use byte streams to perform input and output of (8-bit) bytes.</a:t>
            </a:r>
          </a:p>
          <a:p>
            <a:r>
              <a:rPr lang="en-US" dirty="0"/>
              <a:t> All byte stream classes are descended from </a:t>
            </a:r>
            <a:r>
              <a:rPr lang="en-US" b="1" dirty="0" err="1"/>
              <a:t>InputStream</a:t>
            </a:r>
            <a:r>
              <a:rPr lang="en-US" dirty="0"/>
              <a:t> and </a:t>
            </a:r>
            <a:r>
              <a:rPr lang="en-US" b="1" dirty="0" err="1"/>
              <a:t>OutputStream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72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23C8-AF4F-4C79-9998-138DDFE0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1548"/>
          </a:xfrm>
        </p:spPr>
        <p:txBody>
          <a:bodyPr>
            <a:normAutofit fontScale="90000"/>
          </a:bodyPr>
          <a:lstStyle/>
          <a:p>
            <a:br>
              <a:rPr lang="en-US" sz="4400" b="1" dirty="0">
                <a:latin typeface="urw-din"/>
              </a:rPr>
            </a:br>
            <a:r>
              <a:rPr lang="en-US" sz="4400" b="1" dirty="0" err="1">
                <a:latin typeface="urw-din"/>
              </a:rPr>
              <a:t>CharacterInputStream</a:t>
            </a:r>
            <a:r>
              <a:rPr lang="en-US" sz="4400" b="1" dirty="0">
                <a:latin typeface="urw-din"/>
              </a:rPr>
              <a:t>: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4098-1F30-4AFB-98FD-4831A52B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Character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streams are used to perform input and output for 16-bit Unicode.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34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DFEFF6-5F83-4311-8400-D2AF0E3406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5495" y="168295"/>
          <a:ext cx="10601010" cy="6521409"/>
        </p:xfrm>
        <a:graphic>
          <a:graphicData uri="http://schemas.openxmlformats.org/drawingml/2006/table">
            <a:tbl>
              <a:tblPr/>
              <a:tblGrid>
                <a:gridCol w="2120202">
                  <a:extLst>
                    <a:ext uri="{9D8B030D-6E8A-4147-A177-3AD203B41FA5}">
                      <a16:colId xmlns:a16="http://schemas.microsoft.com/office/drawing/2014/main" val="2812012115"/>
                    </a:ext>
                  </a:extLst>
                </a:gridCol>
                <a:gridCol w="2120202">
                  <a:extLst>
                    <a:ext uri="{9D8B030D-6E8A-4147-A177-3AD203B41FA5}">
                      <a16:colId xmlns:a16="http://schemas.microsoft.com/office/drawing/2014/main" val="3603791086"/>
                    </a:ext>
                  </a:extLst>
                </a:gridCol>
                <a:gridCol w="2120202">
                  <a:extLst>
                    <a:ext uri="{9D8B030D-6E8A-4147-A177-3AD203B41FA5}">
                      <a16:colId xmlns:a16="http://schemas.microsoft.com/office/drawing/2014/main" val="3054656229"/>
                    </a:ext>
                  </a:extLst>
                </a:gridCol>
                <a:gridCol w="2120202">
                  <a:extLst>
                    <a:ext uri="{9D8B030D-6E8A-4147-A177-3AD203B41FA5}">
                      <a16:colId xmlns:a16="http://schemas.microsoft.com/office/drawing/2014/main" val="2221459429"/>
                    </a:ext>
                  </a:extLst>
                </a:gridCol>
                <a:gridCol w="2120202">
                  <a:extLst>
                    <a:ext uri="{9D8B030D-6E8A-4147-A177-3AD203B41FA5}">
                      <a16:colId xmlns:a16="http://schemas.microsoft.com/office/drawing/2014/main" val="1182630576"/>
                    </a:ext>
                  </a:extLst>
                </a:gridCol>
              </a:tblGrid>
              <a:tr h="340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</a:rPr>
                        <a:t>Byte Based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002060"/>
                          </a:solidFill>
                        </a:rPr>
                        <a:t>Character Based</a:t>
                      </a:r>
                    </a:p>
                  </a:txBody>
                  <a:tcPr marL="22476" marR="22476" marT="22476" marB="2247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5943"/>
                  </a:ext>
                </a:extLst>
              </a:tr>
              <a:tr h="27033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Input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Output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Input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Output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131720"/>
                  </a:ext>
                </a:extLst>
              </a:tr>
              <a:tr h="696670">
                <a:tc>
                  <a:txBody>
                    <a:bodyPr/>
                    <a:lstStyle/>
                    <a:p>
                      <a:pPr fontAlgn="t"/>
                      <a:r>
                        <a:rPr lang="en-IN" sz="1800" b="1">
                          <a:solidFill>
                            <a:schemeClr val="tx2"/>
                          </a:solidFill>
                          <a:effectLst/>
                        </a:rPr>
                        <a:t>Basic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InputStream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 dirty="0" err="1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OutputStream</a:t>
                      </a:r>
                      <a:endParaRPr lang="en-IN" sz="16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Reader</a:t>
                      </a:r>
                      <a:b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InputStreamReader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Writer</a:t>
                      </a:r>
                      <a:b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OutputStreamWriter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452447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fontAlgn="t"/>
                      <a:r>
                        <a:rPr lang="en-IN" sz="1800" b="1">
                          <a:solidFill>
                            <a:schemeClr val="tx2"/>
                          </a:solidFill>
                          <a:effectLst/>
                        </a:rPr>
                        <a:t>Arrays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ByteArrayInputStream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 dirty="0" err="1">
                          <a:solidFill>
                            <a:schemeClr val="tx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ByteArrayOutputStream</a:t>
                      </a:r>
                      <a:endParaRPr lang="en-IN" sz="16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CharArrayReader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CharArrayWriter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21447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fontAlgn="t"/>
                      <a:r>
                        <a:rPr lang="en-IN" sz="1800" b="1">
                          <a:solidFill>
                            <a:schemeClr val="tx2"/>
                          </a:solidFill>
                          <a:effectLst/>
                        </a:rPr>
                        <a:t>Files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FileInputStream</a:t>
                      </a:r>
                      <a:b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RandomAccessFile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 dirty="0" err="1">
                          <a:solidFill>
                            <a:schemeClr val="tx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FileOutputStream</a:t>
                      </a:r>
                      <a:br>
                        <a:rPr lang="en-IN" sz="1600" b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600" b="0" u="none" strike="noStrike" dirty="0" err="1">
                          <a:solidFill>
                            <a:schemeClr val="tx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RandomAccessFile</a:t>
                      </a:r>
                      <a:endParaRPr lang="en-IN" sz="16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FileReader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FileWriter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56446"/>
                  </a:ext>
                </a:extLst>
              </a:tr>
              <a:tr h="270330">
                <a:tc>
                  <a:txBody>
                    <a:bodyPr/>
                    <a:lstStyle/>
                    <a:p>
                      <a:pPr fontAlgn="t"/>
                      <a:r>
                        <a:rPr lang="en-IN" sz="1800" b="1">
                          <a:solidFill>
                            <a:schemeClr val="tx2"/>
                          </a:solidFill>
                          <a:effectLst/>
                        </a:rPr>
                        <a:t>Pipes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PipedInputStream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PipedOutputStream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PipedReader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PipedWriter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233548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fontAlgn="t"/>
                      <a:r>
                        <a:rPr lang="en-IN" sz="1800" b="1">
                          <a:solidFill>
                            <a:schemeClr val="tx2"/>
                          </a:solidFill>
                          <a:effectLst/>
                        </a:rPr>
                        <a:t>Buffering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BufferedInputStream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BufferedOutputStream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 dirty="0" err="1">
                          <a:solidFill>
                            <a:schemeClr val="tx1"/>
                          </a:solidFill>
                          <a:effectLst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BufferedReader</a:t>
                      </a:r>
                      <a:endParaRPr lang="en-IN" sz="16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BufferedWriter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86809"/>
                  </a:ext>
                </a:extLst>
              </a:tr>
              <a:tr h="270330">
                <a:tc>
                  <a:txBody>
                    <a:bodyPr/>
                    <a:lstStyle/>
                    <a:p>
                      <a:pPr fontAlgn="t"/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</a:rPr>
                        <a:t>Filtering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 dirty="0" err="1">
                          <a:solidFill>
                            <a:schemeClr val="tx1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FilterInputStream</a:t>
                      </a:r>
                      <a:endParaRPr lang="en-IN" sz="16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 dirty="0" err="1">
                          <a:solidFill>
                            <a:schemeClr val="tx1"/>
                          </a:solidFill>
                          <a:effectLst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FilterOutputStream</a:t>
                      </a:r>
                      <a:endParaRPr lang="en-IN" sz="16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FilterReader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FilterWriter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41880"/>
                  </a:ext>
                </a:extLst>
              </a:tr>
              <a:tr h="696670">
                <a:tc>
                  <a:txBody>
                    <a:bodyPr/>
                    <a:lstStyle/>
                    <a:p>
                      <a:pPr fontAlgn="t"/>
                      <a:r>
                        <a:rPr lang="en-IN" sz="1800" b="1">
                          <a:solidFill>
                            <a:schemeClr val="tx2"/>
                          </a:solidFill>
                          <a:effectLst/>
                        </a:rPr>
                        <a:t>Parsing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PushbackInputStream</a:t>
                      </a:r>
                      <a:b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StreamTokenizer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PushbackReader</a:t>
                      </a:r>
                      <a:b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LineNumberReader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5279"/>
                  </a:ext>
                </a:extLst>
              </a:tr>
              <a:tr h="270330">
                <a:tc>
                  <a:txBody>
                    <a:bodyPr/>
                    <a:lstStyle/>
                    <a:p>
                      <a:pPr fontAlgn="t"/>
                      <a:r>
                        <a:rPr lang="en-IN" sz="1800" b="1">
                          <a:solidFill>
                            <a:schemeClr val="tx2"/>
                          </a:solidFill>
                          <a:effectLst/>
                        </a:rPr>
                        <a:t>Strings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StringReader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StringWriter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9837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fontAlgn="t"/>
                      <a:r>
                        <a:rPr lang="en-IN" sz="1800" b="1">
                          <a:solidFill>
                            <a:schemeClr val="tx2"/>
                          </a:solidFill>
                          <a:effectLst/>
                        </a:rPr>
                        <a:t>Data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DataInputStream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DataOutputStream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917048"/>
                  </a:ext>
                </a:extLst>
              </a:tr>
              <a:tr h="270330">
                <a:tc>
                  <a:txBody>
                    <a:bodyPr/>
                    <a:lstStyle/>
                    <a:p>
                      <a:pPr fontAlgn="t"/>
                      <a:r>
                        <a:rPr lang="en-IN" sz="1800" b="1">
                          <a:solidFill>
                            <a:schemeClr val="tx2"/>
                          </a:solidFill>
                          <a:effectLst/>
                        </a:rPr>
                        <a:t>Data - Formatted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PrintStream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 dirty="0" err="1">
                          <a:solidFill>
                            <a:schemeClr val="tx1"/>
                          </a:solidFill>
                          <a:effectLst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PrintWriter</a:t>
                      </a:r>
                      <a:endParaRPr lang="en-IN" sz="16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944679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fontAlgn="t"/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</a:rPr>
                        <a:t>Objects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ObjectInputStream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ObjectOutputStream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59658"/>
                  </a:ext>
                </a:extLst>
              </a:tr>
              <a:tr h="696670">
                <a:tc>
                  <a:txBody>
                    <a:bodyPr/>
                    <a:lstStyle/>
                    <a:p>
                      <a:pPr fontAlgn="t"/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</a:rPr>
                        <a:t>Utilities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strike="noStrike" dirty="0" err="1">
                          <a:solidFill>
                            <a:schemeClr val="tx1"/>
                          </a:solidFill>
                          <a:effectLst/>
                          <a:hlinkClick r:id="rId4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SequenceInputStream</a:t>
                      </a:r>
                      <a:br>
                        <a:rPr lang="en-IN" sz="1600" b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IN" sz="16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b="0" u="non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22476" marR="22476" marT="22476" marB="22476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53942" marR="53942" marT="26971" marB="2697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257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54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C9C3-7B38-4623-8097-E77266E9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87"/>
            <a:ext cx="10515600" cy="101149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File Handling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B90A-9B17-4784-ACCC-DA1A625A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367"/>
            <a:ext cx="10515600" cy="537586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File handling in Java implies reading data from the file and writing data to a file.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File class from the </a:t>
            </a:r>
            <a:r>
              <a:rPr lang="en-US" b="1" dirty="0">
                <a:solidFill>
                  <a:srgbClr val="002060"/>
                </a:solidFill>
              </a:rPr>
              <a:t>java.io </a:t>
            </a:r>
            <a:r>
              <a:rPr lang="en-US" dirty="0"/>
              <a:t>package, allows us to work with different formats of files.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order to use the File class, you need to create an object of the class and specify the filename or directory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</a:t>
            </a:r>
            <a:r>
              <a:rPr lang="en-US" b="1" dirty="0">
                <a:solidFill>
                  <a:srgbClr val="002060"/>
                </a:solidFill>
              </a:rPr>
              <a:t>Ex: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// Import the File class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import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java.io.File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// Specify the filename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File obj = new File(“</a:t>
            </a:r>
            <a:r>
              <a:rPr lang="en-US" altLang="en-US" sz="2800" dirty="0"/>
              <a:t>sample.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txt");</a:t>
            </a:r>
            <a:endParaRPr lang="en-IN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476BEC-5515-4FF2-AA7E-81DF560EF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9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660B-199E-9FB9-BCF3-2A988C1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File and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2775-6BBF-EB64-8DC7-0595BA43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7" y="1825625"/>
            <a:ext cx="1108953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file is a named location that can be used to store related information.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Ex: main.java is a Java file that contains information about the Java program.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directory is a collection of files and subdirectories. A directory inside a directory is known as subdirectory.</a:t>
            </a:r>
          </a:p>
        </p:txBody>
      </p:sp>
    </p:spTree>
    <p:extLst>
      <p:ext uri="{BB962C8B-B14F-4D97-AF65-F5344CB8AC3E}">
        <p14:creationId xmlns:p14="http://schemas.microsoft.com/office/powerpoint/2010/main" val="269629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6116-0FEC-40CA-A0AD-3BB6E334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2" y="194303"/>
            <a:ext cx="10515600" cy="83062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File handling methods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33289F-9FE5-4F5F-869D-4D41839D0E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6622" y="1256044"/>
          <a:ext cx="10515600" cy="5154808"/>
        </p:xfrm>
        <a:graphic>
          <a:graphicData uri="http://schemas.openxmlformats.org/drawingml/2006/table">
            <a:tbl>
              <a:tblPr/>
              <a:tblGrid>
                <a:gridCol w="1986252">
                  <a:extLst>
                    <a:ext uri="{9D8B030D-6E8A-4147-A177-3AD203B41FA5}">
                      <a16:colId xmlns:a16="http://schemas.microsoft.com/office/drawing/2014/main" val="4188020020"/>
                    </a:ext>
                  </a:extLst>
                </a:gridCol>
                <a:gridCol w="1430810">
                  <a:extLst>
                    <a:ext uri="{9D8B030D-6E8A-4147-A177-3AD203B41FA5}">
                      <a16:colId xmlns:a16="http://schemas.microsoft.com/office/drawing/2014/main" val="2498242591"/>
                    </a:ext>
                  </a:extLst>
                </a:gridCol>
                <a:gridCol w="7098538">
                  <a:extLst>
                    <a:ext uri="{9D8B030D-6E8A-4147-A177-3AD203B41FA5}">
                      <a16:colId xmlns:a16="http://schemas.microsoft.com/office/drawing/2014/main" val="1649053069"/>
                    </a:ext>
                  </a:extLst>
                </a:gridCol>
              </a:tblGrid>
              <a:tr h="363787"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Method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Type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Description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804642"/>
                  </a:ext>
                </a:extLst>
              </a:tr>
              <a:tr h="698424">
                <a:tc>
                  <a:txBody>
                    <a:bodyPr/>
                    <a:lstStyle/>
                    <a:p>
                      <a:pPr algn="l"/>
                      <a:r>
                        <a:rPr lang="en-IN" sz="1500" dirty="0" err="1">
                          <a:effectLst/>
                        </a:rPr>
                        <a:t>canRead</a:t>
                      </a:r>
                      <a:r>
                        <a:rPr lang="en-IN" sz="1500" dirty="0">
                          <a:effectLst/>
                        </a:rPr>
                        <a:t>()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Boolean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It tests whether the file is readable or not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29653"/>
                  </a:ext>
                </a:extLst>
              </a:tr>
              <a:tr h="636625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canWrite()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Boolean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It tests whether the file is writable or not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42639"/>
                  </a:ext>
                </a:extLst>
              </a:tr>
              <a:tr h="363787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createNewFile()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Boolean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This method creates an empty file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900243"/>
                  </a:ext>
                </a:extLst>
              </a:tr>
              <a:tr h="363787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delete()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Boolean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Deletes a file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485401"/>
                  </a:ext>
                </a:extLst>
              </a:tr>
              <a:tr h="363787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exists()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Boolean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It tests whether the file exists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22674"/>
                  </a:ext>
                </a:extLst>
              </a:tr>
              <a:tr h="363787">
                <a:tc>
                  <a:txBody>
                    <a:bodyPr/>
                    <a:lstStyle/>
                    <a:p>
                      <a:pPr algn="l"/>
                      <a:r>
                        <a:rPr lang="en-IN" sz="1500" dirty="0" err="1">
                          <a:effectLst/>
                        </a:rPr>
                        <a:t>getName</a:t>
                      </a:r>
                      <a:r>
                        <a:rPr lang="en-IN" sz="1500" dirty="0">
                          <a:effectLst/>
                        </a:rPr>
                        <a:t>()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String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Returns the name of the file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047088"/>
                  </a:ext>
                </a:extLst>
              </a:tr>
              <a:tr h="636625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getAbsolutePath()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String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Returns the absolute pathname of the file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470228"/>
                  </a:ext>
                </a:extLst>
              </a:tr>
              <a:tr h="363787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length()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Long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Returns the size of the file in bytes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016809"/>
                  </a:ext>
                </a:extLst>
              </a:tr>
              <a:tr h="636625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list()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String[]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Returns an array of the files in the directory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559779"/>
                  </a:ext>
                </a:extLst>
              </a:tr>
              <a:tr h="363787">
                <a:tc>
                  <a:txBody>
                    <a:bodyPr/>
                    <a:lstStyle/>
                    <a:p>
                      <a:pPr algn="l"/>
                      <a:r>
                        <a:rPr lang="en-IN" sz="1500" dirty="0" err="1">
                          <a:effectLst/>
                        </a:rPr>
                        <a:t>mkdir</a:t>
                      </a:r>
                      <a:r>
                        <a:rPr lang="en-IN" sz="1500" dirty="0">
                          <a:effectLst/>
                        </a:rPr>
                        <a:t>()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Boolean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Creates a directory</a:t>
                      </a:r>
                    </a:p>
                  </a:txBody>
                  <a:tcPr marL="32376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4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3462-49CB-4B28-A020-A6FC4B58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4" y="364253"/>
            <a:ext cx="9495692" cy="61294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3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Example: Creating a File</a:t>
            </a:r>
          </a:p>
          <a:p>
            <a:pPr marL="0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cs typeface="Courier New" panose="02070309020205020404" pitchFamily="49" charset="0"/>
              </a:rPr>
              <a:t>import 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java.io.IOException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;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cs typeface="Courier New" panose="02070309020205020404" pitchFamily="49" charset="0"/>
              </a:rPr>
              <a:t>public class 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FileDemo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{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cs typeface="Courier New" panose="02070309020205020404" pitchFamily="49" charset="0"/>
              </a:rPr>
              <a:t>main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String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[] 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args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{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File f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=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cs typeface="Courier New" panose="02070309020205020404" pitchFamily="49" charset="0"/>
              </a:rPr>
              <a:t>new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File(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cs typeface="Courier New" panose="02070309020205020404" pitchFamily="49" charset="0"/>
              </a:rPr>
              <a:t>"sample.txt"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cs typeface="Courier New" panose="02070309020205020404" pitchFamily="49" charset="0"/>
              </a:rPr>
              <a:t>if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.exists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())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{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    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System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.</a:t>
            </a:r>
            <a:r>
              <a:rPr kumimoji="0" lang="en-US" altLang="en-US" sz="3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cs typeface="Courier New" panose="02070309020205020404" pitchFamily="49" charset="0"/>
              </a:rPr>
              <a:t>out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.println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cs typeface="Courier New" panose="02070309020205020404" pitchFamily="49" charset="0"/>
              </a:rPr>
              <a:t>"File already existed.."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}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cs typeface="Courier New" panose="02070309020205020404" pitchFamily="49" charset="0"/>
              </a:rPr>
              <a:t>else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{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   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cs typeface="Courier New" panose="02070309020205020404" pitchFamily="49" charset="0"/>
              </a:rPr>
              <a:t>try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cs typeface="Courier New" panose="02070309020205020404" pitchFamily="49" charset="0"/>
              </a:rPr>
              <a:t>           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{</a:t>
            </a:r>
            <a:b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        </a:t>
            </a:r>
            <a:r>
              <a:rPr kumimoji="0" lang="en-US" altLang="en-US" sz="3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</a:t>
            </a:r>
            <a:r>
              <a:rPr kumimoji="0" lang="en-US" altLang="en-US" sz="31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.createNewFile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();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        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System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.</a:t>
            </a:r>
            <a:r>
              <a:rPr kumimoji="0" lang="en-US" altLang="en-US" sz="3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cs typeface="Courier New" panose="02070309020205020404" pitchFamily="49" charset="0"/>
              </a:rPr>
              <a:t>out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.println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cs typeface="Courier New" panose="02070309020205020404" pitchFamily="49" charset="0"/>
              </a:rPr>
              <a:t>"File created successfully.."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    }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cs typeface="Courier New" panose="02070309020205020404" pitchFamily="49" charset="0"/>
              </a:rPr>
              <a:t>catch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IOException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e) {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        </a:t>
            </a:r>
            <a:r>
              <a:rPr kumimoji="0" lang="en-US" altLang="en-US" sz="3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e.printStackTrace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();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    }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    }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    }</a:t>
            </a:r>
            <a:b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cs typeface="Courier New" panose="02070309020205020404" pitchFamily="49" charset="0"/>
              </a:rPr>
              <a:t>}</a:t>
            </a:r>
            <a:endParaRPr kumimoji="0" lang="en-US" altLang="en-US" sz="3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22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C02B7F-C668-01E5-C77C-1933815C7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110" y="117693"/>
            <a:ext cx="7626485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Example: No of Files and Directories in a 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f1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.list();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count++;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f2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.isFile())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      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.isDirectory())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"Directory:"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of files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+count);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5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822F613-6695-6E63-5C63-D9BF54F879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9235" y="86915"/>
            <a:ext cx="7150169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Example: File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Ex3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your file 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.exists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 of the file 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"Absolute path    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.getAbsolutePath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.canRead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 Is readable file"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 Is not readable file"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.canWrite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 Is writeable file"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 Is not writeable file"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.canExecute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 Is Executable file"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 Is not Executable file"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such file existed.."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15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68FD399-24FC-BAF5-7AE2-0BEECAB1E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8835" y="143485"/>
            <a:ext cx="11666706" cy="65710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Example: Deleting Specified Fil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Ex4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your file name"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.exists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.delete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deleted successfully.."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not deleted.."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such file existed.."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D13B-ED81-466F-ADC7-836936247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IO Streams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8867-E343-44CD-9184-12DF929C2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476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51CA-1CD8-4831-BC0E-8FBE54D16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Exception Handling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E3C60-5DCA-4A80-94E7-DE40841C4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1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15C5-748E-40C6-8D71-0A851BB1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What is an Exception?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757D-2422-42B6-87A7-4DDE8FA5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020" y="1514168"/>
            <a:ext cx="10515600" cy="46332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an unexpected unwanted event which disturbs entire execution  flow of the program.</a:t>
            </a:r>
          </a:p>
          <a:p>
            <a:pPr marL="0" indent="0">
              <a:buNone/>
            </a:pPr>
            <a:r>
              <a:rPr lang="en-US" b="1" dirty="0"/>
              <a:t>Ex: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 err="1"/>
              <a:t>SleepingException</a:t>
            </a:r>
            <a:r>
              <a:rPr lang="en-IN" sz="2800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 err="1"/>
              <a:t>TirePuncharedException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 err="1"/>
              <a:t>PowerCutException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 err="1"/>
              <a:t>ArithmaticException</a:t>
            </a:r>
            <a:endParaRPr lang="en-IN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Exception also called as  </a:t>
            </a:r>
            <a:r>
              <a:rPr lang="en-US" b="1" dirty="0">
                <a:solidFill>
                  <a:srgbClr val="002060"/>
                </a:solidFill>
              </a:rPr>
              <a:t>runtime error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1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8DDA-447A-43F7-9079-B1FF47BA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5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Exceptions Hierarchy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4DE67-D59F-4AE1-B762-3E59B3CB8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14" y="803788"/>
            <a:ext cx="9638972" cy="5419725"/>
          </a:xfrm>
        </p:spPr>
      </p:pic>
    </p:spTree>
    <p:extLst>
      <p:ext uri="{BB962C8B-B14F-4D97-AF65-F5344CB8AC3E}">
        <p14:creationId xmlns:p14="http://schemas.microsoft.com/office/powerpoint/2010/main" val="3168579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51DF-029A-4A64-83B0-7FA58028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8" y="1622323"/>
            <a:ext cx="10515600" cy="4552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urw-din"/>
              </a:rPr>
              <a:t>All exceptions and errors  are sub classes of class </a:t>
            </a:r>
            <a:r>
              <a:rPr lang="en-US" b="1" i="0" dirty="0">
                <a:solidFill>
                  <a:srgbClr val="002060"/>
                </a:solidFill>
                <a:effectLst/>
                <a:latin typeface="urw-din"/>
              </a:rPr>
              <a:t>Throwable.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urw-din"/>
              </a:rPr>
              <a:t>Throwable </a:t>
            </a:r>
            <a:r>
              <a:rPr lang="en-US" dirty="0">
                <a:solidFill>
                  <a:srgbClr val="002060"/>
                </a:solidFill>
                <a:latin typeface="urw-din"/>
              </a:rPr>
              <a:t> </a:t>
            </a:r>
            <a:r>
              <a:rPr lang="en-US" dirty="0">
                <a:latin typeface="urw-din"/>
              </a:rPr>
              <a:t>class having two child classes.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000" b="1" i="0" dirty="0">
                <a:solidFill>
                  <a:srgbClr val="002060"/>
                </a:solidFill>
                <a:effectLst/>
                <a:latin typeface="urw-din"/>
              </a:rPr>
              <a:t>Error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000" b="1" i="0" dirty="0">
                <a:solidFill>
                  <a:srgbClr val="002060"/>
                </a:solidFill>
                <a:effectLst/>
                <a:latin typeface="urw-din"/>
              </a:rPr>
              <a:t>Exceptions</a:t>
            </a:r>
          </a:p>
          <a:p>
            <a:pPr marL="0" indent="0">
              <a:buNone/>
            </a:pPr>
            <a:endParaRPr lang="en-US" b="1" i="0" dirty="0">
              <a:solidFill>
                <a:srgbClr val="002060"/>
              </a:solidFill>
              <a:effectLst/>
              <a:latin typeface="urw-di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urw-din"/>
              </a:rPr>
              <a:t>Both</a:t>
            </a:r>
            <a:r>
              <a:rPr lang="en-US" dirty="0">
                <a:solidFill>
                  <a:srgbClr val="002060"/>
                </a:solidFill>
                <a:latin typeface="urw-din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urw-din"/>
              </a:rPr>
              <a:t>Error and Exceptions </a:t>
            </a:r>
            <a:r>
              <a:rPr lang="en-US" dirty="0">
                <a:latin typeface="urw-din"/>
              </a:rPr>
              <a:t>are present in </a:t>
            </a:r>
            <a:r>
              <a:rPr lang="en-US" b="1" dirty="0" err="1">
                <a:solidFill>
                  <a:srgbClr val="002060"/>
                </a:solidFill>
                <a:latin typeface="urw-din"/>
              </a:rPr>
              <a:t>java.lang</a:t>
            </a:r>
            <a:r>
              <a:rPr lang="en-US" b="1" dirty="0">
                <a:solidFill>
                  <a:srgbClr val="002060"/>
                </a:solidFill>
                <a:latin typeface="urw-din"/>
              </a:rPr>
              <a:t> </a:t>
            </a:r>
            <a:r>
              <a:rPr lang="en-US" dirty="0">
                <a:latin typeface="urw-din"/>
              </a:rPr>
              <a:t>package.</a:t>
            </a:r>
          </a:p>
          <a:p>
            <a:pPr marL="0" indent="0">
              <a:buNone/>
            </a:pPr>
            <a:endParaRPr lang="en-US" dirty="0">
              <a:latin typeface="urw-din"/>
            </a:endParaRPr>
          </a:p>
          <a:p>
            <a:pPr marL="0" indent="0">
              <a:buNone/>
            </a:pPr>
            <a:endParaRPr lang="en-US" b="1" i="0" dirty="0"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81520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3449-420C-4F49-815D-C34DF3A2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19"/>
            <a:ext cx="10515600" cy="83441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Error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03F0-C60C-4434-95A0-347072B3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5" y="1337186"/>
            <a:ext cx="10776155" cy="53585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2060"/>
                </a:solidFill>
                <a:effectLst/>
                <a:latin typeface="urw-din"/>
              </a:rPr>
              <a:t>Error</a:t>
            </a:r>
            <a:r>
              <a:rPr lang="en-US" b="0" i="0" dirty="0">
                <a:effectLst/>
                <a:latin typeface="urw-din"/>
              </a:rPr>
              <a:t> is an event caused by  lack of System resources.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These are exceptional conditions that are external to the application, and that the application usually cannot anticipate 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urw-din"/>
              </a:rPr>
              <a:t>W</a:t>
            </a:r>
            <a:r>
              <a:rPr lang="en-US" b="0" i="0" dirty="0">
                <a:effectLst/>
                <a:latin typeface="urw-din"/>
              </a:rPr>
              <a:t>hich cannot get recovered by any handling techniques.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urw-din"/>
              </a:rPr>
              <a:t>It surely cause termination of the program abnormally.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urw-din"/>
              </a:rPr>
              <a:t> Errors belong to</a:t>
            </a:r>
            <a:r>
              <a:rPr lang="en-US" b="0" i="0" dirty="0">
                <a:solidFill>
                  <a:srgbClr val="002060"/>
                </a:solidFill>
                <a:effectLst/>
                <a:latin typeface="urw-din"/>
              </a:rPr>
              <a:t> </a:t>
            </a:r>
            <a:r>
              <a:rPr lang="en-US" b="1" i="0" dirty="0">
                <a:solidFill>
                  <a:srgbClr val="002060"/>
                </a:solidFill>
                <a:effectLst/>
                <a:latin typeface="urw-din"/>
              </a:rPr>
              <a:t>unchecked</a:t>
            </a:r>
            <a:r>
              <a:rPr lang="en-US" b="0" i="0" dirty="0">
                <a:solidFill>
                  <a:srgbClr val="002060"/>
                </a:solidFill>
                <a:effectLst/>
                <a:latin typeface="urw-din"/>
              </a:rPr>
              <a:t> </a:t>
            </a:r>
            <a:r>
              <a:rPr lang="en-US" b="0" i="0" dirty="0">
                <a:effectLst/>
                <a:latin typeface="urw-din"/>
              </a:rPr>
              <a:t>type and mostly occur at runtime.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urw-din"/>
              </a:rPr>
              <a:t>Ex: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 err="1">
                <a:effectLst/>
                <a:latin typeface="urw-din"/>
              </a:rPr>
              <a:t>OutOfMemoryError</a:t>
            </a:r>
            <a:endParaRPr lang="en-US" sz="2800" b="0" i="0" dirty="0">
              <a:effectLst/>
              <a:latin typeface="urw-din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urw-din"/>
              </a:rPr>
              <a:t>StackOverFlowError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4964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BD3B-6B10-4846-8489-BE7F1754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Exception: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2FC9-CBDF-41CC-849B-4AFEEE8E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7"/>
            <a:ext cx="10754032" cy="47588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exception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an event, which occurs during the execution of a program, that disrupts the normal flow of the program's instructions.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are recoverable by using programing techniques.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urw-din"/>
              </a:rPr>
              <a:t>Exceptions are divided into two types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urw-din"/>
              </a:rPr>
              <a:t>UnCheckedExceptions</a:t>
            </a:r>
            <a:r>
              <a:rPr lang="en-US" sz="2800" dirty="0">
                <a:latin typeface="urw-din"/>
              </a:rPr>
              <a:t>  (</a:t>
            </a:r>
            <a:r>
              <a:rPr lang="en-US" sz="2800" dirty="0" err="1">
                <a:latin typeface="urw-din"/>
              </a:rPr>
              <a:t>RuntimeExceptions</a:t>
            </a:r>
            <a:r>
              <a:rPr lang="en-US" sz="2800" dirty="0">
                <a:latin typeface="urw-din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urw-din"/>
              </a:rPr>
              <a:t>CheckedExceptions</a:t>
            </a:r>
            <a:r>
              <a:rPr lang="en-US" sz="2800" dirty="0">
                <a:latin typeface="urw-din"/>
              </a:rPr>
              <a:t> (</a:t>
            </a:r>
            <a:r>
              <a:rPr lang="en-US" sz="2800" dirty="0" err="1">
                <a:latin typeface="urw-din"/>
              </a:rPr>
              <a:t>CompileTimeExceptions</a:t>
            </a:r>
            <a:r>
              <a:rPr lang="en-US" sz="2800" dirty="0">
                <a:latin typeface="urw-din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48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E0C3-1097-4DB4-BC5B-08A8B1E8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784"/>
            <a:ext cx="10515600" cy="972062"/>
          </a:xfrm>
        </p:spPr>
        <p:txBody>
          <a:bodyPr/>
          <a:lstStyle/>
          <a:p>
            <a:r>
              <a:rPr lang="en-US" sz="4400" b="1" dirty="0" err="1">
                <a:solidFill>
                  <a:srgbClr val="002060"/>
                </a:solidFill>
                <a:latin typeface="urw-din"/>
              </a:rPr>
              <a:t>UnChecked</a:t>
            </a:r>
            <a:r>
              <a:rPr lang="en-US" sz="4400" b="1" dirty="0">
                <a:solidFill>
                  <a:srgbClr val="002060"/>
                </a:solidFill>
                <a:latin typeface="urw-din"/>
              </a:rPr>
              <a:t> Exceptions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B507-8D8E-4E16-833A-31D58798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8" y="1671484"/>
            <a:ext cx="11238271" cy="44146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Also called as Runtime Exceptions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Compiler does not check this type of Exceptions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type of programs are not connected to External resources(like files, printers, scanner).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handling is </a:t>
            </a:r>
            <a:r>
              <a:rPr lang="en-US" b="1" dirty="0">
                <a:solidFill>
                  <a:srgbClr val="002060"/>
                </a:solidFill>
              </a:rPr>
              <a:t>optional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, If we handle the exceptions program terminates normally, If not it leads to abnormal termination.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3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4C8082-7433-4A47-82B2-4971B8152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707325"/>
              </p:ext>
            </p:extLst>
          </p:nvPr>
        </p:nvGraphicFramePr>
        <p:xfrm>
          <a:off x="894735" y="553064"/>
          <a:ext cx="10781071" cy="60488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279942">
                  <a:extLst>
                    <a:ext uri="{9D8B030D-6E8A-4147-A177-3AD203B41FA5}">
                      <a16:colId xmlns:a16="http://schemas.microsoft.com/office/drawing/2014/main" val="2216829136"/>
                    </a:ext>
                  </a:extLst>
                </a:gridCol>
                <a:gridCol w="7501129">
                  <a:extLst>
                    <a:ext uri="{9D8B030D-6E8A-4147-A177-3AD203B41FA5}">
                      <a16:colId xmlns:a16="http://schemas.microsoft.com/office/drawing/2014/main" val="4273976042"/>
                    </a:ext>
                  </a:extLst>
                </a:gridCol>
              </a:tblGrid>
              <a:tr h="386479">
                <a:tc>
                  <a:txBody>
                    <a:bodyPr/>
                    <a:lstStyle/>
                    <a:p>
                      <a:pPr marL="46990" algn="ctr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Exception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algn="ctr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Description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1545292"/>
                  </a:ext>
                </a:extLst>
              </a:tr>
              <a:tr h="401015">
                <a:tc>
                  <a:txBody>
                    <a:bodyPr/>
                    <a:lstStyle/>
                    <a:p>
                      <a:pPr marL="46990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FF00"/>
                          </a:solidFill>
                          <a:effectLst/>
                        </a:rPr>
                        <a:t>ArithmeticException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Arithmetic error, such as divide-by-zero.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2909920"/>
                  </a:ext>
                </a:extLst>
              </a:tr>
              <a:tr h="399305">
                <a:tc>
                  <a:txBody>
                    <a:bodyPr/>
                    <a:lstStyle/>
                    <a:p>
                      <a:pPr marL="46990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FF00"/>
                          </a:solidFill>
                          <a:effectLst/>
                        </a:rPr>
                        <a:t>ArrayIndexOutOfBoundsException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Array index is out-of-bounds.(out of range)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3900407"/>
                  </a:ext>
                </a:extLst>
              </a:tr>
              <a:tr h="645557"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</a:pPr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IN" sz="180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6990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InputMismatchException</a:t>
                      </a:r>
                      <a:endParaRPr lang="en-IN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IN" sz="1800" b="0" dirty="0">
                        <a:effectLst/>
                      </a:endParaRPr>
                    </a:p>
                    <a:p>
                      <a:pPr marL="46990"/>
                      <a:r>
                        <a:rPr lang="en-US" sz="1800" b="0" dirty="0">
                          <a:effectLst/>
                        </a:rPr>
                        <a:t>If we are giving input is not matched for storing input.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868143"/>
                  </a:ext>
                </a:extLst>
              </a:tr>
              <a:tr h="384769">
                <a:tc>
                  <a:txBody>
                    <a:bodyPr/>
                    <a:lstStyle/>
                    <a:p>
                      <a:pPr marL="4699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FF00"/>
                          </a:solidFill>
                          <a:effectLst/>
                        </a:rPr>
                        <a:t>ClassCastException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If the conversion is Invalid.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9957694"/>
                  </a:ext>
                </a:extLst>
              </a:tr>
              <a:tr h="660093"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IN" sz="180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6990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IllegalArgumentException</a:t>
                      </a:r>
                      <a:endParaRPr lang="en-IN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IN" sz="1800" b="0" dirty="0">
                        <a:effectLst/>
                      </a:endParaRPr>
                    </a:p>
                    <a:p>
                      <a:pPr marL="46990"/>
                      <a:r>
                        <a:rPr lang="en-US" sz="1800" b="0" dirty="0">
                          <a:effectLst/>
                        </a:rPr>
                        <a:t>Illegal argument used to invoke a method.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754363"/>
                  </a:ext>
                </a:extLst>
              </a:tr>
              <a:tr h="657528"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IN" sz="180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6990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IllegalThreadStateException</a:t>
                      </a:r>
                      <a:endParaRPr lang="en-IN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IN" sz="1800" b="0" dirty="0">
                        <a:effectLst/>
                      </a:endParaRPr>
                    </a:p>
                    <a:p>
                      <a:pPr marL="46990"/>
                      <a:r>
                        <a:rPr lang="en-US" sz="1800" b="0" dirty="0">
                          <a:effectLst/>
                        </a:rPr>
                        <a:t>Requested operation not compatible with current thread state.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55512298"/>
                  </a:ext>
                </a:extLst>
              </a:tr>
              <a:tr h="660093"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IN" sz="180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6990"/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IndexOutOfBoundsException</a:t>
                      </a:r>
                      <a:endParaRPr lang="en-IN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n-US" sz="1800" b="0" dirty="0">
                          <a:effectLst/>
                        </a:rPr>
                        <a:t> </a:t>
                      </a:r>
                      <a:endParaRPr lang="en-IN" sz="1800" b="0" dirty="0">
                        <a:effectLst/>
                      </a:endParaRPr>
                    </a:p>
                    <a:p>
                      <a:pPr marL="46990"/>
                      <a:r>
                        <a:rPr lang="en-US" sz="1800" b="0" dirty="0">
                          <a:effectLst/>
                        </a:rPr>
                        <a:t>Some type of index is out-of-bounds.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77948856"/>
                  </a:ext>
                </a:extLst>
              </a:tr>
              <a:tr h="384769">
                <a:tc>
                  <a:txBody>
                    <a:bodyPr/>
                    <a:lstStyle/>
                    <a:p>
                      <a:pPr marL="4699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NegativeArraySizeException</a:t>
                      </a:r>
                      <a:endParaRPr lang="en-IN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Array created with a negative size.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80393346"/>
                  </a:ext>
                </a:extLst>
              </a:tr>
              <a:tr h="386479">
                <a:tc>
                  <a:txBody>
                    <a:bodyPr/>
                    <a:lstStyle/>
                    <a:p>
                      <a:pPr marL="46990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00"/>
                          </a:solidFill>
                          <a:effectLst/>
                        </a:rPr>
                        <a:t>NullPointerException</a:t>
                      </a:r>
                      <a:endParaRPr lang="en-IN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Invalid use of a null reference.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8995437"/>
                  </a:ext>
                </a:extLst>
              </a:tr>
              <a:tr h="384769">
                <a:tc>
                  <a:txBody>
                    <a:bodyPr/>
                    <a:lstStyle/>
                    <a:p>
                      <a:pPr marL="4699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FF00"/>
                          </a:solidFill>
                          <a:effectLst/>
                        </a:rPr>
                        <a:t>NumberFormatException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Invalid conversion of a string to a numeric format.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3869598"/>
                  </a:ext>
                </a:extLst>
              </a:tr>
              <a:tr h="401015">
                <a:tc>
                  <a:txBody>
                    <a:bodyPr/>
                    <a:lstStyle/>
                    <a:p>
                      <a:pPr marL="46990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FF00"/>
                          </a:solidFill>
                          <a:effectLst/>
                        </a:rPr>
                        <a:t>StringIndexOutOfBoundsException</a:t>
                      </a:r>
                      <a:endParaRPr lang="en-IN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Attempt to index outside the bounds of a string.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707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DBA5-A48D-4B4C-92C5-B18398A5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9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Examples for </a:t>
            </a:r>
            <a:r>
              <a:rPr lang="en-US" b="1" dirty="0" err="1">
                <a:solidFill>
                  <a:srgbClr val="002060"/>
                </a:solidFill>
              </a:rPr>
              <a:t>UnChecked</a:t>
            </a:r>
            <a:r>
              <a:rPr lang="en-US" b="1" dirty="0">
                <a:solidFill>
                  <a:srgbClr val="002060"/>
                </a:solidFill>
              </a:rPr>
              <a:t> Exceptions: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2142-2F0A-4E4D-BD0E-41CF84EF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484"/>
            <a:ext cx="10515600" cy="482139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>
                <a:solidFill>
                  <a:srgbClr val="002060"/>
                </a:solidFill>
              </a:rPr>
              <a:t>) </a:t>
            </a:r>
            <a:r>
              <a:rPr lang="en-US" sz="2800" b="1" dirty="0" err="1">
                <a:solidFill>
                  <a:srgbClr val="002060"/>
                </a:solidFill>
                <a:effectLst/>
              </a:rPr>
              <a:t>ArrayIndexOutOfBoundException</a:t>
            </a:r>
            <a:r>
              <a:rPr lang="en-US" sz="2800" b="1" dirty="0">
                <a:solidFill>
                  <a:srgbClr val="002060"/>
                </a:solidFill>
                <a:effectLst/>
              </a:rPr>
              <a:t>:</a:t>
            </a:r>
            <a:endParaRPr lang="en-IN" sz="2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int a[]={10,20,30}</a:t>
            </a:r>
          </a:p>
          <a:p>
            <a:pPr marL="457200" lvl="1" indent="0">
              <a:buNone/>
            </a:pPr>
            <a:r>
              <a:rPr lang="en-US" sz="2800" dirty="0" err="1"/>
              <a:t>System.out.println</a:t>
            </a:r>
            <a:r>
              <a:rPr lang="en-US" sz="2800" dirty="0"/>
              <a:t>(a[3]); </a:t>
            </a:r>
            <a:r>
              <a:rPr lang="en-US" sz="2800" dirty="0">
                <a:solidFill>
                  <a:srgbClr val="FFC000"/>
                </a:solidFill>
              </a:rPr>
              <a:t>// Array index out of bound exception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ii) </a:t>
            </a:r>
            <a:r>
              <a:rPr lang="en-US" sz="2800" b="1" dirty="0" err="1">
                <a:solidFill>
                  <a:srgbClr val="002060"/>
                </a:solidFill>
                <a:effectLst/>
              </a:rPr>
              <a:t>NumberFormatException</a:t>
            </a:r>
            <a:r>
              <a:rPr lang="en-US" sz="2800" b="1" dirty="0">
                <a:solidFill>
                  <a:srgbClr val="002060"/>
                </a:solidFill>
                <a:effectLst/>
              </a:rPr>
              <a:t>:</a:t>
            </a:r>
            <a:endParaRPr lang="en-IN" sz="2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String s=“ten”</a:t>
            </a:r>
          </a:p>
          <a:p>
            <a:pPr marL="457200" lvl="1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=</a:t>
            </a:r>
            <a:r>
              <a:rPr lang="en-US" sz="2800" dirty="0" err="1"/>
              <a:t>Integer.parseInt</a:t>
            </a:r>
            <a:r>
              <a:rPr lang="en-US" sz="2800" dirty="0"/>
              <a:t>(s);</a:t>
            </a:r>
          </a:p>
          <a:p>
            <a:pPr marL="457200" lvl="1" indent="0">
              <a:buNone/>
            </a:pP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); </a:t>
            </a:r>
            <a:r>
              <a:rPr lang="en-US" sz="2800" dirty="0">
                <a:solidFill>
                  <a:srgbClr val="FFC000"/>
                </a:solidFill>
              </a:rPr>
              <a:t>// </a:t>
            </a:r>
            <a:r>
              <a:rPr lang="en-US" sz="2800" dirty="0">
                <a:solidFill>
                  <a:srgbClr val="FFC000"/>
                </a:solidFill>
                <a:effectLst/>
              </a:rPr>
              <a:t>Number Format Exception</a:t>
            </a:r>
            <a:endParaRPr lang="en-US" sz="2800" dirty="0">
              <a:solidFill>
                <a:srgbClr val="FFC000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35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0D61-6483-4FFE-A1DA-04F7071E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768"/>
            <a:ext cx="10515600" cy="55771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iii) Arithmetic Exception:</a:t>
            </a:r>
          </a:p>
          <a:p>
            <a:pPr marL="0" indent="0">
              <a:buNone/>
            </a:pPr>
            <a:r>
              <a:rPr lang="en-US" sz="2800" dirty="0"/>
              <a:t>	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(100/0);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iv)</a:t>
            </a:r>
            <a:r>
              <a:rPr lang="en-US" b="1" dirty="0" err="1">
                <a:solidFill>
                  <a:srgbClr val="002060"/>
                </a:solidFill>
              </a:rPr>
              <a:t>NullPointerException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dirty="0"/>
              <a:t>String s=null;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    </a:t>
            </a:r>
            <a:r>
              <a:rPr lang="en-US" sz="2800" dirty="0"/>
              <a:t> </a:t>
            </a:r>
            <a:r>
              <a:rPr lang="en-US" sz="2800" dirty="0" err="1"/>
              <a:t>System.out.println</a:t>
            </a:r>
            <a:r>
              <a:rPr lang="en-US" sz="2800" dirty="0"/>
              <a:t>(s); </a:t>
            </a:r>
            <a:r>
              <a:rPr lang="en-US" sz="2800" dirty="0">
                <a:solidFill>
                  <a:srgbClr val="FFC000"/>
                </a:solidFill>
              </a:rPr>
              <a:t>//</a:t>
            </a:r>
            <a:r>
              <a:rPr lang="en-US" dirty="0">
                <a:solidFill>
                  <a:srgbClr val="FFC000"/>
                </a:solidFill>
              </a:rPr>
              <a:t> Null Pointer Exception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5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E3F0-6B2A-4441-967D-DFAC3921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113"/>
            <a:ext cx="10515600" cy="6770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Stream?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B66C-F903-46AA-B9F7-86844AF0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479"/>
            <a:ext cx="10515600" cy="51749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stream is a sequence of data.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Java, Stream is a channel or a path along which data flows between source and destination.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Java brings various Streams with its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I/O package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that helps the user to perform all the input-output operations.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 stream can represent many different kinds of sources and destinations, including disk files, devices, other programs, and memory arrays.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Streams support many different kinds of data, including simple bytes, primitive data types, localized characters, and objects.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4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v) </a:t>
            </a:r>
            <a:r>
              <a:rPr lang="en-US" b="1" dirty="0" err="1">
                <a:solidFill>
                  <a:srgbClr val="002060"/>
                </a:solidFill>
              </a:rPr>
              <a:t>IllegalArgumentException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1021291" cy="48856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Ex1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=0;i&lt;10;i++)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("Hello");</a:t>
            </a:r>
            <a:br>
              <a:rPr lang="en-US" dirty="0"/>
            </a:br>
            <a:r>
              <a:rPr lang="en-US" dirty="0"/>
              <a:t>            try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Thread.sleep</a:t>
            </a:r>
            <a:r>
              <a:rPr lang="en-US" dirty="0"/>
              <a:t>(-10);</a:t>
            </a:r>
            <a:br>
              <a:rPr lang="en-US" dirty="0"/>
            </a:br>
            <a:r>
              <a:rPr lang="en-US" dirty="0"/>
              <a:t>            } catch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62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CA92-5149-4C5C-8429-78381FAA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96223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urw-din"/>
              </a:rPr>
              <a:t>Checked Exceptions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06FD-C4AD-4465-933A-9B3F5F5D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5"/>
            <a:ext cx="10515600" cy="45841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Exceptions which are checked by the compiler at compilation time for the proper execution of the program at runtime is called Checked Exceptions.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Also called compile time exceptions.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External resources (like files , printers , scanners) may connected to the programs.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handling is mandatory for this type of Exceptions . If not handled even </a:t>
            </a:r>
            <a:r>
              <a:rPr lang="en-US" b="1" dirty="0">
                <a:solidFill>
                  <a:srgbClr val="002060"/>
                </a:solidFill>
              </a:rPr>
              <a:t>.class </a:t>
            </a:r>
            <a:r>
              <a:rPr lang="en-US" dirty="0"/>
              <a:t>file wont generate.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83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364947-7ABA-4A0F-8F42-6EC6CCDB3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968014"/>
              </p:ext>
            </p:extLst>
          </p:nvPr>
        </p:nvGraphicFramePr>
        <p:xfrm>
          <a:off x="993059" y="727587"/>
          <a:ext cx="10439400" cy="555314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175818">
                  <a:extLst>
                    <a:ext uri="{9D8B030D-6E8A-4147-A177-3AD203B41FA5}">
                      <a16:colId xmlns:a16="http://schemas.microsoft.com/office/drawing/2014/main" val="3548327569"/>
                    </a:ext>
                  </a:extLst>
                </a:gridCol>
                <a:gridCol w="7263582">
                  <a:extLst>
                    <a:ext uri="{9D8B030D-6E8A-4147-A177-3AD203B41FA5}">
                      <a16:colId xmlns:a16="http://schemas.microsoft.com/office/drawing/2014/main" val="609065598"/>
                    </a:ext>
                  </a:extLst>
                </a:gridCol>
              </a:tblGrid>
              <a:tr h="405953">
                <a:tc>
                  <a:txBody>
                    <a:bodyPr/>
                    <a:lstStyle/>
                    <a:p>
                      <a:pPr marL="4191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</a:rPr>
                        <a:t>Exception</a:t>
                      </a:r>
                      <a:endParaRPr lang="en-IN" sz="20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95388439"/>
                  </a:ext>
                </a:extLst>
              </a:tr>
              <a:tr h="520279">
                <a:tc>
                  <a:txBody>
                    <a:bodyPr/>
                    <a:lstStyle/>
                    <a:p>
                      <a:pPr marL="41910"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ClassNotFoundException</a:t>
                      </a:r>
                      <a:endParaRPr lang="en-IN" sz="20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 the loaded class is not available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13462725"/>
                  </a:ext>
                </a:extLst>
              </a:tr>
              <a:tr h="1037377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IN" sz="200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1910"/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CloneNotSupportedException</a:t>
                      </a:r>
                      <a:endParaRPr lang="en-IN" sz="20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365125">
                        <a:spcBef>
                          <a:spcPts val="98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Attempt to clone an object that does not implement the Cloneable interface.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8350175"/>
                  </a:ext>
                </a:extLst>
              </a:tr>
              <a:tr h="519310">
                <a:tc>
                  <a:txBody>
                    <a:bodyPr/>
                    <a:lstStyle/>
                    <a:p>
                      <a:pPr marL="41910"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IllegalAccessException</a:t>
                      </a:r>
                      <a:endParaRPr lang="en-IN" sz="20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Access to a class is denied.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8054057"/>
                  </a:ext>
                </a:extLst>
              </a:tr>
              <a:tr h="908792"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IN" sz="200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1910"/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InstantiationException</a:t>
                      </a:r>
                      <a:endParaRPr lang="en-IN" sz="20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</a:endParaRPr>
                    </a:p>
                    <a:p>
                      <a:pPr marL="43815"/>
                      <a:r>
                        <a:rPr lang="en-US" sz="2000" dirty="0">
                          <a:effectLst/>
                        </a:rPr>
                        <a:t>Attempt to create an object of an abstract class or interface.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56520656"/>
                  </a:ext>
                </a:extLst>
              </a:tr>
              <a:tr h="9058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IN" sz="20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1910"/>
                      <a:r>
                        <a:rPr lang="en-US" sz="2000" dirty="0" err="1">
                          <a:solidFill>
                            <a:srgbClr val="FFFF00"/>
                          </a:solidFill>
                          <a:effectLst/>
                        </a:rPr>
                        <a:t>InterruptedException</a:t>
                      </a:r>
                      <a:endParaRPr lang="en-IN" sz="20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</a:endParaRPr>
                    </a:p>
                    <a:p>
                      <a:pPr marL="43815"/>
                      <a:r>
                        <a:rPr lang="en-US" sz="2000" dirty="0">
                          <a:effectLst/>
                        </a:rPr>
                        <a:t>One thread has been interrupted by another thread.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2292387"/>
                  </a:ext>
                </a:extLst>
              </a:tr>
              <a:tr h="520279">
                <a:tc>
                  <a:txBody>
                    <a:bodyPr/>
                    <a:lstStyle/>
                    <a:p>
                      <a:pPr marL="41910"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00"/>
                          </a:solidFill>
                          <a:effectLst/>
                        </a:rPr>
                        <a:t>NoSuchFieldException</a:t>
                      </a:r>
                      <a:endParaRPr lang="en-IN" sz="20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requested field does not exist.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3360502"/>
                  </a:ext>
                </a:extLst>
              </a:tr>
              <a:tr h="735266">
                <a:tc>
                  <a:txBody>
                    <a:bodyPr/>
                    <a:lstStyle/>
                    <a:p>
                      <a:pPr marL="41910"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FFFF00"/>
                          </a:solidFill>
                          <a:effectLst/>
                        </a:rPr>
                        <a:t>NoSuchMethodException</a:t>
                      </a:r>
                      <a:endParaRPr lang="en-IN" sz="20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If the requested method is not available.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135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3ADD-7B37-428E-9999-E4C049CB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Exception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546F-6C79-4F38-88AF-BBBF3689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109"/>
            <a:ext cx="10515600" cy="41318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handling means it is not repairing an exception we are providing alternative way to continue rest of the program normally.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program must be graceful termination.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two types of Exception handling techniques.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Default Exception Handling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/>
              <a:t>Customized Exception Handling </a:t>
            </a:r>
            <a:endParaRPr lang="en-US" sz="28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8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C5DE-B765-47E5-BCCA-830FBDE1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10" y="196646"/>
            <a:ext cx="10515600" cy="1219199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Default Exception Handling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A36D4-AAED-44E6-8A0C-9C1635EC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415845"/>
            <a:ext cx="10881851" cy="5171768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When ever an exception raised in the method in which it is raised is responsible for the preparation of exception object by including the following information.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Name of Exception.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Description.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Location of Exception.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After preparation of Exception Object, The method handovers the object to the JVM.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JVM will check for Exception handling code in that method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4434CA-7239-4677-A683-41340456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5" y="341671"/>
            <a:ext cx="11641394" cy="61746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method doesn’t contain any exception handling code then JVM terminates that method abnormally and removes corresponding entry from the stack.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process will be continued until </a:t>
            </a:r>
            <a:r>
              <a:rPr lang="en-US" b="1" dirty="0">
                <a:solidFill>
                  <a:srgbClr val="002060"/>
                </a:solidFill>
              </a:rPr>
              <a:t>main() </a:t>
            </a:r>
            <a:r>
              <a:rPr lang="en-US" dirty="0"/>
              <a:t>method.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the main method also doesn’t contain any exception handling code then JVM terminates main method abnormally.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Just before terminating the program JVM handovers the responsibilities of exception handling to default exception handler.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Default exception handler prints the error in the following format.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Name of Exception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Description </a:t>
            </a:r>
            <a:r>
              <a:rPr lang="en-US" sz="2800" dirty="0" err="1"/>
              <a:t>stackTrace</a:t>
            </a:r>
            <a:r>
              <a:rPr lang="en-US" sz="2800" dirty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893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D684C76-D74F-4218-A550-D8107EC5818E}"/>
              </a:ext>
            </a:extLst>
          </p:cNvPr>
          <p:cNvSpPr txBox="1">
            <a:spLocks/>
          </p:cNvSpPr>
          <p:nvPr/>
        </p:nvSpPr>
        <p:spPr>
          <a:xfrm>
            <a:off x="838200" y="924231"/>
            <a:ext cx="10515600" cy="4011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8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i="1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i="1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doMoreStuff</a:t>
            </a: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doMoreStuff</a:t>
            </a: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137D0-0B9B-4F3D-BFE7-2A8459276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27" y="5265175"/>
            <a:ext cx="7465986" cy="9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6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13D2-03C8-4394-9F53-B9C04542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19"/>
            <a:ext cx="10515600" cy="107038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Exception Handling: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303E-B581-49B4-895A-705B7E40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32" y="1147404"/>
            <a:ext cx="11257935" cy="53123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Providing alternative way to execute  rest of the program normally.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Handling is normal Execution of the program or graceful termination of the program at runtime.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 class present in </a:t>
            </a:r>
            <a:r>
              <a:rPr lang="en-US" b="1" dirty="0" err="1">
                <a:solidFill>
                  <a:srgbClr val="002060"/>
                </a:solidFill>
              </a:rPr>
              <a:t>java.lang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package.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can handle the exceptions in two ways.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By using try-catch blocks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By using throws keyword.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98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76D3-141F-4EFA-9BEE-F58B21DC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87" y="1691148"/>
            <a:ext cx="10515600" cy="4161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Java we have 5 key words to  handle the Exceptions:-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catch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finally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throw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throws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01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2C78-AD64-4AFB-9662-0CF55CFB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904"/>
            <a:ext cx="10515600" cy="991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Exception handling by using try-catch block: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1B2F-BB7D-4D77-BC64-1A36473B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1189702"/>
            <a:ext cx="11710220" cy="56682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Exception Handling </a:t>
            </a:r>
            <a:r>
              <a:rPr lang="en-US" b="1" dirty="0"/>
              <a:t>try </a:t>
            </a:r>
            <a:r>
              <a:rPr lang="en-US" dirty="0"/>
              <a:t>block contains </a:t>
            </a:r>
            <a:r>
              <a:rPr lang="en-US" b="1" dirty="0"/>
              <a:t>risky code </a:t>
            </a:r>
            <a:r>
              <a:rPr lang="en-US" dirty="0"/>
              <a:t>of the program and </a:t>
            </a:r>
            <a:r>
              <a:rPr lang="en-US" b="1" dirty="0"/>
              <a:t>catch</a:t>
            </a:r>
            <a:r>
              <a:rPr lang="en-US" dirty="0"/>
              <a:t> block contains handling code of the program.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Catch</a:t>
            </a:r>
            <a:r>
              <a:rPr lang="en-US" dirty="0"/>
              <a:t> block code is a alternative code for Exceptional code. If the exception is raised the alternative code is executed fine then rest of the code is executed normally.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try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Risky code;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Catch(</a:t>
            </a:r>
            <a:r>
              <a:rPr lang="en-US" dirty="0" err="1"/>
              <a:t>ExceptionName</a:t>
            </a:r>
            <a:r>
              <a:rPr lang="en-US" dirty="0"/>
              <a:t> </a:t>
            </a:r>
            <a:r>
              <a:rPr lang="en-US" dirty="0" err="1"/>
              <a:t>reference_variable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Alternative code if Exception raised;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43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2DDB8-1074-40FC-A4EB-7F63AEE48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43" y="1324897"/>
            <a:ext cx="9635612" cy="4208206"/>
          </a:xfrm>
        </p:spPr>
      </p:pic>
    </p:spTree>
    <p:extLst>
      <p:ext uri="{BB962C8B-B14F-4D97-AF65-F5344CB8AC3E}">
        <p14:creationId xmlns:p14="http://schemas.microsoft.com/office/powerpoint/2010/main" val="86781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D2AE65C-C0F0-4195-A50D-C7918202A9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89" y="4871847"/>
            <a:ext cx="6406739" cy="1376706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0584687-07A2-4BFF-BBB9-88BED2A3D98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665596" y="1621414"/>
            <a:ext cx="9248210" cy="30623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ExceptionDemo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"statement-1"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"statement-2"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"statement-3"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"statement-4"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"statement-5"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60A90-1D09-4527-BEF8-8954E5F6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291518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Without try-catch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06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4FEA1E-B0B4-4544-A424-884F507E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00"/>
            <a:ext cx="10515600" cy="8835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With try-catch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267C0FA-5221-4867-9E00-283D2DB3B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226" y="994256"/>
            <a:ext cx="1059671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ExceptionDemo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"statement-1"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"statement-2"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"statement-3"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"Divide / Zero exception"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"statement-4"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"statement-5"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output: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59E36-0022-42B5-803B-0E7B4632E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62614"/>
            <a:ext cx="5974598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99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CEDF-CEBC-4ABD-96BA-43470165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603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Multiple catch() blocks: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C6E8-BA9D-44AF-9796-BAC22DE2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80" y="1484671"/>
            <a:ext cx="11369778" cy="49062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try block can be followed by one or more catch blocks.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</a:rPr>
              <a:t>Each catch block must contain a different exception handler. So, if you have to perform different tasks at the occurrence of different exceptions.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</a:rPr>
              <a:t>At a time only one exception occurs and at a time only one catch block is executed.</a:t>
            </a:r>
          </a:p>
          <a:p>
            <a:pPr marL="0" indent="0" algn="l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</a:rPr>
              <a:t>All catch blocks must be ordered from most specific to most general, i.e. catch for 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ArithmeticException</a:t>
            </a:r>
            <a:r>
              <a:rPr lang="en-US" b="0" dirty="0">
                <a:solidFill>
                  <a:srgbClr val="000000"/>
                </a:solidFill>
                <a:effectLst/>
              </a:rPr>
              <a:t> must come before catch for Exception.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89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F09B-0F85-41A3-BD0D-2276B05A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8" y="884903"/>
            <a:ext cx="9485671" cy="50931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catch(Exception1 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catch(Exception2 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006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2E4B-71E7-4587-8C2F-5252B14E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07"/>
            <a:ext cx="10515600" cy="73608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finally: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900A-0924-47E6-83D3-8408BC6F6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229032"/>
            <a:ext cx="11208774" cy="508327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never recommended to write clean up code in try block. Because try  block may execute or may not execute.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And never recommended to use catch block for clean up code , because if there is no exception catch block wont execute.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urw-din"/>
              </a:rPr>
              <a:t>The finally keyword is used in association with a </a:t>
            </a:r>
            <a:r>
              <a:rPr lang="en-US" b="0" i="0" u="none" strike="noStrike" dirty="0">
                <a:solidFill>
                  <a:srgbClr val="EC4E20"/>
                </a:solidFill>
                <a:effectLst/>
                <a:latin typeface="urw-din"/>
                <a:hlinkClick r:id="rId3"/>
              </a:rPr>
              <a:t>try/catch block</a:t>
            </a:r>
            <a:r>
              <a:rPr lang="en-US" b="0" i="0" dirty="0">
                <a:effectLst/>
                <a:latin typeface="urw-din"/>
              </a:rPr>
              <a:t> and guarantees that a section of code will be executed, even if an exception is thrown.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anose="020B0604020202020204" pitchFamily="34" charset="0"/>
              </a:rPr>
              <a:t>finally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block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executes when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anose="020B0604020202020204" pitchFamily="34" charset="0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block exits. This ensures that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anose="020B0604020202020204" pitchFamily="34" charset="0"/>
              </a:rPr>
              <a:t>finally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block is executed even if an unexpected exception occurs.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624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5606-A6C5-4F69-BD14-B0724A83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4" y="1098038"/>
            <a:ext cx="10911349" cy="4683330"/>
          </a:xfrm>
        </p:spPr>
        <p:txBody>
          <a:bodyPr/>
          <a:lstStyle/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Putting cleanup code in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anose="020B0604020202020204" pitchFamily="34" charset="0"/>
              </a:rPr>
              <a:t>finally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block is always a good practice, even when no exceptions are anticipated.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finally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block is a key tool for preventing resource leaks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017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F8D0-38FB-4111-8D51-E0D4EAF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Possible combinations (try-catch()-finally())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84E7-782D-453B-B70B-639DBB72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Try-catch()		   </a:t>
            </a:r>
            <a:r>
              <a:rPr lang="en-US" dirty="0">
                <a:sym typeface="Wingdings" panose="05000000000000000000" pitchFamily="2" charset="2"/>
              </a:rPr>
              <a:t> Allowed</a:t>
            </a:r>
            <a:endParaRPr lang="en-US" dirty="0"/>
          </a:p>
          <a:p>
            <a:r>
              <a:rPr lang="en-US" dirty="0"/>
              <a:t>Try-finally()	   </a:t>
            </a:r>
            <a:r>
              <a:rPr lang="en-US" dirty="0">
                <a:sym typeface="Wingdings" panose="05000000000000000000" pitchFamily="2" charset="2"/>
              </a:rPr>
              <a:t> Allowed</a:t>
            </a:r>
            <a:endParaRPr lang="en-US" dirty="0"/>
          </a:p>
          <a:p>
            <a:r>
              <a:rPr lang="en-US" dirty="0"/>
              <a:t>Try-catch-finally()   </a:t>
            </a:r>
            <a:r>
              <a:rPr lang="en-US" dirty="0">
                <a:sym typeface="Wingdings" panose="05000000000000000000" pitchFamily="2" charset="2"/>
              </a:rPr>
              <a:t> Allowed</a:t>
            </a:r>
            <a:endParaRPr lang="en-US" dirty="0"/>
          </a:p>
          <a:p>
            <a:r>
              <a:rPr lang="en-US" dirty="0"/>
              <a:t>Try-finally()-catch()</a:t>
            </a:r>
            <a:r>
              <a:rPr lang="en-US" dirty="0">
                <a:sym typeface="Wingdings" panose="05000000000000000000" pitchFamily="2" charset="2"/>
              </a:rPr>
              <a:t> Not allowed</a:t>
            </a:r>
          </a:p>
          <a:p>
            <a:r>
              <a:rPr lang="en-US" dirty="0">
                <a:sym typeface="Wingdings" panose="05000000000000000000" pitchFamily="2" charset="2"/>
              </a:rPr>
              <a:t>Catch()-finally()	    Not allowed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822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EFEB-582F-4020-A96D-6460BA2A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58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throw: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3518A-DEFB-4CD9-BF67-F90DE268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3" y="1543665"/>
            <a:ext cx="11277599" cy="471948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main purpose of the </a:t>
            </a:r>
            <a:r>
              <a:rPr lang="en-US" sz="3000" b="1" dirty="0">
                <a:solidFill>
                  <a:srgbClr val="002060"/>
                </a:solidFill>
              </a:rPr>
              <a:t>throw</a:t>
            </a:r>
            <a:r>
              <a:rPr lang="en-US" sz="3000" dirty="0"/>
              <a:t> keyword is to creation of </a:t>
            </a:r>
            <a:r>
              <a:rPr lang="en-US" sz="3000" b="1" dirty="0">
                <a:solidFill>
                  <a:srgbClr val="002060"/>
                </a:solidFill>
              </a:rPr>
              <a:t>Exception object explicitly</a:t>
            </a:r>
            <a:r>
              <a:rPr lang="en-US" sz="3000" dirty="0"/>
              <a:t> either for predefined or user defined .</a:t>
            </a:r>
          </a:p>
          <a:p>
            <a:pPr marL="0" indent="0">
              <a:buNone/>
            </a:pP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Throw keyword works like a try block. The difference is try block is automatically find the situation and creates a Exception object implicitly. Whereas throw keyword creates a Exception object explicitly.</a:t>
            </a:r>
          </a:p>
          <a:p>
            <a:pPr marL="0" indent="0">
              <a:buNone/>
            </a:pP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>
                <a:solidFill>
                  <a:srgbClr val="002060"/>
                </a:solidFill>
              </a:rPr>
              <a:t>throw</a:t>
            </a:r>
            <a:r>
              <a:rPr lang="en-US" sz="3000" dirty="0"/>
              <a:t> keyword must call within the method.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By using throw keyword we can throw </a:t>
            </a:r>
            <a:r>
              <a:rPr lang="en-US" sz="3000" b="1" dirty="0">
                <a:solidFill>
                  <a:srgbClr val="002060"/>
                </a:solidFill>
              </a:rPr>
              <a:t>only one Exception object </a:t>
            </a:r>
            <a:r>
              <a:rPr lang="en-US" sz="3000" dirty="0"/>
              <a:t>at a 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2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D55E-9E5A-4597-B9B2-B30F89EC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11570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(withdrawal&gt;balance)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</a:t>
            </a:r>
            <a:r>
              <a:rPr lang="en-US" b="1" dirty="0">
                <a:solidFill>
                  <a:srgbClr val="002060"/>
                </a:solidFill>
              </a:rPr>
              <a:t>throw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new </a:t>
            </a:r>
            <a:r>
              <a:rPr lang="en-US" dirty="0" err="1"/>
              <a:t>InsufficientFunds</a:t>
            </a:r>
            <a:r>
              <a:rPr lang="en-US" dirty="0"/>
              <a:t>("No funds..");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66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9FF7-7756-4FB6-9A2B-CDD295AE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07"/>
            <a:ext cx="10515600" cy="1031056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Creating user defined Exceptions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58A7-2065-45BA-AD6F-4B2408C62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25042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Exception Handling user can defined their own Exceptions.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create user defined Exceptions we need to create a child class to </a:t>
            </a:r>
            <a:r>
              <a:rPr lang="en-US" b="1" dirty="0" err="1">
                <a:solidFill>
                  <a:srgbClr val="002060"/>
                </a:solidFill>
              </a:rPr>
              <a:t>RuntimeException</a:t>
            </a:r>
            <a:r>
              <a:rPr lang="en-US" dirty="0"/>
              <a:t> class or </a:t>
            </a:r>
            <a:r>
              <a:rPr lang="en-US" b="1" dirty="0">
                <a:solidFill>
                  <a:srgbClr val="002060"/>
                </a:solidFill>
              </a:rPr>
              <a:t>Exception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and every Exception contains two constructors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default constructor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parameterized constructor</a:t>
            </a:r>
          </a:p>
          <a:p>
            <a:pPr marL="457200" lvl="1" indent="0">
              <a:buNone/>
            </a:pPr>
            <a:endParaRPr lang="en-US" dirty="0"/>
          </a:p>
          <a:p>
            <a:pPr marL="0" lvl="1" indent="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Naming convention</a:t>
            </a:r>
            <a:r>
              <a:rPr lang="en-US" sz="2800" dirty="0"/>
              <a:t>: Every user defined exception name must be        	suffix of </a:t>
            </a:r>
            <a:r>
              <a:rPr lang="en-US" sz="2800" b="1" dirty="0"/>
              <a:t>Exception</a:t>
            </a:r>
          </a:p>
          <a:p>
            <a:pPr marL="457200" lvl="2" indent="0">
              <a:buNone/>
            </a:pPr>
            <a:r>
              <a:rPr lang="en-US" sz="2400" b="1" dirty="0"/>
              <a:t>Ex:</a:t>
            </a:r>
          </a:p>
          <a:p>
            <a:pPr marL="457200" lvl="2" indent="0">
              <a:buNone/>
            </a:pPr>
            <a:r>
              <a:rPr lang="en-US" sz="2800" b="1" dirty="0"/>
              <a:t>	</a:t>
            </a:r>
            <a:r>
              <a:rPr lang="en-US" sz="2800" dirty="0" err="1"/>
              <a:t>InsufficientFundsException</a:t>
            </a:r>
            <a:endParaRPr lang="en-US" sz="2800" dirty="0"/>
          </a:p>
          <a:p>
            <a:pPr marL="914400" lvl="3" indent="0">
              <a:buNone/>
            </a:pPr>
            <a:r>
              <a:rPr lang="en-US" sz="2200" b="1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98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2BFD-6D0A-47C1-BD87-30FFA477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294"/>
            <a:ext cx="10515600" cy="883572"/>
          </a:xfrm>
        </p:spPr>
        <p:txBody>
          <a:bodyPr/>
          <a:lstStyle/>
          <a:p>
            <a:r>
              <a:rPr lang="en-US" b="1" dirty="0"/>
              <a:t>Standard(Default) IO Streams in Java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EF2A-FE22-4815-BA71-8D0DE278C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622323"/>
            <a:ext cx="10515600" cy="4554640"/>
          </a:xfrm>
        </p:spPr>
        <p:txBody>
          <a:bodyPr/>
          <a:lstStyle/>
          <a:p>
            <a:r>
              <a:rPr lang="en-US" dirty="0"/>
              <a:t>There are three standard IO Streams in Java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System.in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err="1"/>
              <a:t>System.out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err="1"/>
              <a:t>System.err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C2334-F81F-4978-88B9-209FDBFEF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16" y="3464566"/>
            <a:ext cx="5712542" cy="31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0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5849-0D03-43BF-8B69-D4F2746E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082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F4F6-F811-4E12-8F74-EB895260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90224"/>
            <a:ext cx="10811933" cy="606777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700" dirty="0"/>
              <a:t>public static void </a:t>
            </a:r>
            <a:r>
              <a:rPr lang="en-IN" sz="3700" dirty="0" err="1"/>
              <a:t>checkBalance</a:t>
            </a:r>
            <a:r>
              <a:rPr lang="en-IN" sz="3700" dirty="0"/>
              <a:t>(double withdrawal)</a:t>
            </a:r>
          </a:p>
          <a:p>
            <a:pPr marL="0" indent="0">
              <a:buNone/>
            </a:pPr>
            <a:r>
              <a:rPr lang="en-IN" sz="3700" dirty="0"/>
              <a:t>    {</a:t>
            </a:r>
          </a:p>
          <a:p>
            <a:pPr marL="0" indent="0">
              <a:buNone/>
            </a:pPr>
            <a:r>
              <a:rPr lang="en-IN" sz="3700" dirty="0"/>
              <a:t>        double balance=1234567.50;</a:t>
            </a:r>
          </a:p>
          <a:p>
            <a:pPr marL="0" indent="0">
              <a:buNone/>
            </a:pPr>
            <a:r>
              <a:rPr lang="en-IN" sz="3700" dirty="0"/>
              <a:t>        if (withdrawal&gt;balance)</a:t>
            </a:r>
          </a:p>
          <a:p>
            <a:pPr marL="0" indent="0">
              <a:buNone/>
            </a:pPr>
            <a:r>
              <a:rPr lang="en-IN" sz="3700" dirty="0"/>
              <a:t>        {</a:t>
            </a:r>
          </a:p>
          <a:p>
            <a:pPr marL="0" indent="0">
              <a:buNone/>
            </a:pPr>
            <a:r>
              <a:rPr lang="en-IN" sz="3700" dirty="0"/>
              <a:t>            </a:t>
            </a:r>
            <a:r>
              <a:rPr lang="en-IN" sz="3700" b="1" dirty="0">
                <a:solidFill>
                  <a:srgbClr val="002060"/>
                </a:solidFill>
              </a:rPr>
              <a:t>throw new </a:t>
            </a:r>
            <a:r>
              <a:rPr lang="en-IN" sz="3700" b="1" dirty="0" err="1">
                <a:solidFill>
                  <a:srgbClr val="002060"/>
                </a:solidFill>
              </a:rPr>
              <a:t>InsufficientFunds</a:t>
            </a:r>
            <a:r>
              <a:rPr lang="en-IN" sz="3700" b="1" dirty="0">
                <a:solidFill>
                  <a:srgbClr val="002060"/>
                </a:solidFill>
              </a:rPr>
              <a:t>("No funds..");</a:t>
            </a:r>
          </a:p>
          <a:p>
            <a:pPr marL="0" indent="0">
              <a:buNone/>
            </a:pPr>
            <a:r>
              <a:rPr lang="en-IN" sz="3700" dirty="0"/>
              <a:t>        }</a:t>
            </a:r>
          </a:p>
          <a:p>
            <a:pPr marL="0" indent="0">
              <a:buNone/>
            </a:pPr>
            <a:r>
              <a:rPr lang="en-IN" sz="3700" dirty="0"/>
              <a:t>        else</a:t>
            </a:r>
          </a:p>
          <a:p>
            <a:pPr marL="0" indent="0">
              <a:buNone/>
            </a:pPr>
            <a:r>
              <a:rPr lang="en-IN" sz="3700" dirty="0"/>
              <a:t>        {</a:t>
            </a:r>
          </a:p>
          <a:p>
            <a:pPr marL="0" indent="0">
              <a:buNone/>
            </a:pPr>
            <a:r>
              <a:rPr lang="en-IN" sz="3700" dirty="0"/>
              <a:t>           balance= balance-withdrawal;</a:t>
            </a:r>
          </a:p>
          <a:p>
            <a:pPr marL="0" indent="0">
              <a:buNone/>
            </a:pPr>
            <a:r>
              <a:rPr lang="en-IN" sz="3700" dirty="0"/>
              <a:t>           </a:t>
            </a:r>
            <a:r>
              <a:rPr lang="en-IN" sz="3700" dirty="0" err="1"/>
              <a:t>System.out.println</a:t>
            </a:r>
            <a:r>
              <a:rPr lang="en-IN" sz="3700" dirty="0"/>
              <a:t>("You're A/C balance : "+balance);</a:t>
            </a:r>
          </a:p>
          <a:p>
            <a:pPr marL="0" indent="0">
              <a:buNone/>
            </a:pPr>
            <a:r>
              <a:rPr lang="en-IN" sz="3700" dirty="0"/>
              <a:t>        }</a:t>
            </a:r>
          </a:p>
          <a:p>
            <a:pPr marL="0" indent="0">
              <a:buNone/>
            </a:pPr>
            <a:r>
              <a:rPr lang="en-IN" sz="3700" dirty="0"/>
              <a:t>    }</a:t>
            </a:r>
          </a:p>
          <a:p>
            <a:pPr marL="0" indent="0">
              <a:buNone/>
            </a:pPr>
            <a:r>
              <a:rPr lang="en-IN" sz="3700" dirty="0"/>
              <a:t>}</a:t>
            </a:r>
          </a:p>
          <a:p>
            <a:pPr marL="0" indent="0">
              <a:buNone/>
            </a:pPr>
            <a:r>
              <a:rPr lang="en-IN" sz="3700" b="1" dirty="0">
                <a:solidFill>
                  <a:srgbClr val="002060"/>
                </a:solidFill>
              </a:rPr>
              <a:t>class </a:t>
            </a:r>
            <a:r>
              <a:rPr lang="en-IN" sz="3700" b="1" dirty="0" err="1">
                <a:solidFill>
                  <a:srgbClr val="002060"/>
                </a:solidFill>
              </a:rPr>
              <a:t>InsufficientFunds</a:t>
            </a:r>
            <a:r>
              <a:rPr lang="en-IN" sz="3700" b="1" dirty="0">
                <a:solidFill>
                  <a:srgbClr val="002060"/>
                </a:solidFill>
              </a:rPr>
              <a:t> extends </a:t>
            </a:r>
            <a:r>
              <a:rPr lang="en-IN" sz="3700" b="1" dirty="0" err="1">
                <a:solidFill>
                  <a:srgbClr val="002060"/>
                </a:solidFill>
              </a:rPr>
              <a:t>RuntimeException</a:t>
            </a:r>
            <a:endParaRPr lang="en-IN" sz="37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3700" b="1" dirty="0"/>
              <a:t>{</a:t>
            </a:r>
          </a:p>
          <a:p>
            <a:pPr marL="0" indent="0">
              <a:buNone/>
            </a:pPr>
            <a:r>
              <a:rPr lang="en-IN" sz="3700" b="1" dirty="0">
                <a:solidFill>
                  <a:srgbClr val="002060"/>
                </a:solidFill>
              </a:rPr>
              <a:t>    </a:t>
            </a:r>
            <a:r>
              <a:rPr lang="en-IN" sz="3700" b="1" dirty="0" err="1">
                <a:solidFill>
                  <a:srgbClr val="002060"/>
                </a:solidFill>
              </a:rPr>
              <a:t>InsufficientFunds</a:t>
            </a:r>
            <a:r>
              <a:rPr lang="en-IN" sz="3700" b="1" dirty="0">
                <a:solidFill>
                  <a:srgbClr val="002060"/>
                </a:solidFill>
              </a:rPr>
              <a:t>(String str)</a:t>
            </a:r>
          </a:p>
          <a:p>
            <a:pPr marL="0" indent="0">
              <a:buNone/>
            </a:pPr>
            <a:r>
              <a:rPr lang="en-IN" sz="3700" b="1" dirty="0">
                <a:solidFill>
                  <a:srgbClr val="002060"/>
                </a:solidFill>
              </a:rPr>
              <a:t>    {</a:t>
            </a:r>
          </a:p>
          <a:p>
            <a:pPr marL="0" indent="0">
              <a:buNone/>
            </a:pPr>
            <a:r>
              <a:rPr lang="en-IN" sz="3700" b="1" dirty="0">
                <a:solidFill>
                  <a:srgbClr val="002060"/>
                </a:solidFill>
              </a:rPr>
              <a:t>        super(str);</a:t>
            </a:r>
          </a:p>
          <a:p>
            <a:pPr marL="0" indent="0">
              <a:buNone/>
            </a:pPr>
            <a:r>
              <a:rPr lang="en-IN" sz="3700" b="1" dirty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37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2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5168-BD50-415C-8958-4E78FE8A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088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throws: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E10B-C54A-4CE3-885F-5C4EBB49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48987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any Checked Exception raised in a program that must be handle by </a:t>
            </a:r>
            <a:r>
              <a:rPr lang="en-US" b="1" dirty="0">
                <a:solidFill>
                  <a:schemeClr val="tx2"/>
                </a:solidFill>
              </a:rPr>
              <a:t>try-catch</a:t>
            </a:r>
            <a:r>
              <a:rPr lang="en-US" dirty="0"/>
              <a:t> or </a:t>
            </a:r>
            <a:r>
              <a:rPr lang="en-US" b="1" dirty="0">
                <a:solidFill>
                  <a:schemeClr val="tx2"/>
                </a:solidFill>
              </a:rPr>
              <a:t>throws</a:t>
            </a:r>
            <a:r>
              <a:rPr lang="en-US" dirty="0"/>
              <a:t> keyword.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</a:rPr>
              <a:t>Ex: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ExceptionDemo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Thread.sleep</a:t>
            </a:r>
            <a:r>
              <a:rPr lang="en-US" dirty="0"/>
              <a:t>(100);	// Checked Exception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D8057-FD9A-42A8-B51C-5721BE4D7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4" y="5428686"/>
            <a:ext cx="8144276" cy="10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93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06BE-408E-4056-BA6E-689BC492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26" y="1010264"/>
            <a:ext cx="10515600" cy="51742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</a:rPr>
              <a:t>Handling Exception with try-catch: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Ex: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    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8E8F03-EA80-4FFE-9AD1-A7707EA2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9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5F1-43FA-44D6-8BDC-AEC779C4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5" y="875070"/>
            <a:ext cx="11454581" cy="563618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Handling Exception with throws keyword:</a:t>
            </a:r>
          </a:p>
          <a:p>
            <a:pPr marL="0" indent="0"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Ex:</a:t>
            </a:r>
          </a:p>
          <a:p>
            <a:pPr marL="0" indent="0"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main objective of the </a:t>
            </a:r>
            <a:r>
              <a:rPr lang="en-IN" b="1" dirty="0">
                <a:solidFill>
                  <a:schemeClr val="tx2"/>
                </a:solidFill>
              </a:rPr>
              <a:t>throws</a:t>
            </a:r>
            <a:r>
              <a:rPr lang="en-IN" dirty="0"/>
              <a:t> keyword is to delegate responsibilities to the caller method about Exception handling.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throws</a:t>
            </a:r>
            <a:r>
              <a:rPr lang="en-IN" dirty="0"/>
              <a:t> keyword  bypass the Exception but it doesn’t prevent abnormal termination.</a:t>
            </a:r>
          </a:p>
        </p:txBody>
      </p:sp>
    </p:spTree>
    <p:extLst>
      <p:ext uri="{BB962C8B-B14F-4D97-AF65-F5344CB8AC3E}">
        <p14:creationId xmlns:p14="http://schemas.microsoft.com/office/powerpoint/2010/main" val="7688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2462-0793-49BD-A8E0-9DB46A26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1215589"/>
            <a:ext cx="10515600" cy="49197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using throws keyword we can throw multiple Exceptions at a time.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can use throws keyword in Method declaration.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/>
                </a:solidFill>
              </a:rPr>
              <a:t>throws</a:t>
            </a:r>
            <a:r>
              <a:rPr lang="en-US" dirty="0"/>
              <a:t> keyword is applicable only Throwable objects but not Normal objects.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var(--font-din)"/>
              </a:rPr>
              <a:t>throws keyword is required only for </a:t>
            </a:r>
            <a:r>
              <a:rPr lang="en-US" b="1" i="0" dirty="0">
                <a:solidFill>
                  <a:schemeClr val="tx2"/>
                </a:solidFill>
                <a:effectLst/>
                <a:latin typeface="var(--font-din)"/>
              </a:rPr>
              <a:t>checked exception </a:t>
            </a:r>
            <a:r>
              <a:rPr lang="en-US" b="0" i="0" dirty="0">
                <a:effectLst/>
                <a:latin typeface="var(--font-din)"/>
              </a:rPr>
              <a:t>and usage of throws keyword for unchecked exception is meaningless.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var(--font-din)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B597-C795-4003-9255-AF596283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6" y="276635"/>
            <a:ext cx="10345994" cy="932733"/>
          </a:xfrm>
        </p:spPr>
        <p:txBody>
          <a:bodyPr/>
          <a:lstStyle/>
          <a:p>
            <a:r>
              <a:rPr lang="en-US" dirty="0"/>
              <a:t>Differences b/w </a:t>
            </a:r>
            <a:r>
              <a:rPr lang="en-US" b="1" dirty="0">
                <a:solidFill>
                  <a:schemeClr val="tx2"/>
                </a:solidFill>
              </a:rPr>
              <a:t>throw</a:t>
            </a:r>
            <a:r>
              <a:rPr lang="en-US" dirty="0"/>
              <a:t> and </a:t>
            </a:r>
            <a:r>
              <a:rPr lang="en-US" b="1" dirty="0">
                <a:solidFill>
                  <a:schemeClr val="tx2"/>
                </a:solidFill>
              </a:rPr>
              <a:t>throws</a:t>
            </a:r>
            <a:endParaRPr lang="en-IN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003748-F160-40B9-B82A-93231CBFD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424548"/>
              </p:ext>
            </p:extLst>
          </p:nvPr>
        </p:nvGraphicFramePr>
        <p:xfrm>
          <a:off x="1243780" y="1476067"/>
          <a:ext cx="9861756" cy="5105298"/>
        </p:xfrm>
        <a:graphic>
          <a:graphicData uri="http://schemas.openxmlformats.org/drawingml/2006/table">
            <a:tbl>
              <a:tblPr/>
              <a:tblGrid>
                <a:gridCol w="1032984">
                  <a:extLst>
                    <a:ext uri="{9D8B030D-6E8A-4147-A177-3AD203B41FA5}">
                      <a16:colId xmlns:a16="http://schemas.microsoft.com/office/drawing/2014/main" val="734895756"/>
                    </a:ext>
                  </a:extLst>
                </a:gridCol>
                <a:gridCol w="4384591">
                  <a:extLst>
                    <a:ext uri="{9D8B030D-6E8A-4147-A177-3AD203B41FA5}">
                      <a16:colId xmlns:a16="http://schemas.microsoft.com/office/drawing/2014/main" val="342148309"/>
                    </a:ext>
                  </a:extLst>
                </a:gridCol>
                <a:gridCol w="4444181">
                  <a:extLst>
                    <a:ext uri="{9D8B030D-6E8A-4147-A177-3AD203B41FA5}">
                      <a16:colId xmlns:a16="http://schemas.microsoft.com/office/drawing/2014/main" val="1245409320"/>
                    </a:ext>
                  </a:extLst>
                </a:gridCol>
              </a:tblGrid>
              <a:tr h="35406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60716" marR="60716" marT="60716" marB="60716">
                    <a:lnL w="7620" cap="flat" cmpd="sng" algn="ctr">
                      <a:solidFill>
                        <a:srgbClr val="B00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0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0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throw</a:t>
                      </a:r>
                    </a:p>
                  </a:txBody>
                  <a:tcPr marL="60716" marR="60716" marT="60716" marB="60716">
                    <a:lnL w="7620" cap="flat" cmpd="sng" algn="ctr">
                      <a:solidFill>
                        <a:srgbClr val="B00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0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0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throws</a:t>
                      </a:r>
                    </a:p>
                  </a:txBody>
                  <a:tcPr marL="60716" marR="60716" marT="60716" marB="60716">
                    <a:lnL w="7620" cap="flat" cmpd="sng" algn="ctr">
                      <a:solidFill>
                        <a:srgbClr val="B00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0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0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94139"/>
                  </a:ext>
                </a:extLst>
              </a:tr>
              <a:tr h="94190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 throw keyword is used to explicitly throw an exception.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 throws keyword is used to declare an exception.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63518"/>
                  </a:ext>
                </a:extLst>
              </a:tr>
              <a:tr h="94190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Checked exception cannot be propagated using throw only.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Checked exception can be propagated with throws.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579197"/>
                  </a:ext>
                </a:extLst>
              </a:tr>
              <a:tr h="51805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Throw is followed by an instance.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Throws is followed by class.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33293"/>
                  </a:ext>
                </a:extLst>
              </a:tr>
              <a:tr h="72998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Throw is used within the method.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Throws is used with the method signature.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4692"/>
                  </a:ext>
                </a:extLst>
              </a:tr>
              <a:tr h="157769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You cannot throw multiple exceptions.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You can declare multiple exceptions e.g.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method()throws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IOException,SQLException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9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1805-B407-4734-8812-02A2F6FF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/>
          <a:lstStyle/>
          <a:p>
            <a:r>
              <a:rPr lang="en-US" b="1" dirty="0"/>
              <a:t>Types of Streams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A44D-9B04-4246-9323-B3CB4429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55"/>
            <a:ext cx="10515600" cy="48607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urw-din"/>
              </a:rPr>
              <a:t>Depending on the </a:t>
            </a:r>
            <a:r>
              <a:rPr lang="en-US" b="1" i="0" dirty="0">
                <a:effectLst/>
                <a:latin typeface="urw-din"/>
              </a:rPr>
              <a:t>type of operations</a:t>
            </a:r>
            <a:r>
              <a:rPr lang="en-US" b="0" i="0" dirty="0">
                <a:effectLst/>
                <a:latin typeface="urw-din"/>
              </a:rPr>
              <a:t>, streams can be divided into two primary classes.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 err="1"/>
              <a:t>InputStream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 err="1"/>
              <a:t>OutputStream</a:t>
            </a:r>
            <a:endParaRPr lang="en-IN" sz="2800" dirty="0"/>
          </a:p>
          <a:p>
            <a:pPr marL="457200" lvl="1" indent="0">
              <a:buNone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BB00D-D5E4-4ABE-8ECF-53E44F01E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3985174"/>
            <a:ext cx="8134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054-66C9-4544-AE57-3FE8D245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2735"/>
            <a:ext cx="10515600" cy="863907"/>
          </a:xfrm>
        </p:spPr>
        <p:txBody>
          <a:bodyPr/>
          <a:lstStyle/>
          <a:p>
            <a:r>
              <a:rPr lang="en-US" b="1" dirty="0" err="1"/>
              <a:t>InputStream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14B9-A876-4EA2-AD25-09D9299FE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3" y="1081548"/>
            <a:ext cx="11208773" cy="564371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urw-din"/>
              </a:rPr>
              <a:t>These streams are used to read data that must be taken as an input from a source array or file or any peripheral device.</a:t>
            </a:r>
          </a:p>
          <a:p>
            <a:pPr marL="0" indent="0">
              <a:buNone/>
            </a:pPr>
            <a:endParaRPr lang="en-US" b="0" i="0" dirty="0">
              <a:effectLst/>
              <a:latin typeface="urw-di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urw-din"/>
              </a:rPr>
              <a:t>The Java </a:t>
            </a:r>
            <a:r>
              <a:rPr lang="en-US" b="1" dirty="0" err="1">
                <a:latin typeface="urw-din"/>
              </a:rPr>
              <a:t>InputStream</a:t>
            </a:r>
            <a:r>
              <a:rPr lang="en-US" dirty="0">
                <a:latin typeface="urw-din"/>
              </a:rPr>
              <a:t> class is the base class (superclass) of all input streams in the Java IO API. </a:t>
            </a:r>
          </a:p>
          <a:p>
            <a:pPr marL="0" indent="0">
              <a:buNone/>
            </a:pPr>
            <a:endParaRPr lang="en-US" dirty="0">
              <a:latin typeface="urw-di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urw-din"/>
              </a:rPr>
              <a:t>Each subclass of </a:t>
            </a:r>
            <a:r>
              <a:rPr lang="en-US" dirty="0" err="1">
                <a:latin typeface="urw-din"/>
              </a:rPr>
              <a:t>InputStream</a:t>
            </a:r>
            <a:r>
              <a:rPr lang="en-US" dirty="0">
                <a:latin typeface="urw-din"/>
              </a:rPr>
              <a:t> typically has a very specific use, but can be used as an </a:t>
            </a:r>
            <a:r>
              <a:rPr lang="en-US" dirty="0" err="1">
                <a:latin typeface="urw-din"/>
              </a:rPr>
              <a:t>InputStream</a:t>
            </a:r>
            <a:r>
              <a:rPr lang="en-US" dirty="0">
                <a:latin typeface="urw-din"/>
              </a:rPr>
              <a:t>. </a:t>
            </a:r>
            <a:endParaRPr lang="en-US" b="0" i="0" dirty="0">
              <a:effectLst/>
              <a:latin typeface="urw-din"/>
            </a:endParaRPr>
          </a:p>
          <a:p>
            <a:pPr marL="0" indent="0">
              <a:buNone/>
            </a:pPr>
            <a:r>
              <a:rPr lang="en-US" dirty="0">
                <a:latin typeface="urw-din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urw-din"/>
              </a:rPr>
              <a:t>   Example: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b="0" i="0" dirty="0" err="1">
                <a:effectLst/>
                <a:latin typeface="urw-din"/>
              </a:rPr>
              <a:t>FileInputStream</a:t>
            </a:r>
            <a:r>
              <a:rPr lang="en-IN" sz="2800" b="0" i="0" dirty="0">
                <a:effectLst/>
                <a:latin typeface="urw-din"/>
              </a:rPr>
              <a:t>,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b="0" i="0" dirty="0" err="1">
                <a:effectLst/>
                <a:latin typeface="urw-din"/>
              </a:rPr>
              <a:t>BufferedInputStream</a:t>
            </a:r>
            <a:r>
              <a:rPr lang="en-IN" sz="2800" b="0" i="0" dirty="0">
                <a:effectLst/>
                <a:latin typeface="urw-din"/>
              </a:rPr>
              <a:t>,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b="0" i="0" dirty="0" err="1">
                <a:effectLst/>
                <a:latin typeface="urw-din"/>
              </a:rPr>
              <a:t>ByteArrayInputStream</a:t>
            </a:r>
            <a:r>
              <a:rPr lang="en-IN" sz="2800" b="0" i="0" dirty="0">
                <a:effectLst/>
                <a:latin typeface="urw-din"/>
              </a:rPr>
              <a:t> etc.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3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A242-74DA-4CBC-84AE-F68CB751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385"/>
          </a:xfrm>
        </p:spPr>
        <p:txBody>
          <a:bodyPr/>
          <a:lstStyle/>
          <a:p>
            <a:r>
              <a:rPr lang="en-IN" sz="4400" b="1" dirty="0" err="1"/>
              <a:t>OutputStream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D238-054B-4D7D-B379-80B8D5D9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592826"/>
            <a:ext cx="11080955" cy="509310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urw-din"/>
              </a:rPr>
              <a:t>These streams are used to write data as outputs into an array or file or any output peripheral device.</a:t>
            </a:r>
          </a:p>
          <a:p>
            <a:pPr marL="0" indent="0">
              <a:buNone/>
            </a:pPr>
            <a:endParaRPr lang="en-US" b="0" i="0" dirty="0">
              <a:effectLst/>
              <a:latin typeface="urw-di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urw-din"/>
              </a:rPr>
              <a:t>The Java </a:t>
            </a:r>
            <a:r>
              <a:rPr lang="en-US" b="1" dirty="0" err="1">
                <a:latin typeface="urw-din"/>
              </a:rPr>
              <a:t>OutputStream</a:t>
            </a:r>
            <a:r>
              <a:rPr lang="en-US" dirty="0">
                <a:latin typeface="urw-din"/>
              </a:rPr>
              <a:t> class is the base class (superclass) of all output streams in the Java IO API. </a:t>
            </a:r>
          </a:p>
          <a:p>
            <a:pPr marL="0" indent="0">
              <a:buNone/>
            </a:pPr>
            <a:endParaRPr lang="en-US" dirty="0">
              <a:latin typeface="urw-di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urw-din"/>
              </a:rPr>
              <a:t>Each subclass of </a:t>
            </a:r>
            <a:r>
              <a:rPr lang="en-US" dirty="0" err="1">
                <a:latin typeface="urw-din"/>
              </a:rPr>
              <a:t>OutputStream</a:t>
            </a:r>
            <a:r>
              <a:rPr lang="en-US" dirty="0">
                <a:latin typeface="urw-din"/>
              </a:rPr>
              <a:t> typically has a very specific use, but can be used as an </a:t>
            </a:r>
            <a:r>
              <a:rPr lang="en-US" dirty="0" err="1">
                <a:latin typeface="urw-din"/>
              </a:rPr>
              <a:t>OutputStream</a:t>
            </a:r>
            <a:endParaRPr lang="en-US" b="0" i="0" dirty="0">
              <a:effectLst/>
              <a:latin typeface="urw-din"/>
            </a:endParaRPr>
          </a:p>
          <a:p>
            <a:pPr marL="0" indent="0">
              <a:buNone/>
            </a:pPr>
            <a:r>
              <a:rPr lang="en-US" dirty="0">
                <a:latin typeface="urw-din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urw-din"/>
              </a:rPr>
              <a:t>   Example: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dirty="0" err="1"/>
              <a:t>FileOutputStream</a:t>
            </a:r>
            <a:r>
              <a:rPr lang="en-IN" sz="2800" dirty="0"/>
              <a:t>,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dirty="0"/>
              <a:t> </a:t>
            </a:r>
            <a:r>
              <a:rPr lang="en-IN" sz="2800" dirty="0" err="1"/>
              <a:t>BufferedOutputStream</a:t>
            </a:r>
            <a:r>
              <a:rPr lang="en-IN" sz="2800" dirty="0"/>
              <a:t>,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dirty="0"/>
              <a:t> </a:t>
            </a:r>
            <a:r>
              <a:rPr lang="en-IN" sz="2800" dirty="0" err="1"/>
              <a:t>ByteArrayOutputStream</a:t>
            </a:r>
            <a:r>
              <a:rPr lang="en-IN" sz="28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5994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76D7-BEAD-4A10-9883-BADAB53F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Streams(Based on file types)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CE91-3AE1-47A8-80A0-34546598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urw-din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urw-din"/>
              </a:rPr>
              <a:t>Based on file types Streams can be divided into two primary classes</a:t>
            </a:r>
          </a:p>
          <a:p>
            <a:pPr marL="0" indent="0">
              <a:buNone/>
            </a:pPr>
            <a:endParaRPr lang="en-US" b="0" i="0" dirty="0">
              <a:effectLst/>
              <a:latin typeface="urw-din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urw-din"/>
              </a:rPr>
              <a:t>ByteStream</a:t>
            </a:r>
            <a:endParaRPr lang="en-US" sz="2800" dirty="0">
              <a:latin typeface="urw-din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urw-din"/>
              </a:rPr>
              <a:t>CharacterStream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80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3661</Words>
  <Application>Microsoft Office PowerPoint</Application>
  <PresentationFormat>Widescreen</PresentationFormat>
  <Paragraphs>510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arial</vt:lpstr>
      <vt:lpstr>Calibri</vt:lpstr>
      <vt:lpstr>Calibri Light</vt:lpstr>
      <vt:lpstr>Courier New</vt:lpstr>
      <vt:lpstr>Monaco</vt:lpstr>
      <vt:lpstr>times new roman</vt:lpstr>
      <vt:lpstr>urw-din</vt:lpstr>
      <vt:lpstr>var(--font-din)</vt:lpstr>
      <vt:lpstr>verdana</vt:lpstr>
      <vt:lpstr>Wingdings</vt:lpstr>
      <vt:lpstr>Office Theme</vt:lpstr>
      <vt:lpstr>Unit-III</vt:lpstr>
      <vt:lpstr>IO Streams</vt:lpstr>
      <vt:lpstr>Stream?</vt:lpstr>
      <vt:lpstr>PowerPoint Presentation</vt:lpstr>
      <vt:lpstr>Standard(Default) IO Streams in Java</vt:lpstr>
      <vt:lpstr>Types of Streams</vt:lpstr>
      <vt:lpstr>InputStream</vt:lpstr>
      <vt:lpstr>OutputStream</vt:lpstr>
      <vt:lpstr>Types of Streams(Based on file types)</vt:lpstr>
      <vt:lpstr>ByteStreams:</vt:lpstr>
      <vt:lpstr> CharacterInputStream: </vt:lpstr>
      <vt:lpstr>PowerPoint Presentation</vt:lpstr>
      <vt:lpstr>File Handling</vt:lpstr>
      <vt:lpstr>File and Directory</vt:lpstr>
      <vt:lpstr>File handling methods</vt:lpstr>
      <vt:lpstr>PowerPoint Presentation</vt:lpstr>
      <vt:lpstr>PowerPoint Presentation</vt:lpstr>
      <vt:lpstr>PowerPoint Presentation</vt:lpstr>
      <vt:lpstr>PowerPoint Presentation</vt:lpstr>
      <vt:lpstr>Exception Handling</vt:lpstr>
      <vt:lpstr>What is an Exception?</vt:lpstr>
      <vt:lpstr>Exceptions Hierarchy</vt:lpstr>
      <vt:lpstr>PowerPoint Presentation</vt:lpstr>
      <vt:lpstr>Error</vt:lpstr>
      <vt:lpstr>Exception:</vt:lpstr>
      <vt:lpstr>UnChecked Exceptions</vt:lpstr>
      <vt:lpstr>PowerPoint Presentation</vt:lpstr>
      <vt:lpstr>Examples for UnChecked Exceptions:</vt:lpstr>
      <vt:lpstr>PowerPoint Presentation</vt:lpstr>
      <vt:lpstr>v) IllegalArgumentException</vt:lpstr>
      <vt:lpstr>Checked Exceptions</vt:lpstr>
      <vt:lpstr>PowerPoint Presentation</vt:lpstr>
      <vt:lpstr>Exception handling?</vt:lpstr>
      <vt:lpstr> Default Exception Handling </vt:lpstr>
      <vt:lpstr>PowerPoint Presentation</vt:lpstr>
      <vt:lpstr>PowerPoint Presentation</vt:lpstr>
      <vt:lpstr>Exception Handling:</vt:lpstr>
      <vt:lpstr>PowerPoint Presentation</vt:lpstr>
      <vt:lpstr>Exception handling by using try-catch block:</vt:lpstr>
      <vt:lpstr>PowerPoint Presentation</vt:lpstr>
      <vt:lpstr>With try-catch</vt:lpstr>
      <vt:lpstr>Multiple catch() blocks:</vt:lpstr>
      <vt:lpstr>PowerPoint Presentation</vt:lpstr>
      <vt:lpstr>finally:</vt:lpstr>
      <vt:lpstr>PowerPoint Presentation</vt:lpstr>
      <vt:lpstr>Possible combinations (try-catch()-finally())</vt:lpstr>
      <vt:lpstr>throw:</vt:lpstr>
      <vt:lpstr>PowerPoint Presentation</vt:lpstr>
      <vt:lpstr>Creating user defined Exceptions</vt:lpstr>
      <vt:lpstr>Example:</vt:lpstr>
      <vt:lpstr>throws:</vt:lpstr>
      <vt:lpstr>PowerPoint Presentation</vt:lpstr>
      <vt:lpstr>PowerPoint Presentation</vt:lpstr>
      <vt:lpstr>PowerPoint Presentation</vt:lpstr>
      <vt:lpstr>Differences b/w throw and throws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purushotham palelli</dc:creator>
  <cp:lastModifiedBy>purushotham palelli</cp:lastModifiedBy>
  <cp:revision>76</cp:revision>
  <dcterms:created xsi:type="dcterms:W3CDTF">2020-11-09T05:02:26Z</dcterms:created>
  <dcterms:modified xsi:type="dcterms:W3CDTF">2022-06-27T04:48:36Z</dcterms:modified>
</cp:coreProperties>
</file>